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96" r:id="rId5"/>
    <p:sldId id="307" r:id="rId6"/>
    <p:sldId id="295" r:id="rId7"/>
    <p:sldId id="297" r:id="rId8"/>
    <p:sldId id="308" r:id="rId9"/>
    <p:sldId id="298" r:id="rId10"/>
    <p:sldId id="285" r:id="rId11"/>
    <p:sldId id="299" r:id="rId12"/>
    <p:sldId id="261" r:id="rId13"/>
    <p:sldId id="300" r:id="rId14"/>
    <p:sldId id="302" r:id="rId15"/>
    <p:sldId id="306" r:id="rId16"/>
    <p:sldId id="264" r:id="rId17"/>
    <p:sldId id="293" r:id="rId18"/>
    <p:sldId id="310" r:id="rId19"/>
    <p:sldId id="311" r:id="rId20"/>
    <p:sldId id="309" r:id="rId21"/>
    <p:sldId id="312" r:id="rId22"/>
    <p:sldId id="305" r:id="rId23"/>
    <p:sldId id="304" r:id="rId24"/>
    <p:sldId id="274" r:id="rId25"/>
    <p:sldId id="270" r:id="rId26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5pPr>
    <a:lvl6pPr marL="22860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6pPr>
    <a:lvl7pPr marL="27432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7pPr>
    <a:lvl8pPr marL="32004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8pPr>
    <a:lvl9pPr marL="36576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FF64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5" autoAdjust="0"/>
  </p:normalViewPr>
  <p:slideViewPr>
    <p:cSldViewPr snapToGrid="0" snapToObjects="1">
      <p:cViewPr varScale="1">
        <p:scale>
          <a:sx n="70" d="100"/>
          <a:sy n="70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010D0-E8E6-4C33-BD43-C09BB0AE24ED}" type="datetimeFigureOut">
              <a:rPr lang="zh-CN" altLang="en-US"/>
              <a:pPr>
                <a:defRPr/>
              </a:pPr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CFAE1-F743-4693-AB95-03981E847B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F1F0B-549D-40C4-9031-57500022D7A0}" type="datetimeFigureOut">
              <a:rPr lang="zh-CN" altLang="en-US"/>
              <a:pPr>
                <a:defRPr/>
              </a:pPr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0694D-8681-46B7-BA1A-92519C2A56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B01D9-5634-422F-B352-D108DCD91492}" type="datetimeFigureOut">
              <a:rPr lang="zh-CN" altLang="en-US"/>
              <a:pPr>
                <a:defRPr/>
              </a:pPr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5448F-6D2A-4B72-BA89-7EB50AEF3A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2DE19-03D6-4C8B-B674-7951AF203C65}" type="datetimeFigureOut">
              <a:rPr lang="zh-CN" altLang="en-US"/>
              <a:pPr>
                <a:defRPr/>
              </a:pPr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47220-B34F-495C-A488-41F26EC1B8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09663-1C39-44FE-B34C-0D7B45122177}" type="datetimeFigureOut">
              <a:rPr lang="zh-CN" altLang="en-US"/>
              <a:pPr>
                <a:defRPr/>
              </a:pPr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8FF79-1D7B-42AE-AA0C-BD99193EF6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D5F4C-2F8D-4748-9857-91C995CFD654}" type="datetimeFigureOut">
              <a:rPr lang="zh-CN" altLang="en-US"/>
              <a:pPr>
                <a:defRPr/>
              </a:pPr>
              <a:t>2016/5/9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0F476-DA36-449C-9DF1-E7D478FA20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0BB57-2B87-472B-9088-DB56A79DD4DD}" type="datetimeFigureOut">
              <a:rPr lang="zh-CN" altLang="en-US"/>
              <a:pPr>
                <a:defRPr/>
              </a:pPr>
              <a:t>2016/5/9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A8026-A653-4EBD-972A-F39B6D74BA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DFCBD-F038-4BCD-8891-F238790A1F1C}" type="datetimeFigureOut">
              <a:rPr lang="zh-CN" altLang="en-US"/>
              <a:pPr>
                <a:defRPr/>
              </a:pPr>
              <a:t>2016/5/9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1F458-9EEC-4DEC-8047-D8465E451E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E9504-1D15-4CCF-929E-86D9B262C056}" type="datetimeFigureOut">
              <a:rPr lang="zh-CN" altLang="en-US"/>
              <a:pPr>
                <a:defRPr/>
              </a:pPr>
              <a:t>2016/5/9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C029F-89E5-4C2F-856A-F8C23C7722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1D6B-FF73-413C-8A3C-F1F41DD4BCA6}" type="datetimeFigureOut">
              <a:rPr lang="zh-CN" altLang="en-US"/>
              <a:pPr>
                <a:defRPr/>
              </a:pPr>
              <a:t>2016/5/9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D582C-7311-4D22-AD89-0DDBCE3DE1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830B8-DCF8-45BD-9EE4-C07AC200D0CB}" type="datetimeFigureOut">
              <a:rPr lang="zh-CN" altLang="en-US"/>
              <a:pPr>
                <a:defRPr/>
              </a:pPr>
              <a:t>2016/5/9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C86C8-BF9F-41D5-B660-E3B83316D7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4A06061-BFFA-4ABC-A6E1-9E9DC1616358}" type="datetimeFigureOut">
              <a:rPr lang="zh-CN" altLang="en-US"/>
              <a:pPr>
                <a:defRPr/>
              </a:pPr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6225239-91B9-4930-9584-D6C3E0B623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3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 txBox="1">
            <a:spLocks/>
          </p:cNvSpPr>
          <p:nvPr/>
        </p:nvSpPr>
        <p:spPr bwMode="auto">
          <a:xfrm>
            <a:off x="719138" y="1692275"/>
            <a:ext cx="74136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800" b="1">
                <a:solidFill>
                  <a:srgbClr val="FF6600"/>
                </a:solidFill>
              </a:rPr>
              <a:t>高性能众核芯片动态热管理技术研究</a:t>
            </a:r>
          </a:p>
        </p:txBody>
      </p:sp>
      <p:sp>
        <p:nvSpPr>
          <p:cNvPr id="13314" name="副标题 2"/>
          <p:cNvSpPr txBox="1">
            <a:spLocks/>
          </p:cNvSpPr>
          <p:nvPr/>
        </p:nvSpPr>
        <p:spPr bwMode="auto">
          <a:xfrm>
            <a:off x="952500" y="3470275"/>
            <a:ext cx="7634288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zh-CN" altLang="en-US" sz="3200" b="1">
                <a:solidFill>
                  <a:srgbClr val="21509A"/>
                </a:solidFill>
              </a:rPr>
              <a:t>马健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zh-CN" altLang="en-US" sz="2000">
              <a:solidFill>
                <a:srgbClr val="21509A"/>
              </a:solidFill>
            </a:endParaRPr>
          </a:p>
        </p:txBody>
      </p:sp>
      <p:pic>
        <p:nvPicPr>
          <p:cNvPr id="13315" name="图片 24" descr="UESTC_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25" y="209550"/>
            <a:ext cx="12969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sp>
        <p:nvSpPr>
          <p:cNvPr id="43010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7630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将芯片分块做两层任务迁移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块内任务迁移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块间任务迁移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000">
              <a:solidFill>
                <a:schemeClr val="tx1"/>
              </a:solidFill>
              <a:latin typeface="宋体" charset="-122"/>
            </a:endParaRPr>
          </a:p>
        </p:txBody>
      </p:sp>
      <p:pic>
        <p:nvPicPr>
          <p:cNvPr id="43011" name="Picture 5" descr="tu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2975" y="2439988"/>
            <a:ext cx="38481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3"/>
          <p:cNvSpPr txBox="1">
            <a:spLocks noChangeArrowheads="1"/>
          </p:cNvSpPr>
          <p:nvPr/>
        </p:nvSpPr>
        <p:spPr bwMode="auto">
          <a:xfrm>
            <a:off x="228600" y="1204913"/>
            <a:ext cx="87630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块内任务迁移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8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4034" name="Text Box 7"/>
          <p:cNvSpPr txBox="1">
            <a:spLocks noChangeArrowheads="1"/>
          </p:cNvSpPr>
          <p:nvPr/>
        </p:nvSpPr>
        <p:spPr bwMode="auto">
          <a:xfrm>
            <a:off x="1666875" y="6246813"/>
            <a:ext cx="399415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块</a:t>
            </a:r>
            <a:r>
              <a:rPr lang="en-US" altLang="zh-CN">
                <a:solidFill>
                  <a:schemeClr val="tx2"/>
                </a:solidFill>
              </a:rPr>
              <a:t>I</a:t>
            </a:r>
            <a:r>
              <a:rPr lang="zh-CN" altLang="en-US">
                <a:solidFill>
                  <a:schemeClr val="tx2"/>
                </a:solidFill>
              </a:rPr>
              <a:t>的例子</a:t>
            </a:r>
          </a:p>
        </p:txBody>
      </p:sp>
      <p:sp>
        <p:nvSpPr>
          <p:cNvPr id="44035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pic>
        <p:nvPicPr>
          <p:cNvPr id="44036" name="Picture 6" descr="inbl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9963" y="2162175"/>
            <a:ext cx="7470775" cy="385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 txBox="1">
            <a:spLocks noChangeArrowheads="1"/>
          </p:cNvSpPr>
          <p:nvPr/>
        </p:nvSpPr>
        <p:spPr bwMode="auto">
          <a:xfrm>
            <a:off x="195263" y="1217613"/>
            <a:ext cx="8839200" cy="227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没有匹配上的核可能在其他块可以匹配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将未匹配核集中到一起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1"/>
              </a:solidFill>
              <a:latin typeface="宋体" charset="-122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400">
              <a:solidFill>
                <a:srgbClr val="7F7F7F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5058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pic>
        <p:nvPicPr>
          <p:cNvPr id="45059" name="Picture 5" descr="lef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9650" y="2362200"/>
            <a:ext cx="447516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3"/>
          <p:cNvSpPr txBox="1">
            <a:spLocks noChangeArrowheads="1"/>
          </p:cNvSpPr>
          <p:nvPr/>
        </p:nvSpPr>
        <p:spPr bwMode="auto">
          <a:xfrm>
            <a:off x="195263" y="1217613"/>
            <a:ext cx="8839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未匹配核的数量可能很大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如果未匹配核数量很小，直接进行匹配</a:t>
            </a:r>
            <a:r>
              <a:rPr lang="en-US" altLang="zh-CN" sz="2000">
                <a:solidFill>
                  <a:schemeClr val="tx2"/>
                </a:solidFill>
                <a:latin typeface="宋体" charset="-122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否则用最小割算法将其划分，每部分内部匹配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solidFill>
                <a:schemeClr val="tx1"/>
              </a:solidFill>
              <a:latin typeface="宋体" charset="-122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400">
              <a:solidFill>
                <a:srgbClr val="7F7F7F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6082" name="AutoShape 17"/>
          <p:cNvSpPr>
            <a:spLocks noChangeArrowheads="1"/>
          </p:cNvSpPr>
          <p:nvPr/>
        </p:nvSpPr>
        <p:spPr bwMode="auto">
          <a:xfrm>
            <a:off x="4005263" y="3990975"/>
            <a:ext cx="1133475" cy="538163"/>
          </a:xfrm>
          <a:prstGeom prst="rightArrow">
            <a:avLst>
              <a:gd name="adj1" fmla="val 50000"/>
              <a:gd name="adj2" fmla="val 52655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3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pic>
        <p:nvPicPr>
          <p:cNvPr id="46084" name="Picture 7" descr="partion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2663" y="2486025"/>
            <a:ext cx="268922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8" descr="partion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8738" y="2419350"/>
            <a:ext cx="2679700" cy="421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/>
          <p:cNvSpPr txBox="1">
            <a:spLocks noChangeArrowheads="1"/>
          </p:cNvSpPr>
          <p:nvPr/>
        </p:nvSpPr>
        <p:spPr bwMode="auto">
          <a:xfrm>
            <a:off x="195263" y="1217613"/>
            <a:ext cx="8839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最后没有匹配上的核再采用</a:t>
            </a:r>
            <a:r>
              <a:rPr lang="en-US" altLang="zh-CN" sz="2000">
                <a:solidFill>
                  <a:schemeClr val="tx2"/>
                </a:solidFill>
                <a:latin typeface="宋体" charset="-122"/>
              </a:rPr>
              <a:t>DVFS</a:t>
            </a: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处理。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4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7106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pic>
        <p:nvPicPr>
          <p:cNvPr id="47107" name="Picture 5" descr="lastDVF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5250" y="1992313"/>
            <a:ext cx="6742113" cy="459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7630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>
                <a:solidFill>
                  <a:schemeClr val="tx2"/>
                </a:solidFill>
                <a:latin typeface="宋体" charset="-122"/>
              </a:rPr>
              <a:t>功耗重新分配完成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8130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pic>
        <p:nvPicPr>
          <p:cNvPr id="48131" name="Picture 6" descr="inbl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690938"/>
            <a:ext cx="4672013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8" descr="last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988" y="2176463"/>
            <a:ext cx="2817812" cy="443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  <a:latin typeface="宋体" charset="-122"/>
              </a:rPr>
              <a:t>实验设定</a:t>
            </a:r>
          </a:p>
        </p:txBody>
      </p:sp>
      <p:sp>
        <p:nvSpPr>
          <p:cNvPr id="49154" name="Rectangle 3"/>
          <p:cNvSpPr txBox="1">
            <a:spLocks noChangeArrowheads="1"/>
          </p:cNvSpPr>
          <p:nvPr/>
        </p:nvSpPr>
        <p:spPr bwMode="auto">
          <a:xfrm>
            <a:off x="228600" y="1135063"/>
            <a:ext cx="8745538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对于未分层的混合方法，设定</a:t>
            </a:r>
            <a:r>
              <a:rPr lang="en-US" altLang="zh-CN" sz="2200">
                <a:solidFill>
                  <a:schemeClr val="tx2"/>
                </a:solidFill>
                <a:latin typeface="宋体" charset="-122"/>
              </a:rPr>
              <a:t>16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核，</a:t>
            </a:r>
            <a:r>
              <a:rPr lang="en-US" altLang="zh-CN" sz="2200">
                <a:solidFill>
                  <a:schemeClr val="tx2"/>
                </a:solidFill>
                <a:latin typeface="宋体" charset="-122"/>
              </a:rPr>
              <a:t>25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核，</a:t>
            </a:r>
            <a:r>
              <a:rPr lang="en-US" altLang="zh-CN" sz="2200">
                <a:solidFill>
                  <a:schemeClr val="tx2"/>
                </a:solidFill>
                <a:latin typeface="宋体" charset="-122"/>
              </a:rPr>
              <a:t>36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核与</a:t>
            </a:r>
            <a:r>
              <a:rPr lang="en-US" altLang="zh-CN" sz="2200">
                <a:solidFill>
                  <a:schemeClr val="tx2"/>
                </a:solidFill>
                <a:latin typeface="宋体" charset="-122"/>
              </a:rPr>
              <a:t>49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核来进行测试比较。对于改进的分层方法设定了</a:t>
            </a:r>
            <a:r>
              <a:rPr lang="en-US" altLang="zh-CN" sz="2200">
                <a:solidFill>
                  <a:schemeClr val="tx2"/>
                </a:solidFill>
                <a:latin typeface="宋体" charset="-122"/>
              </a:rPr>
              <a:t>100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核，</a:t>
            </a:r>
            <a:r>
              <a:rPr lang="en-US" altLang="zh-CN" sz="2200">
                <a:solidFill>
                  <a:schemeClr val="tx2"/>
                </a:solidFill>
                <a:latin typeface="宋体" charset="-122"/>
              </a:rPr>
              <a:t>256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核，</a:t>
            </a:r>
            <a:r>
              <a:rPr lang="en-US" altLang="zh-CN" sz="2200">
                <a:solidFill>
                  <a:schemeClr val="tx2"/>
                </a:solidFill>
                <a:latin typeface="宋体" charset="-122"/>
              </a:rPr>
              <a:t>400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核以及</a:t>
            </a:r>
            <a:r>
              <a:rPr lang="en-US" altLang="zh-CN" sz="2200">
                <a:solidFill>
                  <a:schemeClr val="tx2"/>
                </a:solidFill>
                <a:latin typeface="宋体" charset="-122"/>
              </a:rPr>
              <a:t>625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核进行测试比较。</a:t>
            </a:r>
            <a:endParaRPr lang="en-US" altLang="zh-CN" sz="26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热模型用</a:t>
            </a:r>
            <a:r>
              <a:rPr lang="en-US" altLang="zh-CN" sz="2200" b="1">
                <a:solidFill>
                  <a:schemeClr val="tx2"/>
                </a:solidFill>
                <a:latin typeface="Times New Roman" pitchFamily="18" charset="0"/>
              </a:rPr>
              <a:t>HotSpot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得到。</a:t>
            </a:r>
            <a:endParaRPr lang="en-US" altLang="zh-CN" sz="22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功耗信息由</a:t>
            </a:r>
            <a:r>
              <a:rPr lang="en-US" altLang="zh-CN" sz="2200" b="1">
                <a:solidFill>
                  <a:schemeClr val="tx2"/>
                </a:solidFill>
                <a:latin typeface="Times New Roman" pitchFamily="18" charset="0"/>
              </a:rPr>
              <a:t>SPEC benchmarks</a:t>
            </a:r>
            <a:r>
              <a:rPr lang="zh-CN" altLang="en-US"/>
              <a:t> 在</a:t>
            </a:r>
            <a:r>
              <a:rPr lang="en-US" altLang="zh-CN" sz="2200" b="1">
                <a:solidFill>
                  <a:schemeClr val="tx2"/>
                </a:solidFill>
                <a:latin typeface="Times New Roman" pitchFamily="18" charset="0"/>
              </a:rPr>
              <a:t>Wattch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上运行得到。</a:t>
            </a:r>
            <a:endParaRPr lang="en-US" altLang="zh-CN" sz="22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环境温度设定为</a:t>
            </a:r>
            <a:r>
              <a:rPr lang="en-US" altLang="zh-CN" sz="2200">
                <a:solidFill>
                  <a:schemeClr val="tx2"/>
                </a:solidFill>
                <a:latin typeface="宋体" charset="-122"/>
              </a:rPr>
              <a:t>20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摄氏度。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安全温度设定为</a:t>
            </a:r>
            <a:r>
              <a:rPr lang="en-US" altLang="zh-CN" sz="2200">
                <a:solidFill>
                  <a:schemeClr val="tx2"/>
                </a:solidFill>
                <a:latin typeface="宋体" charset="-122"/>
              </a:rPr>
              <a:t>105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摄氏度。</a:t>
            </a:r>
            <a:endParaRPr lang="en-US" altLang="zh-CN" sz="2200"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  <a:latin typeface="宋体" charset="-122"/>
              </a:rPr>
              <a:t>未分层混合方法的比较</a:t>
            </a:r>
          </a:p>
        </p:txBody>
      </p:sp>
      <p:sp>
        <p:nvSpPr>
          <p:cNvPr id="50178" name="Text Box 17"/>
          <p:cNvSpPr txBox="1">
            <a:spLocks noChangeArrowheads="1"/>
          </p:cNvSpPr>
          <p:nvPr/>
        </p:nvSpPr>
        <p:spPr bwMode="auto">
          <a:xfrm>
            <a:off x="215900" y="3382963"/>
            <a:ext cx="2903538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没有采用温度管理方法时的温度</a:t>
            </a:r>
          </a:p>
        </p:txBody>
      </p:sp>
      <p:pic>
        <p:nvPicPr>
          <p:cNvPr id="50179" name="Picture 16" descr="混合温度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7088" y="1187450"/>
            <a:ext cx="2981325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17" descr="混合温度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6175"/>
            <a:ext cx="2781300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18" descr="混合温度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1300" y="1087438"/>
            <a:ext cx="3087688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Text Box 17"/>
          <p:cNvSpPr txBox="1">
            <a:spLocks noChangeArrowheads="1"/>
          </p:cNvSpPr>
          <p:nvPr/>
        </p:nvSpPr>
        <p:spPr bwMode="auto">
          <a:xfrm>
            <a:off x="3119438" y="3382963"/>
            <a:ext cx="2903537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采用混合方法时的温度</a:t>
            </a:r>
          </a:p>
        </p:txBody>
      </p:sp>
      <p:sp>
        <p:nvSpPr>
          <p:cNvPr id="50183" name="Text Box 17"/>
          <p:cNvSpPr txBox="1">
            <a:spLocks noChangeArrowheads="1"/>
          </p:cNvSpPr>
          <p:nvPr/>
        </p:nvSpPr>
        <p:spPr bwMode="auto">
          <a:xfrm>
            <a:off x="6022975" y="3382963"/>
            <a:ext cx="2903538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采用</a:t>
            </a:r>
            <a:r>
              <a:rPr lang="en-US" altLang="zh-CN" b="1">
                <a:solidFill>
                  <a:schemeClr val="tx2"/>
                </a:solidFill>
                <a:latin typeface="宋体" charset="-122"/>
              </a:rPr>
              <a:t>MPC</a:t>
            </a: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只结合</a:t>
            </a:r>
            <a:r>
              <a:rPr lang="en-US" altLang="zh-CN" b="1">
                <a:solidFill>
                  <a:schemeClr val="tx2"/>
                </a:solidFill>
                <a:latin typeface="宋体" charset="-122"/>
              </a:rPr>
              <a:t>DVFS</a:t>
            </a: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方法时的温度</a:t>
            </a:r>
          </a:p>
        </p:txBody>
      </p:sp>
      <p:pic>
        <p:nvPicPr>
          <p:cNvPr id="50184" name="Picture 21" descr="混合方差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4625" y="4024313"/>
            <a:ext cx="27813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5" name="Picture 22" descr="混合方差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55925" y="4043363"/>
            <a:ext cx="29035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6" name="Picture 23" descr="混合方差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68988" y="4024313"/>
            <a:ext cx="2909887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7" name="Text Box 17"/>
          <p:cNvSpPr txBox="1">
            <a:spLocks noChangeArrowheads="1"/>
          </p:cNvSpPr>
          <p:nvPr/>
        </p:nvSpPr>
        <p:spPr bwMode="auto">
          <a:xfrm>
            <a:off x="174625" y="6100763"/>
            <a:ext cx="2903538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没有采用温度管理方法时的核间温度方差</a:t>
            </a:r>
          </a:p>
        </p:txBody>
      </p:sp>
      <p:sp>
        <p:nvSpPr>
          <p:cNvPr id="50188" name="Text Box 17"/>
          <p:cNvSpPr txBox="1">
            <a:spLocks noChangeArrowheads="1"/>
          </p:cNvSpPr>
          <p:nvPr/>
        </p:nvSpPr>
        <p:spPr bwMode="auto">
          <a:xfrm>
            <a:off x="3119438" y="6216650"/>
            <a:ext cx="2903537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采用混合方法时的核间温度方差</a:t>
            </a:r>
          </a:p>
        </p:txBody>
      </p:sp>
      <p:sp>
        <p:nvSpPr>
          <p:cNvPr id="50189" name="Text Box 17"/>
          <p:cNvSpPr txBox="1">
            <a:spLocks noChangeArrowheads="1"/>
          </p:cNvSpPr>
          <p:nvPr/>
        </p:nvSpPr>
        <p:spPr bwMode="auto">
          <a:xfrm>
            <a:off x="5984875" y="6176963"/>
            <a:ext cx="2903538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采用</a:t>
            </a:r>
            <a:r>
              <a:rPr lang="en-US" altLang="zh-CN" b="1">
                <a:solidFill>
                  <a:schemeClr val="tx2"/>
                </a:solidFill>
                <a:latin typeface="宋体" charset="-122"/>
              </a:rPr>
              <a:t>MPC</a:t>
            </a: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只结合</a:t>
            </a:r>
            <a:r>
              <a:rPr lang="en-US" altLang="zh-CN" b="1">
                <a:solidFill>
                  <a:schemeClr val="tx2"/>
                </a:solidFill>
                <a:latin typeface="宋体" charset="-122"/>
              </a:rPr>
              <a:t>DVFS</a:t>
            </a: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方法时的核间温度方差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5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  <a:latin typeface="宋体" charset="-122"/>
              </a:rPr>
              <a:t>未分层混合方法的比较</a:t>
            </a:r>
          </a:p>
        </p:txBody>
      </p:sp>
      <p:sp>
        <p:nvSpPr>
          <p:cNvPr id="57366" name="Text Box 17"/>
          <p:cNvSpPr txBox="1">
            <a:spLocks noChangeArrowheads="1"/>
          </p:cNvSpPr>
          <p:nvPr/>
        </p:nvSpPr>
        <p:spPr bwMode="auto">
          <a:xfrm>
            <a:off x="862013" y="5197475"/>
            <a:ext cx="36004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混合方法与其他方法的性能比较</a:t>
            </a:r>
          </a:p>
        </p:txBody>
      </p:sp>
      <p:sp>
        <p:nvSpPr>
          <p:cNvPr id="57367" name="Text Box 17"/>
          <p:cNvSpPr txBox="1">
            <a:spLocks noChangeArrowheads="1"/>
          </p:cNvSpPr>
          <p:nvPr/>
        </p:nvSpPr>
        <p:spPr bwMode="auto">
          <a:xfrm>
            <a:off x="5783263" y="1563688"/>
            <a:ext cx="2903537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表示理想状态下的每秒指令数</a:t>
            </a:r>
          </a:p>
        </p:txBody>
      </p:sp>
      <p:pic>
        <p:nvPicPr>
          <p:cNvPr id="57368" name="Picture 15" descr="混合IP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513" y="1377950"/>
            <a:ext cx="4449762" cy="363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7360" name="Object 16"/>
          <p:cNvGraphicFramePr>
            <a:graphicFrameLocks noChangeAspect="1"/>
          </p:cNvGraphicFramePr>
          <p:nvPr/>
        </p:nvGraphicFramePr>
        <p:xfrm>
          <a:off x="5613400" y="1506538"/>
          <a:ext cx="885825" cy="455612"/>
        </p:xfrm>
        <a:graphic>
          <a:graphicData uri="http://schemas.openxmlformats.org/presentationml/2006/ole">
            <p:oleObj spid="_x0000_s57360" name="Equation" r:id="rId4" imgW="444240" imgH="228600" progId="Equation.DSMT4">
              <p:embed/>
            </p:oleObj>
          </a:graphicData>
        </a:graphic>
      </p:graphicFrame>
      <p:sp>
        <p:nvSpPr>
          <p:cNvPr id="57369" name="Text Box 17"/>
          <p:cNvSpPr txBox="1">
            <a:spLocks noChangeArrowheads="1"/>
          </p:cNvSpPr>
          <p:nvPr/>
        </p:nvSpPr>
        <p:spPr bwMode="auto">
          <a:xfrm>
            <a:off x="5799138" y="2279650"/>
            <a:ext cx="2903537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表示采用</a:t>
            </a:r>
            <a:r>
              <a:rPr lang="en-US" altLang="zh-CN">
                <a:solidFill>
                  <a:schemeClr val="tx2"/>
                </a:solidFill>
                <a:latin typeface="宋体" charset="-122"/>
              </a:rPr>
              <a:t>MPC</a:t>
            </a:r>
            <a:r>
              <a:rPr lang="zh-CN" altLang="en-US">
                <a:solidFill>
                  <a:schemeClr val="tx2"/>
                </a:solidFill>
                <a:latin typeface="宋体" charset="-122"/>
              </a:rPr>
              <a:t>只结合</a:t>
            </a:r>
            <a:r>
              <a:rPr lang="en-US" altLang="zh-CN">
                <a:solidFill>
                  <a:schemeClr val="tx2"/>
                </a:solidFill>
                <a:latin typeface="宋体" charset="-122"/>
              </a:rPr>
              <a:t>DVFS</a:t>
            </a:r>
            <a:r>
              <a:rPr lang="zh-CN" altLang="en-US">
                <a:solidFill>
                  <a:schemeClr val="tx2"/>
                </a:solidFill>
                <a:latin typeface="宋体" charset="-122"/>
              </a:rPr>
              <a:t>方法的每秒指令数</a:t>
            </a:r>
          </a:p>
        </p:txBody>
      </p:sp>
      <p:graphicFrame>
        <p:nvGraphicFramePr>
          <p:cNvPr id="57362" name="Object 18"/>
          <p:cNvGraphicFramePr>
            <a:graphicFrameLocks noChangeAspect="1"/>
          </p:cNvGraphicFramePr>
          <p:nvPr/>
        </p:nvGraphicFramePr>
        <p:xfrm>
          <a:off x="5607050" y="2208213"/>
          <a:ext cx="925513" cy="463550"/>
        </p:xfrm>
        <a:graphic>
          <a:graphicData uri="http://schemas.openxmlformats.org/presentationml/2006/ole">
            <p:oleObj spid="_x0000_s57362" name="Equation" r:id="rId5" imgW="457200" imgH="228600" progId="Equation.DSMT4">
              <p:embed/>
            </p:oleObj>
          </a:graphicData>
        </a:graphic>
      </p:graphicFrame>
      <p:sp>
        <p:nvSpPr>
          <p:cNvPr id="57370" name="Text Box 17"/>
          <p:cNvSpPr txBox="1">
            <a:spLocks noChangeArrowheads="1"/>
          </p:cNvSpPr>
          <p:nvPr/>
        </p:nvSpPr>
        <p:spPr bwMode="auto">
          <a:xfrm>
            <a:off x="5799138" y="3051175"/>
            <a:ext cx="2903537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表示采用混合方法的每秒指令数</a:t>
            </a:r>
          </a:p>
        </p:txBody>
      </p:sp>
      <p:graphicFrame>
        <p:nvGraphicFramePr>
          <p:cNvPr id="57364" name="Object 20"/>
          <p:cNvGraphicFramePr>
            <a:graphicFrameLocks noChangeAspect="1"/>
          </p:cNvGraphicFramePr>
          <p:nvPr/>
        </p:nvGraphicFramePr>
        <p:xfrm>
          <a:off x="5635625" y="2992438"/>
          <a:ext cx="885825" cy="457200"/>
        </p:xfrm>
        <a:graphic>
          <a:graphicData uri="http://schemas.openxmlformats.org/presentationml/2006/ole">
            <p:oleObj spid="_x0000_s57364" name="Equation" r:id="rId6" imgW="44424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3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  <a:latin typeface="宋体" charset="-122"/>
              </a:rPr>
              <a:t>未分层混合方法的比较</a:t>
            </a:r>
          </a:p>
        </p:txBody>
      </p:sp>
      <p:sp>
        <p:nvSpPr>
          <p:cNvPr id="58384" name="Text Box 17"/>
          <p:cNvSpPr txBox="1">
            <a:spLocks noChangeArrowheads="1"/>
          </p:cNvSpPr>
          <p:nvPr/>
        </p:nvSpPr>
        <p:spPr bwMode="auto">
          <a:xfrm>
            <a:off x="804863" y="5197475"/>
            <a:ext cx="39560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混合方法与其他方法的计算时间比较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116513" y="2322513"/>
            <a:ext cx="3344862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表示</a:t>
            </a:r>
            <a:r>
              <a:rPr lang="en-US" altLang="zh-CN">
                <a:solidFill>
                  <a:schemeClr val="tx2"/>
                </a:solidFill>
                <a:latin typeface="宋体" charset="-122"/>
              </a:rPr>
              <a:t>MPC</a:t>
            </a:r>
            <a:r>
              <a:rPr lang="zh-CN" altLang="en-US">
                <a:solidFill>
                  <a:schemeClr val="tx2"/>
                </a:solidFill>
                <a:latin typeface="宋体" charset="-122"/>
              </a:rPr>
              <a:t>部分的计算时间</a:t>
            </a:r>
          </a:p>
        </p:txBody>
      </p:sp>
      <p:pic>
        <p:nvPicPr>
          <p:cNvPr id="58386" name="Picture 11" descr="混合时间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2013" y="1563688"/>
            <a:ext cx="36004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8380" name="Object 12"/>
          <p:cNvGraphicFramePr>
            <a:graphicFrameLocks noChangeAspect="1"/>
          </p:cNvGraphicFramePr>
          <p:nvPr/>
        </p:nvGraphicFramePr>
        <p:xfrm>
          <a:off x="5486400" y="2195513"/>
          <a:ext cx="334963" cy="530225"/>
        </p:xfrm>
        <a:graphic>
          <a:graphicData uri="http://schemas.openxmlformats.org/presentationml/2006/ole">
            <p:oleObj spid="_x0000_s58380" name="Equation" r:id="rId4" imgW="152280" imgH="241200" progId="Equation.DSMT4">
              <p:embed/>
            </p:oleObj>
          </a:graphicData>
        </a:graphic>
      </p:graphicFrame>
      <p:sp>
        <p:nvSpPr>
          <p:cNvPr id="58387" name="Text Box 17"/>
          <p:cNvSpPr txBox="1">
            <a:spLocks noChangeArrowheads="1"/>
          </p:cNvSpPr>
          <p:nvPr/>
        </p:nvSpPr>
        <p:spPr bwMode="auto">
          <a:xfrm>
            <a:off x="5116513" y="2905125"/>
            <a:ext cx="33448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表示匹配部分的计算时间</a:t>
            </a:r>
          </a:p>
        </p:txBody>
      </p:sp>
      <p:graphicFrame>
        <p:nvGraphicFramePr>
          <p:cNvPr id="58382" name="Object 14"/>
          <p:cNvGraphicFramePr>
            <a:graphicFrameLocks noChangeAspect="1"/>
          </p:cNvGraphicFramePr>
          <p:nvPr/>
        </p:nvGraphicFramePr>
        <p:xfrm>
          <a:off x="5486400" y="2725738"/>
          <a:ext cx="363538" cy="546100"/>
        </p:xfrm>
        <a:graphic>
          <a:graphicData uri="http://schemas.openxmlformats.org/presentationml/2006/ole">
            <p:oleObj spid="_x0000_s58382" name="Equation" r:id="rId5" imgW="1522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100">
                <a:solidFill>
                  <a:srgbClr val="FF6600"/>
                </a:solidFill>
              </a:rPr>
              <a:t>为什么需要动态温度管理</a:t>
            </a:r>
          </a:p>
        </p:txBody>
      </p:sp>
      <p:sp>
        <p:nvSpPr>
          <p:cNvPr id="14338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26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功耗密度不断增长导致高温热问题，在众核领域，高温点问题更加严重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芯片高温或局部高温影响系统可靠性</a:t>
            </a:r>
            <a:endParaRPr lang="en-US" altLang="zh-CN" sz="2000">
              <a:solidFill>
                <a:schemeClr val="tx2"/>
              </a:solidFill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高温使静态功耗增加</a:t>
            </a:r>
            <a:endParaRPr lang="en-US" altLang="zh-CN" sz="2000">
              <a:solidFill>
                <a:schemeClr val="tx2"/>
              </a:solidFill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热问题使系统冷却开销很大</a:t>
            </a:r>
            <a:endParaRPr lang="en-US" altLang="zh-CN" sz="2000">
              <a:solidFill>
                <a:schemeClr val="tx2"/>
              </a:solidFill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zh-CN" altLang="en-US" sz="2000">
              <a:solidFill>
                <a:schemeClr val="tx2"/>
              </a:solidFill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en-US" altLang="zh-CN" sz="2000">
              <a:solidFill>
                <a:schemeClr val="tx2"/>
              </a:solidFill>
              <a:latin typeface="Times New Roman" pitchFamily="18" charset="0"/>
              <a:ea typeface="MS PGothic" pitchFamily="34" charset="-128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/>
            <a:r>
              <a:rPr lang="en-US" altLang="zh-CN">
                <a:solidFill>
                  <a:schemeClr val="tx2"/>
                </a:solidFill>
              </a:rPr>
              <a:t>	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4339" name="AutoShape 3"/>
          <p:cNvSpPr>
            <a:spLocks noChangeAspect="1" noChangeArrowheads="1" noTextEdit="1"/>
          </p:cNvSpPr>
          <p:nvPr/>
        </p:nvSpPr>
        <p:spPr bwMode="auto">
          <a:xfrm>
            <a:off x="2500313" y="2249488"/>
            <a:ext cx="3062287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1" name="TextBox 7"/>
          <p:cNvSpPr txBox="1">
            <a:spLocks noChangeArrowheads="1"/>
          </p:cNvSpPr>
          <p:nvPr/>
        </p:nvSpPr>
        <p:spPr bwMode="auto">
          <a:xfrm>
            <a:off x="5562600" y="6115050"/>
            <a:ext cx="30591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6600"/>
                </a:solidFill>
                <a:latin typeface="+mn-ea"/>
                <a:ea typeface="+mn-ea"/>
              </a:rPr>
              <a:t>多核芯片的温度分布</a:t>
            </a:r>
            <a:endParaRPr lang="en-US" altLang="zh-CN" b="1" dirty="0">
              <a:solidFill>
                <a:srgbClr val="FF6600"/>
              </a:solidFill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6300" y="2209800"/>
            <a:ext cx="3998913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  <a:latin typeface="宋体" charset="-122"/>
              </a:rPr>
              <a:t>改进分层方法的比较</a:t>
            </a:r>
          </a:p>
        </p:txBody>
      </p:sp>
      <p:pic>
        <p:nvPicPr>
          <p:cNvPr id="59394" name="Picture 13" descr="Screenshot-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0725" y="3887788"/>
            <a:ext cx="3198813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14" descr="Screenshot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187450"/>
            <a:ext cx="3048000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15" descr="Screenshot-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6125" y="1168400"/>
            <a:ext cx="32035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Picture 16" descr="Screenshot-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5938" y="4002088"/>
            <a:ext cx="2989262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Text Box 17"/>
          <p:cNvSpPr txBox="1">
            <a:spLocks noChangeArrowheads="1"/>
          </p:cNvSpPr>
          <p:nvPr/>
        </p:nvSpPr>
        <p:spPr bwMode="auto">
          <a:xfrm>
            <a:off x="798513" y="3590925"/>
            <a:ext cx="323691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没有采用温度管理的温度</a:t>
            </a:r>
          </a:p>
        </p:txBody>
      </p:sp>
      <p:sp>
        <p:nvSpPr>
          <p:cNvPr id="59399" name="Text Box 18"/>
          <p:cNvSpPr txBox="1">
            <a:spLocks noChangeArrowheads="1"/>
          </p:cNvSpPr>
          <p:nvPr/>
        </p:nvSpPr>
        <p:spPr bwMode="auto">
          <a:xfrm>
            <a:off x="4856163" y="3635375"/>
            <a:ext cx="32258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采用分层方法的温度</a:t>
            </a:r>
          </a:p>
        </p:txBody>
      </p:sp>
      <p:sp>
        <p:nvSpPr>
          <p:cNvPr id="59400" name="Text Box 19"/>
          <p:cNvSpPr txBox="1">
            <a:spLocks noChangeArrowheads="1"/>
          </p:cNvSpPr>
          <p:nvPr/>
        </p:nvSpPr>
        <p:spPr bwMode="auto">
          <a:xfrm>
            <a:off x="798513" y="6300788"/>
            <a:ext cx="43402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采用未分层方法的温度</a:t>
            </a:r>
          </a:p>
        </p:txBody>
      </p:sp>
      <p:sp>
        <p:nvSpPr>
          <p:cNvPr id="59401" name="Text Box 20"/>
          <p:cNvSpPr txBox="1">
            <a:spLocks noChangeArrowheads="1"/>
          </p:cNvSpPr>
          <p:nvPr/>
        </p:nvSpPr>
        <p:spPr bwMode="auto">
          <a:xfrm>
            <a:off x="4856163" y="6342063"/>
            <a:ext cx="403225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采用</a:t>
            </a:r>
            <a:r>
              <a:rPr lang="en-US" altLang="zh-CN" b="1">
                <a:solidFill>
                  <a:schemeClr val="tx2"/>
                </a:solidFill>
              </a:rPr>
              <a:t>MPC</a:t>
            </a:r>
            <a:r>
              <a:rPr lang="zh-CN" altLang="en-US" b="1">
                <a:solidFill>
                  <a:schemeClr val="tx2"/>
                </a:solidFill>
              </a:rPr>
              <a:t>只结合</a:t>
            </a:r>
            <a:r>
              <a:rPr lang="en-US" altLang="zh-CN" b="1">
                <a:solidFill>
                  <a:schemeClr val="tx2"/>
                </a:solidFill>
              </a:rPr>
              <a:t>DVFS</a:t>
            </a:r>
            <a:r>
              <a:rPr lang="zh-CN" altLang="en-US" b="1">
                <a:solidFill>
                  <a:schemeClr val="tx2"/>
                </a:solidFill>
              </a:rPr>
              <a:t>方法的温度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  <a:latin typeface="宋体" charset="-122"/>
              </a:rPr>
              <a:t>改进分层方法的比较</a:t>
            </a:r>
          </a:p>
        </p:txBody>
      </p:sp>
      <p:sp>
        <p:nvSpPr>
          <p:cNvPr id="65543" name="Text Box 17"/>
          <p:cNvSpPr txBox="1">
            <a:spLocks noChangeArrowheads="1"/>
          </p:cNvSpPr>
          <p:nvPr/>
        </p:nvSpPr>
        <p:spPr bwMode="auto">
          <a:xfrm>
            <a:off x="457200" y="3590925"/>
            <a:ext cx="3884613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没有采用温度管理的核间温度方差</a:t>
            </a:r>
          </a:p>
        </p:txBody>
      </p:sp>
      <p:sp>
        <p:nvSpPr>
          <p:cNvPr id="65544" name="Text Box 18"/>
          <p:cNvSpPr txBox="1">
            <a:spLocks noChangeArrowheads="1"/>
          </p:cNvSpPr>
          <p:nvPr/>
        </p:nvSpPr>
        <p:spPr bwMode="auto">
          <a:xfrm>
            <a:off x="4856163" y="3635375"/>
            <a:ext cx="32258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采用分层方法的核间温度方差</a:t>
            </a:r>
          </a:p>
        </p:txBody>
      </p:sp>
      <p:sp>
        <p:nvSpPr>
          <p:cNvPr id="65545" name="Text Box 19"/>
          <p:cNvSpPr txBox="1">
            <a:spLocks noChangeArrowheads="1"/>
          </p:cNvSpPr>
          <p:nvPr/>
        </p:nvSpPr>
        <p:spPr bwMode="auto">
          <a:xfrm>
            <a:off x="798513" y="6300788"/>
            <a:ext cx="43402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采用未分层方法的核间温度方差</a:t>
            </a:r>
          </a:p>
        </p:txBody>
      </p:sp>
      <p:sp>
        <p:nvSpPr>
          <p:cNvPr id="65546" name="Text Box 20"/>
          <p:cNvSpPr txBox="1">
            <a:spLocks noChangeArrowheads="1"/>
          </p:cNvSpPr>
          <p:nvPr/>
        </p:nvSpPr>
        <p:spPr bwMode="auto">
          <a:xfrm>
            <a:off x="4341813" y="6342063"/>
            <a:ext cx="45466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采用</a:t>
            </a:r>
            <a:r>
              <a:rPr lang="en-US" altLang="zh-CN" b="1">
                <a:solidFill>
                  <a:schemeClr val="tx2"/>
                </a:solidFill>
              </a:rPr>
              <a:t>MPC</a:t>
            </a:r>
            <a:r>
              <a:rPr lang="zh-CN" altLang="en-US" b="1">
                <a:solidFill>
                  <a:schemeClr val="tx2"/>
                </a:solidFill>
              </a:rPr>
              <a:t>只结合</a:t>
            </a:r>
            <a:r>
              <a:rPr lang="en-US" altLang="zh-CN" b="1">
                <a:solidFill>
                  <a:schemeClr val="tx2"/>
                </a:solidFill>
              </a:rPr>
              <a:t>DVFS</a:t>
            </a:r>
            <a:r>
              <a:rPr lang="zh-CN" altLang="en-US" b="1">
                <a:solidFill>
                  <a:schemeClr val="tx2"/>
                </a:solidFill>
              </a:rPr>
              <a:t>方法的核间温度方差</a:t>
            </a:r>
          </a:p>
        </p:txBody>
      </p:sp>
      <p:pic>
        <p:nvPicPr>
          <p:cNvPr id="65547" name="Picture 11" descr="分层var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23963"/>
            <a:ext cx="3303588" cy="2411412"/>
          </a:xfrm>
          <a:prstGeom prst="rect">
            <a:avLst/>
          </a:prstGeom>
          <a:noFill/>
        </p:spPr>
      </p:pic>
      <p:pic>
        <p:nvPicPr>
          <p:cNvPr id="65548" name="Picture 12" descr="分层var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1813" y="1263650"/>
            <a:ext cx="3273425" cy="2327275"/>
          </a:xfrm>
          <a:prstGeom prst="rect">
            <a:avLst/>
          </a:prstGeom>
          <a:noFill/>
        </p:spPr>
      </p:pic>
      <p:pic>
        <p:nvPicPr>
          <p:cNvPr id="65549" name="Picture 13" descr="分层var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9113" y="4002088"/>
            <a:ext cx="3241675" cy="2300287"/>
          </a:xfrm>
          <a:prstGeom prst="rect">
            <a:avLst/>
          </a:prstGeom>
          <a:noFill/>
        </p:spPr>
      </p:pic>
      <p:pic>
        <p:nvPicPr>
          <p:cNvPr id="65550" name="Picture 14" descr="分层var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1813" y="3990975"/>
            <a:ext cx="3262312" cy="2351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  <a:latin typeface="宋体" charset="-122"/>
              </a:rPr>
              <a:t>改进分层方法的比较</a:t>
            </a:r>
          </a:p>
        </p:txBody>
      </p:sp>
      <p:pic>
        <p:nvPicPr>
          <p:cNvPr id="61446" name="Picture 6" descr="分层时间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187450"/>
            <a:ext cx="6140450" cy="3090863"/>
          </a:xfrm>
          <a:prstGeom prst="rect">
            <a:avLst/>
          </a:prstGeom>
          <a:noFill/>
        </p:spPr>
      </p:pic>
      <p:sp>
        <p:nvSpPr>
          <p:cNvPr id="61447" name="Text Box 17"/>
          <p:cNvSpPr txBox="1">
            <a:spLocks noChangeArrowheads="1"/>
          </p:cNvSpPr>
          <p:nvPr/>
        </p:nvSpPr>
        <p:spPr bwMode="auto">
          <a:xfrm>
            <a:off x="541338" y="4459288"/>
            <a:ext cx="442277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分层方法与未分层方法的计算时间比较</a:t>
            </a:r>
          </a:p>
        </p:txBody>
      </p:sp>
      <p:sp>
        <p:nvSpPr>
          <p:cNvPr id="61448" name="Text Box 17"/>
          <p:cNvSpPr txBox="1">
            <a:spLocks noChangeArrowheads="1"/>
          </p:cNvSpPr>
          <p:nvPr/>
        </p:nvSpPr>
        <p:spPr bwMode="auto">
          <a:xfrm>
            <a:off x="5341938" y="4459288"/>
            <a:ext cx="3344862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表示</a:t>
            </a:r>
            <a:r>
              <a:rPr lang="en-US" altLang="zh-CN">
                <a:solidFill>
                  <a:schemeClr val="tx2"/>
                </a:solidFill>
                <a:latin typeface="宋体" charset="-122"/>
              </a:rPr>
              <a:t>MPC</a:t>
            </a:r>
            <a:r>
              <a:rPr lang="zh-CN" altLang="en-US">
                <a:solidFill>
                  <a:schemeClr val="tx2"/>
                </a:solidFill>
                <a:latin typeface="宋体" charset="-122"/>
              </a:rPr>
              <a:t>部分的计算时间</a:t>
            </a:r>
          </a:p>
        </p:txBody>
      </p:sp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5711825" y="4332288"/>
          <a:ext cx="334963" cy="530225"/>
        </p:xfrm>
        <a:graphic>
          <a:graphicData uri="http://schemas.openxmlformats.org/presentationml/2006/ole">
            <p:oleObj spid="_x0000_s61449" name="Equation" r:id="rId4" imgW="152280" imgH="241200" progId="Equation.DSMT4">
              <p:embed/>
            </p:oleObj>
          </a:graphicData>
        </a:graphic>
      </p:graphicFrame>
      <p:sp>
        <p:nvSpPr>
          <p:cNvPr id="61450" name="Text Box 17"/>
          <p:cNvSpPr txBox="1">
            <a:spLocks noChangeArrowheads="1"/>
          </p:cNvSpPr>
          <p:nvPr/>
        </p:nvSpPr>
        <p:spPr bwMode="auto">
          <a:xfrm>
            <a:off x="5341938" y="5041900"/>
            <a:ext cx="33448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表示匹配部分的计算时间</a:t>
            </a:r>
          </a:p>
        </p:txBody>
      </p:sp>
      <p:graphicFrame>
        <p:nvGraphicFramePr>
          <p:cNvPr id="61451" name="Object 11"/>
          <p:cNvGraphicFramePr>
            <a:graphicFrameLocks noChangeAspect="1"/>
          </p:cNvGraphicFramePr>
          <p:nvPr/>
        </p:nvGraphicFramePr>
        <p:xfrm>
          <a:off x="5711825" y="4862513"/>
          <a:ext cx="363538" cy="546100"/>
        </p:xfrm>
        <a:graphic>
          <a:graphicData uri="http://schemas.openxmlformats.org/presentationml/2006/ole">
            <p:oleObj spid="_x0000_s61451" name="Equation" r:id="rId5" imgW="152280" imgH="228600" progId="Equation.DSMT4">
              <p:embed/>
            </p:oleObj>
          </a:graphicData>
        </a:graphic>
      </p:graphicFrame>
      <p:graphicFrame>
        <p:nvGraphicFramePr>
          <p:cNvPr id="61452" name="Object 12"/>
          <p:cNvGraphicFramePr>
            <a:graphicFrameLocks noChangeAspect="1"/>
          </p:cNvGraphicFramePr>
          <p:nvPr/>
        </p:nvGraphicFramePr>
        <p:xfrm>
          <a:off x="5711825" y="5408613"/>
          <a:ext cx="301625" cy="493712"/>
        </p:xfrm>
        <a:graphic>
          <a:graphicData uri="http://schemas.openxmlformats.org/presentationml/2006/ole">
            <p:oleObj spid="_x0000_s61452" name="Equation" r:id="rId6" imgW="139680" imgH="228600" progId="Equation.DSMT4">
              <p:embed/>
            </p:oleObj>
          </a:graphicData>
        </a:graphic>
      </p:graphicFrame>
      <p:sp>
        <p:nvSpPr>
          <p:cNvPr id="61453" name="Text Box 17"/>
          <p:cNvSpPr txBox="1">
            <a:spLocks noChangeArrowheads="1"/>
          </p:cNvSpPr>
          <p:nvPr/>
        </p:nvSpPr>
        <p:spPr bwMode="auto">
          <a:xfrm>
            <a:off x="5327650" y="5507038"/>
            <a:ext cx="3344863" cy="7794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表示最小割划分部分的计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算时间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  <a:latin typeface="宋体" charset="-122"/>
              </a:rPr>
              <a:t>改进分层方法的比较</a:t>
            </a:r>
          </a:p>
        </p:txBody>
      </p:sp>
      <p:pic>
        <p:nvPicPr>
          <p:cNvPr id="62471" name="Picture 7" descr="分层IP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1850" y="1425575"/>
            <a:ext cx="6702425" cy="2974975"/>
          </a:xfrm>
          <a:prstGeom prst="rect">
            <a:avLst/>
          </a:prstGeom>
          <a:noFill/>
        </p:spPr>
      </p:pic>
      <p:sp>
        <p:nvSpPr>
          <p:cNvPr id="62472" name="Text Box 17"/>
          <p:cNvSpPr txBox="1">
            <a:spLocks noChangeArrowheads="1"/>
          </p:cNvSpPr>
          <p:nvPr/>
        </p:nvSpPr>
        <p:spPr bwMode="auto">
          <a:xfrm>
            <a:off x="2105025" y="4570413"/>
            <a:ext cx="360045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分层方法与其他方法的性能比较</a:t>
            </a:r>
          </a:p>
        </p:txBody>
      </p:sp>
      <p:sp>
        <p:nvSpPr>
          <p:cNvPr id="62473" name="Text Box 17"/>
          <p:cNvSpPr txBox="1">
            <a:spLocks noChangeArrowheads="1"/>
          </p:cNvSpPr>
          <p:nvPr/>
        </p:nvSpPr>
        <p:spPr bwMode="auto">
          <a:xfrm>
            <a:off x="3616325" y="5151438"/>
            <a:ext cx="43688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表示理想状态下的每秒指令数</a:t>
            </a:r>
          </a:p>
        </p:txBody>
      </p:sp>
      <p:graphicFrame>
        <p:nvGraphicFramePr>
          <p:cNvPr id="62474" name="Object 10"/>
          <p:cNvGraphicFramePr>
            <a:graphicFrameLocks noChangeAspect="1"/>
          </p:cNvGraphicFramePr>
          <p:nvPr/>
        </p:nvGraphicFramePr>
        <p:xfrm>
          <a:off x="3446463" y="5094288"/>
          <a:ext cx="987425" cy="455612"/>
        </p:xfrm>
        <a:graphic>
          <a:graphicData uri="http://schemas.openxmlformats.org/presentationml/2006/ole">
            <p:oleObj spid="_x0000_s62474" name="Equation" r:id="rId4" imgW="444240" imgH="228600" progId="Equation.DSMT4">
              <p:embed/>
            </p:oleObj>
          </a:graphicData>
        </a:graphic>
      </p:graphicFrame>
      <p:sp>
        <p:nvSpPr>
          <p:cNvPr id="62475" name="Text Box 17"/>
          <p:cNvSpPr txBox="1">
            <a:spLocks noChangeArrowheads="1"/>
          </p:cNvSpPr>
          <p:nvPr/>
        </p:nvSpPr>
        <p:spPr bwMode="auto">
          <a:xfrm>
            <a:off x="3632200" y="5567363"/>
            <a:ext cx="5268913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表示采用</a:t>
            </a:r>
            <a:r>
              <a:rPr lang="en-US" altLang="zh-CN">
                <a:solidFill>
                  <a:schemeClr val="tx2"/>
                </a:solidFill>
                <a:latin typeface="宋体" charset="-122"/>
              </a:rPr>
              <a:t>MPC</a:t>
            </a:r>
            <a:r>
              <a:rPr lang="zh-CN" altLang="en-US">
                <a:solidFill>
                  <a:schemeClr val="tx2"/>
                </a:solidFill>
                <a:latin typeface="宋体" charset="-122"/>
              </a:rPr>
              <a:t>只结合</a:t>
            </a:r>
            <a:r>
              <a:rPr lang="en-US" altLang="zh-CN">
                <a:solidFill>
                  <a:schemeClr val="tx2"/>
                </a:solidFill>
                <a:latin typeface="宋体" charset="-122"/>
              </a:rPr>
              <a:t>DVFS</a:t>
            </a:r>
            <a:r>
              <a:rPr lang="zh-CN" altLang="en-US">
                <a:solidFill>
                  <a:schemeClr val="tx2"/>
                </a:solidFill>
                <a:latin typeface="宋体" charset="-122"/>
              </a:rPr>
              <a:t>方法的每秒指令数</a:t>
            </a:r>
          </a:p>
        </p:txBody>
      </p:sp>
      <p:graphicFrame>
        <p:nvGraphicFramePr>
          <p:cNvPr id="62476" name="Object 12"/>
          <p:cNvGraphicFramePr>
            <a:graphicFrameLocks noChangeAspect="1"/>
          </p:cNvGraphicFramePr>
          <p:nvPr/>
        </p:nvGraphicFramePr>
        <p:xfrm>
          <a:off x="3440113" y="5495925"/>
          <a:ext cx="1031875" cy="463550"/>
        </p:xfrm>
        <a:graphic>
          <a:graphicData uri="http://schemas.openxmlformats.org/presentationml/2006/ole">
            <p:oleObj spid="_x0000_s62476" name="Equation" r:id="rId5" imgW="457200" imgH="228600" progId="Equation.DSMT4">
              <p:embed/>
            </p:oleObj>
          </a:graphicData>
        </a:graphic>
      </p:graphicFrame>
      <p:sp>
        <p:nvSpPr>
          <p:cNvPr id="62477" name="Text Box 17"/>
          <p:cNvSpPr txBox="1">
            <a:spLocks noChangeArrowheads="1"/>
          </p:cNvSpPr>
          <p:nvPr/>
        </p:nvSpPr>
        <p:spPr bwMode="auto">
          <a:xfrm>
            <a:off x="3632200" y="5995988"/>
            <a:ext cx="5268913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表示采用混合方法的每秒指令数</a:t>
            </a:r>
          </a:p>
        </p:txBody>
      </p:sp>
      <p:graphicFrame>
        <p:nvGraphicFramePr>
          <p:cNvPr id="62478" name="Object 14"/>
          <p:cNvGraphicFramePr>
            <a:graphicFrameLocks noChangeAspect="1"/>
          </p:cNvGraphicFramePr>
          <p:nvPr/>
        </p:nvGraphicFramePr>
        <p:xfrm>
          <a:off x="3468688" y="5937250"/>
          <a:ext cx="987425" cy="457200"/>
        </p:xfrm>
        <a:graphic>
          <a:graphicData uri="http://schemas.openxmlformats.org/presentationml/2006/ole">
            <p:oleObj spid="_x0000_s62478" name="Equation" r:id="rId6" imgW="44424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总结</a:t>
            </a:r>
          </a:p>
        </p:txBody>
      </p:sp>
      <p:sp>
        <p:nvSpPr>
          <p:cNvPr id="63490" name="Rectangle 3"/>
          <p:cNvSpPr txBox="1">
            <a:spLocks noChangeArrowheads="1"/>
          </p:cNvSpPr>
          <p:nvPr/>
        </p:nvSpPr>
        <p:spPr bwMode="auto">
          <a:xfrm>
            <a:off x="457200" y="1563688"/>
            <a:ext cx="8423275" cy="380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solidFill>
                  <a:schemeClr val="tx2"/>
                </a:solidFill>
                <a:latin typeface="Arial" charset="0"/>
              </a:rPr>
              <a:t>提出了模型预测控制结合任务迁移和</a:t>
            </a:r>
            <a:r>
              <a:rPr lang="en-US" altLang="zh-CN" sz="2400">
                <a:solidFill>
                  <a:schemeClr val="tx2"/>
                </a:solidFill>
                <a:latin typeface="Arial" charset="0"/>
              </a:rPr>
              <a:t>DVFS</a:t>
            </a:r>
            <a:r>
              <a:rPr lang="zh-CN" altLang="en-US" sz="2400">
                <a:solidFill>
                  <a:schemeClr val="tx2"/>
                </a:solidFill>
                <a:latin typeface="Arial" charset="0"/>
              </a:rPr>
              <a:t>的混合方法，并将其改进成分层方法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solidFill>
                  <a:schemeClr val="tx2"/>
                </a:solidFill>
                <a:latin typeface="Arial" charset="0"/>
              </a:rPr>
              <a:t>混合方法是首次将模型预测控制方法与任务迁移相结合，并将其化为任务分配问题解决。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solidFill>
                  <a:schemeClr val="tx2"/>
                </a:solidFill>
                <a:latin typeface="Arial" charset="0"/>
              </a:rPr>
              <a:t>针对任务分配决策时间长的问题，创新性地将任务分配问题分层处理，并引入最小割算法。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solidFill>
                  <a:schemeClr val="tx2"/>
                </a:solidFill>
                <a:latin typeface="Arial" charset="0"/>
              </a:rPr>
              <a:t>通过实验比较，新的方法具有更可靠的热控制，更大的可靠性和性能优势，改进分层之后减少了计算开销增强了扩展性。</a:t>
            </a:r>
            <a:endParaRPr lang="zh-CN" altLang="en-US" sz="2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 txBox="1">
            <a:spLocks/>
          </p:cNvSpPr>
          <p:nvPr/>
        </p:nvSpPr>
        <p:spPr bwMode="auto">
          <a:xfrm>
            <a:off x="554038" y="270986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5400">
                <a:solidFill>
                  <a:srgbClr val="FF6600"/>
                </a:solidFill>
              </a:rPr>
              <a:t>谢 谢</a:t>
            </a:r>
            <a:r>
              <a:rPr lang="en-US" altLang="zh-CN" sz="5400">
                <a:solidFill>
                  <a:srgbClr val="FF6600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动态温度管理技术</a:t>
            </a:r>
          </a:p>
        </p:txBody>
      </p:sp>
      <p:sp>
        <p:nvSpPr>
          <p:cNvPr id="15362" name="Rectangle 3"/>
          <p:cNvSpPr txBox="1">
            <a:spLocks noChangeArrowheads="1"/>
          </p:cNvSpPr>
          <p:nvPr/>
        </p:nvSpPr>
        <p:spPr bwMode="auto">
          <a:xfrm>
            <a:off x="228600" y="169545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>
                <a:solidFill>
                  <a:schemeClr val="tx2"/>
                </a:solidFill>
                <a:latin typeface="Arial" charset="0"/>
              </a:rPr>
              <a:t>动态电压频率调整技术 </a:t>
            </a:r>
            <a:r>
              <a:rPr lang="en-US" altLang="zh-CN" sz="2400">
                <a:solidFill>
                  <a:schemeClr val="tx2"/>
                </a:solidFill>
                <a:latin typeface="Arial" charset="0"/>
              </a:rPr>
              <a:t>(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DVFS)</a:t>
            </a:r>
            <a:r>
              <a:rPr lang="en-US" altLang="zh-CN" sz="2000">
                <a:solidFill>
                  <a:schemeClr val="tx2"/>
                </a:solidFill>
                <a:latin typeface="宋体" charset="-122"/>
              </a:rPr>
              <a:t>:</a:t>
            </a: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 </a:t>
            </a:r>
            <a:endParaRPr lang="en-US" altLang="zh-CN" sz="1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 P ~ f v</a:t>
            </a:r>
            <a:r>
              <a:rPr lang="en-US" altLang="zh-CN" sz="2000" baseline="30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2</a:t>
            </a: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通过调整电压和频率来降低动态功耗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温度降低的同时处理速度下降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zh-CN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63" name="AutoShape 8"/>
          <p:cNvSpPr>
            <a:spLocks noChangeArrowheads="1"/>
          </p:cNvSpPr>
          <p:nvPr/>
        </p:nvSpPr>
        <p:spPr bwMode="auto">
          <a:xfrm>
            <a:off x="3468688" y="4322763"/>
            <a:ext cx="1320800" cy="552450"/>
          </a:xfrm>
          <a:prstGeom prst="rightArrow">
            <a:avLst>
              <a:gd name="adj1" fmla="val 50000"/>
              <a:gd name="adj2" fmla="val 597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801688" y="5791200"/>
            <a:ext cx="7885112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300">
                <a:solidFill>
                  <a:schemeClr val="tx2"/>
                </a:solidFill>
              </a:rPr>
              <a:t>红色核：</a:t>
            </a:r>
            <a:r>
              <a:rPr lang="en-US" altLang="zh-CN" sz="1300">
                <a:solidFill>
                  <a:schemeClr val="tx2"/>
                </a:solidFill>
              </a:rPr>
              <a:t> </a:t>
            </a:r>
            <a:r>
              <a:rPr lang="zh-CN" altLang="en-US" sz="1300">
                <a:solidFill>
                  <a:schemeClr val="tx2"/>
                </a:solidFill>
              </a:rPr>
              <a:t>温度超出安全温度</a:t>
            </a:r>
          </a:p>
          <a:p>
            <a:r>
              <a:rPr lang="zh-CN" altLang="en-US" sz="1300">
                <a:solidFill>
                  <a:schemeClr val="tx2"/>
                </a:solidFill>
              </a:rPr>
              <a:t>黄色核：</a:t>
            </a:r>
            <a:r>
              <a:rPr lang="en-US" altLang="zh-CN" sz="1300">
                <a:solidFill>
                  <a:schemeClr val="tx2"/>
                </a:solidFill>
              </a:rPr>
              <a:t> </a:t>
            </a:r>
            <a:r>
              <a:rPr lang="zh-CN" altLang="en-US" sz="1300">
                <a:solidFill>
                  <a:schemeClr val="tx2"/>
                </a:solidFill>
              </a:rPr>
              <a:t>温度刚刚在安全温度以下</a:t>
            </a:r>
          </a:p>
          <a:p>
            <a:r>
              <a:rPr lang="zh-CN" altLang="en-US" sz="1300">
                <a:solidFill>
                  <a:schemeClr val="tx2"/>
                </a:solidFill>
              </a:rPr>
              <a:t>蓝色核： 温度远低于安全温度</a:t>
            </a:r>
            <a:endParaRPr lang="en-US" altLang="zh-CN" sz="1300">
              <a:solidFill>
                <a:schemeClr val="tx2"/>
              </a:solidFill>
            </a:endParaRPr>
          </a:p>
          <a:p>
            <a:endParaRPr lang="en-US" altLang="zh-CN" sz="1300"/>
          </a:p>
        </p:txBody>
      </p:sp>
      <p:pic>
        <p:nvPicPr>
          <p:cNvPr id="15365" name="Picture 8" descr="tu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62550" y="3282950"/>
            <a:ext cx="2487613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9" descr="tu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262313"/>
            <a:ext cx="2503488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动态温度管理技术</a:t>
            </a:r>
            <a:endParaRPr lang="en-US" altLang="zh-CN" sz="4400">
              <a:solidFill>
                <a:srgbClr val="FF6600"/>
              </a:solidFill>
            </a:endParaRPr>
          </a:p>
        </p:txBody>
      </p:sp>
      <p:sp>
        <p:nvSpPr>
          <p:cNvPr id="16386" name="Rectangle 3"/>
          <p:cNvSpPr txBox="1">
            <a:spLocks noChangeArrowheads="1"/>
          </p:cNvSpPr>
          <p:nvPr/>
        </p:nvSpPr>
        <p:spPr bwMode="auto">
          <a:xfrm>
            <a:off x="228600" y="118745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任务迁移：</a:t>
            </a:r>
            <a:r>
              <a:rPr lang="en-US" altLang="zh-CN" sz="2000">
                <a:solidFill>
                  <a:schemeClr val="tx2"/>
                </a:solidFill>
                <a:latin typeface="宋体" charset="-122"/>
              </a:rPr>
              <a:t> 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将高温核上的重负载任务迁出，来避免高温问题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32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zh-CN" altLang="en-US" sz="32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6387" name="AutoShape 6"/>
          <p:cNvSpPr>
            <a:spLocks noChangeArrowheads="1"/>
          </p:cNvSpPr>
          <p:nvPr/>
        </p:nvSpPr>
        <p:spPr bwMode="auto">
          <a:xfrm>
            <a:off x="4102100" y="3913188"/>
            <a:ext cx="1143000" cy="523875"/>
          </a:xfrm>
          <a:prstGeom prst="rightArrow">
            <a:avLst>
              <a:gd name="adj1" fmla="val 50000"/>
              <a:gd name="adj2" fmla="val 545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6388" name="Picture 8" descr="tu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2914650"/>
            <a:ext cx="2816225" cy="284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9" descr="tu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938" y="2886075"/>
            <a:ext cx="281940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38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热模型</a:t>
            </a:r>
            <a:endParaRPr lang="en-US" altLang="zh-CN" sz="4400">
              <a:solidFill>
                <a:srgbClr val="FF6600"/>
              </a:solidFill>
            </a:endParaRPr>
          </a:p>
        </p:txBody>
      </p:sp>
      <p:sp>
        <p:nvSpPr>
          <p:cNvPr id="37939" name="Text Box 11"/>
          <p:cNvSpPr txBox="1">
            <a:spLocks noChangeArrowheads="1"/>
          </p:cNvSpPr>
          <p:nvPr/>
        </p:nvSpPr>
        <p:spPr bwMode="auto">
          <a:xfrm>
            <a:off x="1019175" y="3587750"/>
            <a:ext cx="6630988" cy="246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/>
              <a:t>           </a:t>
            </a:r>
            <a:r>
              <a:rPr lang="zh-CN" altLang="en-US" sz="2000"/>
              <a:t>表示温度向量，包括处理器核的温度和其他部分。</a:t>
            </a:r>
          </a:p>
          <a:p>
            <a:pPr defTabSz="914400">
              <a:spcBef>
                <a:spcPct val="50000"/>
              </a:spcBef>
            </a:pPr>
            <a:r>
              <a:rPr lang="zh-CN" altLang="en-US"/>
              <a:t>           表示输出向量，即核的温度向量。</a:t>
            </a:r>
          </a:p>
          <a:p>
            <a:pPr defTabSz="914400">
              <a:spcBef>
                <a:spcPct val="50000"/>
              </a:spcBef>
            </a:pPr>
            <a:r>
              <a:rPr lang="zh-CN" altLang="en-US"/>
              <a:t>           表示输入向量，即核的功耗向量</a:t>
            </a:r>
          </a:p>
          <a:p>
            <a:pPr defTabSz="914400">
              <a:spcBef>
                <a:spcPct val="50000"/>
              </a:spcBef>
            </a:pPr>
            <a:r>
              <a:rPr lang="zh-CN" altLang="en-US"/>
              <a:t>              表示</a:t>
            </a:r>
            <a:r>
              <a:rPr lang="en-US" altLang="zh-CN"/>
              <a:t>hotspot</a:t>
            </a:r>
            <a:r>
              <a:rPr lang="zh-CN" altLang="en-US"/>
              <a:t>热模型提取的热容热阻信息的离散化形式</a:t>
            </a:r>
          </a:p>
          <a:p>
            <a:pPr defTabSz="914400">
              <a:spcBef>
                <a:spcPct val="50000"/>
              </a:spcBef>
            </a:pPr>
            <a:r>
              <a:rPr lang="zh-CN" altLang="en-US"/>
              <a:t>            是一个选择矩阵，即从       中将核的温度选择出来</a:t>
            </a:r>
          </a:p>
          <a:p>
            <a:pPr defTabSz="914400">
              <a:spcBef>
                <a:spcPct val="50000"/>
              </a:spcBef>
            </a:pPr>
            <a:endParaRPr lang="zh-CN" altLang="en-US"/>
          </a:p>
        </p:txBody>
      </p:sp>
      <p:pic>
        <p:nvPicPr>
          <p:cNvPr id="37940" name="Picture 12" descr="thermalmod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7788" y="1333500"/>
            <a:ext cx="6310312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931" name="Object 43"/>
          <p:cNvGraphicFramePr>
            <a:graphicFrameLocks noChangeAspect="1"/>
          </p:cNvGraphicFramePr>
          <p:nvPr/>
        </p:nvGraphicFramePr>
        <p:xfrm>
          <a:off x="1376363" y="3602038"/>
          <a:ext cx="288925" cy="341312"/>
        </p:xfrm>
        <a:graphic>
          <a:graphicData uri="http://schemas.openxmlformats.org/presentationml/2006/ole">
            <p:oleObj spid="_x0000_s37931" name="Equation" r:id="rId4" imgW="139579" imgH="164957" progId="Equation.DSMT4">
              <p:embed/>
            </p:oleObj>
          </a:graphicData>
        </a:graphic>
      </p:graphicFrame>
      <p:graphicFrame>
        <p:nvGraphicFramePr>
          <p:cNvPr id="37932" name="Object 44"/>
          <p:cNvGraphicFramePr>
            <a:graphicFrameLocks noChangeAspect="1"/>
          </p:cNvGraphicFramePr>
          <p:nvPr/>
        </p:nvGraphicFramePr>
        <p:xfrm>
          <a:off x="1376363" y="4010025"/>
          <a:ext cx="284162" cy="334963"/>
        </p:xfrm>
        <a:graphic>
          <a:graphicData uri="http://schemas.openxmlformats.org/presentationml/2006/ole">
            <p:oleObj spid="_x0000_s37932" name="Equation" r:id="rId5" imgW="139579" imgH="164957" progId="Equation.DSMT4">
              <p:embed/>
            </p:oleObj>
          </a:graphicData>
        </a:graphic>
      </p:graphicFrame>
      <p:graphicFrame>
        <p:nvGraphicFramePr>
          <p:cNvPr id="37933" name="Object 45"/>
          <p:cNvGraphicFramePr>
            <a:graphicFrameLocks noChangeAspect="1"/>
          </p:cNvGraphicFramePr>
          <p:nvPr/>
        </p:nvGraphicFramePr>
        <p:xfrm>
          <a:off x="1347788" y="4410075"/>
          <a:ext cx="322262" cy="349250"/>
        </p:xfrm>
        <a:graphic>
          <a:graphicData uri="http://schemas.openxmlformats.org/presentationml/2006/ole">
            <p:oleObj spid="_x0000_s37933" name="Equation" r:id="rId6" imgW="152268" imgH="164957" progId="Equation.DSMT4">
              <p:embed/>
            </p:oleObj>
          </a:graphicData>
        </a:graphic>
      </p:graphicFrame>
      <p:graphicFrame>
        <p:nvGraphicFramePr>
          <p:cNvPr id="37934" name="Object 46"/>
          <p:cNvGraphicFramePr>
            <a:graphicFrameLocks noChangeAspect="1"/>
          </p:cNvGraphicFramePr>
          <p:nvPr/>
        </p:nvGraphicFramePr>
        <p:xfrm>
          <a:off x="1062038" y="4854575"/>
          <a:ext cx="334962" cy="363538"/>
        </p:xfrm>
        <a:graphic>
          <a:graphicData uri="http://schemas.openxmlformats.org/presentationml/2006/ole">
            <p:oleObj spid="_x0000_s37934" name="Equation" r:id="rId7" imgW="152268" imgH="164957" progId="Equation.DSMT4">
              <p:embed/>
            </p:oleObj>
          </a:graphicData>
        </a:graphic>
      </p:graphicFrame>
      <p:graphicFrame>
        <p:nvGraphicFramePr>
          <p:cNvPr id="37935" name="Object 47"/>
          <p:cNvGraphicFramePr>
            <a:graphicFrameLocks noChangeAspect="1"/>
          </p:cNvGraphicFramePr>
          <p:nvPr/>
        </p:nvGraphicFramePr>
        <p:xfrm>
          <a:off x="1481138" y="4854575"/>
          <a:ext cx="341312" cy="409575"/>
        </p:xfrm>
        <a:graphic>
          <a:graphicData uri="http://schemas.openxmlformats.org/presentationml/2006/ole">
            <p:oleObj spid="_x0000_s37935" name="Equation" r:id="rId8" imgW="190500" imgH="228600" progId="Equation.DSMT4">
              <p:embed/>
            </p:oleObj>
          </a:graphicData>
        </a:graphic>
      </p:graphicFrame>
      <p:graphicFrame>
        <p:nvGraphicFramePr>
          <p:cNvPr id="37936" name="Object 48"/>
          <p:cNvGraphicFramePr>
            <a:graphicFrameLocks noChangeAspect="1"/>
          </p:cNvGraphicFramePr>
          <p:nvPr/>
        </p:nvGraphicFramePr>
        <p:xfrm>
          <a:off x="1330325" y="5249863"/>
          <a:ext cx="301625" cy="357187"/>
        </p:xfrm>
        <a:graphic>
          <a:graphicData uri="http://schemas.openxmlformats.org/presentationml/2006/ole">
            <p:oleObj spid="_x0000_s37936" name="Equation" r:id="rId9" imgW="139579" imgH="164957" progId="Equation.DSMT4">
              <p:embed/>
            </p:oleObj>
          </a:graphicData>
        </a:graphic>
      </p:graphicFrame>
      <p:graphicFrame>
        <p:nvGraphicFramePr>
          <p:cNvPr id="37937" name="Object 49"/>
          <p:cNvGraphicFramePr>
            <a:graphicFrameLocks noChangeAspect="1"/>
          </p:cNvGraphicFramePr>
          <p:nvPr/>
        </p:nvGraphicFramePr>
        <p:xfrm>
          <a:off x="4062413" y="5265738"/>
          <a:ext cx="288925" cy="341312"/>
        </p:xfrm>
        <a:graphic>
          <a:graphicData uri="http://schemas.openxmlformats.org/presentationml/2006/ole">
            <p:oleObj spid="_x0000_s37937" name="Equation" r:id="rId10" imgW="139579" imgH="164957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rgbClr val="FF6600"/>
                </a:solidFill>
              </a:rPr>
              <a:t>最近的动态温度管理方法</a:t>
            </a:r>
          </a:p>
        </p:txBody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>
          <a:xfrm>
            <a:off x="457200" y="1209675"/>
            <a:ext cx="8229600" cy="139065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chemeClr val="tx2"/>
                </a:solidFill>
                <a:latin typeface="Arial" charset="0"/>
              </a:rPr>
              <a:t>模型预测控制</a:t>
            </a:r>
            <a:r>
              <a:rPr lang="zh-CN" altLang="en-US" sz="240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 </a:t>
            </a:r>
            <a:r>
              <a:rPr lang="en-US" altLang="zh-CN" sz="240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(MPC)</a:t>
            </a:r>
            <a:r>
              <a:rPr lang="en-US" altLang="zh-CN" smtClean="0">
                <a:solidFill>
                  <a:schemeClr val="tx2"/>
                </a:solidFill>
              </a:rPr>
              <a:t> </a:t>
            </a:r>
            <a:endParaRPr lang="en-US" altLang="zh-CN" sz="2000" smtClean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lvl="1" eaLnBrk="1" hangingPunct="1"/>
            <a:r>
              <a:rPr lang="zh-CN" altLang="en-US" sz="2000" smtClean="0">
                <a:solidFill>
                  <a:schemeClr val="tx2"/>
                </a:solidFill>
                <a:latin typeface="Arial" charset="0"/>
              </a:rPr>
              <a:t>提供指导性调整意见：计算出期望的功耗分布</a:t>
            </a:r>
            <a:endParaRPr lang="en-US" altLang="zh-CN" sz="2000" smtClean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endParaRPr lang="zh-CN" altLang="en-US" sz="2000" smtClean="0">
              <a:latin typeface="Arial" charset="0"/>
              <a:ea typeface="MS PGothic" pitchFamily="34" charset="-128"/>
            </a:endParaRPr>
          </a:p>
        </p:txBody>
      </p:sp>
      <p:sp>
        <p:nvSpPr>
          <p:cNvPr id="38915" name="Line 4"/>
          <p:cNvSpPr>
            <a:spLocks noChangeShapeType="1"/>
          </p:cNvSpPr>
          <p:nvPr/>
        </p:nvSpPr>
        <p:spPr bwMode="auto">
          <a:xfrm flipV="1">
            <a:off x="2987675" y="3611563"/>
            <a:ext cx="84455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6" name="Line 10"/>
          <p:cNvSpPr>
            <a:spLocks noChangeShapeType="1"/>
          </p:cNvSpPr>
          <p:nvPr/>
        </p:nvSpPr>
        <p:spPr bwMode="auto">
          <a:xfrm rot="10800000" flipV="1">
            <a:off x="4318000" y="5734050"/>
            <a:ext cx="796925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7" name="Text Box 11"/>
          <p:cNvSpPr txBox="1">
            <a:spLocks noChangeArrowheads="1"/>
          </p:cNvSpPr>
          <p:nvPr/>
        </p:nvSpPr>
        <p:spPr bwMode="auto">
          <a:xfrm>
            <a:off x="4270375" y="5219700"/>
            <a:ext cx="164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MPC</a:t>
            </a:r>
          </a:p>
        </p:txBody>
      </p:sp>
      <p:sp>
        <p:nvSpPr>
          <p:cNvPr id="38918" name="Text Box 15"/>
          <p:cNvSpPr txBox="1">
            <a:spLocks noChangeArrowheads="1"/>
          </p:cNvSpPr>
          <p:nvPr/>
        </p:nvSpPr>
        <p:spPr bwMode="auto">
          <a:xfrm>
            <a:off x="6053138" y="3081338"/>
            <a:ext cx="2365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Arial" charset="0"/>
              </a:rPr>
              <a:t>当前温度分布 </a:t>
            </a:r>
          </a:p>
        </p:txBody>
      </p:sp>
      <p:sp>
        <p:nvSpPr>
          <p:cNvPr id="38919" name="Text Box 16"/>
          <p:cNvSpPr txBox="1">
            <a:spLocks noChangeArrowheads="1"/>
          </p:cNvSpPr>
          <p:nvPr/>
        </p:nvSpPr>
        <p:spPr bwMode="auto">
          <a:xfrm>
            <a:off x="6854825" y="5291138"/>
            <a:ext cx="2365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Arial" charset="0"/>
              </a:rPr>
              <a:t>期望的温度分布 </a:t>
            </a:r>
          </a:p>
        </p:txBody>
      </p:sp>
      <p:sp>
        <p:nvSpPr>
          <p:cNvPr id="35867" name="AutoShape 27"/>
          <p:cNvSpPr>
            <a:spLocks noChangeArrowheads="1"/>
          </p:cNvSpPr>
          <p:nvPr/>
        </p:nvSpPr>
        <p:spPr bwMode="auto">
          <a:xfrm rot="5400000">
            <a:off x="1538288" y="4737100"/>
            <a:ext cx="1055688" cy="9667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796925" y="5792788"/>
            <a:ext cx="1666875" cy="7794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调整控制</a:t>
            </a:r>
            <a:endParaRPr lang="en-US" altLang="zh-CN" b="1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/>
          </a:p>
        </p:txBody>
      </p:sp>
      <p:pic>
        <p:nvPicPr>
          <p:cNvPr id="38922" name="Picture 15" descr="tu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8913" y="2773363"/>
            <a:ext cx="1558925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3" name="Picture 16" descr="tu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0175" y="4787900"/>
            <a:ext cx="1460500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4" name="Text Box 15"/>
          <p:cNvSpPr txBox="1">
            <a:spLocks noChangeArrowheads="1"/>
          </p:cNvSpPr>
          <p:nvPr/>
        </p:nvSpPr>
        <p:spPr bwMode="auto">
          <a:xfrm>
            <a:off x="1095375" y="4325938"/>
            <a:ext cx="2365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Arial" charset="0"/>
              </a:rPr>
              <a:t>当前功耗分布 </a:t>
            </a:r>
          </a:p>
        </p:txBody>
      </p:sp>
      <p:pic>
        <p:nvPicPr>
          <p:cNvPr id="38925" name="Picture 16" descr="pow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95375" y="2625725"/>
            <a:ext cx="15636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6" name="Picture 17" descr="power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11438" y="4578350"/>
            <a:ext cx="1630362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2592388" y="6419850"/>
            <a:ext cx="2365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Arial" charset="0"/>
              </a:rPr>
              <a:t>期望功耗分布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7" grpId="0" animBg="1"/>
      <p:bldP spid="358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rgbClr val="FF6600"/>
                </a:solidFill>
              </a:rPr>
              <a:t>提出的混合方法</a:t>
            </a:r>
          </a:p>
        </p:txBody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5688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chemeClr val="tx2"/>
                </a:solidFill>
                <a:latin typeface="宋体" charset="-122"/>
              </a:rPr>
              <a:t>新的动态温度管理方法流程</a:t>
            </a:r>
            <a:endParaRPr lang="en-US" altLang="zh-CN" sz="2400" smtClean="0">
              <a:solidFill>
                <a:schemeClr val="tx2"/>
              </a:solidFill>
              <a:latin typeface="宋体" charset="-122"/>
            </a:endParaRPr>
          </a:p>
        </p:txBody>
      </p:sp>
      <p:pic>
        <p:nvPicPr>
          <p:cNvPr id="39939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3988" y="2259013"/>
            <a:ext cx="6570662" cy="390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rgbClr val="FF6600"/>
                </a:solidFill>
              </a:rPr>
              <a:t>提出的混合方法</a:t>
            </a:r>
          </a:p>
        </p:txBody>
      </p:sp>
      <p:sp>
        <p:nvSpPr>
          <p:cNvPr id="4096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10556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smtClean="0">
                <a:solidFill>
                  <a:schemeClr val="tx2"/>
                </a:solidFill>
                <a:latin typeface="宋体" charset="-122"/>
              </a:rPr>
              <a:t>模型预测控制方法结合任务迁移和</a:t>
            </a:r>
            <a:r>
              <a:rPr lang="en-US" altLang="zh-CN" sz="2400" smtClean="0">
                <a:solidFill>
                  <a:schemeClr val="tx2"/>
                </a:solidFill>
                <a:latin typeface="Times New Roman" pitchFamily="18" charset="0"/>
              </a:rPr>
              <a:t>DVFS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smtClean="0">
                <a:solidFill>
                  <a:schemeClr val="tx2"/>
                </a:solidFill>
                <a:latin typeface="宋体" charset="-122"/>
              </a:rPr>
              <a:t>匈牙利算法：分配任务到正确的核（一定阈值下的二部图匹配）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solidFill>
                  <a:schemeClr val="tx2"/>
                </a:solidFill>
                <a:latin typeface="宋体" charset="-122"/>
              </a:rPr>
              <a:t>DVFS</a:t>
            </a:r>
            <a:r>
              <a:rPr lang="zh-CN" altLang="en-US" sz="2000" smtClean="0">
                <a:solidFill>
                  <a:schemeClr val="tx2"/>
                </a:solidFill>
                <a:latin typeface="宋体" charset="-122"/>
              </a:rPr>
              <a:t>保证匹配不上的核在安全温度以下</a:t>
            </a:r>
          </a:p>
        </p:txBody>
      </p:sp>
      <p:pic>
        <p:nvPicPr>
          <p:cNvPr id="40963" name="Picture 7" descr="match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6488" y="2655888"/>
            <a:ext cx="2571750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8" descr="match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1188" y="2655888"/>
            <a:ext cx="2565400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Text Box 9"/>
          <p:cNvSpPr txBox="1">
            <a:spLocks noChangeArrowheads="1"/>
          </p:cNvSpPr>
          <p:nvPr/>
        </p:nvSpPr>
        <p:spPr bwMode="auto">
          <a:xfrm>
            <a:off x="1106488" y="6005513"/>
            <a:ext cx="2865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/>
              <a:t>匹配前设定匹配阈值为</a:t>
            </a:r>
            <a:r>
              <a:rPr lang="en-US" altLang="zh-CN"/>
              <a:t>3</a:t>
            </a:r>
          </a:p>
        </p:txBody>
      </p:sp>
      <p:sp>
        <p:nvSpPr>
          <p:cNvPr id="40966" name="Text Box 10"/>
          <p:cNvSpPr txBox="1">
            <a:spLocks noChangeArrowheads="1"/>
          </p:cNvSpPr>
          <p:nvPr/>
        </p:nvSpPr>
        <p:spPr bwMode="auto">
          <a:xfrm>
            <a:off x="6388100" y="6005513"/>
            <a:ext cx="1160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匹配后</a:t>
            </a:r>
            <a:endParaRPr lang="en-US" altLang="zh-CN"/>
          </a:p>
        </p:txBody>
      </p:sp>
      <p:sp>
        <p:nvSpPr>
          <p:cNvPr id="40967" name="AutoShape 6"/>
          <p:cNvSpPr>
            <a:spLocks noChangeArrowheads="1"/>
          </p:cNvSpPr>
          <p:nvPr/>
        </p:nvSpPr>
        <p:spPr bwMode="auto">
          <a:xfrm>
            <a:off x="4149725" y="3913188"/>
            <a:ext cx="1143000" cy="523875"/>
          </a:xfrm>
          <a:prstGeom prst="rightArrow">
            <a:avLst>
              <a:gd name="adj1" fmla="val 50000"/>
              <a:gd name="adj2" fmla="val 545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Text Box 12"/>
          <p:cNvSpPr txBox="1">
            <a:spLocks noChangeArrowheads="1"/>
          </p:cNvSpPr>
          <p:nvPr/>
        </p:nvSpPr>
        <p:spPr bwMode="auto">
          <a:xfrm>
            <a:off x="3971925" y="3271838"/>
            <a:ext cx="16144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利用匈牙利算法匹配</a:t>
            </a:r>
            <a:endParaRPr lang="en-US" altLang="zh-CN"/>
          </a:p>
        </p:txBody>
      </p:sp>
      <p:sp>
        <p:nvSpPr>
          <p:cNvPr id="40969" name="Text Box 10"/>
          <p:cNvSpPr txBox="1">
            <a:spLocks noChangeArrowheads="1"/>
          </p:cNvSpPr>
          <p:nvPr/>
        </p:nvSpPr>
        <p:spPr bwMode="auto">
          <a:xfrm>
            <a:off x="3438525" y="6372225"/>
            <a:ext cx="2703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4</a:t>
            </a:r>
            <a:r>
              <a:rPr lang="zh-CN" altLang="en-US"/>
              <a:t>核匹配示例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rgbClr val="FF6600"/>
                </a:solidFill>
              </a:rPr>
              <a:t>提出的混合方法</a:t>
            </a:r>
          </a:p>
        </p:txBody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5688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chemeClr val="tx2"/>
                </a:solidFill>
                <a:latin typeface="宋体" charset="-122"/>
              </a:rPr>
              <a:t>算法运算时间的问题 </a:t>
            </a:r>
          </a:p>
          <a:p>
            <a:pPr lvl="1" eaLnBrk="1" hangingPunct="1"/>
            <a:r>
              <a:rPr lang="zh-CN" altLang="en-US" sz="2000" smtClean="0">
                <a:solidFill>
                  <a:schemeClr val="tx2"/>
                </a:solidFill>
                <a:latin typeface="Arial" charset="0"/>
              </a:rPr>
              <a:t>随着核数增长，任务迁移决策的计算需要太多时间</a:t>
            </a:r>
            <a:endParaRPr lang="en-US" altLang="zh-CN" sz="2000" smtClean="0">
              <a:solidFill>
                <a:schemeClr val="tx2"/>
              </a:solidFill>
              <a:latin typeface="Arial" charset="0"/>
            </a:endParaRPr>
          </a:p>
          <a:p>
            <a:endParaRPr lang="zh-CN" altLang="en-US" sz="2000" smtClean="0">
              <a:latin typeface="Arial" charset="0"/>
            </a:endParaRPr>
          </a:p>
        </p:txBody>
      </p:sp>
      <p:sp>
        <p:nvSpPr>
          <p:cNvPr id="41987" name="Text Box 8"/>
          <p:cNvSpPr txBox="1">
            <a:spLocks noChangeArrowheads="1"/>
          </p:cNvSpPr>
          <p:nvPr/>
        </p:nvSpPr>
        <p:spPr bwMode="auto">
          <a:xfrm>
            <a:off x="2962275" y="6299200"/>
            <a:ext cx="39893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100</a:t>
            </a:r>
            <a:r>
              <a:rPr lang="zh-CN" altLang="en-US">
                <a:solidFill>
                  <a:schemeClr val="tx2"/>
                </a:solidFill>
              </a:rPr>
              <a:t>核芯片的例子</a:t>
            </a:r>
          </a:p>
        </p:txBody>
      </p:sp>
      <p:pic>
        <p:nvPicPr>
          <p:cNvPr id="41988" name="Picture 7" descr="tu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0625" y="2655888"/>
            <a:ext cx="3524250" cy="354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6585</TotalTime>
  <Words>1428</Words>
  <Application>Microsoft Office PowerPoint</Application>
  <PresentationFormat>全屏显示(4:3)</PresentationFormat>
  <Paragraphs>128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演示文稿设计模板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Calibri</vt:lpstr>
      <vt:lpstr>宋体</vt:lpstr>
      <vt:lpstr>Arial</vt:lpstr>
      <vt:lpstr>MS PGothic</vt:lpstr>
      <vt:lpstr>Times New Roman</vt:lpstr>
      <vt:lpstr>Wingdings</vt:lpstr>
      <vt:lpstr>Office 主题</vt:lpstr>
      <vt:lpstr>Equation</vt:lpstr>
      <vt:lpstr>MathType 6.0 Equation</vt:lpstr>
      <vt:lpstr>幻灯片 1</vt:lpstr>
      <vt:lpstr>幻灯片 2</vt:lpstr>
      <vt:lpstr>幻灯片 3</vt:lpstr>
      <vt:lpstr>幻灯片 4</vt:lpstr>
      <vt:lpstr>幻灯片 5</vt:lpstr>
      <vt:lpstr>最近的动态温度管理方法</vt:lpstr>
      <vt:lpstr>提出的混合方法</vt:lpstr>
      <vt:lpstr>提出的混合方法</vt:lpstr>
      <vt:lpstr>提出的混合方法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</vt:vector>
  </TitlesOfParts>
  <Company>Mars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 Dylan</dc:creator>
  <cp:lastModifiedBy>martian</cp:lastModifiedBy>
  <cp:revision>174</cp:revision>
  <dcterms:created xsi:type="dcterms:W3CDTF">2013-09-22T07:52:59Z</dcterms:created>
  <dcterms:modified xsi:type="dcterms:W3CDTF">2016-05-09T08:45:34Z</dcterms:modified>
</cp:coreProperties>
</file>