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96" r:id="rId5"/>
    <p:sldId id="307" r:id="rId6"/>
    <p:sldId id="295" r:id="rId7"/>
    <p:sldId id="297" r:id="rId8"/>
    <p:sldId id="308" r:id="rId9"/>
    <p:sldId id="298" r:id="rId10"/>
    <p:sldId id="285" r:id="rId11"/>
    <p:sldId id="299" r:id="rId12"/>
    <p:sldId id="261" r:id="rId13"/>
    <p:sldId id="300" r:id="rId14"/>
    <p:sldId id="302" r:id="rId15"/>
    <p:sldId id="306" r:id="rId16"/>
    <p:sldId id="264" r:id="rId17"/>
    <p:sldId id="293" r:id="rId18"/>
    <p:sldId id="310" r:id="rId19"/>
    <p:sldId id="311" r:id="rId20"/>
    <p:sldId id="309" r:id="rId21"/>
    <p:sldId id="312" r:id="rId22"/>
    <p:sldId id="305" r:id="rId23"/>
    <p:sldId id="304" r:id="rId24"/>
    <p:sldId id="274" r:id="rId25"/>
    <p:sldId id="270" r:id="rId26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 snapToObjects="1"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590F7-79DA-41B4-A9FE-6F478132B332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6732-815B-42F3-9084-108D558520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9CAC7-3919-46D2-AC7D-8CB65BDB0688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3407-481D-486A-82FF-483DF6629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0E61-2255-4881-8469-D9957637345A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6F4F1-378C-4B4D-9215-4D965CCEA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D5C0-3109-44A8-8B84-591687077B86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D52C-8922-4A47-9864-24D8B7BB0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955E-85B3-4DCE-B9CF-7EDF02D77DC4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A8943-B118-432F-8F77-94882E46B8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ECC7-74C8-484D-9952-4750F0A3FD68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B89C6-1857-4AC8-A70E-EA292D765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F9D62-6325-4986-99F6-52F24C3FD09D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BA1F-1BF8-4BF9-8084-8063518C8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4384C-1356-4555-84AF-239565BB746C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7E4-BD13-4F02-9A2F-5AB0614FE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AF38-2FA5-4951-A11F-75CDFBE6BE40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5E5FA-0D2F-4063-915A-E0282CF28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0CBAC-4C03-4386-865F-D0F3DBC9476F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D29CF-AA4C-401F-961F-30D84A2970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15748-05FD-4AA8-B0AC-07D6641B16D1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9F20-895E-43F9-B10F-26EAD2DD1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BFDEF2-C2F9-410A-8FCC-034C850415D6}" type="datetimeFigureOut">
              <a:rPr lang="zh-CN" altLang="en-US"/>
              <a:pPr>
                <a:defRPr/>
              </a:pPr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81A0E1-F7F1-465D-A244-54EBCFC35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719138" y="1692275"/>
            <a:ext cx="7413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8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将芯片分块做两层任务迁移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块间任务迁移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4301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228600" y="1204913"/>
            <a:ext cx="8763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块内任务迁移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4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块</a:t>
            </a:r>
            <a:r>
              <a:rPr lang="en-US" altLang="zh-CN">
                <a:solidFill>
                  <a:schemeClr val="tx2"/>
                </a:solidFill>
              </a:rPr>
              <a:t>I</a:t>
            </a:r>
            <a:r>
              <a:rPr lang="zh-CN" altLang="en-US">
                <a:solidFill>
                  <a:schemeClr val="tx2"/>
                </a:solidFill>
              </a:rPr>
              <a:t>的例子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4036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963" y="2162175"/>
            <a:ext cx="7470775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没有匹配上的核可能在其他块可以匹配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将未匹配核集中到一起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8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5059" name="Picture 5" descr="le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650" y="2362200"/>
            <a:ext cx="44751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未匹配核的数量可能很大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如果未匹配核数量很小，直接进行匹配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否则用最小割算法将其划分，每部分内部匹配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宋体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2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6084" name="Picture 7" descr="parti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663" y="2486025"/>
            <a:ext cx="26892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8" descr="parti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738" y="2419350"/>
            <a:ext cx="26797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最后没有匹配上的核再采用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处理。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7106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7107" name="Picture 5" descr="lastDV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250" y="1992313"/>
            <a:ext cx="6742113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功耗重新分配完成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改进的分层方法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pic>
        <p:nvPicPr>
          <p:cNvPr id="48131" name="Picture 6" descr="inbl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90938"/>
            <a:ext cx="4672013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8" descr="last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988" y="2176463"/>
            <a:ext cx="281781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实验设定</a:t>
            </a:r>
          </a:p>
        </p:txBody>
      </p:sp>
      <p:sp>
        <p:nvSpPr>
          <p:cNvPr id="49154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对于未分层的混合方法，设定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36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核与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49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核来进行测试比较。对于改进的分层方法设定了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256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核，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400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核以及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625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核进行测试比较。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热模型用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HotSpot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功耗信息由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SPEC benchmarks</a:t>
            </a:r>
            <a:r>
              <a:rPr lang="zh-CN" altLang="en-US"/>
              <a:t> 在</a:t>
            </a:r>
            <a:r>
              <a:rPr lang="en-US" altLang="zh-CN" sz="2200" b="1">
                <a:solidFill>
                  <a:schemeClr val="tx2"/>
                </a:solidFill>
                <a:latin typeface="Times New Roman" pitchFamily="18" charset="0"/>
              </a:rPr>
              <a:t>Wattch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上运行得到。</a:t>
            </a: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环境温度设定为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20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安全温度设定为</a:t>
            </a:r>
            <a:r>
              <a:rPr lang="en-US" altLang="zh-CN" sz="2200">
                <a:solidFill>
                  <a:schemeClr val="tx2"/>
                </a:solidFill>
                <a:latin typeface="宋体" charset="-122"/>
              </a:rPr>
              <a:t>105</a:t>
            </a:r>
            <a:r>
              <a:rPr lang="zh-CN" altLang="en-US" sz="2200">
                <a:solidFill>
                  <a:schemeClr val="tx2"/>
                </a:solidFill>
                <a:latin typeface="宋体" charset="-122"/>
              </a:rPr>
              <a:t>摄氏度。</a:t>
            </a: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0178" name="Text Box 17"/>
          <p:cNvSpPr txBox="1">
            <a:spLocks noChangeArrowheads="1"/>
          </p:cNvSpPr>
          <p:nvPr/>
        </p:nvSpPr>
        <p:spPr bwMode="auto">
          <a:xfrm>
            <a:off x="215900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没有采用温度管理方法时的温度</a:t>
            </a:r>
          </a:p>
        </p:txBody>
      </p:sp>
      <p:pic>
        <p:nvPicPr>
          <p:cNvPr id="50179" name="Picture 16" descr="混合温度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7088" y="1187450"/>
            <a:ext cx="2981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7" descr="混合温度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6175"/>
            <a:ext cx="27813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8" descr="混合温度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1300" y="1087438"/>
            <a:ext cx="30876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7"/>
          <p:cNvSpPr txBox="1">
            <a:spLocks noChangeArrowheads="1"/>
          </p:cNvSpPr>
          <p:nvPr/>
        </p:nvSpPr>
        <p:spPr bwMode="auto">
          <a:xfrm>
            <a:off x="3119438" y="3382963"/>
            <a:ext cx="2903537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采用混合方法时的温度</a:t>
            </a:r>
          </a:p>
        </p:txBody>
      </p:sp>
      <p:sp>
        <p:nvSpPr>
          <p:cNvPr id="50183" name="Text Box 17"/>
          <p:cNvSpPr txBox="1">
            <a:spLocks noChangeArrowheads="1"/>
          </p:cNvSpPr>
          <p:nvPr/>
        </p:nvSpPr>
        <p:spPr bwMode="auto">
          <a:xfrm>
            <a:off x="6022975" y="3382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方法时的温度</a:t>
            </a:r>
          </a:p>
        </p:txBody>
      </p:sp>
      <p:pic>
        <p:nvPicPr>
          <p:cNvPr id="50184" name="Picture 21" descr="混合方差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625" y="4024313"/>
            <a:ext cx="27813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22" descr="混合方差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55925" y="4043363"/>
            <a:ext cx="29035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6" name="Picture 23" descr="混合方差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8988" y="4024313"/>
            <a:ext cx="290988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7" name="Text Box 17"/>
          <p:cNvSpPr txBox="1">
            <a:spLocks noChangeArrowheads="1"/>
          </p:cNvSpPr>
          <p:nvPr/>
        </p:nvSpPr>
        <p:spPr bwMode="auto">
          <a:xfrm>
            <a:off x="174625" y="61007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没有采用温度管理方法时的核间温度方差</a:t>
            </a:r>
          </a:p>
        </p:txBody>
      </p:sp>
      <p:sp>
        <p:nvSpPr>
          <p:cNvPr id="50188" name="Text Box 17"/>
          <p:cNvSpPr txBox="1">
            <a:spLocks noChangeArrowheads="1"/>
          </p:cNvSpPr>
          <p:nvPr/>
        </p:nvSpPr>
        <p:spPr bwMode="auto">
          <a:xfrm>
            <a:off x="3119438" y="6216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采用混合方法时的核间温度方差</a:t>
            </a:r>
          </a:p>
        </p:txBody>
      </p:sp>
      <p:sp>
        <p:nvSpPr>
          <p:cNvPr id="50189" name="Text Box 17"/>
          <p:cNvSpPr txBox="1">
            <a:spLocks noChangeArrowheads="1"/>
          </p:cNvSpPr>
          <p:nvPr/>
        </p:nvSpPr>
        <p:spPr bwMode="auto">
          <a:xfrm>
            <a:off x="5984875" y="6176963"/>
            <a:ext cx="29035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 b="1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方法时的核间温度方差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8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7369" name="Text Box 17"/>
          <p:cNvSpPr txBox="1">
            <a:spLocks noChangeArrowheads="1"/>
          </p:cNvSpPr>
          <p:nvPr/>
        </p:nvSpPr>
        <p:spPr bwMode="auto">
          <a:xfrm>
            <a:off x="862013" y="5197475"/>
            <a:ext cx="36004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混合方法与其他方法的性能比较</a:t>
            </a:r>
          </a:p>
        </p:txBody>
      </p:sp>
      <p:sp>
        <p:nvSpPr>
          <p:cNvPr id="57370" name="Text Box 17"/>
          <p:cNvSpPr txBox="1">
            <a:spLocks noChangeArrowheads="1"/>
          </p:cNvSpPr>
          <p:nvPr/>
        </p:nvSpPr>
        <p:spPr bwMode="auto">
          <a:xfrm>
            <a:off x="5783263" y="1563688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pic>
        <p:nvPicPr>
          <p:cNvPr id="57371" name="Picture 15" descr="混合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13" y="1377950"/>
            <a:ext cx="4449762" cy="36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5613400" y="1506538"/>
          <a:ext cx="885825" cy="455612"/>
        </p:xfrm>
        <a:graphic>
          <a:graphicData uri="http://schemas.openxmlformats.org/presentationml/2006/ole">
            <p:oleObj spid="_x0000_s57365" name="Equation" r:id="rId4" imgW="444307" imgH="228501" progId="Equation.DSMT4">
              <p:embed/>
            </p:oleObj>
          </a:graphicData>
        </a:graphic>
      </p:graphicFrame>
      <p:sp>
        <p:nvSpPr>
          <p:cNvPr id="57372" name="Text Box 17"/>
          <p:cNvSpPr txBox="1">
            <a:spLocks noChangeArrowheads="1"/>
          </p:cNvSpPr>
          <p:nvPr/>
        </p:nvSpPr>
        <p:spPr bwMode="auto">
          <a:xfrm>
            <a:off x="5799138" y="2279650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5607050" y="2208213"/>
          <a:ext cx="925513" cy="463550"/>
        </p:xfrm>
        <a:graphic>
          <a:graphicData uri="http://schemas.openxmlformats.org/presentationml/2006/ole">
            <p:oleObj spid="_x0000_s57366" name="Equation" r:id="rId5" imgW="457200" imgH="228600" progId="Equation.DSMT4">
              <p:embed/>
            </p:oleObj>
          </a:graphicData>
        </a:graphic>
      </p:graphicFrame>
      <p:sp>
        <p:nvSpPr>
          <p:cNvPr id="57373" name="Text Box 17"/>
          <p:cNvSpPr txBox="1">
            <a:spLocks noChangeArrowheads="1"/>
          </p:cNvSpPr>
          <p:nvPr/>
        </p:nvSpPr>
        <p:spPr bwMode="auto">
          <a:xfrm>
            <a:off x="5799138" y="3051175"/>
            <a:ext cx="29035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5635625" y="2992438"/>
          <a:ext cx="885825" cy="457200"/>
        </p:xfrm>
        <a:graphic>
          <a:graphicData uri="http://schemas.openxmlformats.org/presentationml/2006/ole">
            <p:oleObj spid="_x0000_s57367" name="Equation" r:id="rId6" imgW="444307" imgH="22850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未分层混合方法的比较</a:t>
            </a:r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804863" y="5197475"/>
            <a:ext cx="395605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混合方法与其他方法的计算时间比较</a:t>
            </a:r>
          </a:p>
        </p:txBody>
      </p:sp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5116513" y="2322513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pic>
        <p:nvPicPr>
          <p:cNvPr id="58388" name="Picture 11" descr="混合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3" y="1563688"/>
            <a:ext cx="3600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5486400" y="2195513"/>
          <a:ext cx="334963" cy="530225"/>
        </p:xfrm>
        <a:graphic>
          <a:graphicData uri="http://schemas.openxmlformats.org/presentationml/2006/ole">
            <p:oleObj spid="_x0000_s58383" name="Equation" r:id="rId4" imgW="152334" imgH="241195" progId="Equation.DSMT4">
              <p:embed/>
            </p:oleObj>
          </a:graphicData>
        </a:graphic>
      </p:graphicFrame>
      <p:sp>
        <p:nvSpPr>
          <p:cNvPr id="58389" name="Text Box 17"/>
          <p:cNvSpPr txBox="1">
            <a:spLocks noChangeArrowheads="1"/>
          </p:cNvSpPr>
          <p:nvPr/>
        </p:nvSpPr>
        <p:spPr bwMode="auto">
          <a:xfrm>
            <a:off x="5116513" y="2905125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486400" y="2725738"/>
          <a:ext cx="363538" cy="546100"/>
        </p:xfrm>
        <a:graphic>
          <a:graphicData uri="http://schemas.openxmlformats.org/presentationml/2006/ole">
            <p:oleObj spid="_x0000_s58384" name="Equation" r:id="rId5" imgW="152334" imgH="22850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zh-CN" altLang="en-US" sz="2000">
              <a:solidFill>
                <a:schemeClr val="tx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–"/>
            </a:pP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5562600" y="6115050"/>
            <a:ext cx="305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6600"/>
                </a:solidFill>
                <a:latin typeface="+mn-ea"/>
                <a:ea typeface="+mn-ea"/>
              </a:rPr>
              <a:t>多核芯片的温度分布</a:t>
            </a:r>
            <a:endParaRPr lang="en-US" altLang="zh-CN" b="1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2209800"/>
            <a:ext cx="399891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59394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17"/>
          <p:cNvSpPr txBox="1">
            <a:spLocks noChangeArrowheads="1"/>
          </p:cNvSpPr>
          <p:nvPr/>
        </p:nvSpPr>
        <p:spPr bwMode="auto">
          <a:xfrm>
            <a:off x="798513" y="3590925"/>
            <a:ext cx="323691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没有采用温度管理的温度</a:t>
            </a:r>
          </a:p>
        </p:txBody>
      </p:sp>
      <p:sp>
        <p:nvSpPr>
          <p:cNvPr id="59399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采用分层方法的温度</a:t>
            </a:r>
          </a:p>
        </p:txBody>
      </p:sp>
      <p:sp>
        <p:nvSpPr>
          <p:cNvPr id="59400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采用未分层方法的温度</a:t>
            </a:r>
          </a:p>
        </p:txBody>
      </p:sp>
      <p:sp>
        <p:nvSpPr>
          <p:cNvPr id="59401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方法的温度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sp>
        <p:nvSpPr>
          <p:cNvPr id="60418" name="Text Box 17"/>
          <p:cNvSpPr txBox="1">
            <a:spLocks noChangeArrowheads="1"/>
          </p:cNvSpPr>
          <p:nvPr/>
        </p:nvSpPr>
        <p:spPr bwMode="auto">
          <a:xfrm>
            <a:off x="457200" y="3590925"/>
            <a:ext cx="388461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没有采用温度管理的核间温度方差</a:t>
            </a:r>
          </a:p>
        </p:txBody>
      </p:sp>
      <p:sp>
        <p:nvSpPr>
          <p:cNvPr id="60419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采用分层方法的核间温度方差</a:t>
            </a:r>
          </a:p>
        </p:txBody>
      </p:sp>
      <p:sp>
        <p:nvSpPr>
          <p:cNvPr id="60420" name="Text Box 19"/>
          <p:cNvSpPr txBox="1">
            <a:spLocks noChangeArrowheads="1"/>
          </p:cNvSpPr>
          <p:nvPr/>
        </p:nvSpPr>
        <p:spPr bwMode="auto">
          <a:xfrm>
            <a:off x="798513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采用未分层方法的核间温度方差</a:t>
            </a:r>
          </a:p>
        </p:txBody>
      </p:sp>
      <p:sp>
        <p:nvSpPr>
          <p:cNvPr id="60421" name="Text Box 20"/>
          <p:cNvSpPr txBox="1">
            <a:spLocks noChangeArrowheads="1"/>
          </p:cNvSpPr>
          <p:nvPr/>
        </p:nvSpPr>
        <p:spPr bwMode="auto">
          <a:xfrm>
            <a:off x="4341813" y="6342063"/>
            <a:ext cx="45466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采用</a:t>
            </a:r>
            <a:r>
              <a:rPr lang="en-US" altLang="zh-CN" b="1">
                <a:solidFill>
                  <a:schemeClr val="tx2"/>
                </a:solidFill>
              </a:rPr>
              <a:t>MPC</a:t>
            </a:r>
            <a:r>
              <a:rPr lang="zh-CN" altLang="en-US" b="1">
                <a:solidFill>
                  <a:schemeClr val="tx2"/>
                </a:solidFill>
              </a:rPr>
              <a:t>只结合</a:t>
            </a:r>
            <a:r>
              <a:rPr lang="en-US" altLang="zh-CN" b="1">
                <a:solidFill>
                  <a:schemeClr val="tx2"/>
                </a:solidFill>
              </a:rPr>
              <a:t>DVFS</a:t>
            </a:r>
            <a:r>
              <a:rPr lang="zh-CN" altLang="en-US" b="1">
                <a:solidFill>
                  <a:schemeClr val="tx2"/>
                </a:solidFill>
              </a:rPr>
              <a:t>方法的核间温度方差</a:t>
            </a:r>
          </a:p>
        </p:txBody>
      </p:sp>
      <p:pic>
        <p:nvPicPr>
          <p:cNvPr id="60422" name="Picture 11" descr="分层va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3963"/>
            <a:ext cx="3303588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12" descr="分层va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1813" y="1263650"/>
            <a:ext cx="327342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13" descr="分层va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113" y="4002088"/>
            <a:ext cx="32416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14" descr="分层var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1813" y="3990975"/>
            <a:ext cx="3262312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6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1457" name="Picture 6" descr="分层时间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6140450" cy="309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541338" y="4459288"/>
            <a:ext cx="44227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分层方法与未分层方法的计算时间比较</a:t>
            </a:r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5341938" y="4459288"/>
            <a:ext cx="3344862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部分的计算时间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5711825" y="4332288"/>
          <a:ext cx="334963" cy="530225"/>
        </p:xfrm>
        <a:graphic>
          <a:graphicData uri="http://schemas.openxmlformats.org/presentationml/2006/ole">
            <p:oleObj spid="_x0000_s61453" name="Equation" r:id="rId4" imgW="152334" imgH="241195" progId="Equation.DSMT4">
              <p:embed/>
            </p:oleObj>
          </a:graphicData>
        </a:graphic>
      </p:graphicFrame>
      <p:sp>
        <p:nvSpPr>
          <p:cNvPr id="61460" name="Text Box 17"/>
          <p:cNvSpPr txBox="1">
            <a:spLocks noChangeArrowheads="1"/>
          </p:cNvSpPr>
          <p:nvPr/>
        </p:nvSpPr>
        <p:spPr bwMode="auto">
          <a:xfrm>
            <a:off x="5341938" y="5041900"/>
            <a:ext cx="33448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表示匹配部分的计算时间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5711825" y="4862513"/>
          <a:ext cx="363538" cy="546100"/>
        </p:xfrm>
        <a:graphic>
          <a:graphicData uri="http://schemas.openxmlformats.org/presentationml/2006/ole">
            <p:oleObj spid="_x0000_s61454" name="Equation" r:id="rId5" imgW="152334" imgH="228501" progId="Equation.DSMT4">
              <p:embed/>
            </p:oleObj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5711825" y="5408613"/>
          <a:ext cx="301625" cy="493712"/>
        </p:xfrm>
        <a:graphic>
          <a:graphicData uri="http://schemas.openxmlformats.org/presentationml/2006/ole">
            <p:oleObj spid="_x0000_s61455" name="Equation" r:id="rId6" imgW="139700" imgH="228600" progId="Equation.DSMT4">
              <p:embed/>
            </p:oleObj>
          </a:graphicData>
        </a:graphic>
      </p:graphicFrame>
      <p:sp>
        <p:nvSpPr>
          <p:cNvPr id="61461" name="Text Box 17"/>
          <p:cNvSpPr txBox="1">
            <a:spLocks noChangeArrowheads="1"/>
          </p:cNvSpPr>
          <p:nvPr/>
        </p:nvSpPr>
        <p:spPr bwMode="auto">
          <a:xfrm>
            <a:off x="5327650" y="5507038"/>
            <a:ext cx="3344863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表示最小割划分部分的计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算时间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2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  <a:latin typeface="宋体" charset="-122"/>
              </a:rPr>
              <a:t>改进分层方法的比较</a:t>
            </a:r>
          </a:p>
        </p:txBody>
      </p:sp>
      <p:pic>
        <p:nvPicPr>
          <p:cNvPr id="62483" name="Picture 7" descr="分层IP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50" y="1425575"/>
            <a:ext cx="670242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84" name="Text Box 17"/>
          <p:cNvSpPr txBox="1">
            <a:spLocks noChangeArrowheads="1"/>
          </p:cNvSpPr>
          <p:nvPr/>
        </p:nvSpPr>
        <p:spPr bwMode="auto">
          <a:xfrm>
            <a:off x="2105025" y="4570413"/>
            <a:ext cx="36004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宋体" charset="-122"/>
              </a:rPr>
              <a:t>分层方法与其他方法的性能比较</a:t>
            </a:r>
          </a:p>
        </p:txBody>
      </p:sp>
      <p:sp>
        <p:nvSpPr>
          <p:cNvPr id="62485" name="Text Box 17"/>
          <p:cNvSpPr txBox="1">
            <a:spLocks noChangeArrowheads="1"/>
          </p:cNvSpPr>
          <p:nvPr/>
        </p:nvSpPr>
        <p:spPr bwMode="auto">
          <a:xfrm>
            <a:off x="3616325" y="5151438"/>
            <a:ext cx="43688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表示理想状态下的每秒指令数</a:t>
            </a:r>
          </a:p>
        </p:txBody>
      </p: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3224213" y="5094288"/>
          <a:ext cx="987425" cy="455612"/>
        </p:xfrm>
        <a:graphic>
          <a:graphicData uri="http://schemas.openxmlformats.org/presentationml/2006/ole">
            <p:oleObj spid="_x0000_s62479" name="Equation" r:id="rId4" imgW="444307" imgH="228501" progId="Equation.DSMT4">
              <p:embed/>
            </p:oleObj>
          </a:graphicData>
        </a:graphic>
      </p:graphicFrame>
      <p:sp>
        <p:nvSpPr>
          <p:cNvPr id="62486" name="Text Box 17"/>
          <p:cNvSpPr txBox="1">
            <a:spLocks noChangeArrowheads="1"/>
          </p:cNvSpPr>
          <p:nvPr/>
        </p:nvSpPr>
        <p:spPr bwMode="auto">
          <a:xfrm>
            <a:off x="3632200" y="5567363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MPC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只结合</a:t>
            </a:r>
            <a:r>
              <a:rPr lang="en-US" altLang="zh-CN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>
                <a:solidFill>
                  <a:schemeClr val="tx2"/>
                </a:solidFill>
                <a:latin typeface="宋体" charset="-122"/>
              </a:rPr>
              <a:t>方法的每秒指令数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3217863" y="5495925"/>
          <a:ext cx="1031875" cy="463550"/>
        </p:xfrm>
        <a:graphic>
          <a:graphicData uri="http://schemas.openxmlformats.org/presentationml/2006/ole">
            <p:oleObj spid="_x0000_s62480" name="Equation" r:id="rId5" imgW="457200" imgH="228600" progId="Equation.DSMT4">
              <p:embed/>
            </p:oleObj>
          </a:graphicData>
        </a:graphic>
      </p:graphicFrame>
      <p:sp>
        <p:nvSpPr>
          <p:cNvPr id="62487" name="Text Box 17"/>
          <p:cNvSpPr txBox="1">
            <a:spLocks noChangeArrowheads="1"/>
          </p:cNvSpPr>
          <p:nvPr/>
        </p:nvSpPr>
        <p:spPr bwMode="auto">
          <a:xfrm>
            <a:off x="3632200" y="5995988"/>
            <a:ext cx="52689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宋体" charset="-122"/>
              </a:rPr>
              <a:t>     表示采用混合方法的每秒指令数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3246438" y="5937250"/>
          <a:ext cx="987425" cy="457200"/>
        </p:xfrm>
        <a:graphic>
          <a:graphicData uri="http://schemas.openxmlformats.org/presentationml/2006/ole">
            <p:oleObj spid="_x0000_s62481" name="Equation" r:id="rId6" imgW="444307" imgH="228501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总结</a:t>
            </a:r>
          </a:p>
        </p:txBody>
      </p:sp>
      <p:sp>
        <p:nvSpPr>
          <p:cNvPr id="63490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提出了模型预测控制结合任务迁移和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DVFS</a:t>
            </a: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的混合方法，并将其改进成分层方法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混合方法是首次将模型预测控制方法与任务迁移相结合，并将其化为任务分配问题解决。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针对任务分配决策时间长的问题，创新性地将任务分配问题分层处理，并引入最小割算法。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通过实验比较，新的方法具有更可靠的热控制，更大的可靠性和性能优势，改进分层之后减少了计算开销增强了扩展性。</a:t>
            </a:r>
            <a:endParaRPr lang="zh-CN" altLang="en-US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>
                <a:solidFill>
                  <a:srgbClr val="FF6600"/>
                </a:solidFill>
              </a:rPr>
              <a:t>谢 谢</a:t>
            </a:r>
            <a:r>
              <a:rPr lang="en-US" altLang="zh-CN" sz="5400">
                <a:solidFill>
                  <a:srgbClr val="FF66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5365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8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热模型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37946" name="Text Box 11"/>
          <p:cNvSpPr txBox="1">
            <a:spLocks noChangeArrowheads="1"/>
          </p:cNvSpPr>
          <p:nvPr/>
        </p:nvSpPr>
        <p:spPr bwMode="auto">
          <a:xfrm>
            <a:off x="1019175" y="3587750"/>
            <a:ext cx="6630988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zh-CN" altLang="en-US" sz="2000"/>
              <a:t>表示温度向量，包括处理器核的温度和其他部分。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表示输出向量，即核的温度向量。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表示输入向量，即核的功耗向量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  表示</a:t>
            </a:r>
            <a:r>
              <a:rPr lang="en-US" altLang="zh-CN"/>
              <a:t>hotspot</a:t>
            </a:r>
            <a:r>
              <a:rPr lang="zh-CN" altLang="en-US"/>
              <a:t>热模型提取的热容热阻信息的离散化形式</a:t>
            </a:r>
          </a:p>
          <a:p>
            <a:pPr defTabSz="914400">
              <a:spcBef>
                <a:spcPct val="50000"/>
              </a:spcBef>
            </a:pPr>
            <a:r>
              <a:rPr lang="zh-CN" altLang="en-US"/>
              <a:t>            是一个选择矩阵，即从       中将核的温度选择出来</a:t>
            </a:r>
          </a:p>
          <a:p>
            <a:pPr defTabSz="914400"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7947" name="Picture 12" descr="thermalmod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8" y="1333500"/>
            <a:ext cx="631031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38" name="Object 50"/>
          <p:cNvGraphicFramePr>
            <a:graphicFrameLocks noChangeAspect="1"/>
          </p:cNvGraphicFramePr>
          <p:nvPr/>
        </p:nvGraphicFramePr>
        <p:xfrm>
          <a:off x="1376363" y="3602038"/>
          <a:ext cx="288925" cy="341312"/>
        </p:xfrm>
        <a:graphic>
          <a:graphicData uri="http://schemas.openxmlformats.org/presentationml/2006/ole">
            <p:oleObj spid="_x0000_s37938" name="Equation" r:id="rId4" imgW="139579" imgH="164957" progId="Equation.DSMT4">
              <p:embed/>
            </p:oleObj>
          </a:graphicData>
        </a:graphic>
      </p:graphicFrame>
      <p:graphicFrame>
        <p:nvGraphicFramePr>
          <p:cNvPr id="37939" name="Object 51"/>
          <p:cNvGraphicFramePr>
            <a:graphicFrameLocks noChangeAspect="1"/>
          </p:cNvGraphicFramePr>
          <p:nvPr/>
        </p:nvGraphicFramePr>
        <p:xfrm>
          <a:off x="1376363" y="4010025"/>
          <a:ext cx="284162" cy="334963"/>
        </p:xfrm>
        <a:graphic>
          <a:graphicData uri="http://schemas.openxmlformats.org/presentationml/2006/ole">
            <p:oleObj spid="_x0000_s37939" name="Equation" r:id="rId5" imgW="139579" imgH="164957" progId="Equation.DSMT4">
              <p:embed/>
            </p:oleObj>
          </a:graphicData>
        </a:graphic>
      </p:graphicFrame>
      <p:graphicFrame>
        <p:nvGraphicFramePr>
          <p:cNvPr id="37940" name="Object 52"/>
          <p:cNvGraphicFramePr>
            <a:graphicFrameLocks noChangeAspect="1"/>
          </p:cNvGraphicFramePr>
          <p:nvPr/>
        </p:nvGraphicFramePr>
        <p:xfrm>
          <a:off x="1347788" y="4410075"/>
          <a:ext cx="322262" cy="349250"/>
        </p:xfrm>
        <a:graphic>
          <a:graphicData uri="http://schemas.openxmlformats.org/presentationml/2006/ole">
            <p:oleObj spid="_x0000_s37940" name="Equation" r:id="rId6" imgW="152268" imgH="164957" progId="Equation.DSMT4">
              <p:embed/>
            </p:oleObj>
          </a:graphicData>
        </a:graphic>
      </p:graphicFrame>
      <p:graphicFrame>
        <p:nvGraphicFramePr>
          <p:cNvPr id="37941" name="Object 53"/>
          <p:cNvGraphicFramePr>
            <a:graphicFrameLocks noChangeAspect="1"/>
          </p:cNvGraphicFramePr>
          <p:nvPr/>
        </p:nvGraphicFramePr>
        <p:xfrm>
          <a:off x="1062038" y="4854575"/>
          <a:ext cx="334962" cy="363538"/>
        </p:xfrm>
        <a:graphic>
          <a:graphicData uri="http://schemas.openxmlformats.org/presentationml/2006/ole">
            <p:oleObj spid="_x0000_s37941" name="Equation" r:id="rId7" imgW="152268" imgH="164957" progId="Equation.DSMT4">
              <p:embed/>
            </p:oleObj>
          </a:graphicData>
        </a:graphic>
      </p:graphicFrame>
      <p:graphicFrame>
        <p:nvGraphicFramePr>
          <p:cNvPr id="37942" name="Object 54"/>
          <p:cNvGraphicFramePr>
            <a:graphicFrameLocks noChangeAspect="1"/>
          </p:cNvGraphicFramePr>
          <p:nvPr/>
        </p:nvGraphicFramePr>
        <p:xfrm>
          <a:off x="1481138" y="4854575"/>
          <a:ext cx="341312" cy="409575"/>
        </p:xfrm>
        <a:graphic>
          <a:graphicData uri="http://schemas.openxmlformats.org/presentationml/2006/ole">
            <p:oleObj spid="_x0000_s37942" name="Equation" r:id="rId8" imgW="190500" imgH="228600" progId="Equation.DSMT4">
              <p:embed/>
            </p:oleObj>
          </a:graphicData>
        </a:graphic>
      </p:graphicFrame>
      <p:graphicFrame>
        <p:nvGraphicFramePr>
          <p:cNvPr id="37943" name="Object 55"/>
          <p:cNvGraphicFramePr>
            <a:graphicFrameLocks noChangeAspect="1"/>
          </p:cNvGraphicFramePr>
          <p:nvPr/>
        </p:nvGraphicFramePr>
        <p:xfrm>
          <a:off x="1330325" y="5249863"/>
          <a:ext cx="301625" cy="357187"/>
        </p:xfrm>
        <a:graphic>
          <a:graphicData uri="http://schemas.openxmlformats.org/presentationml/2006/ole">
            <p:oleObj spid="_x0000_s37943" name="Equation" r:id="rId9" imgW="139579" imgH="164957" progId="Equation.DSMT4">
              <p:embed/>
            </p:oleObj>
          </a:graphicData>
        </a:graphic>
      </p:graphicFrame>
      <p:graphicFrame>
        <p:nvGraphicFramePr>
          <p:cNvPr id="37944" name="Object 56"/>
          <p:cNvGraphicFramePr>
            <a:graphicFrameLocks noChangeAspect="1"/>
          </p:cNvGraphicFramePr>
          <p:nvPr/>
        </p:nvGraphicFramePr>
        <p:xfrm>
          <a:off x="4062413" y="5265738"/>
          <a:ext cx="288925" cy="341312"/>
        </p:xfrm>
        <a:graphic>
          <a:graphicData uri="http://schemas.openxmlformats.org/presentationml/2006/ole">
            <p:oleObj spid="_x0000_s37944" name="Equation" r:id="rId10" imgW="139579" imgH="16495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 flipV="1">
            <a:off x="2987675" y="3611563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10"/>
          <p:cNvSpPr>
            <a:spLocks noChangeShapeType="1"/>
          </p:cNvSpPr>
          <p:nvPr/>
        </p:nvSpPr>
        <p:spPr bwMode="auto">
          <a:xfrm rot="10800000" flipV="1">
            <a:off x="4318000" y="5734050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4270375" y="521970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38918" name="Text Box 15"/>
          <p:cNvSpPr txBox="1">
            <a:spLocks noChangeArrowheads="1"/>
          </p:cNvSpPr>
          <p:nvPr/>
        </p:nvSpPr>
        <p:spPr bwMode="auto">
          <a:xfrm>
            <a:off x="6053138" y="30813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38919" name="Text Box 16"/>
          <p:cNvSpPr txBox="1">
            <a:spLocks noChangeArrowheads="1"/>
          </p:cNvSpPr>
          <p:nvPr/>
        </p:nvSpPr>
        <p:spPr bwMode="auto">
          <a:xfrm>
            <a:off x="6854825" y="52911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4737100"/>
            <a:ext cx="1055688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796925" y="579278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调整控制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38922" name="Picture 15" descr="tu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8913" y="2773363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3" name="Picture 16" descr="tu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175" y="4787900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4" name="Text Box 15"/>
          <p:cNvSpPr txBox="1">
            <a:spLocks noChangeArrowheads="1"/>
          </p:cNvSpPr>
          <p:nvPr/>
        </p:nvSpPr>
        <p:spPr bwMode="auto">
          <a:xfrm>
            <a:off x="1095375" y="4325938"/>
            <a:ext cx="236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  <p:pic>
        <p:nvPicPr>
          <p:cNvPr id="38925" name="Picture 16" descr="pow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2625725"/>
            <a:ext cx="15636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7" descr="pow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1438" y="4578350"/>
            <a:ext cx="16303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592388" y="6419850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动态温度管理流程</a:t>
            </a:r>
            <a:endParaRPr lang="en-US" altLang="zh-CN" sz="2400" smtClean="0">
              <a:solidFill>
                <a:schemeClr val="tx2"/>
              </a:solidFill>
              <a:latin typeface="宋体" charset="-122"/>
            </a:endParaRPr>
          </a:p>
        </p:txBody>
      </p:sp>
      <p:pic>
        <p:nvPicPr>
          <p:cNvPr id="39939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2259013"/>
            <a:ext cx="6570662" cy="390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模型预测控制方法结合任务迁移和</a:t>
            </a:r>
            <a:r>
              <a:rPr lang="en-US" altLang="zh-CN" sz="2400" smtClean="0">
                <a:solidFill>
                  <a:schemeClr val="tx2"/>
                </a:solidFill>
                <a:latin typeface="Times New Roman" pitchFamily="18" charset="0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40963" name="Picture 7" descr="match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88" y="2655888"/>
            <a:ext cx="2571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8" descr="match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655888"/>
            <a:ext cx="2565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1106488" y="6005513"/>
            <a:ext cx="286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/>
              <a:t>匹配前设定匹配阈值为</a:t>
            </a:r>
            <a:r>
              <a:rPr lang="en-US" altLang="zh-CN"/>
              <a:t>3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8100" y="6005513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匹配后</a:t>
            </a:r>
            <a:endParaRPr lang="en-US" altLang="zh-CN"/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149725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3971925" y="3271838"/>
            <a:ext cx="1614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利用匈牙利算法匹配</a:t>
            </a:r>
            <a:endParaRPr lang="en-US" altLang="zh-CN"/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3438525" y="6372225"/>
            <a:ext cx="2703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4</a:t>
            </a:r>
            <a:r>
              <a:rPr lang="zh-CN" altLang="en-US"/>
              <a:t>核匹配示例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提出的混合方法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算法运算时间的问题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41988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1424</Words>
  <Application>Microsoft Office PowerPoint</Application>
  <PresentationFormat>全屏显示(4:3)</PresentationFormat>
  <Paragraphs>128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Calibri</vt:lpstr>
      <vt:lpstr>宋体</vt:lpstr>
      <vt:lpstr>Arial</vt:lpstr>
      <vt:lpstr>MS PGothic</vt:lpstr>
      <vt:lpstr>Times New Roman</vt:lpstr>
      <vt:lpstr>Wingdings</vt:lpstr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提出的混合方法</vt:lpstr>
      <vt:lpstr>提出的混合方法</vt:lpstr>
      <vt:lpstr>提出的混合方法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177</cp:revision>
  <dcterms:created xsi:type="dcterms:W3CDTF">2013-09-22T07:52:59Z</dcterms:created>
  <dcterms:modified xsi:type="dcterms:W3CDTF">2016-05-18T01:58:48Z</dcterms:modified>
</cp:coreProperties>
</file>