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7142"/>
  <p:notesSz cx="12192000" cy="1112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301" y="716611"/>
            <a:ext cx="7051396" cy="127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9413" y="1185020"/>
            <a:ext cx="6973172" cy="161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773171" y="10589814"/>
            <a:ext cx="1127125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6.png"/><Relationship Id="rId16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7.png"/><Relationship Id="rId21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31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515599" y="51815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7" y="860413"/>
                  </a:lnTo>
                  <a:lnTo>
                    <a:pt x="203191" y="837347"/>
                  </a:lnTo>
                  <a:lnTo>
                    <a:pt x="167153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2"/>
                  </a:lnTo>
                  <a:lnTo>
                    <a:pt x="34801" y="632161"/>
                  </a:lnTo>
                  <a:lnTo>
                    <a:pt x="19687" y="589917"/>
                  </a:lnTo>
                  <a:lnTo>
                    <a:pt x="8784" y="546395"/>
                  </a:lnTo>
                  <a:lnTo>
                    <a:pt x="2202" y="502014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5" y="313780"/>
                  </a:lnTo>
                  <a:lnTo>
                    <a:pt x="39222" y="271919"/>
                  </a:lnTo>
                  <a:lnTo>
                    <a:pt x="59396" y="231843"/>
                  </a:lnTo>
                  <a:lnTo>
                    <a:pt x="83400" y="193937"/>
                  </a:lnTo>
                  <a:lnTo>
                    <a:pt x="111006" y="158566"/>
                  </a:lnTo>
                  <a:lnTo>
                    <a:pt x="141943" y="126071"/>
                  </a:lnTo>
                  <a:lnTo>
                    <a:pt x="175916" y="96765"/>
                  </a:lnTo>
                  <a:lnTo>
                    <a:pt x="212600" y="70930"/>
                  </a:lnTo>
                  <a:lnTo>
                    <a:pt x="251639" y="48816"/>
                  </a:lnTo>
                  <a:lnTo>
                    <a:pt x="292657" y="30633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4" y="11108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3" y="111005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8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6"/>
                  </a:lnTo>
                  <a:lnTo>
                    <a:pt x="891322" y="600618"/>
                  </a:lnTo>
                  <a:lnTo>
                    <a:pt x="875174" y="642478"/>
                  </a:lnTo>
                  <a:lnTo>
                    <a:pt x="855000" y="682555"/>
                  </a:lnTo>
                  <a:lnTo>
                    <a:pt x="830996" y="720462"/>
                  </a:lnTo>
                  <a:lnTo>
                    <a:pt x="803393" y="755833"/>
                  </a:lnTo>
                  <a:lnTo>
                    <a:pt x="772454" y="788328"/>
                  </a:lnTo>
                  <a:lnTo>
                    <a:pt x="738480" y="817634"/>
                  </a:lnTo>
                  <a:lnTo>
                    <a:pt x="701797" y="843467"/>
                  </a:lnTo>
                  <a:lnTo>
                    <a:pt x="662758" y="865583"/>
                  </a:lnTo>
                  <a:lnTo>
                    <a:pt x="621739" y="883764"/>
                  </a:lnTo>
                  <a:lnTo>
                    <a:pt x="579136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74050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660003"/>
            <a:ext cx="3497579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270"/>
              <a:t>NinjaLead</a:t>
            </a:r>
            <a:r>
              <a:rPr dirty="0" sz="5200" spc="-270" b="0">
                <a:latin typeface="Arial Black"/>
                <a:cs typeface="Arial Black"/>
              </a:rPr>
              <a:t>.</a:t>
            </a:r>
            <a:r>
              <a:rPr dirty="0" sz="5100" spc="-270"/>
              <a:t>ai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1838126"/>
            <a:ext cx="478409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60"/>
              </a:lnSpc>
              <a:spcBef>
                <a:spcPts val="100"/>
              </a:spcBef>
            </a:pPr>
            <a:r>
              <a:rPr dirty="0" sz="2500" spc="-95">
                <a:solidFill>
                  <a:srgbClr val="374050"/>
                </a:solidFill>
                <a:latin typeface="Microsoft Sans Serif"/>
                <a:cs typeface="Microsoft Sans Serif"/>
              </a:rPr>
              <a:t>Le</a:t>
            </a:r>
            <a:r>
              <a:rPr dirty="0" sz="2500" spc="-6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5">
                <a:solidFill>
                  <a:srgbClr val="374050"/>
                </a:solidFill>
                <a:latin typeface="Microsoft Sans Serif"/>
                <a:cs typeface="Microsoft Sans Serif"/>
              </a:rPr>
              <a:t>marketing</a:t>
            </a:r>
            <a:r>
              <a:rPr dirty="0" sz="2600" spc="-45">
                <a:solidFill>
                  <a:srgbClr val="374050"/>
                </a:solidFill>
                <a:latin typeface="MS PMincho"/>
                <a:cs typeface="MS PMincho"/>
              </a:rPr>
              <a:t>,</a:t>
            </a:r>
            <a:r>
              <a:rPr dirty="0" sz="2600" spc="-220">
                <a:solidFill>
                  <a:srgbClr val="374050"/>
                </a:solidFill>
                <a:latin typeface="MS PMincho"/>
                <a:cs typeface="MS PMincho"/>
              </a:rPr>
              <a:t> </a:t>
            </a:r>
            <a:r>
              <a:rPr dirty="0" sz="2500" spc="-25">
                <a:solidFill>
                  <a:srgbClr val="374050"/>
                </a:solidFill>
                <a:latin typeface="Microsoft Sans Serif"/>
                <a:cs typeface="Microsoft Sans Serif"/>
              </a:rPr>
              <a:t>c</a:t>
            </a:r>
            <a:r>
              <a:rPr dirty="0" sz="2600" spc="-25">
                <a:solidFill>
                  <a:srgbClr val="374050"/>
                </a:solidFill>
                <a:latin typeface="MS PMincho"/>
                <a:cs typeface="MS PMincho"/>
              </a:rPr>
              <a:t>'</a:t>
            </a:r>
            <a:r>
              <a:rPr dirty="0" sz="2500" spc="-25">
                <a:solidFill>
                  <a:srgbClr val="374050"/>
                </a:solidFill>
                <a:latin typeface="Microsoft Sans Serif"/>
                <a:cs typeface="Microsoft Sans Serif"/>
              </a:rPr>
              <a:t>est</a:t>
            </a:r>
            <a:r>
              <a:rPr dirty="0" sz="2500" spc="-6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>
                <a:solidFill>
                  <a:srgbClr val="374050"/>
                </a:solidFill>
                <a:latin typeface="Microsoft Sans Serif"/>
                <a:cs typeface="Microsoft Sans Serif"/>
              </a:rPr>
              <a:t>facile</a:t>
            </a:r>
            <a:r>
              <a:rPr dirty="0" sz="2600" spc="-10">
                <a:solidFill>
                  <a:srgbClr val="374050"/>
                </a:solidFill>
                <a:latin typeface="MS PMincho"/>
                <a:cs typeface="MS PMincho"/>
              </a:rPr>
              <a:t>...</a:t>
            </a:r>
            <a:endParaRPr sz="2600">
              <a:latin typeface="MS PMincho"/>
              <a:cs typeface="MS PMincho"/>
            </a:endParaRPr>
          </a:p>
          <a:p>
            <a:pPr marL="12700">
              <a:lnSpc>
                <a:spcPts val="2840"/>
              </a:lnSpc>
            </a:pPr>
            <a:r>
              <a:rPr dirty="0" sz="2500" spc="-16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quand</a:t>
            </a:r>
            <a:r>
              <a:rPr dirty="0" sz="2500" spc="-2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7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on</a:t>
            </a:r>
            <a:r>
              <a:rPr dirty="0" sz="2500" spc="-1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6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a</a:t>
            </a:r>
            <a:r>
              <a:rPr dirty="0" sz="2500" spc="-2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5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un</a:t>
            </a:r>
            <a:r>
              <a:rPr dirty="0" sz="2500" spc="-1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2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ninja</a:t>
            </a:r>
            <a:r>
              <a:rPr dirty="0" sz="2500" spc="-1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5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dans</a:t>
            </a:r>
            <a:r>
              <a:rPr dirty="0" sz="2500" spc="-2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5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sa</a:t>
            </a:r>
            <a:r>
              <a:rPr dirty="0" sz="2500" spc="-15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500" spc="-100" b="1">
                <a:solidFill>
                  <a:srgbClr val="374050"/>
                </a:solidFill>
                <a:latin typeface="Neue Haas Grotesk Text Pro"/>
                <a:cs typeface="Neue Haas Grotesk Text Pro"/>
              </a:rPr>
              <a:t>poche</a:t>
            </a:r>
            <a:endParaRPr sz="2500">
              <a:latin typeface="Neue Haas Grotesk Text Pro"/>
              <a:cs typeface="Neue Haas Grotesk Text Pr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899" y="2770147"/>
            <a:ext cx="4816475" cy="57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1500" spc="-85">
                <a:solidFill>
                  <a:srgbClr val="4A5462"/>
                </a:solidFill>
                <a:latin typeface="Microsoft Sans Serif"/>
                <a:cs typeface="Microsoft Sans Serif"/>
              </a:rPr>
              <a:t>La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4A5462"/>
                </a:solidFill>
                <a:latin typeface="Microsoft Sans Serif"/>
                <a:cs typeface="Microsoft Sans Serif"/>
              </a:rPr>
              <a:t>première</a:t>
            </a:r>
            <a:r>
              <a:rPr dirty="0" sz="1500" spc="-6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plateforme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4A5462"/>
                </a:solidFill>
                <a:latin typeface="Microsoft Sans Serif"/>
                <a:cs typeface="Microsoft Sans Serif"/>
              </a:rPr>
              <a:t>marketing</a:t>
            </a:r>
            <a:r>
              <a:rPr dirty="0" sz="1500" spc="-40">
                <a:solidFill>
                  <a:srgbClr val="4A5462"/>
                </a:solidFill>
                <a:latin typeface="Microsoft Sans Serif"/>
                <a:cs typeface="Microsoft Sans Serif"/>
              </a:rPr>
              <a:t> alimentée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A5462"/>
                </a:solidFill>
                <a:latin typeface="Microsoft Sans Serif"/>
                <a:cs typeface="Microsoft Sans Serif"/>
              </a:rPr>
              <a:t>par</a:t>
            </a:r>
            <a:r>
              <a:rPr dirty="0" sz="15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l</a:t>
            </a:r>
            <a:r>
              <a:rPr dirty="0" sz="1550" spc="-45">
                <a:solidFill>
                  <a:srgbClr val="4A5462"/>
                </a:solidFill>
                <a:latin typeface="Gotham Bold"/>
                <a:cs typeface="Gotham Bold"/>
              </a:rPr>
              <a:t>'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IA 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qui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transforme</a:t>
            </a:r>
            <a:r>
              <a:rPr dirty="0" sz="1500" spc="-8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500" spc="-6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r>
              <a:rPr dirty="0" sz="15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ligne</a:t>
            </a:r>
            <a:r>
              <a:rPr dirty="0" sz="15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0">
                <a:solidFill>
                  <a:srgbClr val="4A5462"/>
                </a:solidFill>
                <a:latin typeface="Microsoft Sans Serif"/>
                <a:cs typeface="Microsoft Sans Serif"/>
              </a:rPr>
              <a:t>machines</a:t>
            </a:r>
            <a:r>
              <a:rPr dirty="0" sz="15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4A5462"/>
                </a:solidFill>
                <a:latin typeface="Microsoft Sans Serif"/>
                <a:cs typeface="Microsoft Sans Serif"/>
              </a:rPr>
              <a:t>à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convertir</a:t>
            </a:r>
            <a:r>
              <a:rPr dirty="0" sz="1550" spc="-20">
                <a:solidFill>
                  <a:srgbClr val="4A5462"/>
                </a:solidFill>
                <a:latin typeface="Gotham Bold"/>
                <a:cs typeface="Gotham Bold"/>
              </a:rPr>
              <a:t>.</a:t>
            </a:r>
            <a:endParaRPr sz="1550">
              <a:latin typeface="Gotham Bold"/>
              <a:cs typeface="Gotham Bold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" y="3676649"/>
            <a:ext cx="1304925" cy="361950"/>
            <a:chOff x="609599" y="3676649"/>
            <a:chExt cx="1304925" cy="361950"/>
          </a:xfrm>
        </p:grpSpPr>
        <p:sp>
          <p:nvSpPr>
            <p:cNvPr id="9" name="object 9" descr=""/>
            <p:cNvSpPr/>
            <p:nvPr/>
          </p:nvSpPr>
          <p:spPr>
            <a:xfrm>
              <a:off x="614362" y="3681412"/>
              <a:ext cx="1295400" cy="352425"/>
            </a:xfrm>
            <a:custGeom>
              <a:avLst/>
              <a:gdLst/>
              <a:ahLst/>
              <a:cxnLst/>
              <a:rect l="l" t="t" r="r" b="b"/>
              <a:pathLst>
                <a:path w="1295400" h="352425">
                  <a:moveTo>
                    <a:pt x="1228652" y="352424"/>
                  </a:moveTo>
                  <a:lnTo>
                    <a:pt x="66746" y="352424"/>
                  </a:lnTo>
                  <a:lnTo>
                    <a:pt x="62101" y="351967"/>
                  </a:lnTo>
                  <a:lnTo>
                    <a:pt x="24240" y="334817"/>
                  </a:lnTo>
                  <a:lnTo>
                    <a:pt x="2287" y="299524"/>
                  </a:lnTo>
                  <a:lnTo>
                    <a:pt x="0" y="285678"/>
                  </a:lnTo>
                  <a:lnTo>
                    <a:pt x="0" y="280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228652" y="0"/>
                  </a:lnTo>
                  <a:lnTo>
                    <a:pt x="1267550" y="14644"/>
                  </a:lnTo>
                  <a:lnTo>
                    <a:pt x="1291756" y="48432"/>
                  </a:lnTo>
                  <a:lnTo>
                    <a:pt x="1295399" y="66746"/>
                  </a:lnTo>
                  <a:lnTo>
                    <a:pt x="1295399" y="285678"/>
                  </a:lnTo>
                  <a:lnTo>
                    <a:pt x="1280754" y="324575"/>
                  </a:lnTo>
                  <a:lnTo>
                    <a:pt x="1246966" y="348781"/>
                  </a:lnTo>
                  <a:lnTo>
                    <a:pt x="1233298" y="351967"/>
                  </a:lnTo>
                  <a:lnTo>
                    <a:pt x="1228652" y="352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4362" y="3681412"/>
              <a:ext cx="1295400" cy="352425"/>
            </a:xfrm>
            <a:custGeom>
              <a:avLst/>
              <a:gdLst/>
              <a:ahLst/>
              <a:cxnLst/>
              <a:rect l="l" t="t" r="r" b="b"/>
              <a:pathLst>
                <a:path w="1295400" h="352425">
                  <a:moveTo>
                    <a:pt x="0" y="280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223962" y="0"/>
                  </a:lnTo>
                  <a:lnTo>
                    <a:pt x="1228652" y="0"/>
                  </a:lnTo>
                  <a:lnTo>
                    <a:pt x="1233298" y="457"/>
                  </a:lnTo>
                  <a:lnTo>
                    <a:pt x="1263650" y="12038"/>
                  </a:lnTo>
                  <a:lnTo>
                    <a:pt x="1267550" y="14644"/>
                  </a:lnTo>
                  <a:lnTo>
                    <a:pt x="1271159" y="17606"/>
                  </a:lnTo>
                  <a:lnTo>
                    <a:pt x="1274476" y="20923"/>
                  </a:lnTo>
                  <a:lnTo>
                    <a:pt x="1277792" y="24239"/>
                  </a:lnTo>
                  <a:lnTo>
                    <a:pt x="1280754" y="27848"/>
                  </a:lnTo>
                  <a:lnTo>
                    <a:pt x="1283360" y="31748"/>
                  </a:lnTo>
                  <a:lnTo>
                    <a:pt x="1285966" y="35648"/>
                  </a:lnTo>
                  <a:lnTo>
                    <a:pt x="1294027" y="57500"/>
                  </a:lnTo>
                  <a:lnTo>
                    <a:pt x="1294942" y="62100"/>
                  </a:lnTo>
                  <a:lnTo>
                    <a:pt x="1295399" y="66746"/>
                  </a:lnTo>
                  <a:lnTo>
                    <a:pt x="1295399" y="71437"/>
                  </a:lnTo>
                  <a:lnTo>
                    <a:pt x="1295399" y="280987"/>
                  </a:lnTo>
                  <a:lnTo>
                    <a:pt x="1295399" y="285678"/>
                  </a:lnTo>
                  <a:lnTo>
                    <a:pt x="1294942" y="290323"/>
                  </a:lnTo>
                  <a:lnTo>
                    <a:pt x="1294027" y="294924"/>
                  </a:lnTo>
                  <a:lnTo>
                    <a:pt x="1293112" y="299524"/>
                  </a:lnTo>
                  <a:lnTo>
                    <a:pt x="1283360" y="320675"/>
                  </a:lnTo>
                  <a:lnTo>
                    <a:pt x="1280754" y="324575"/>
                  </a:lnTo>
                  <a:lnTo>
                    <a:pt x="1263650" y="340385"/>
                  </a:lnTo>
                  <a:lnTo>
                    <a:pt x="1259750" y="342991"/>
                  </a:lnTo>
                  <a:lnTo>
                    <a:pt x="1237898" y="351051"/>
                  </a:lnTo>
                  <a:lnTo>
                    <a:pt x="1233298" y="351967"/>
                  </a:lnTo>
                  <a:lnTo>
                    <a:pt x="1228652" y="352424"/>
                  </a:lnTo>
                  <a:lnTo>
                    <a:pt x="1223962" y="352424"/>
                  </a:lnTo>
                  <a:lnTo>
                    <a:pt x="71437" y="352424"/>
                  </a:lnTo>
                  <a:lnTo>
                    <a:pt x="66746" y="352424"/>
                  </a:lnTo>
                  <a:lnTo>
                    <a:pt x="62101" y="351967"/>
                  </a:lnTo>
                  <a:lnTo>
                    <a:pt x="57500" y="351051"/>
                  </a:lnTo>
                  <a:lnTo>
                    <a:pt x="52900" y="350136"/>
                  </a:lnTo>
                  <a:lnTo>
                    <a:pt x="31748" y="340384"/>
                  </a:lnTo>
                  <a:lnTo>
                    <a:pt x="27848" y="337779"/>
                  </a:lnTo>
                  <a:lnTo>
                    <a:pt x="3642" y="303991"/>
                  </a:lnTo>
                  <a:lnTo>
                    <a:pt x="0" y="285678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" y="3781424"/>
              <a:ext cx="190499" cy="1523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025525" y="3743150"/>
            <a:ext cx="74295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IA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Avancée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066924" y="3676649"/>
            <a:ext cx="1590675" cy="361950"/>
            <a:chOff x="2066924" y="3676649"/>
            <a:chExt cx="1590675" cy="361950"/>
          </a:xfrm>
        </p:grpSpPr>
        <p:sp>
          <p:nvSpPr>
            <p:cNvPr id="14" name="object 14" descr=""/>
            <p:cNvSpPr/>
            <p:nvPr/>
          </p:nvSpPr>
          <p:spPr>
            <a:xfrm>
              <a:off x="2071687" y="3681412"/>
              <a:ext cx="1581150" cy="352425"/>
            </a:xfrm>
            <a:custGeom>
              <a:avLst/>
              <a:gdLst/>
              <a:ahLst/>
              <a:cxnLst/>
              <a:rect l="l" t="t" r="r" b="b"/>
              <a:pathLst>
                <a:path w="1581150" h="352425">
                  <a:moveTo>
                    <a:pt x="1514402" y="352424"/>
                  </a:moveTo>
                  <a:lnTo>
                    <a:pt x="66747" y="352424"/>
                  </a:lnTo>
                  <a:lnTo>
                    <a:pt x="62101" y="351967"/>
                  </a:lnTo>
                  <a:lnTo>
                    <a:pt x="24240" y="334817"/>
                  </a:lnTo>
                  <a:lnTo>
                    <a:pt x="2287" y="299524"/>
                  </a:lnTo>
                  <a:lnTo>
                    <a:pt x="0" y="285678"/>
                  </a:lnTo>
                  <a:lnTo>
                    <a:pt x="0" y="280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1514402" y="0"/>
                  </a:lnTo>
                  <a:lnTo>
                    <a:pt x="1553300" y="14644"/>
                  </a:lnTo>
                  <a:lnTo>
                    <a:pt x="1577506" y="48432"/>
                  </a:lnTo>
                  <a:lnTo>
                    <a:pt x="1581149" y="66746"/>
                  </a:lnTo>
                  <a:lnTo>
                    <a:pt x="1581149" y="285678"/>
                  </a:lnTo>
                  <a:lnTo>
                    <a:pt x="1566503" y="324575"/>
                  </a:lnTo>
                  <a:lnTo>
                    <a:pt x="1532716" y="348781"/>
                  </a:lnTo>
                  <a:lnTo>
                    <a:pt x="1519048" y="351967"/>
                  </a:lnTo>
                  <a:lnTo>
                    <a:pt x="1514402" y="352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71687" y="3681412"/>
              <a:ext cx="1581150" cy="352425"/>
            </a:xfrm>
            <a:custGeom>
              <a:avLst/>
              <a:gdLst/>
              <a:ahLst/>
              <a:cxnLst/>
              <a:rect l="l" t="t" r="r" b="b"/>
              <a:pathLst>
                <a:path w="1581150" h="352425">
                  <a:moveTo>
                    <a:pt x="0" y="280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1509712" y="0"/>
                  </a:lnTo>
                  <a:lnTo>
                    <a:pt x="1514402" y="0"/>
                  </a:lnTo>
                  <a:lnTo>
                    <a:pt x="1519048" y="457"/>
                  </a:lnTo>
                  <a:lnTo>
                    <a:pt x="1556909" y="17606"/>
                  </a:lnTo>
                  <a:lnTo>
                    <a:pt x="1560226" y="20923"/>
                  </a:lnTo>
                  <a:lnTo>
                    <a:pt x="1563542" y="24239"/>
                  </a:lnTo>
                  <a:lnTo>
                    <a:pt x="1566504" y="27848"/>
                  </a:lnTo>
                  <a:lnTo>
                    <a:pt x="1569110" y="31748"/>
                  </a:lnTo>
                  <a:lnTo>
                    <a:pt x="1571716" y="35648"/>
                  </a:lnTo>
                  <a:lnTo>
                    <a:pt x="1581150" y="71437"/>
                  </a:lnTo>
                  <a:lnTo>
                    <a:pt x="1581150" y="280987"/>
                  </a:lnTo>
                  <a:lnTo>
                    <a:pt x="1569109" y="320675"/>
                  </a:lnTo>
                  <a:lnTo>
                    <a:pt x="1566503" y="324575"/>
                  </a:lnTo>
                  <a:lnTo>
                    <a:pt x="1532716" y="348781"/>
                  </a:lnTo>
                  <a:lnTo>
                    <a:pt x="1523648" y="351051"/>
                  </a:lnTo>
                  <a:lnTo>
                    <a:pt x="1519048" y="351967"/>
                  </a:lnTo>
                  <a:lnTo>
                    <a:pt x="1514402" y="352424"/>
                  </a:lnTo>
                  <a:lnTo>
                    <a:pt x="1509712" y="352424"/>
                  </a:lnTo>
                  <a:lnTo>
                    <a:pt x="71437" y="352424"/>
                  </a:lnTo>
                  <a:lnTo>
                    <a:pt x="66747" y="352424"/>
                  </a:lnTo>
                  <a:lnTo>
                    <a:pt x="62101" y="351967"/>
                  </a:lnTo>
                  <a:lnTo>
                    <a:pt x="57500" y="351051"/>
                  </a:lnTo>
                  <a:lnTo>
                    <a:pt x="52900" y="350136"/>
                  </a:lnTo>
                  <a:lnTo>
                    <a:pt x="17606" y="328184"/>
                  </a:lnTo>
                  <a:lnTo>
                    <a:pt x="5437" y="308324"/>
                  </a:lnTo>
                  <a:lnTo>
                    <a:pt x="3642" y="303991"/>
                  </a:lnTo>
                  <a:lnTo>
                    <a:pt x="2287" y="299524"/>
                  </a:lnTo>
                  <a:lnTo>
                    <a:pt x="1372" y="294923"/>
                  </a:lnTo>
                  <a:lnTo>
                    <a:pt x="457" y="290323"/>
                  </a:lnTo>
                  <a:lnTo>
                    <a:pt x="0" y="285678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3655" y="3781424"/>
              <a:ext cx="161844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466776" y="3738364"/>
            <a:ext cx="104394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Multi</a:t>
            </a:r>
            <a:r>
              <a:rPr dirty="0" sz="1200" spc="-10">
                <a:solidFill>
                  <a:srgbClr val="374050"/>
                </a:solidFill>
                <a:latin typeface="Verdana"/>
                <a:cs typeface="Verdana"/>
              </a:rPr>
              <a:t>-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Boutiques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09999" y="3676649"/>
            <a:ext cx="1257300" cy="361950"/>
            <a:chOff x="3809999" y="3676649"/>
            <a:chExt cx="1257300" cy="361950"/>
          </a:xfrm>
        </p:grpSpPr>
        <p:sp>
          <p:nvSpPr>
            <p:cNvPr id="19" name="object 19" descr=""/>
            <p:cNvSpPr/>
            <p:nvPr/>
          </p:nvSpPr>
          <p:spPr>
            <a:xfrm>
              <a:off x="3814762" y="3681412"/>
              <a:ext cx="1247775" cy="352425"/>
            </a:xfrm>
            <a:custGeom>
              <a:avLst/>
              <a:gdLst/>
              <a:ahLst/>
              <a:cxnLst/>
              <a:rect l="l" t="t" r="r" b="b"/>
              <a:pathLst>
                <a:path w="1247775" h="352425">
                  <a:moveTo>
                    <a:pt x="1181027" y="352424"/>
                  </a:moveTo>
                  <a:lnTo>
                    <a:pt x="66746" y="352424"/>
                  </a:lnTo>
                  <a:lnTo>
                    <a:pt x="62101" y="351967"/>
                  </a:lnTo>
                  <a:lnTo>
                    <a:pt x="24240" y="334817"/>
                  </a:lnTo>
                  <a:lnTo>
                    <a:pt x="2287" y="299524"/>
                  </a:lnTo>
                  <a:lnTo>
                    <a:pt x="0" y="285678"/>
                  </a:lnTo>
                  <a:lnTo>
                    <a:pt x="0" y="280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81027" y="0"/>
                  </a:lnTo>
                  <a:lnTo>
                    <a:pt x="1219925" y="14644"/>
                  </a:lnTo>
                  <a:lnTo>
                    <a:pt x="1244130" y="48432"/>
                  </a:lnTo>
                  <a:lnTo>
                    <a:pt x="1247774" y="66746"/>
                  </a:lnTo>
                  <a:lnTo>
                    <a:pt x="1247774" y="285678"/>
                  </a:lnTo>
                  <a:lnTo>
                    <a:pt x="1233128" y="324575"/>
                  </a:lnTo>
                  <a:lnTo>
                    <a:pt x="1199340" y="348781"/>
                  </a:lnTo>
                  <a:lnTo>
                    <a:pt x="1185672" y="351967"/>
                  </a:lnTo>
                  <a:lnTo>
                    <a:pt x="1181027" y="352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14762" y="3681412"/>
              <a:ext cx="1247775" cy="352425"/>
            </a:xfrm>
            <a:custGeom>
              <a:avLst/>
              <a:gdLst/>
              <a:ahLst/>
              <a:cxnLst/>
              <a:rect l="l" t="t" r="r" b="b"/>
              <a:pathLst>
                <a:path w="1247775" h="352425">
                  <a:moveTo>
                    <a:pt x="0" y="280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76337" y="0"/>
                  </a:lnTo>
                  <a:lnTo>
                    <a:pt x="1181027" y="0"/>
                  </a:lnTo>
                  <a:lnTo>
                    <a:pt x="1185672" y="457"/>
                  </a:lnTo>
                  <a:lnTo>
                    <a:pt x="1223534" y="17606"/>
                  </a:lnTo>
                  <a:lnTo>
                    <a:pt x="1226851" y="20923"/>
                  </a:lnTo>
                  <a:lnTo>
                    <a:pt x="1230167" y="24239"/>
                  </a:lnTo>
                  <a:lnTo>
                    <a:pt x="1246401" y="57500"/>
                  </a:lnTo>
                  <a:lnTo>
                    <a:pt x="1247317" y="62100"/>
                  </a:lnTo>
                  <a:lnTo>
                    <a:pt x="1247774" y="66746"/>
                  </a:lnTo>
                  <a:lnTo>
                    <a:pt x="1247774" y="71437"/>
                  </a:lnTo>
                  <a:lnTo>
                    <a:pt x="1247774" y="280987"/>
                  </a:lnTo>
                  <a:lnTo>
                    <a:pt x="1247774" y="285678"/>
                  </a:lnTo>
                  <a:lnTo>
                    <a:pt x="1247317" y="290323"/>
                  </a:lnTo>
                  <a:lnTo>
                    <a:pt x="1230167" y="328184"/>
                  </a:lnTo>
                  <a:lnTo>
                    <a:pt x="1194873" y="350136"/>
                  </a:lnTo>
                  <a:lnTo>
                    <a:pt x="1190273" y="351051"/>
                  </a:lnTo>
                  <a:lnTo>
                    <a:pt x="1185672" y="351967"/>
                  </a:lnTo>
                  <a:lnTo>
                    <a:pt x="1181027" y="352424"/>
                  </a:lnTo>
                  <a:lnTo>
                    <a:pt x="1176337" y="352424"/>
                  </a:lnTo>
                  <a:lnTo>
                    <a:pt x="71437" y="352424"/>
                  </a:lnTo>
                  <a:lnTo>
                    <a:pt x="66746" y="352424"/>
                  </a:lnTo>
                  <a:lnTo>
                    <a:pt x="62101" y="351967"/>
                  </a:lnTo>
                  <a:lnTo>
                    <a:pt x="57500" y="351051"/>
                  </a:lnTo>
                  <a:lnTo>
                    <a:pt x="52900" y="350136"/>
                  </a:lnTo>
                  <a:lnTo>
                    <a:pt x="17606" y="328184"/>
                  </a:lnTo>
                  <a:lnTo>
                    <a:pt x="12039" y="320675"/>
                  </a:lnTo>
                  <a:lnTo>
                    <a:pt x="9433" y="316775"/>
                  </a:lnTo>
                  <a:lnTo>
                    <a:pt x="7232" y="312658"/>
                  </a:lnTo>
                  <a:lnTo>
                    <a:pt x="5437" y="308324"/>
                  </a:lnTo>
                  <a:lnTo>
                    <a:pt x="3642" y="303991"/>
                  </a:lnTo>
                  <a:lnTo>
                    <a:pt x="2287" y="299524"/>
                  </a:lnTo>
                  <a:lnTo>
                    <a:pt x="1372" y="294923"/>
                  </a:lnTo>
                  <a:lnTo>
                    <a:pt x="457" y="290323"/>
                  </a:lnTo>
                  <a:lnTo>
                    <a:pt x="0" y="285678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1924" y="3781424"/>
              <a:ext cx="152399" cy="15239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4189908" y="3743150"/>
            <a:ext cx="73088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Multilingue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14042" y="1309925"/>
            <a:ext cx="8735060" cy="4710430"/>
            <a:chOff x="914042" y="1309925"/>
            <a:chExt cx="8735060" cy="4710430"/>
          </a:xfrm>
        </p:grpSpPr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9479" y="4543424"/>
              <a:ext cx="138663" cy="13387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133962" y="5486399"/>
              <a:ext cx="1924050" cy="533400"/>
            </a:xfrm>
            <a:custGeom>
              <a:avLst/>
              <a:gdLst/>
              <a:ahLst/>
              <a:cxnLst/>
              <a:rect l="l" t="t" r="r" b="b"/>
              <a:pathLst>
                <a:path w="1924050" h="533400">
                  <a:moveTo>
                    <a:pt x="95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525" y="533400"/>
                  </a:lnTo>
                  <a:lnTo>
                    <a:pt x="9525" y="0"/>
                  </a:lnTo>
                  <a:close/>
                </a:path>
                <a:path w="1924050" h="533400">
                  <a:moveTo>
                    <a:pt x="1924050" y="0"/>
                  </a:moveTo>
                  <a:lnTo>
                    <a:pt x="1914525" y="0"/>
                  </a:lnTo>
                  <a:lnTo>
                    <a:pt x="1914525" y="533400"/>
                  </a:lnTo>
                  <a:lnTo>
                    <a:pt x="1924050" y="533400"/>
                  </a:lnTo>
                  <a:lnTo>
                    <a:pt x="1924050" y="0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042" y="4533919"/>
              <a:ext cx="152675" cy="15270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400" y="1309925"/>
              <a:ext cx="152399" cy="1523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381999" y="4190999"/>
              <a:ext cx="1266825" cy="266700"/>
            </a:xfrm>
            <a:custGeom>
              <a:avLst/>
              <a:gdLst/>
              <a:ahLst/>
              <a:cxnLst/>
              <a:rect l="l" t="t" r="r" b="b"/>
              <a:pathLst>
                <a:path w="1266825" h="266700">
                  <a:moveTo>
                    <a:pt x="1133474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1" y="258907"/>
                  </a:lnTo>
                  <a:lnTo>
                    <a:pt x="53905" y="240453"/>
                  </a:lnTo>
                  <a:lnTo>
                    <a:pt x="26245" y="212793"/>
                  </a:lnTo>
                  <a:lnTo>
                    <a:pt x="7790" y="178266"/>
                  </a:lnTo>
                  <a:lnTo>
                    <a:pt x="159" y="13990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2"/>
                  </a:lnTo>
                  <a:lnTo>
                    <a:pt x="26244" y="53906"/>
                  </a:lnTo>
                  <a:lnTo>
                    <a:pt x="53905" y="26245"/>
                  </a:lnTo>
                  <a:lnTo>
                    <a:pt x="88431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133474" y="0"/>
                  </a:lnTo>
                  <a:lnTo>
                    <a:pt x="1172183" y="5740"/>
                  </a:lnTo>
                  <a:lnTo>
                    <a:pt x="1207559" y="22473"/>
                  </a:lnTo>
                  <a:lnTo>
                    <a:pt x="1236555" y="48752"/>
                  </a:lnTo>
                  <a:lnTo>
                    <a:pt x="1256672" y="82318"/>
                  </a:lnTo>
                  <a:lnTo>
                    <a:pt x="1266183" y="120278"/>
                  </a:lnTo>
                  <a:lnTo>
                    <a:pt x="1266824" y="133349"/>
                  </a:lnTo>
                  <a:lnTo>
                    <a:pt x="1266664" y="139900"/>
                  </a:lnTo>
                  <a:lnTo>
                    <a:pt x="1259031" y="178266"/>
                  </a:lnTo>
                  <a:lnTo>
                    <a:pt x="1240577" y="212793"/>
                  </a:lnTo>
                  <a:lnTo>
                    <a:pt x="1212916" y="240453"/>
                  </a:lnTo>
                  <a:lnTo>
                    <a:pt x="1178390" y="258907"/>
                  </a:lnTo>
                  <a:lnTo>
                    <a:pt x="1140025" y="266539"/>
                  </a:lnTo>
                  <a:lnTo>
                    <a:pt x="1133474" y="2666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6299" y="4266009"/>
              <a:ext cx="133350" cy="116681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3549203" y="4490839"/>
            <a:ext cx="173545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20">
                <a:solidFill>
                  <a:srgbClr val="6A7280"/>
                </a:solidFill>
                <a:latin typeface="Microsoft Sans Serif"/>
                <a:cs typeface="Microsoft Sans Serif"/>
              </a:rPr>
              <a:t>Gratuit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6A7280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1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5">
                <a:solidFill>
                  <a:srgbClr val="6A7280"/>
                </a:solidFill>
                <a:latin typeface="Microsoft Sans Serif"/>
                <a:cs typeface="Microsoft Sans Serif"/>
              </a:rPr>
              <a:t>Sans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 engagement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135461" y="5436199"/>
            <a:ext cx="1450975" cy="578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450" spc="-10" b="1">
                <a:solidFill>
                  <a:srgbClr val="111726"/>
                </a:solidFill>
                <a:latin typeface="Arial"/>
                <a:cs typeface="Arial"/>
              </a:rPr>
              <a:t>1000+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Connectées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56584" y="5435558"/>
            <a:ext cx="1278890" cy="579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450" spc="95" b="1">
                <a:latin typeface="Arial"/>
                <a:cs typeface="Arial"/>
              </a:rPr>
              <a:t>+300%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150" spc="-50">
                <a:solidFill>
                  <a:srgbClr val="4A5462"/>
                </a:solidFill>
                <a:latin typeface="Microsoft Sans Serif"/>
                <a:cs typeface="Microsoft Sans Serif"/>
              </a:rPr>
              <a:t>Taux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Conversion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983983" y="5436199"/>
            <a:ext cx="694690" cy="578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20"/>
              </a:spcBef>
            </a:pPr>
            <a:r>
              <a:rPr dirty="0" sz="2450" spc="50" b="1">
                <a:solidFill>
                  <a:srgbClr val="111726"/>
                </a:solidFill>
                <a:latin typeface="Arial"/>
                <a:cs typeface="Arial"/>
              </a:rPr>
              <a:t>24/7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IA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68697" y="4482869"/>
            <a:ext cx="172338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 b="1">
                <a:solidFill>
                  <a:srgbClr val="FFFFFF"/>
                </a:solidFill>
                <a:latin typeface="Arial"/>
                <a:cs typeface="Arial"/>
              </a:rPr>
              <a:t>Démarrer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FFFFFF"/>
                </a:solidFill>
                <a:latin typeface="Arial"/>
                <a:cs typeface="Arial"/>
              </a:rPr>
              <a:t>Gratuitement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474645" y="1298874"/>
            <a:ext cx="13201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5">
                <a:latin typeface="Suisse Int'l"/>
                <a:cs typeface="Suisse Int'l"/>
              </a:rPr>
              <a:t>NinjaLead</a:t>
            </a:r>
            <a:r>
              <a:rPr dirty="0" sz="1300" spc="-20">
                <a:latin typeface="Suisse Int'l"/>
                <a:cs typeface="Suisse Int'l"/>
              </a:rPr>
              <a:t> </a:t>
            </a:r>
            <a:r>
              <a:rPr dirty="0" sz="1300" spc="-40">
                <a:latin typeface="Suisse Int'l"/>
                <a:cs typeface="Suisse Int'l"/>
              </a:rPr>
              <a:t>Mascot</a:t>
            </a:r>
            <a:endParaRPr sz="1300">
              <a:latin typeface="Suisse Int'l"/>
              <a:cs typeface="Suisse Int'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297666" y="1199975"/>
            <a:ext cx="133604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>
                <a:solidFill>
                  <a:srgbClr val="FFFFFF"/>
                </a:solidFill>
                <a:latin typeface="Microsoft Sans Serif"/>
                <a:cs typeface="Microsoft Sans Serif"/>
              </a:rPr>
              <a:t>+300%</a:t>
            </a:r>
            <a:r>
              <a:rPr dirty="0" sz="115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Conversions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90601" y="4209875"/>
            <a:ext cx="852169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100">
                <a:solidFill>
                  <a:srgbClr val="FFFFFF"/>
                </a:solidFill>
                <a:latin typeface="Microsoft Sans Serif"/>
                <a:cs typeface="Microsoft Sans Serif"/>
              </a:rPr>
              <a:t>ROI</a:t>
            </a: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 Optimisé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477499" y="6343649"/>
            <a:ext cx="1524000" cy="323850"/>
            <a:chOff x="10477499" y="6343649"/>
            <a:chExt cx="1524000" cy="323850"/>
          </a:xfrm>
        </p:grpSpPr>
        <p:sp>
          <p:nvSpPr>
            <p:cNvPr id="39" name="object 39" descr=""/>
            <p:cNvSpPr/>
            <p:nvPr/>
          </p:nvSpPr>
          <p:spPr>
            <a:xfrm>
              <a:off x="10477499" y="6343649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917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10773171" y="6427390"/>
            <a:ext cx="11271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9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avec</a:t>
            </a: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544175"/>
            <a:chOff x="0" y="0"/>
            <a:chExt cx="12192000" cy="10544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5441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448799" y="6096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9" y="1505483"/>
                  </a:lnTo>
                  <a:lnTo>
                    <a:pt x="540802" y="1491188"/>
                  </a:lnTo>
                  <a:lnTo>
                    <a:pt x="487765" y="1472942"/>
                  </a:lnTo>
                  <a:lnTo>
                    <a:pt x="436202" y="1450840"/>
                  </a:lnTo>
                  <a:lnTo>
                    <a:pt x="386406" y="1425003"/>
                  </a:lnTo>
                  <a:lnTo>
                    <a:pt x="338653" y="1395579"/>
                  </a:lnTo>
                  <a:lnTo>
                    <a:pt x="293196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6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2" y="1053604"/>
                  </a:lnTo>
                  <a:lnTo>
                    <a:pt x="38460" y="1001030"/>
                  </a:lnTo>
                  <a:lnTo>
                    <a:pt x="22834" y="947150"/>
                  </a:lnTo>
                  <a:lnTo>
                    <a:pt x="11216" y="892267"/>
                  </a:lnTo>
                  <a:lnTo>
                    <a:pt x="3668" y="836688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8" y="687311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9"/>
                  </a:lnTo>
                  <a:lnTo>
                    <a:pt x="58002" y="470395"/>
                  </a:lnTo>
                  <a:lnTo>
                    <a:pt x="81360" y="419401"/>
                  </a:lnTo>
                  <a:lnTo>
                    <a:pt x="108410" y="370253"/>
                  </a:lnTo>
                  <a:lnTo>
                    <a:pt x="139002" y="323229"/>
                  </a:lnTo>
                  <a:lnTo>
                    <a:pt x="172966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3" y="128420"/>
                  </a:lnTo>
                  <a:lnTo>
                    <a:pt x="386406" y="98996"/>
                  </a:lnTo>
                  <a:lnTo>
                    <a:pt x="436202" y="73159"/>
                  </a:lnTo>
                  <a:lnTo>
                    <a:pt x="487765" y="51057"/>
                  </a:lnTo>
                  <a:lnTo>
                    <a:pt x="540802" y="32811"/>
                  </a:lnTo>
                  <a:lnTo>
                    <a:pt x="595039" y="18515"/>
                  </a:lnTo>
                  <a:lnTo>
                    <a:pt x="650191" y="8246"/>
                  </a:lnTo>
                  <a:lnTo>
                    <a:pt x="705949" y="2063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8" y="3669"/>
                  </a:lnTo>
                  <a:lnTo>
                    <a:pt x="892266" y="11217"/>
                  </a:lnTo>
                  <a:lnTo>
                    <a:pt x="947150" y="22835"/>
                  </a:lnTo>
                  <a:lnTo>
                    <a:pt x="1001030" y="38460"/>
                  </a:lnTo>
                  <a:lnTo>
                    <a:pt x="1053603" y="58003"/>
                  </a:lnTo>
                  <a:lnTo>
                    <a:pt x="1104597" y="81360"/>
                  </a:lnTo>
                  <a:lnTo>
                    <a:pt x="1153745" y="108410"/>
                  </a:lnTo>
                  <a:lnTo>
                    <a:pt x="1200769" y="139003"/>
                  </a:lnTo>
                  <a:lnTo>
                    <a:pt x="1245406" y="172966"/>
                  </a:lnTo>
                  <a:lnTo>
                    <a:pt x="1287424" y="210119"/>
                  </a:lnTo>
                  <a:lnTo>
                    <a:pt x="1326604" y="250271"/>
                  </a:lnTo>
                  <a:lnTo>
                    <a:pt x="1362722" y="293197"/>
                  </a:lnTo>
                  <a:lnTo>
                    <a:pt x="1395577" y="338655"/>
                  </a:lnTo>
                  <a:lnTo>
                    <a:pt x="1425001" y="386406"/>
                  </a:lnTo>
                  <a:lnTo>
                    <a:pt x="1450839" y="436202"/>
                  </a:lnTo>
                  <a:lnTo>
                    <a:pt x="1472941" y="487765"/>
                  </a:lnTo>
                  <a:lnTo>
                    <a:pt x="1491187" y="540803"/>
                  </a:lnTo>
                  <a:lnTo>
                    <a:pt x="1505482" y="595039"/>
                  </a:lnTo>
                  <a:lnTo>
                    <a:pt x="1515752" y="650191"/>
                  </a:lnTo>
                  <a:lnTo>
                    <a:pt x="1521935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1" y="892267"/>
                  </a:lnTo>
                  <a:lnTo>
                    <a:pt x="1501163" y="947150"/>
                  </a:lnTo>
                  <a:lnTo>
                    <a:pt x="1485538" y="1001030"/>
                  </a:lnTo>
                  <a:lnTo>
                    <a:pt x="1465994" y="1053604"/>
                  </a:lnTo>
                  <a:lnTo>
                    <a:pt x="1442638" y="1104598"/>
                  </a:lnTo>
                  <a:lnTo>
                    <a:pt x="1415587" y="1153746"/>
                  </a:lnTo>
                  <a:lnTo>
                    <a:pt x="1384994" y="1200770"/>
                  </a:lnTo>
                  <a:lnTo>
                    <a:pt x="1351033" y="1245407"/>
                  </a:lnTo>
                  <a:lnTo>
                    <a:pt x="1313879" y="1287425"/>
                  </a:lnTo>
                  <a:lnTo>
                    <a:pt x="1273726" y="1326604"/>
                  </a:lnTo>
                  <a:lnTo>
                    <a:pt x="1230800" y="1362723"/>
                  </a:lnTo>
                  <a:lnTo>
                    <a:pt x="1185342" y="1395579"/>
                  </a:lnTo>
                  <a:lnTo>
                    <a:pt x="1137592" y="1425003"/>
                  </a:lnTo>
                  <a:lnTo>
                    <a:pt x="1087795" y="1450840"/>
                  </a:lnTo>
                  <a:lnTo>
                    <a:pt x="1036233" y="1472942"/>
                  </a:lnTo>
                  <a:lnTo>
                    <a:pt x="983196" y="1491188"/>
                  </a:lnTo>
                  <a:lnTo>
                    <a:pt x="928960" y="1505483"/>
                  </a:lnTo>
                  <a:lnTo>
                    <a:pt x="873807" y="1515752"/>
                  </a:lnTo>
                  <a:lnTo>
                    <a:pt x="818050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EF4444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7999" y="35147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4" y="629861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0" y="509355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8" y="261483"/>
                  </a:lnTo>
                  <a:lnTo>
                    <a:pt x="754678" y="306669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8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3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4A5462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7191375"/>
              <a:ext cx="11239498" cy="18287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7199" y="7191374"/>
              <a:ext cx="152400" cy="1828800"/>
            </a:xfrm>
            <a:custGeom>
              <a:avLst/>
              <a:gdLst/>
              <a:ahLst/>
              <a:cxnLst/>
              <a:rect l="l" t="t" r="r" b="b"/>
              <a:pathLst>
                <a:path w="152400" h="1828800">
                  <a:moveTo>
                    <a:pt x="152400" y="1828799"/>
                  </a:moveTo>
                  <a:lnTo>
                    <a:pt x="108226" y="1822273"/>
                  </a:lnTo>
                  <a:lnTo>
                    <a:pt x="67715" y="1803138"/>
                  </a:lnTo>
                  <a:lnTo>
                    <a:pt x="34533" y="1773033"/>
                  </a:lnTo>
                  <a:lnTo>
                    <a:pt x="11600" y="1734720"/>
                  </a:lnTo>
                  <a:lnTo>
                    <a:pt x="725" y="1691412"/>
                  </a:lnTo>
                  <a:lnTo>
                    <a:pt x="0" y="167640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4"/>
                  </a:lnTo>
                  <a:lnTo>
                    <a:pt x="55765" y="34533"/>
                  </a:lnTo>
                  <a:lnTo>
                    <a:pt x="94078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4"/>
                  </a:lnTo>
                  <a:lnTo>
                    <a:pt x="46800" y="94078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1676400"/>
                  </a:lnTo>
                  <a:lnTo>
                    <a:pt x="42994" y="1720572"/>
                  </a:lnTo>
                  <a:lnTo>
                    <a:pt x="57345" y="1761083"/>
                  </a:lnTo>
                  <a:lnTo>
                    <a:pt x="79923" y="1794265"/>
                  </a:lnTo>
                  <a:lnTo>
                    <a:pt x="119269" y="1822273"/>
                  </a:lnTo>
                  <a:lnTo>
                    <a:pt x="141140" y="1828074"/>
                  </a:lnTo>
                  <a:lnTo>
                    <a:pt x="152400" y="1828799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0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5"/>
              </a:spcBef>
            </a:pPr>
            <a:r>
              <a:rPr dirty="0" spc="-210"/>
              <a:t>Le</a:t>
            </a:r>
            <a:r>
              <a:rPr dirty="0" spc="-220"/>
              <a:t> </a:t>
            </a:r>
            <a:r>
              <a:rPr dirty="0" spc="-10"/>
              <a:t>Problème</a:t>
            </a:r>
          </a:p>
          <a:p>
            <a:pPr algn="ctr" marL="12065" marR="5080">
              <a:lnSpc>
                <a:spcPct val="125000"/>
              </a:lnSpc>
              <a:spcBef>
                <a:spcPts val="525"/>
              </a:spcBef>
            </a:pP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Les</a:t>
            </a:r>
            <a:r>
              <a:rPr dirty="0" sz="165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entrepreneurs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e-</a:t>
            </a:r>
            <a:r>
              <a:rPr dirty="0" sz="165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commerce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font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face</a:t>
            </a:r>
            <a:r>
              <a:rPr dirty="0" sz="165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à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des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défis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majeurs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qui</a:t>
            </a:r>
            <a:r>
              <a:rPr dirty="0" sz="165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limitent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leur </a:t>
            </a:r>
            <a:r>
              <a:rPr dirty="0" sz="165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croissance</a:t>
            </a:r>
            <a:r>
              <a:rPr dirty="0" sz="165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leur</a:t>
            </a:r>
            <a:r>
              <a:rPr dirty="0" sz="165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rentabilité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00099" y="8448675"/>
            <a:ext cx="3409950" cy="152400"/>
            <a:chOff x="800099" y="8448675"/>
            <a:chExt cx="3409950" cy="15240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9" y="8458199"/>
              <a:ext cx="95249" cy="133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799" y="8448675"/>
              <a:ext cx="19049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7649" y="8448675"/>
              <a:ext cx="152399" cy="1523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87399" y="7484035"/>
            <a:ext cx="7835265" cy="113093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000" spc="-140" b="1">
                <a:solidFill>
                  <a:srgbClr val="111726"/>
                </a:solidFill>
                <a:latin typeface="Arial"/>
                <a:cs typeface="Arial"/>
              </a:rPr>
              <a:t>Le</a:t>
            </a:r>
            <a:r>
              <a:rPr dirty="0" sz="2000" spc="-8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11726"/>
                </a:solidFill>
                <a:latin typeface="Arial"/>
                <a:cs typeface="Arial"/>
              </a:rPr>
              <a:t>Coût</a:t>
            </a:r>
            <a:r>
              <a:rPr dirty="0" sz="2000" spc="-8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111726"/>
                </a:solidFill>
                <a:latin typeface="Arial"/>
                <a:cs typeface="Arial"/>
              </a:rPr>
              <a:t>de</a:t>
            </a:r>
            <a:r>
              <a:rPr dirty="0" sz="2000" spc="-8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11726"/>
                </a:solidFill>
                <a:latin typeface="Arial"/>
                <a:cs typeface="Arial"/>
              </a:rPr>
              <a:t>l</a:t>
            </a:r>
            <a:r>
              <a:rPr dirty="0" sz="2050" spc="-10" b="1">
                <a:solidFill>
                  <a:srgbClr val="111726"/>
                </a:solidFill>
                <a:latin typeface="Verdana"/>
                <a:cs typeface="Verdana"/>
              </a:rPr>
              <a:t>'</a:t>
            </a:r>
            <a:r>
              <a:rPr dirty="0" sz="2000" spc="-10" b="1">
                <a:solidFill>
                  <a:srgbClr val="111726"/>
                </a:solidFill>
                <a:latin typeface="Arial"/>
                <a:cs typeface="Arial"/>
              </a:rPr>
              <a:t>Inaction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500" spc="-55">
                <a:solidFill>
                  <a:srgbClr val="374050"/>
                </a:solidFill>
                <a:latin typeface="Microsoft Sans Serif"/>
                <a:cs typeface="Microsoft Sans Serif"/>
              </a:rPr>
              <a:t>Ces</a:t>
            </a:r>
            <a:r>
              <a:rPr dirty="0" sz="150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374050"/>
                </a:solidFill>
                <a:latin typeface="Microsoft Sans Serif"/>
                <a:cs typeface="Microsoft Sans Serif"/>
              </a:rPr>
              <a:t>problèmes</a:t>
            </a:r>
            <a:r>
              <a:rPr dirty="0" sz="1500" spc="-7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Microsoft Sans Serif"/>
                <a:cs typeface="Microsoft Sans Serif"/>
              </a:rPr>
              <a:t>coûtent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374050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374050"/>
                </a:solidFill>
                <a:latin typeface="Microsoft Sans Serif"/>
                <a:cs typeface="Microsoft Sans Serif"/>
              </a:rPr>
              <a:t>moyenne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65" b="1">
                <a:solidFill>
                  <a:srgbClr val="DB2525"/>
                </a:solidFill>
                <a:latin typeface="Arial"/>
                <a:cs typeface="Arial"/>
              </a:rPr>
              <a:t>45</a:t>
            </a:r>
            <a:r>
              <a:rPr dirty="0" sz="1450" spc="-100" b="1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dirty="0" sz="1450" spc="105" b="1">
                <a:solidFill>
                  <a:srgbClr val="DB2525"/>
                </a:solidFill>
                <a:latin typeface="Arial"/>
                <a:cs typeface="Arial"/>
              </a:rPr>
              <a:t>000€</a:t>
            </a:r>
            <a:r>
              <a:rPr dirty="0" sz="1450" spc="-100" b="1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dirty="0" sz="2100" spc="-405" b="1">
                <a:solidFill>
                  <a:srgbClr val="DB2525"/>
                </a:solidFill>
                <a:latin typeface="Neue Haas Grotesk Text Pro"/>
                <a:cs typeface="Neue Haas Grotesk Text Pro"/>
              </a:rPr>
              <a:t>par</a:t>
            </a:r>
            <a:r>
              <a:rPr dirty="0" sz="2100" spc="-190" b="1">
                <a:solidFill>
                  <a:srgbClr val="DB2525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2100" spc="-440" b="1">
                <a:solidFill>
                  <a:srgbClr val="DB2525"/>
                </a:solidFill>
                <a:latin typeface="Neue Haas Grotesk Text Pro"/>
                <a:cs typeface="Neue Haas Grotesk Text Pro"/>
              </a:rPr>
              <a:t>an</a:t>
            </a:r>
            <a:r>
              <a:rPr dirty="0" sz="2100" spc="-130" b="1">
                <a:solidFill>
                  <a:srgbClr val="DB2525"/>
                </a:solidFill>
                <a:latin typeface="Neue Haas Grotesk Text Pro"/>
                <a:cs typeface="Neue Haas Grotesk Text Pro"/>
              </a:rPr>
              <a:t> </a:t>
            </a:r>
            <a:r>
              <a:rPr dirty="0" sz="1500" spc="-20">
                <a:solidFill>
                  <a:srgbClr val="374050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374050"/>
                </a:solidFill>
                <a:latin typeface="Microsoft Sans Serif"/>
                <a:cs typeface="Microsoft Sans Serif"/>
              </a:rPr>
              <a:t>opportunités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374050"/>
                </a:solidFill>
                <a:latin typeface="Microsoft Sans Serif"/>
                <a:cs typeface="Microsoft Sans Serif"/>
              </a:rPr>
              <a:t>manquées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374050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374050"/>
                </a:solidFill>
                <a:latin typeface="Microsoft Sans Serif"/>
                <a:cs typeface="Microsoft Sans Serif"/>
              </a:rPr>
              <a:t>temps</a:t>
            </a:r>
            <a:r>
              <a:rPr dirty="0" sz="150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Microsoft Sans Serif"/>
                <a:cs typeface="Microsoft Sans Serif"/>
              </a:rPr>
              <a:t>perdu</a:t>
            </a:r>
            <a:r>
              <a:rPr dirty="0" sz="1550" spc="-10">
                <a:solidFill>
                  <a:srgbClr val="374050"/>
                </a:solidFill>
                <a:latin typeface="Britannic Bold"/>
                <a:cs typeface="Britannic Bold"/>
              </a:rPr>
              <a:t>.</a:t>
            </a:r>
            <a:endParaRPr sz="1550">
              <a:latin typeface="Britannic Bold"/>
              <a:cs typeface="Britannic Bold"/>
            </a:endParaRPr>
          </a:p>
          <a:p>
            <a:pPr marL="183515">
              <a:lnSpc>
                <a:spcPct val="100000"/>
              </a:lnSpc>
              <a:spcBef>
                <a:spcPts val="1355"/>
              </a:spcBef>
              <a:tabLst>
                <a:tab pos="1692275" algn="l"/>
                <a:tab pos="3498215" algn="l"/>
              </a:tabLst>
            </a:pPr>
            <a:r>
              <a:rPr dirty="0" sz="1150" spc="-60">
                <a:solidFill>
                  <a:srgbClr val="4A5462"/>
                </a:solidFill>
                <a:latin typeface="Microsoft Sans Serif"/>
                <a:cs typeface="Microsoft Sans Serif"/>
              </a:rPr>
              <a:t>Revenus</a:t>
            </a:r>
            <a:r>
              <a:rPr dirty="0" sz="1150" spc="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perdus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Clients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non-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convertis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Temps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gaspillé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7200" y="593722"/>
            <a:ext cx="10972800" cy="9170670"/>
            <a:chOff x="457200" y="593722"/>
            <a:chExt cx="10972800" cy="9170670"/>
          </a:xfrm>
        </p:grpSpPr>
        <p:sp>
          <p:nvSpPr>
            <p:cNvPr id="15" name="object 15" descr=""/>
            <p:cNvSpPr/>
            <p:nvPr/>
          </p:nvSpPr>
          <p:spPr>
            <a:xfrm>
              <a:off x="10210799" y="749617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9"/>
                  </a:lnTo>
                  <a:lnTo>
                    <a:pt x="520153" y="1212602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2"/>
                  </a:lnTo>
                  <a:lnTo>
                    <a:pt x="348961" y="1160671"/>
                  </a:lnTo>
                  <a:lnTo>
                    <a:pt x="309124" y="1140001"/>
                  </a:lnTo>
                  <a:lnTo>
                    <a:pt x="270924" y="1116462"/>
                  </a:lnTo>
                  <a:lnTo>
                    <a:pt x="234558" y="1090178"/>
                  </a:lnTo>
                  <a:lnTo>
                    <a:pt x="200218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1" y="960615"/>
                  </a:lnTo>
                  <a:lnTo>
                    <a:pt x="86727" y="922996"/>
                  </a:lnTo>
                  <a:lnTo>
                    <a:pt x="65088" y="883678"/>
                  </a:lnTo>
                  <a:lnTo>
                    <a:pt x="46401" y="842882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4" y="713813"/>
                  </a:lnTo>
                  <a:lnTo>
                    <a:pt x="2935" y="669351"/>
                  </a:lnTo>
                  <a:lnTo>
                    <a:pt x="183" y="624565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4" y="505385"/>
                  </a:lnTo>
                  <a:lnTo>
                    <a:pt x="18268" y="461479"/>
                  </a:lnTo>
                  <a:lnTo>
                    <a:pt x="30768" y="418374"/>
                  </a:lnTo>
                  <a:lnTo>
                    <a:pt x="46401" y="376315"/>
                  </a:lnTo>
                  <a:lnTo>
                    <a:pt x="65088" y="335520"/>
                  </a:lnTo>
                  <a:lnTo>
                    <a:pt x="86727" y="296202"/>
                  </a:lnTo>
                  <a:lnTo>
                    <a:pt x="111201" y="258582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8" y="157915"/>
                  </a:lnTo>
                  <a:lnTo>
                    <a:pt x="234558" y="129020"/>
                  </a:lnTo>
                  <a:lnTo>
                    <a:pt x="270924" y="102735"/>
                  </a:lnTo>
                  <a:lnTo>
                    <a:pt x="309125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3" y="6598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6"/>
                  </a:lnTo>
                  <a:lnTo>
                    <a:pt x="713813" y="8974"/>
                  </a:lnTo>
                  <a:lnTo>
                    <a:pt x="757720" y="18268"/>
                  </a:lnTo>
                  <a:lnTo>
                    <a:pt x="800824" y="30769"/>
                  </a:lnTo>
                  <a:lnTo>
                    <a:pt x="842882" y="46402"/>
                  </a:lnTo>
                  <a:lnTo>
                    <a:pt x="883677" y="65087"/>
                  </a:lnTo>
                  <a:lnTo>
                    <a:pt x="922995" y="86727"/>
                  </a:lnTo>
                  <a:lnTo>
                    <a:pt x="960614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7" y="234557"/>
                  </a:lnTo>
                  <a:lnTo>
                    <a:pt x="1116463" y="270924"/>
                  </a:lnTo>
                  <a:lnTo>
                    <a:pt x="1140001" y="309124"/>
                  </a:lnTo>
                  <a:lnTo>
                    <a:pt x="1160671" y="348961"/>
                  </a:lnTo>
                  <a:lnTo>
                    <a:pt x="1178352" y="390211"/>
                  </a:lnTo>
                  <a:lnTo>
                    <a:pt x="1192949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7" y="624565"/>
                  </a:lnTo>
                  <a:lnTo>
                    <a:pt x="1216265" y="669352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30" y="800824"/>
                  </a:lnTo>
                  <a:lnTo>
                    <a:pt x="1172795" y="842882"/>
                  </a:lnTo>
                  <a:lnTo>
                    <a:pt x="1154111" y="883678"/>
                  </a:lnTo>
                  <a:lnTo>
                    <a:pt x="1132470" y="922996"/>
                  </a:lnTo>
                  <a:lnTo>
                    <a:pt x="1107996" y="960615"/>
                  </a:lnTo>
                  <a:lnTo>
                    <a:pt x="1080827" y="996326"/>
                  </a:lnTo>
                  <a:lnTo>
                    <a:pt x="1051103" y="1029940"/>
                  </a:lnTo>
                  <a:lnTo>
                    <a:pt x="1018982" y="1061283"/>
                  </a:lnTo>
                  <a:lnTo>
                    <a:pt x="984640" y="1090178"/>
                  </a:lnTo>
                  <a:lnTo>
                    <a:pt x="948273" y="1116462"/>
                  </a:lnTo>
                  <a:lnTo>
                    <a:pt x="910073" y="1140002"/>
                  </a:lnTo>
                  <a:lnTo>
                    <a:pt x="870237" y="1160671"/>
                  </a:lnTo>
                  <a:lnTo>
                    <a:pt x="828986" y="1178352"/>
                  </a:lnTo>
                  <a:lnTo>
                    <a:pt x="786557" y="1192950"/>
                  </a:lnTo>
                  <a:lnTo>
                    <a:pt x="743167" y="1204386"/>
                  </a:lnTo>
                  <a:lnTo>
                    <a:pt x="699046" y="1212601"/>
                  </a:lnTo>
                  <a:lnTo>
                    <a:pt x="654439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796586" y="7955755"/>
              <a:ext cx="47625" cy="300355"/>
            </a:xfrm>
            <a:custGeom>
              <a:avLst/>
              <a:gdLst/>
              <a:ahLst/>
              <a:cxnLst/>
              <a:rect l="l" t="t" r="r" b="b"/>
              <a:pathLst>
                <a:path w="47625" h="300354">
                  <a:moveTo>
                    <a:pt x="23812" y="214312"/>
                  </a:moveTo>
                  <a:lnTo>
                    <a:pt x="16390" y="212630"/>
                  </a:lnTo>
                  <a:lnTo>
                    <a:pt x="10336" y="208042"/>
                  </a:lnTo>
                  <a:lnTo>
                    <a:pt x="6257" y="201230"/>
                  </a:lnTo>
                  <a:lnTo>
                    <a:pt x="4762" y="192881"/>
                  </a:lnTo>
                  <a:lnTo>
                    <a:pt x="4762" y="21431"/>
                  </a:lnTo>
                  <a:lnTo>
                    <a:pt x="6257" y="13081"/>
                  </a:lnTo>
                  <a:lnTo>
                    <a:pt x="10336" y="6270"/>
                  </a:lnTo>
                  <a:lnTo>
                    <a:pt x="16390" y="1681"/>
                  </a:lnTo>
                  <a:lnTo>
                    <a:pt x="23812" y="0"/>
                  </a:lnTo>
                  <a:lnTo>
                    <a:pt x="31234" y="1681"/>
                  </a:lnTo>
                  <a:lnTo>
                    <a:pt x="37288" y="6270"/>
                  </a:lnTo>
                  <a:lnTo>
                    <a:pt x="41367" y="13081"/>
                  </a:lnTo>
                  <a:lnTo>
                    <a:pt x="42862" y="21431"/>
                  </a:lnTo>
                  <a:lnTo>
                    <a:pt x="42862" y="192881"/>
                  </a:lnTo>
                  <a:lnTo>
                    <a:pt x="41367" y="201230"/>
                  </a:lnTo>
                  <a:lnTo>
                    <a:pt x="37288" y="208042"/>
                  </a:lnTo>
                  <a:lnTo>
                    <a:pt x="31234" y="212630"/>
                  </a:lnTo>
                  <a:lnTo>
                    <a:pt x="23812" y="214312"/>
                  </a:lnTo>
                  <a:close/>
                </a:path>
                <a:path w="47625" h="300354">
                  <a:moveTo>
                    <a:pt x="26970" y="300037"/>
                  </a:moveTo>
                  <a:lnTo>
                    <a:pt x="20654" y="300037"/>
                  </a:lnTo>
                  <a:lnTo>
                    <a:pt x="17617" y="299357"/>
                  </a:lnTo>
                  <a:lnTo>
                    <a:pt x="0" y="276800"/>
                  </a:lnTo>
                  <a:lnTo>
                    <a:pt x="0" y="269695"/>
                  </a:lnTo>
                  <a:lnTo>
                    <a:pt x="20654" y="246459"/>
                  </a:lnTo>
                  <a:lnTo>
                    <a:pt x="26970" y="246459"/>
                  </a:lnTo>
                  <a:lnTo>
                    <a:pt x="47624" y="269695"/>
                  </a:lnTo>
                  <a:lnTo>
                    <a:pt x="47624" y="276800"/>
                  </a:lnTo>
                  <a:lnTo>
                    <a:pt x="26970" y="300037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875" y="9647872"/>
              <a:ext cx="134272" cy="11620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99121" y="593722"/>
              <a:ext cx="793750" cy="793750"/>
            </a:xfrm>
            <a:custGeom>
              <a:avLst/>
              <a:gdLst/>
              <a:ahLst/>
              <a:cxnLst/>
              <a:rect l="l" t="t" r="r" b="b"/>
              <a:pathLst>
                <a:path w="793750" h="793750">
                  <a:moveTo>
                    <a:pt x="396877" y="793755"/>
                  </a:moveTo>
                  <a:lnTo>
                    <a:pt x="357977" y="791844"/>
                  </a:lnTo>
                  <a:lnTo>
                    <a:pt x="319450" y="786129"/>
                  </a:lnTo>
                  <a:lnTo>
                    <a:pt x="281670" y="776666"/>
                  </a:lnTo>
                  <a:lnTo>
                    <a:pt x="244999" y="763545"/>
                  </a:lnTo>
                  <a:lnTo>
                    <a:pt x="209790" y="746892"/>
                  </a:lnTo>
                  <a:lnTo>
                    <a:pt x="176384" y="726869"/>
                  </a:lnTo>
                  <a:lnTo>
                    <a:pt x="145101" y="703668"/>
                  </a:lnTo>
                  <a:lnTo>
                    <a:pt x="116242" y="677512"/>
                  </a:lnTo>
                  <a:lnTo>
                    <a:pt x="90087" y="648654"/>
                  </a:lnTo>
                  <a:lnTo>
                    <a:pt x="66885" y="617371"/>
                  </a:lnTo>
                  <a:lnTo>
                    <a:pt x="46862" y="583964"/>
                  </a:lnTo>
                  <a:lnTo>
                    <a:pt x="30210" y="548756"/>
                  </a:lnTo>
                  <a:lnTo>
                    <a:pt x="17089" y="512085"/>
                  </a:lnTo>
                  <a:lnTo>
                    <a:pt x="7625" y="474304"/>
                  </a:lnTo>
                  <a:lnTo>
                    <a:pt x="1911" y="435778"/>
                  </a:lnTo>
                  <a:lnTo>
                    <a:pt x="0" y="396877"/>
                  </a:lnTo>
                  <a:lnTo>
                    <a:pt x="119" y="387135"/>
                  </a:lnTo>
                  <a:lnTo>
                    <a:pt x="2984" y="348292"/>
                  </a:lnTo>
                  <a:lnTo>
                    <a:pt x="9643" y="309918"/>
                  </a:lnTo>
                  <a:lnTo>
                    <a:pt x="20031" y="272381"/>
                  </a:lnTo>
                  <a:lnTo>
                    <a:pt x="34049" y="236043"/>
                  </a:lnTo>
                  <a:lnTo>
                    <a:pt x="51560" y="201254"/>
                  </a:lnTo>
                  <a:lnTo>
                    <a:pt x="72398" y="168349"/>
                  </a:lnTo>
                  <a:lnTo>
                    <a:pt x="96360" y="137645"/>
                  </a:lnTo>
                  <a:lnTo>
                    <a:pt x="123216" y="109438"/>
                  </a:lnTo>
                  <a:lnTo>
                    <a:pt x="152708" y="83998"/>
                  </a:lnTo>
                  <a:lnTo>
                    <a:pt x="184551" y="61572"/>
                  </a:lnTo>
                  <a:lnTo>
                    <a:pt x="218439" y="42375"/>
                  </a:lnTo>
                  <a:lnTo>
                    <a:pt x="254046" y="26592"/>
                  </a:lnTo>
                  <a:lnTo>
                    <a:pt x="291028" y="14375"/>
                  </a:lnTo>
                  <a:lnTo>
                    <a:pt x="329029" y="5842"/>
                  </a:lnTo>
                  <a:lnTo>
                    <a:pt x="367684" y="1074"/>
                  </a:lnTo>
                  <a:lnTo>
                    <a:pt x="396877" y="0"/>
                  </a:lnTo>
                  <a:lnTo>
                    <a:pt x="406620" y="119"/>
                  </a:lnTo>
                  <a:lnTo>
                    <a:pt x="445462" y="2984"/>
                  </a:lnTo>
                  <a:lnTo>
                    <a:pt x="483837" y="9643"/>
                  </a:lnTo>
                  <a:lnTo>
                    <a:pt x="521374" y="20031"/>
                  </a:lnTo>
                  <a:lnTo>
                    <a:pt x="557712" y="34049"/>
                  </a:lnTo>
                  <a:lnTo>
                    <a:pt x="592501" y="51560"/>
                  </a:lnTo>
                  <a:lnTo>
                    <a:pt x="625406" y="72398"/>
                  </a:lnTo>
                  <a:lnTo>
                    <a:pt x="656110" y="96360"/>
                  </a:lnTo>
                  <a:lnTo>
                    <a:pt x="684317" y="123216"/>
                  </a:lnTo>
                  <a:lnTo>
                    <a:pt x="709757" y="152708"/>
                  </a:lnTo>
                  <a:lnTo>
                    <a:pt x="732183" y="184551"/>
                  </a:lnTo>
                  <a:lnTo>
                    <a:pt x="751380" y="218439"/>
                  </a:lnTo>
                  <a:lnTo>
                    <a:pt x="767163" y="254046"/>
                  </a:lnTo>
                  <a:lnTo>
                    <a:pt x="779380" y="291028"/>
                  </a:lnTo>
                  <a:lnTo>
                    <a:pt x="787913" y="329029"/>
                  </a:lnTo>
                  <a:lnTo>
                    <a:pt x="792680" y="367684"/>
                  </a:lnTo>
                  <a:lnTo>
                    <a:pt x="793755" y="396877"/>
                  </a:lnTo>
                  <a:lnTo>
                    <a:pt x="793636" y="406620"/>
                  </a:lnTo>
                  <a:lnTo>
                    <a:pt x="790770" y="445462"/>
                  </a:lnTo>
                  <a:lnTo>
                    <a:pt x="784112" y="483837"/>
                  </a:lnTo>
                  <a:lnTo>
                    <a:pt x="773723" y="521374"/>
                  </a:lnTo>
                  <a:lnTo>
                    <a:pt x="759706" y="557712"/>
                  </a:lnTo>
                  <a:lnTo>
                    <a:pt x="742194" y="592501"/>
                  </a:lnTo>
                  <a:lnTo>
                    <a:pt x="721357" y="625406"/>
                  </a:lnTo>
                  <a:lnTo>
                    <a:pt x="697395" y="656110"/>
                  </a:lnTo>
                  <a:lnTo>
                    <a:pt x="670539" y="684317"/>
                  </a:lnTo>
                  <a:lnTo>
                    <a:pt x="641047" y="709757"/>
                  </a:lnTo>
                  <a:lnTo>
                    <a:pt x="609204" y="732183"/>
                  </a:lnTo>
                  <a:lnTo>
                    <a:pt x="575316" y="751380"/>
                  </a:lnTo>
                  <a:lnTo>
                    <a:pt x="539709" y="767163"/>
                  </a:lnTo>
                  <a:lnTo>
                    <a:pt x="502727" y="779380"/>
                  </a:lnTo>
                  <a:lnTo>
                    <a:pt x="464726" y="787913"/>
                  </a:lnTo>
                  <a:lnTo>
                    <a:pt x="426071" y="792680"/>
                  </a:lnTo>
                  <a:lnTo>
                    <a:pt x="396877" y="793755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46123" y="860374"/>
              <a:ext cx="300355" cy="260985"/>
            </a:xfrm>
            <a:custGeom>
              <a:avLst/>
              <a:gdLst/>
              <a:ahLst/>
              <a:cxnLst/>
              <a:rect l="l" t="t" r="r" b="b"/>
              <a:pathLst>
                <a:path w="300354" h="260984">
                  <a:moveTo>
                    <a:pt x="283763" y="260451"/>
                  </a:moveTo>
                  <a:lnTo>
                    <a:pt x="15987" y="260451"/>
                  </a:lnTo>
                  <a:lnTo>
                    <a:pt x="8255" y="255974"/>
                  </a:lnTo>
                  <a:lnTo>
                    <a:pt x="0" y="241556"/>
                  </a:lnTo>
                  <a:lnTo>
                    <a:pt x="58" y="232603"/>
                  </a:lnTo>
                  <a:lnTo>
                    <a:pt x="134004" y="4360"/>
                  </a:lnTo>
                  <a:lnTo>
                    <a:pt x="141620" y="0"/>
                  </a:lnTo>
                  <a:lnTo>
                    <a:pt x="158131" y="0"/>
                  </a:lnTo>
                  <a:lnTo>
                    <a:pt x="165746" y="4360"/>
                  </a:lnTo>
                  <a:lnTo>
                    <a:pt x="206866" y="74414"/>
                  </a:lnTo>
                  <a:lnTo>
                    <a:pt x="142143" y="74414"/>
                  </a:lnTo>
                  <a:lnTo>
                    <a:pt x="135922" y="80635"/>
                  </a:lnTo>
                  <a:lnTo>
                    <a:pt x="135922" y="161212"/>
                  </a:lnTo>
                  <a:lnTo>
                    <a:pt x="142143" y="167432"/>
                  </a:lnTo>
                  <a:lnTo>
                    <a:pt x="261464" y="167432"/>
                  </a:lnTo>
                  <a:lnTo>
                    <a:pt x="272384" y="186036"/>
                  </a:lnTo>
                  <a:lnTo>
                    <a:pt x="147408" y="186036"/>
                  </a:lnTo>
                  <a:lnTo>
                    <a:pt x="145035" y="186508"/>
                  </a:lnTo>
                  <a:lnTo>
                    <a:pt x="131272" y="202173"/>
                  </a:lnTo>
                  <a:lnTo>
                    <a:pt x="131272" y="207107"/>
                  </a:lnTo>
                  <a:lnTo>
                    <a:pt x="147408" y="223243"/>
                  </a:lnTo>
                  <a:lnTo>
                    <a:pt x="294223" y="223243"/>
                  </a:lnTo>
                  <a:lnTo>
                    <a:pt x="299717" y="232603"/>
                  </a:lnTo>
                  <a:lnTo>
                    <a:pt x="299751" y="241556"/>
                  </a:lnTo>
                  <a:lnTo>
                    <a:pt x="291496" y="255974"/>
                  </a:lnTo>
                  <a:lnTo>
                    <a:pt x="283763" y="260451"/>
                  </a:lnTo>
                  <a:close/>
                </a:path>
                <a:path w="300354" h="260984">
                  <a:moveTo>
                    <a:pt x="261464" y="167432"/>
                  </a:moveTo>
                  <a:lnTo>
                    <a:pt x="157607" y="167432"/>
                  </a:lnTo>
                  <a:lnTo>
                    <a:pt x="163828" y="161212"/>
                  </a:lnTo>
                  <a:lnTo>
                    <a:pt x="163828" y="80635"/>
                  </a:lnTo>
                  <a:lnTo>
                    <a:pt x="157607" y="74414"/>
                  </a:lnTo>
                  <a:lnTo>
                    <a:pt x="206866" y="74414"/>
                  </a:lnTo>
                  <a:lnTo>
                    <a:pt x="261464" y="167432"/>
                  </a:lnTo>
                  <a:close/>
                </a:path>
                <a:path w="300354" h="260984">
                  <a:moveTo>
                    <a:pt x="294223" y="223243"/>
                  </a:moveTo>
                  <a:lnTo>
                    <a:pt x="152342" y="223243"/>
                  </a:lnTo>
                  <a:lnTo>
                    <a:pt x="154715" y="222771"/>
                  </a:lnTo>
                  <a:lnTo>
                    <a:pt x="159274" y="220883"/>
                  </a:lnTo>
                  <a:lnTo>
                    <a:pt x="168479" y="207107"/>
                  </a:lnTo>
                  <a:lnTo>
                    <a:pt x="168479" y="202173"/>
                  </a:lnTo>
                  <a:lnTo>
                    <a:pt x="152342" y="186036"/>
                  </a:lnTo>
                  <a:lnTo>
                    <a:pt x="272384" y="186036"/>
                  </a:lnTo>
                  <a:lnTo>
                    <a:pt x="294223" y="223243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61962" y="3443287"/>
              <a:ext cx="3543300" cy="3133725"/>
            </a:xfrm>
            <a:custGeom>
              <a:avLst/>
              <a:gdLst/>
              <a:ahLst/>
              <a:cxnLst/>
              <a:rect l="l" t="t" r="r" b="b"/>
              <a:pathLst>
                <a:path w="3543300" h="3133725">
                  <a:moveTo>
                    <a:pt x="3395662" y="3133724"/>
                  </a:moveTo>
                  <a:lnTo>
                    <a:pt x="147637" y="3133724"/>
                  </a:lnTo>
                  <a:lnTo>
                    <a:pt x="140384" y="3133547"/>
                  </a:lnTo>
                  <a:lnTo>
                    <a:pt x="97907" y="3125098"/>
                  </a:lnTo>
                  <a:lnTo>
                    <a:pt x="59682" y="3104666"/>
                  </a:lnTo>
                  <a:lnTo>
                    <a:pt x="29058" y="3074042"/>
                  </a:lnTo>
                  <a:lnTo>
                    <a:pt x="8626" y="3035816"/>
                  </a:lnTo>
                  <a:lnTo>
                    <a:pt x="177" y="2993340"/>
                  </a:lnTo>
                  <a:lnTo>
                    <a:pt x="0" y="2986087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3395662" y="0"/>
                  </a:lnTo>
                  <a:lnTo>
                    <a:pt x="3438519" y="6355"/>
                  </a:lnTo>
                  <a:lnTo>
                    <a:pt x="3477684" y="24881"/>
                  </a:lnTo>
                  <a:lnTo>
                    <a:pt x="3509788" y="53976"/>
                  </a:lnTo>
                  <a:lnTo>
                    <a:pt x="3532061" y="91139"/>
                  </a:lnTo>
                  <a:lnTo>
                    <a:pt x="3542590" y="133166"/>
                  </a:lnTo>
                  <a:lnTo>
                    <a:pt x="3543299" y="147637"/>
                  </a:lnTo>
                  <a:lnTo>
                    <a:pt x="3543299" y="2986087"/>
                  </a:lnTo>
                  <a:lnTo>
                    <a:pt x="3536943" y="3028944"/>
                  </a:lnTo>
                  <a:lnTo>
                    <a:pt x="3518418" y="3068109"/>
                  </a:lnTo>
                  <a:lnTo>
                    <a:pt x="3489323" y="3100213"/>
                  </a:lnTo>
                  <a:lnTo>
                    <a:pt x="3452160" y="3122486"/>
                  </a:lnTo>
                  <a:lnTo>
                    <a:pt x="3410133" y="3133015"/>
                  </a:lnTo>
                  <a:lnTo>
                    <a:pt x="3395662" y="31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1962" y="3443287"/>
              <a:ext cx="3543300" cy="3133725"/>
            </a:xfrm>
            <a:custGeom>
              <a:avLst/>
              <a:gdLst/>
              <a:ahLst/>
              <a:cxnLst/>
              <a:rect l="l" t="t" r="r" b="b"/>
              <a:pathLst>
                <a:path w="3543300" h="3133725">
                  <a:moveTo>
                    <a:pt x="0" y="29860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395662" y="0"/>
                  </a:lnTo>
                  <a:lnTo>
                    <a:pt x="3438519" y="6355"/>
                  </a:lnTo>
                  <a:lnTo>
                    <a:pt x="3477684" y="24881"/>
                  </a:lnTo>
                  <a:lnTo>
                    <a:pt x="3509788" y="53976"/>
                  </a:lnTo>
                  <a:lnTo>
                    <a:pt x="3532061" y="91139"/>
                  </a:lnTo>
                  <a:lnTo>
                    <a:pt x="3542590" y="133166"/>
                  </a:lnTo>
                  <a:lnTo>
                    <a:pt x="3543299" y="147637"/>
                  </a:lnTo>
                  <a:lnTo>
                    <a:pt x="3543299" y="2986087"/>
                  </a:lnTo>
                  <a:lnTo>
                    <a:pt x="3536943" y="3028944"/>
                  </a:lnTo>
                  <a:lnTo>
                    <a:pt x="3518418" y="3068109"/>
                  </a:lnTo>
                  <a:lnTo>
                    <a:pt x="3489323" y="3100213"/>
                  </a:lnTo>
                  <a:lnTo>
                    <a:pt x="3452160" y="3122486"/>
                  </a:lnTo>
                  <a:lnTo>
                    <a:pt x="3410133" y="3133015"/>
                  </a:lnTo>
                  <a:lnTo>
                    <a:pt x="3395662" y="3133724"/>
                  </a:lnTo>
                  <a:lnTo>
                    <a:pt x="147637" y="3133724"/>
                  </a:lnTo>
                  <a:lnTo>
                    <a:pt x="104780" y="3127368"/>
                  </a:lnTo>
                  <a:lnTo>
                    <a:pt x="65614" y="3108843"/>
                  </a:lnTo>
                  <a:lnTo>
                    <a:pt x="33510" y="3079748"/>
                  </a:lnTo>
                  <a:lnTo>
                    <a:pt x="11238" y="3042585"/>
                  </a:lnTo>
                  <a:lnTo>
                    <a:pt x="709" y="3000558"/>
                  </a:lnTo>
                  <a:lnTo>
                    <a:pt x="0" y="2986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33574" y="37528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02804" y="609599"/>
                  </a:moveTo>
                  <a:lnTo>
                    <a:pt x="106794" y="609599"/>
                  </a:lnTo>
                  <a:lnTo>
                    <a:pt x="99361" y="608867"/>
                  </a:lnTo>
                  <a:lnTo>
                    <a:pt x="57038" y="594506"/>
                  </a:lnTo>
                  <a:lnTo>
                    <a:pt x="23432" y="565041"/>
                  </a:lnTo>
                  <a:lnTo>
                    <a:pt x="3660" y="524959"/>
                  </a:lnTo>
                  <a:lnTo>
                    <a:pt x="0" y="502804"/>
                  </a:lnTo>
                  <a:lnTo>
                    <a:pt x="0" y="495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502804" y="0"/>
                  </a:lnTo>
                  <a:lnTo>
                    <a:pt x="545974" y="11572"/>
                  </a:lnTo>
                  <a:lnTo>
                    <a:pt x="581429" y="38784"/>
                  </a:lnTo>
                  <a:lnTo>
                    <a:pt x="603771" y="77492"/>
                  </a:lnTo>
                  <a:lnTo>
                    <a:pt x="609599" y="106794"/>
                  </a:lnTo>
                  <a:lnTo>
                    <a:pt x="609599" y="502804"/>
                  </a:lnTo>
                  <a:lnTo>
                    <a:pt x="598026" y="545974"/>
                  </a:lnTo>
                  <a:lnTo>
                    <a:pt x="570815" y="581429"/>
                  </a:lnTo>
                  <a:lnTo>
                    <a:pt x="532106" y="603771"/>
                  </a:lnTo>
                  <a:lnTo>
                    <a:pt x="510238" y="608867"/>
                  </a:lnTo>
                  <a:lnTo>
                    <a:pt x="502804" y="6095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4075" y="3943349"/>
              <a:ext cx="228599" cy="2285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5293022" y="9574212"/>
            <a:ext cx="1815464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40">
                <a:latin typeface="Microsoft Sans Serif"/>
                <a:cs typeface="Microsoft Sans Serif"/>
              </a:rPr>
              <a:t>Mais </a:t>
            </a:r>
            <a:r>
              <a:rPr dirty="0" sz="1350">
                <a:latin typeface="Microsoft Sans Serif"/>
                <a:cs typeface="Microsoft Sans Serif"/>
              </a:rPr>
              <a:t>il</a:t>
            </a:r>
            <a:r>
              <a:rPr dirty="0" sz="1350" spc="-35">
                <a:latin typeface="Microsoft Sans Serif"/>
                <a:cs typeface="Microsoft Sans Serif"/>
              </a:rPr>
              <a:t> </a:t>
            </a:r>
            <a:r>
              <a:rPr dirty="0" sz="1350">
                <a:latin typeface="Microsoft Sans Serif"/>
                <a:cs typeface="Microsoft Sans Serif"/>
              </a:rPr>
              <a:t>y</a:t>
            </a:r>
            <a:r>
              <a:rPr dirty="0" sz="1350" spc="-40">
                <a:latin typeface="Microsoft Sans Serif"/>
                <a:cs typeface="Microsoft Sans Serif"/>
              </a:rPr>
              <a:t> </a:t>
            </a:r>
            <a:r>
              <a:rPr dirty="0" sz="1350" spc="-70">
                <a:latin typeface="Microsoft Sans Serif"/>
                <a:cs typeface="Microsoft Sans Serif"/>
              </a:rPr>
              <a:t>a</a:t>
            </a:r>
            <a:r>
              <a:rPr dirty="0" sz="1350" spc="-35">
                <a:latin typeface="Microsoft Sans Serif"/>
                <a:cs typeface="Microsoft Sans Serif"/>
              </a:rPr>
              <a:t> une</a:t>
            </a:r>
            <a:r>
              <a:rPr dirty="0" sz="1350" spc="-40">
                <a:latin typeface="Microsoft Sans Serif"/>
                <a:cs typeface="Microsoft Sans Serif"/>
              </a:rPr>
              <a:t> </a:t>
            </a:r>
            <a:r>
              <a:rPr dirty="0" sz="1350" spc="-30">
                <a:latin typeface="Microsoft Sans Serif"/>
                <a:cs typeface="Microsoft Sans Serif"/>
              </a:rPr>
              <a:t>solution</a:t>
            </a:r>
            <a:r>
              <a:rPr dirty="0" sz="1350" spc="-30">
                <a:latin typeface="Tahoma"/>
                <a:cs typeface="Tahoma"/>
              </a:rPr>
              <a:t>...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03709" y="4563774"/>
            <a:ext cx="14630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60" b="1">
                <a:solidFill>
                  <a:srgbClr val="111726"/>
                </a:solidFill>
                <a:latin typeface="Arial"/>
                <a:cs typeface="Arial"/>
              </a:rPr>
              <a:t>Perte</a:t>
            </a:r>
            <a:r>
              <a:rPr dirty="0" sz="1650" spc="-8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60" b="1">
                <a:solidFill>
                  <a:srgbClr val="111726"/>
                </a:solidFill>
                <a:latin typeface="Arial"/>
                <a:cs typeface="Arial"/>
              </a:rPr>
              <a:t>de</a:t>
            </a:r>
            <a:r>
              <a:rPr dirty="0" sz="1650" spc="-75" b="1">
                <a:solidFill>
                  <a:srgbClr val="111726"/>
                </a:solidFill>
                <a:latin typeface="Arial"/>
                <a:cs typeface="Arial"/>
              </a:rPr>
              <a:t> Temps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92311" y="4964735"/>
            <a:ext cx="288607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14375" marR="5080" indent="-702310">
              <a:lnSpc>
                <a:spcPct val="125000"/>
              </a:lnSpc>
              <a:spcBef>
                <a:spcPts val="90"/>
              </a:spcBef>
            </a:pP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Vous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perdez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du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temps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à</a:t>
            </a:r>
            <a:r>
              <a:rPr dirty="0" sz="130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deviner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ce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que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veulent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clients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?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65100" y="5683208"/>
            <a:ext cx="2540635" cy="579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450" spc="-25" b="1">
                <a:solidFill>
                  <a:srgbClr val="EF4444"/>
                </a:solidFill>
                <a:latin typeface="Arial"/>
                <a:cs typeface="Arial"/>
              </a:rPr>
              <a:t>74%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des</a:t>
            </a:r>
            <a:r>
              <a:rPr dirty="0" sz="115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Microsoft Sans Serif"/>
                <a:cs typeface="Microsoft Sans Serif"/>
              </a:rPr>
              <a:t>entrepreneurs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 perdent</a:t>
            </a:r>
            <a:r>
              <a:rPr dirty="0" sz="115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10h/semaine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314825" y="3438525"/>
            <a:ext cx="3562350" cy="3143250"/>
            <a:chOff x="4314825" y="3438525"/>
            <a:chExt cx="3562350" cy="3143250"/>
          </a:xfrm>
        </p:grpSpPr>
        <p:sp>
          <p:nvSpPr>
            <p:cNvPr id="29" name="object 29" descr=""/>
            <p:cNvSpPr/>
            <p:nvPr/>
          </p:nvSpPr>
          <p:spPr>
            <a:xfrm>
              <a:off x="4319587" y="3443287"/>
              <a:ext cx="3552825" cy="3133725"/>
            </a:xfrm>
            <a:custGeom>
              <a:avLst/>
              <a:gdLst/>
              <a:ahLst/>
              <a:cxnLst/>
              <a:rect l="l" t="t" r="r" b="b"/>
              <a:pathLst>
                <a:path w="3552825" h="3133725">
                  <a:moveTo>
                    <a:pt x="3405187" y="3133724"/>
                  </a:moveTo>
                  <a:lnTo>
                    <a:pt x="147637" y="3133724"/>
                  </a:lnTo>
                  <a:lnTo>
                    <a:pt x="140384" y="3133547"/>
                  </a:lnTo>
                  <a:lnTo>
                    <a:pt x="97907" y="3125098"/>
                  </a:lnTo>
                  <a:lnTo>
                    <a:pt x="59682" y="3104666"/>
                  </a:lnTo>
                  <a:lnTo>
                    <a:pt x="29058" y="3074042"/>
                  </a:lnTo>
                  <a:lnTo>
                    <a:pt x="8626" y="3035816"/>
                  </a:lnTo>
                  <a:lnTo>
                    <a:pt x="177" y="2993340"/>
                  </a:lnTo>
                  <a:lnTo>
                    <a:pt x="0" y="2986087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3405187" y="0"/>
                  </a:lnTo>
                  <a:lnTo>
                    <a:pt x="3448043" y="6355"/>
                  </a:lnTo>
                  <a:lnTo>
                    <a:pt x="3487209" y="24881"/>
                  </a:lnTo>
                  <a:lnTo>
                    <a:pt x="3519313" y="53976"/>
                  </a:lnTo>
                  <a:lnTo>
                    <a:pt x="3541586" y="91139"/>
                  </a:lnTo>
                  <a:lnTo>
                    <a:pt x="3552115" y="133166"/>
                  </a:lnTo>
                  <a:lnTo>
                    <a:pt x="3552824" y="147637"/>
                  </a:lnTo>
                  <a:lnTo>
                    <a:pt x="3552824" y="2986087"/>
                  </a:lnTo>
                  <a:lnTo>
                    <a:pt x="3546468" y="3028944"/>
                  </a:lnTo>
                  <a:lnTo>
                    <a:pt x="3527942" y="3068109"/>
                  </a:lnTo>
                  <a:lnTo>
                    <a:pt x="3498847" y="3100213"/>
                  </a:lnTo>
                  <a:lnTo>
                    <a:pt x="3461685" y="3122486"/>
                  </a:lnTo>
                  <a:lnTo>
                    <a:pt x="3419658" y="3133015"/>
                  </a:lnTo>
                  <a:lnTo>
                    <a:pt x="3405187" y="31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319587" y="3443287"/>
              <a:ext cx="3552825" cy="3133725"/>
            </a:xfrm>
            <a:custGeom>
              <a:avLst/>
              <a:gdLst/>
              <a:ahLst/>
              <a:cxnLst/>
              <a:rect l="l" t="t" r="r" b="b"/>
              <a:pathLst>
                <a:path w="3552825" h="3133725">
                  <a:moveTo>
                    <a:pt x="0" y="29860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405187" y="0"/>
                  </a:lnTo>
                  <a:lnTo>
                    <a:pt x="3448043" y="6355"/>
                  </a:lnTo>
                  <a:lnTo>
                    <a:pt x="3487209" y="24881"/>
                  </a:lnTo>
                  <a:lnTo>
                    <a:pt x="3519313" y="53976"/>
                  </a:lnTo>
                  <a:lnTo>
                    <a:pt x="3541586" y="91139"/>
                  </a:lnTo>
                  <a:lnTo>
                    <a:pt x="3552115" y="133166"/>
                  </a:lnTo>
                  <a:lnTo>
                    <a:pt x="3552824" y="147637"/>
                  </a:lnTo>
                  <a:lnTo>
                    <a:pt x="3552824" y="2986087"/>
                  </a:lnTo>
                  <a:lnTo>
                    <a:pt x="3546468" y="3028944"/>
                  </a:lnTo>
                  <a:lnTo>
                    <a:pt x="3527942" y="3068109"/>
                  </a:lnTo>
                  <a:lnTo>
                    <a:pt x="3498847" y="3100213"/>
                  </a:lnTo>
                  <a:lnTo>
                    <a:pt x="3461685" y="3122486"/>
                  </a:lnTo>
                  <a:lnTo>
                    <a:pt x="3419658" y="3133015"/>
                  </a:lnTo>
                  <a:lnTo>
                    <a:pt x="3405187" y="3133724"/>
                  </a:lnTo>
                  <a:lnTo>
                    <a:pt x="147637" y="3133724"/>
                  </a:lnTo>
                  <a:lnTo>
                    <a:pt x="104780" y="3127368"/>
                  </a:lnTo>
                  <a:lnTo>
                    <a:pt x="65614" y="3108843"/>
                  </a:lnTo>
                  <a:lnTo>
                    <a:pt x="33510" y="3079748"/>
                  </a:lnTo>
                  <a:lnTo>
                    <a:pt x="11238" y="3042585"/>
                  </a:lnTo>
                  <a:lnTo>
                    <a:pt x="709" y="3000558"/>
                  </a:lnTo>
                  <a:lnTo>
                    <a:pt x="0" y="2986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5495" y="3947145"/>
              <a:ext cx="221009" cy="22100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153272" y="4563774"/>
            <a:ext cx="1885314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111726"/>
                </a:solidFill>
                <a:latin typeface="Arial"/>
                <a:cs typeface="Arial"/>
              </a:rPr>
              <a:t>Faibles</a:t>
            </a:r>
            <a:r>
              <a:rPr dirty="0" sz="1650" spc="-5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111726"/>
                </a:solidFill>
                <a:latin typeface="Arial"/>
                <a:cs typeface="Arial"/>
              </a:rPr>
              <a:t>Conversions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800847" y="4964735"/>
            <a:ext cx="259016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3995">
              <a:lnSpc>
                <a:spcPct val="125000"/>
              </a:lnSpc>
              <a:spcBef>
                <a:spcPts val="90"/>
              </a:spcBef>
            </a:pPr>
            <a:r>
              <a:rPr dirty="0" sz="1300" spc="-35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campagnes</a:t>
            </a:r>
            <a:r>
              <a:rPr dirty="0" sz="130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marketing</a:t>
            </a:r>
            <a:r>
              <a:rPr dirty="0" sz="130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ne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convertissent</a:t>
            </a:r>
            <a:r>
              <a:rPr dirty="0" sz="1300" spc="-6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pas</a:t>
            </a:r>
            <a:r>
              <a:rPr dirty="0" sz="13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comme</a:t>
            </a:r>
            <a:r>
              <a:rPr dirty="0" sz="13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attendu</a:t>
            </a:r>
            <a:r>
              <a:rPr dirty="0" sz="130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5">
                <a:solidFill>
                  <a:srgbClr val="4A5462"/>
                </a:solidFill>
                <a:latin typeface="Microsoft Sans Serif"/>
                <a:cs typeface="Microsoft Sans Serif"/>
              </a:rPr>
              <a:t>?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29869" y="5683208"/>
            <a:ext cx="2532380" cy="579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450" spc="35" b="1">
                <a:latin typeface="Arial"/>
                <a:cs typeface="Arial"/>
              </a:rPr>
              <a:t>2.3%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solidFill>
                  <a:srgbClr val="6A7280"/>
                </a:solidFill>
                <a:latin typeface="Microsoft Sans Serif"/>
                <a:cs typeface="Microsoft Sans Serif"/>
              </a:rPr>
              <a:t>taux</a:t>
            </a:r>
            <a:r>
              <a:rPr dirty="0" sz="115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6A7280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Microsoft Sans Serif"/>
                <a:cs typeface="Microsoft Sans Serif"/>
              </a:rPr>
              <a:t>conversion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6A7280"/>
                </a:solidFill>
                <a:latin typeface="Microsoft Sans Serif"/>
                <a:cs typeface="Microsoft Sans Serif"/>
              </a:rPr>
              <a:t>moyen</a:t>
            </a:r>
            <a:r>
              <a:rPr dirty="0" sz="115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6A7280"/>
                </a:solidFill>
                <a:latin typeface="Microsoft Sans Serif"/>
                <a:cs typeface="Microsoft Sans Serif"/>
              </a:rPr>
              <a:t>e-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commerce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181975" y="3438525"/>
            <a:ext cx="3552825" cy="3143250"/>
            <a:chOff x="8181975" y="3438525"/>
            <a:chExt cx="3552825" cy="3143250"/>
          </a:xfrm>
        </p:grpSpPr>
        <p:sp>
          <p:nvSpPr>
            <p:cNvPr id="36" name="object 36" descr=""/>
            <p:cNvSpPr/>
            <p:nvPr/>
          </p:nvSpPr>
          <p:spPr>
            <a:xfrm>
              <a:off x="8186737" y="3443287"/>
              <a:ext cx="3543300" cy="3133725"/>
            </a:xfrm>
            <a:custGeom>
              <a:avLst/>
              <a:gdLst/>
              <a:ahLst/>
              <a:cxnLst/>
              <a:rect l="l" t="t" r="r" b="b"/>
              <a:pathLst>
                <a:path w="3543300" h="3133725">
                  <a:moveTo>
                    <a:pt x="3395662" y="3133724"/>
                  </a:moveTo>
                  <a:lnTo>
                    <a:pt x="147637" y="3133724"/>
                  </a:lnTo>
                  <a:lnTo>
                    <a:pt x="140384" y="3133547"/>
                  </a:lnTo>
                  <a:lnTo>
                    <a:pt x="97907" y="3125098"/>
                  </a:lnTo>
                  <a:lnTo>
                    <a:pt x="59682" y="3104666"/>
                  </a:lnTo>
                  <a:lnTo>
                    <a:pt x="29058" y="3074042"/>
                  </a:lnTo>
                  <a:lnTo>
                    <a:pt x="8626" y="3035816"/>
                  </a:lnTo>
                  <a:lnTo>
                    <a:pt x="177" y="2993340"/>
                  </a:lnTo>
                  <a:lnTo>
                    <a:pt x="0" y="2986087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3395662" y="0"/>
                  </a:lnTo>
                  <a:lnTo>
                    <a:pt x="3438519" y="6355"/>
                  </a:lnTo>
                  <a:lnTo>
                    <a:pt x="3477684" y="24881"/>
                  </a:lnTo>
                  <a:lnTo>
                    <a:pt x="3509788" y="53976"/>
                  </a:lnTo>
                  <a:lnTo>
                    <a:pt x="3532061" y="91139"/>
                  </a:lnTo>
                  <a:lnTo>
                    <a:pt x="3542590" y="133166"/>
                  </a:lnTo>
                  <a:lnTo>
                    <a:pt x="3543299" y="147637"/>
                  </a:lnTo>
                  <a:lnTo>
                    <a:pt x="3543299" y="2986087"/>
                  </a:lnTo>
                  <a:lnTo>
                    <a:pt x="3536943" y="3028944"/>
                  </a:lnTo>
                  <a:lnTo>
                    <a:pt x="3518418" y="3068109"/>
                  </a:lnTo>
                  <a:lnTo>
                    <a:pt x="3489323" y="3100213"/>
                  </a:lnTo>
                  <a:lnTo>
                    <a:pt x="3452160" y="3122486"/>
                  </a:lnTo>
                  <a:lnTo>
                    <a:pt x="3410133" y="3133015"/>
                  </a:lnTo>
                  <a:lnTo>
                    <a:pt x="3395662" y="31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186737" y="3443287"/>
              <a:ext cx="3543300" cy="3133725"/>
            </a:xfrm>
            <a:custGeom>
              <a:avLst/>
              <a:gdLst/>
              <a:ahLst/>
              <a:cxnLst/>
              <a:rect l="l" t="t" r="r" b="b"/>
              <a:pathLst>
                <a:path w="3543300" h="3133725">
                  <a:moveTo>
                    <a:pt x="0" y="29860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395662" y="0"/>
                  </a:lnTo>
                  <a:lnTo>
                    <a:pt x="3438519" y="6355"/>
                  </a:lnTo>
                  <a:lnTo>
                    <a:pt x="3477684" y="24881"/>
                  </a:lnTo>
                  <a:lnTo>
                    <a:pt x="3509788" y="53976"/>
                  </a:lnTo>
                  <a:lnTo>
                    <a:pt x="3532061" y="91139"/>
                  </a:lnTo>
                  <a:lnTo>
                    <a:pt x="3542590" y="133166"/>
                  </a:lnTo>
                  <a:lnTo>
                    <a:pt x="3543299" y="147637"/>
                  </a:lnTo>
                  <a:lnTo>
                    <a:pt x="3543299" y="2986087"/>
                  </a:lnTo>
                  <a:lnTo>
                    <a:pt x="3536943" y="3028944"/>
                  </a:lnTo>
                  <a:lnTo>
                    <a:pt x="3518418" y="3068109"/>
                  </a:lnTo>
                  <a:lnTo>
                    <a:pt x="3489323" y="3100213"/>
                  </a:lnTo>
                  <a:lnTo>
                    <a:pt x="3452160" y="3122486"/>
                  </a:lnTo>
                  <a:lnTo>
                    <a:pt x="3410133" y="3133015"/>
                  </a:lnTo>
                  <a:lnTo>
                    <a:pt x="3395662" y="3133724"/>
                  </a:lnTo>
                  <a:lnTo>
                    <a:pt x="147637" y="3133724"/>
                  </a:lnTo>
                  <a:lnTo>
                    <a:pt x="104780" y="3127368"/>
                  </a:lnTo>
                  <a:lnTo>
                    <a:pt x="65614" y="3108843"/>
                  </a:lnTo>
                  <a:lnTo>
                    <a:pt x="33510" y="3079748"/>
                  </a:lnTo>
                  <a:lnTo>
                    <a:pt x="11238" y="3042585"/>
                  </a:lnTo>
                  <a:lnTo>
                    <a:pt x="709" y="3000558"/>
                  </a:lnTo>
                  <a:lnTo>
                    <a:pt x="0" y="2986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648824" y="37528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02804" y="609599"/>
                  </a:moveTo>
                  <a:lnTo>
                    <a:pt x="106794" y="609599"/>
                  </a:lnTo>
                  <a:lnTo>
                    <a:pt x="99361" y="608867"/>
                  </a:lnTo>
                  <a:lnTo>
                    <a:pt x="57038" y="594506"/>
                  </a:lnTo>
                  <a:lnTo>
                    <a:pt x="23432" y="565041"/>
                  </a:lnTo>
                  <a:lnTo>
                    <a:pt x="3660" y="524959"/>
                  </a:lnTo>
                  <a:lnTo>
                    <a:pt x="0" y="502804"/>
                  </a:lnTo>
                  <a:lnTo>
                    <a:pt x="0" y="495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502804" y="0"/>
                  </a:lnTo>
                  <a:lnTo>
                    <a:pt x="545974" y="11572"/>
                  </a:lnTo>
                  <a:lnTo>
                    <a:pt x="581429" y="38784"/>
                  </a:lnTo>
                  <a:lnTo>
                    <a:pt x="603771" y="77492"/>
                  </a:lnTo>
                  <a:lnTo>
                    <a:pt x="609600" y="106794"/>
                  </a:lnTo>
                  <a:lnTo>
                    <a:pt x="609600" y="502804"/>
                  </a:lnTo>
                  <a:lnTo>
                    <a:pt x="598027" y="545974"/>
                  </a:lnTo>
                  <a:lnTo>
                    <a:pt x="570815" y="581429"/>
                  </a:lnTo>
                  <a:lnTo>
                    <a:pt x="532106" y="603771"/>
                  </a:lnTo>
                  <a:lnTo>
                    <a:pt x="510237" y="608867"/>
                  </a:lnTo>
                  <a:lnTo>
                    <a:pt x="502804" y="6095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809365" y="3941965"/>
              <a:ext cx="288925" cy="231775"/>
            </a:xfrm>
            <a:custGeom>
              <a:avLst/>
              <a:gdLst/>
              <a:ahLst/>
              <a:cxnLst/>
              <a:rect l="l" t="t" r="r" b="b"/>
              <a:pathLst>
                <a:path w="288925" h="231775">
                  <a:moveTo>
                    <a:pt x="274453" y="231368"/>
                  </a:moveTo>
                  <a:lnTo>
                    <a:pt x="848" y="16877"/>
                  </a:lnTo>
                  <a:lnTo>
                    <a:pt x="0" y="10135"/>
                  </a:lnTo>
                  <a:lnTo>
                    <a:pt x="7322" y="848"/>
                  </a:lnTo>
                  <a:lnTo>
                    <a:pt x="14064" y="0"/>
                  </a:lnTo>
                  <a:lnTo>
                    <a:pt x="43800" y="23306"/>
                  </a:lnTo>
                  <a:lnTo>
                    <a:pt x="244781" y="23306"/>
                  </a:lnTo>
                  <a:lnTo>
                    <a:pt x="260255" y="47729"/>
                  </a:lnTo>
                  <a:lnTo>
                    <a:pt x="265700" y="64428"/>
                  </a:lnTo>
                  <a:lnTo>
                    <a:pt x="262890" y="80997"/>
                  </a:lnTo>
                  <a:lnTo>
                    <a:pt x="257304" y="88448"/>
                  </a:lnTo>
                  <a:lnTo>
                    <a:pt x="144259" y="88448"/>
                  </a:lnTo>
                  <a:lnTo>
                    <a:pt x="141803" y="91127"/>
                  </a:lnTo>
                  <a:lnTo>
                    <a:pt x="138990" y="93493"/>
                  </a:lnTo>
                  <a:lnTo>
                    <a:pt x="135865" y="95458"/>
                  </a:lnTo>
                  <a:lnTo>
                    <a:pt x="215696" y="158055"/>
                  </a:lnTo>
                  <a:lnTo>
                    <a:pt x="244271" y="158055"/>
                  </a:lnTo>
                  <a:lnTo>
                    <a:pt x="244271" y="180468"/>
                  </a:lnTo>
                  <a:lnTo>
                    <a:pt x="287669" y="214491"/>
                  </a:lnTo>
                  <a:lnTo>
                    <a:pt x="288518" y="221232"/>
                  </a:lnTo>
                  <a:lnTo>
                    <a:pt x="281195" y="230519"/>
                  </a:lnTo>
                  <a:lnTo>
                    <a:pt x="274453" y="231368"/>
                  </a:lnTo>
                  <a:close/>
                </a:path>
                <a:path w="288925" h="231775">
                  <a:moveTo>
                    <a:pt x="244781" y="23306"/>
                  </a:moveTo>
                  <a:lnTo>
                    <a:pt x="43800" y="23306"/>
                  </a:lnTo>
                  <a:lnTo>
                    <a:pt x="56212" y="3616"/>
                  </a:lnTo>
                  <a:lnTo>
                    <a:pt x="60275" y="1384"/>
                  </a:lnTo>
                  <a:lnTo>
                    <a:pt x="228242" y="1384"/>
                  </a:lnTo>
                  <a:lnTo>
                    <a:pt x="232305" y="3616"/>
                  </a:lnTo>
                  <a:lnTo>
                    <a:pt x="244781" y="23306"/>
                  </a:lnTo>
                  <a:close/>
                </a:path>
                <a:path w="288925" h="231775">
                  <a:moveTo>
                    <a:pt x="61793" y="101396"/>
                  </a:moveTo>
                  <a:lnTo>
                    <a:pt x="55096" y="101396"/>
                  </a:lnTo>
                  <a:lnTo>
                    <a:pt x="53265" y="101262"/>
                  </a:lnTo>
                  <a:lnTo>
                    <a:pt x="23734" y="74901"/>
                  </a:lnTo>
                  <a:lnTo>
                    <a:pt x="23217" y="61436"/>
                  </a:lnTo>
                  <a:lnTo>
                    <a:pt x="70723" y="98896"/>
                  </a:lnTo>
                  <a:lnTo>
                    <a:pt x="66503" y="100478"/>
                  </a:lnTo>
                  <a:lnTo>
                    <a:pt x="61793" y="101396"/>
                  </a:lnTo>
                  <a:close/>
                </a:path>
                <a:path w="288925" h="231775">
                  <a:moveTo>
                    <a:pt x="173369" y="101396"/>
                  </a:moveTo>
                  <a:lnTo>
                    <a:pt x="164903" y="100478"/>
                  </a:lnTo>
                  <a:lnTo>
                    <a:pt x="157106" y="97869"/>
                  </a:lnTo>
                  <a:lnTo>
                    <a:pt x="150163" y="93786"/>
                  </a:lnTo>
                  <a:lnTo>
                    <a:pt x="144259" y="88448"/>
                  </a:lnTo>
                  <a:lnTo>
                    <a:pt x="202480" y="88448"/>
                  </a:lnTo>
                  <a:lnTo>
                    <a:pt x="196582" y="93786"/>
                  </a:lnTo>
                  <a:lnTo>
                    <a:pt x="189649" y="97869"/>
                  </a:lnTo>
                  <a:lnTo>
                    <a:pt x="181855" y="100478"/>
                  </a:lnTo>
                  <a:lnTo>
                    <a:pt x="173369" y="101396"/>
                  </a:lnTo>
                  <a:close/>
                </a:path>
                <a:path w="288925" h="231775">
                  <a:moveTo>
                    <a:pt x="233422" y="101396"/>
                  </a:moveTo>
                  <a:lnTo>
                    <a:pt x="231591" y="101396"/>
                  </a:lnTo>
                  <a:lnTo>
                    <a:pt x="223131" y="100478"/>
                  </a:lnTo>
                  <a:lnTo>
                    <a:pt x="215345" y="97869"/>
                  </a:lnTo>
                  <a:lnTo>
                    <a:pt x="208404" y="93786"/>
                  </a:lnTo>
                  <a:lnTo>
                    <a:pt x="202480" y="88448"/>
                  </a:lnTo>
                  <a:lnTo>
                    <a:pt x="257304" y="88448"/>
                  </a:lnTo>
                  <a:lnTo>
                    <a:pt x="252947" y="94260"/>
                  </a:lnTo>
                  <a:lnTo>
                    <a:pt x="236993" y="101039"/>
                  </a:lnTo>
                  <a:lnTo>
                    <a:pt x="235207" y="101262"/>
                  </a:lnTo>
                  <a:lnTo>
                    <a:pt x="233422" y="101396"/>
                  </a:lnTo>
                  <a:close/>
                </a:path>
                <a:path w="288925" h="231775">
                  <a:moveTo>
                    <a:pt x="72821" y="115684"/>
                  </a:moveTo>
                  <a:lnTo>
                    <a:pt x="62463" y="115684"/>
                  </a:lnTo>
                  <a:lnTo>
                    <a:pt x="67820" y="114835"/>
                  </a:lnTo>
                  <a:lnTo>
                    <a:pt x="72821" y="113273"/>
                  </a:lnTo>
                  <a:lnTo>
                    <a:pt x="72821" y="115684"/>
                  </a:lnTo>
                  <a:close/>
                </a:path>
                <a:path w="288925" h="231775">
                  <a:moveTo>
                    <a:pt x="244271" y="158055"/>
                  </a:moveTo>
                  <a:lnTo>
                    <a:pt x="215696" y="158055"/>
                  </a:lnTo>
                  <a:lnTo>
                    <a:pt x="215696" y="113273"/>
                  </a:lnTo>
                  <a:lnTo>
                    <a:pt x="215550" y="113273"/>
                  </a:lnTo>
                  <a:lnTo>
                    <a:pt x="220652" y="114835"/>
                  </a:lnTo>
                  <a:lnTo>
                    <a:pt x="225965" y="115684"/>
                  </a:lnTo>
                  <a:lnTo>
                    <a:pt x="244271" y="115684"/>
                  </a:lnTo>
                  <a:lnTo>
                    <a:pt x="244271" y="158055"/>
                  </a:lnTo>
                  <a:close/>
                </a:path>
                <a:path w="288925" h="231775">
                  <a:moveTo>
                    <a:pt x="221456" y="229984"/>
                  </a:moveTo>
                  <a:lnTo>
                    <a:pt x="72821" y="229984"/>
                  </a:lnTo>
                  <a:lnTo>
                    <a:pt x="61665" y="227707"/>
                  </a:lnTo>
                  <a:lnTo>
                    <a:pt x="52623" y="221606"/>
                  </a:lnTo>
                  <a:lnTo>
                    <a:pt x="46495" y="212523"/>
                  </a:lnTo>
                  <a:lnTo>
                    <a:pt x="44246" y="201409"/>
                  </a:lnTo>
                  <a:lnTo>
                    <a:pt x="44246" y="114166"/>
                  </a:lnTo>
                  <a:lnTo>
                    <a:pt x="45987" y="114612"/>
                  </a:lnTo>
                  <a:lnTo>
                    <a:pt x="47263" y="114835"/>
                  </a:lnTo>
                  <a:lnTo>
                    <a:pt x="47121" y="114835"/>
                  </a:lnTo>
                  <a:lnTo>
                    <a:pt x="52015" y="115505"/>
                  </a:lnTo>
                  <a:lnTo>
                    <a:pt x="54471" y="115684"/>
                  </a:lnTo>
                  <a:lnTo>
                    <a:pt x="72821" y="115684"/>
                  </a:lnTo>
                  <a:lnTo>
                    <a:pt x="72821" y="172834"/>
                  </a:lnTo>
                  <a:lnTo>
                    <a:pt x="164574" y="172834"/>
                  </a:lnTo>
                  <a:lnTo>
                    <a:pt x="231278" y="225385"/>
                  </a:lnTo>
                  <a:lnTo>
                    <a:pt x="226769" y="228287"/>
                  </a:lnTo>
                  <a:lnTo>
                    <a:pt x="221456" y="229984"/>
                  </a:lnTo>
                  <a:close/>
                </a:path>
                <a:path w="288925" h="231775">
                  <a:moveTo>
                    <a:pt x="244271" y="115684"/>
                  </a:moveTo>
                  <a:lnTo>
                    <a:pt x="233957" y="115684"/>
                  </a:lnTo>
                  <a:lnTo>
                    <a:pt x="236368" y="115505"/>
                  </a:lnTo>
                  <a:lnTo>
                    <a:pt x="238779" y="115192"/>
                  </a:lnTo>
                  <a:lnTo>
                    <a:pt x="241851" y="114835"/>
                  </a:lnTo>
                  <a:lnTo>
                    <a:pt x="241369" y="114835"/>
                  </a:lnTo>
                  <a:lnTo>
                    <a:pt x="242485" y="114612"/>
                  </a:lnTo>
                  <a:lnTo>
                    <a:pt x="244271" y="114166"/>
                  </a:lnTo>
                  <a:lnTo>
                    <a:pt x="244271" y="115684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091265" y="4563774"/>
            <a:ext cx="173101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111726"/>
                </a:solidFill>
                <a:latin typeface="Arial"/>
                <a:cs typeface="Arial"/>
              </a:rPr>
              <a:t>Gestion</a:t>
            </a:r>
            <a:r>
              <a:rPr dirty="0" sz="1650" spc="-7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111726"/>
                </a:solidFill>
                <a:latin typeface="Arial"/>
                <a:cs typeface="Arial"/>
              </a:rPr>
              <a:t>Chaotique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525718" y="4964735"/>
            <a:ext cx="286194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90905" marR="5080" indent="-878840">
              <a:lnSpc>
                <a:spcPct val="125000"/>
              </a:lnSpc>
              <a:spcBef>
                <a:spcPts val="90"/>
              </a:spcBef>
            </a:pP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Vous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gérez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plusieurs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4A5462"/>
                </a:solidFill>
                <a:latin typeface="Microsoft Sans Serif"/>
                <a:cs typeface="Microsoft Sans Serif"/>
              </a:rPr>
              <a:t>c'est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le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chaos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total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?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976518" y="5683208"/>
            <a:ext cx="1960245" cy="579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450" spc="40" b="1">
                <a:solidFill>
                  <a:srgbClr val="8B5CF5"/>
                </a:solidFill>
                <a:latin typeface="Arial"/>
                <a:cs typeface="Arial"/>
              </a:rPr>
              <a:t>85%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150" spc="-25">
                <a:solidFill>
                  <a:srgbClr val="6A7280"/>
                </a:solidFill>
                <a:latin typeface="Microsoft Sans Serif"/>
                <a:cs typeface="Microsoft Sans Serif"/>
              </a:rPr>
              <a:t>abandonnent</a:t>
            </a:r>
            <a:r>
              <a:rPr dirty="0" sz="115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la</a:t>
            </a:r>
            <a:r>
              <a:rPr dirty="0" sz="115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6A7280"/>
                </a:solidFill>
                <a:latin typeface="Microsoft Sans Serif"/>
                <a:cs typeface="Microsoft Sans Serif"/>
              </a:rPr>
              <a:t>multi-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boutique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0477499" y="10039350"/>
            <a:ext cx="1524000" cy="323850"/>
            <a:chOff x="10477499" y="10039350"/>
            <a:chExt cx="1524000" cy="323850"/>
          </a:xfrm>
        </p:grpSpPr>
        <p:sp>
          <p:nvSpPr>
            <p:cNvPr id="44" name="object 44" descr=""/>
            <p:cNvSpPr/>
            <p:nvPr/>
          </p:nvSpPr>
          <p:spPr>
            <a:xfrm>
              <a:off x="10477499" y="10039350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91799" y="1013459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0773171" y="10123090"/>
            <a:ext cx="11271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9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avec</a:t>
            </a: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1125200"/>
            <a:chOff x="0" y="0"/>
            <a:chExt cx="12192000" cy="11125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11251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19199" y="76199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1371599"/>
                  </a:moveTo>
                  <a:lnTo>
                    <a:pt x="635354" y="1369742"/>
                  </a:lnTo>
                  <a:lnTo>
                    <a:pt x="585172" y="1364177"/>
                  </a:lnTo>
                  <a:lnTo>
                    <a:pt x="535535" y="1354935"/>
                  </a:lnTo>
                  <a:lnTo>
                    <a:pt x="486722" y="1342069"/>
                  </a:lnTo>
                  <a:lnTo>
                    <a:pt x="438988" y="1325648"/>
                  </a:lnTo>
                  <a:lnTo>
                    <a:pt x="392582" y="1305755"/>
                  </a:lnTo>
                  <a:lnTo>
                    <a:pt x="347765" y="1282503"/>
                  </a:lnTo>
                  <a:lnTo>
                    <a:pt x="304789" y="1256021"/>
                  </a:lnTo>
                  <a:lnTo>
                    <a:pt x="263878" y="1226451"/>
                  </a:lnTo>
                  <a:lnTo>
                    <a:pt x="225244" y="1193944"/>
                  </a:lnTo>
                  <a:lnTo>
                    <a:pt x="189107" y="1158683"/>
                  </a:lnTo>
                  <a:lnTo>
                    <a:pt x="155669" y="1120866"/>
                  </a:lnTo>
                  <a:lnTo>
                    <a:pt x="125102" y="1080693"/>
                  </a:lnTo>
                  <a:lnTo>
                    <a:pt x="97569" y="1038371"/>
                  </a:lnTo>
                  <a:lnTo>
                    <a:pt x="73224" y="994138"/>
                  </a:lnTo>
                  <a:lnTo>
                    <a:pt x="52203" y="948243"/>
                  </a:lnTo>
                  <a:lnTo>
                    <a:pt x="34614" y="900927"/>
                  </a:lnTo>
                  <a:lnTo>
                    <a:pt x="20551" y="852435"/>
                  </a:lnTo>
                  <a:lnTo>
                    <a:pt x="10095" y="803040"/>
                  </a:lnTo>
                  <a:lnTo>
                    <a:pt x="3302" y="753020"/>
                  </a:lnTo>
                  <a:lnTo>
                    <a:pt x="206" y="702635"/>
                  </a:lnTo>
                  <a:lnTo>
                    <a:pt x="0" y="685799"/>
                  </a:lnTo>
                  <a:lnTo>
                    <a:pt x="206" y="668964"/>
                  </a:lnTo>
                  <a:lnTo>
                    <a:pt x="3302" y="618579"/>
                  </a:lnTo>
                  <a:lnTo>
                    <a:pt x="10095" y="568559"/>
                  </a:lnTo>
                  <a:lnTo>
                    <a:pt x="20551" y="519163"/>
                  </a:lnTo>
                  <a:lnTo>
                    <a:pt x="34614" y="470671"/>
                  </a:lnTo>
                  <a:lnTo>
                    <a:pt x="52203" y="423355"/>
                  </a:lnTo>
                  <a:lnTo>
                    <a:pt x="73224" y="377460"/>
                  </a:lnTo>
                  <a:lnTo>
                    <a:pt x="97569" y="333227"/>
                  </a:lnTo>
                  <a:lnTo>
                    <a:pt x="125102" y="290906"/>
                  </a:lnTo>
                  <a:lnTo>
                    <a:pt x="155669" y="250732"/>
                  </a:lnTo>
                  <a:lnTo>
                    <a:pt x="189107" y="212916"/>
                  </a:lnTo>
                  <a:lnTo>
                    <a:pt x="225244" y="177655"/>
                  </a:lnTo>
                  <a:lnTo>
                    <a:pt x="263877" y="145148"/>
                  </a:lnTo>
                  <a:lnTo>
                    <a:pt x="304789" y="115577"/>
                  </a:lnTo>
                  <a:lnTo>
                    <a:pt x="347765" y="89096"/>
                  </a:lnTo>
                  <a:lnTo>
                    <a:pt x="392582" y="65843"/>
                  </a:lnTo>
                  <a:lnTo>
                    <a:pt x="438988" y="45951"/>
                  </a:lnTo>
                  <a:lnTo>
                    <a:pt x="486722" y="29530"/>
                  </a:lnTo>
                  <a:lnTo>
                    <a:pt x="535535" y="16664"/>
                  </a:lnTo>
                  <a:lnTo>
                    <a:pt x="585172" y="7422"/>
                  </a:lnTo>
                  <a:lnTo>
                    <a:pt x="635354" y="1857"/>
                  </a:lnTo>
                  <a:lnTo>
                    <a:pt x="685799" y="0"/>
                  </a:lnTo>
                  <a:lnTo>
                    <a:pt x="702635" y="206"/>
                  </a:lnTo>
                  <a:lnTo>
                    <a:pt x="753020" y="3302"/>
                  </a:lnTo>
                  <a:lnTo>
                    <a:pt x="803040" y="10095"/>
                  </a:lnTo>
                  <a:lnTo>
                    <a:pt x="852435" y="20552"/>
                  </a:lnTo>
                  <a:lnTo>
                    <a:pt x="900927" y="34614"/>
                  </a:lnTo>
                  <a:lnTo>
                    <a:pt x="948243" y="52203"/>
                  </a:lnTo>
                  <a:lnTo>
                    <a:pt x="994138" y="73224"/>
                  </a:lnTo>
                  <a:lnTo>
                    <a:pt x="1038371" y="97569"/>
                  </a:lnTo>
                  <a:lnTo>
                    <a:pt x="1080693" y="125102"/>
                  </a:lnTo>
                  <a:lnTo>
                    <a:pt x="1120866" y="155669"/>
                  </a:lnTo>
                  <a:lnTo>
                    <a:pt x="1158683" y="189107"/>
                  </a:lnTo>
                  <a:lnTo>
                    <a:pt x="1193944" y="225244"/>
                  </a:lnTo>
                  <a:lnTo>
                    <a:pt x="1226451" y="263877"/>
                  </a:lnTo>
                  <a:lnTo>
                    <a:pt x="1256021" y="304789"/>
                  </a:lnTo>
                  <a:lnTo>
                    <a:pt x="1282502" y="347765"/>
                  </a:lnTo>
                  <a:lnTo>
                    <a:pt x="1305755" y="392582"/>
                  </a:lnTo>
                  <a:lnTo>
                    <a:pt x="1325648" y="438988"/>
                  </a:lnTo>
                  <a:lnTo>
                    <a:pt x="1342069" y="486722"/>
                  </a:lnTo>
                  <a:lnTo>
                    <a:pt x="1354935" y="535535"/>
                  </a:lnTo>
                  <a:lnTo>
                    <a:pt x="1364177" y="585172"/>
                  </a:lnTo>
                  <a:lnTo>
                    <a:pt x="1369742" y="635354"/>
                  </a:lnTo>
                  <a:lnTo>
                    <a:pt x="1371599" y="685799"/>
                  </a:lnTo>
                  <a:lnTo>
                    <a:pt x="1371393" y="702635"/>
                  </a:lnTo>
                  <a:lnTo>
                    <a:pt x="1368297" y="753020"/>
                  </a:lnTo>
                  <a:lnTo>
                    <a:pt x="1361504" y="803040"/>
                  </a:lnTo>
                  <a:lnTo>
                    <a:pt x="1351047" y="852435"/>
                  </a:lnTo>
                  <a:lnTo>
                    <a:pt x="1336984" y="900927"/>
                  </a:lnTo>
                  <a:lnTo>
                    <a:pt x="1319396" y="948243"/>
                  </a:lnTo>
                  <a:lnTo>
                    <a:pt x="1298375" y="994138"/>
                  </a:lnTo>
                  <a:lnTo>
                    <a:pt x="1274030" y="1038371"/>
                  </a:lnTo>
                  <a:lnTo>
                    <a:pt x="1246496" y="1080693"/>
                  </a:lnTo>
                  <a:lnTo>
                    <a:pt x="1215930" y="1120866"/>
                  </a:lnTo>
                  <a:lnTo>
                    <a:pt x="1182492" y="1158683"/>
                  </a:lnTo>
                  <a:lnTo>
                    <a:pt x="1146355" y="1193944"/>
                  </a:lnTo>
                  <a:lnTo>
                    <a:pt x="1107721" y="1226451"/>
                  </a:lnTo>
                  <a:lnTo>
                    <a:pt x="1066809" y="1256021"/>
                  </a:lnTo>
                  <a:lnTo>
                    <a:pt x="1023833" y="1282503"/>
                  </a:lnTo>
                  <a:lnTo>
                    <a:pt x="979017" y="1305755"/>
                  </a:lnTo>
                  <a:lnTo>
                    <a:pt x="932611" y="1325648"/>
                  </a:lnTo>
                  <a:lnTo>
                    <a:pt x="884877" y="1342069"/>
                  </a:lnTo>
                  <a:lnTo>
                    <a:pt x="836064" y="1354935"/>
                  </a:lnTo>
                  <a:lnTo>
                    <a:pt x="786427" y="1364177"/>
                  </a:lnTo>
                  <a:lnTo>
                    <a:pt x="736245" y="1369742"/>
                  </a:lnTo>
                  <a:lnTo>
                    <a:pt x="685799" y="1371599"/>
                  </a:lnTo>
                  <a:close/>
                </a:path>
              </a:pathLst>
            </a:custGeom>
            <a:solidFill>
              <a:srgbClr val="0FB981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1999" y="55625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8" y="592671"/>
                  </a:lnTo>
                  <a:lnTo>
                    <a:pt x="40679" y="552299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0" y="235196"/>
                  </a:lnTo>
                  <a:lnTo>
                    <a:pt x="49496" y="193202"/>
                  </a:lnTo>
                  <a:lnTo>
                    <a:pt x="74976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3" y="4123"/>
                  </a:lnTo>
                  <a:lnTo>
                    <a:pt x="482614" y="13799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8"/>
                  </a:lnTo>
                  <a:lnTo>
                    <a:pt x="725419" y="218100"/>
                  </a:lnTo>
                  <a:lnTo>
                    <a:pt x="742768" y="261484"/>
                  </a:lnTo>
                  <a:lnTo>
                    <a:pt x="754677" y="306669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5" y="436904"/>
                  </a:lnTo>
                  <a:lnTo>
                    <a:pt x="748198" y="482614"/>
                  </a:lnTo>
                  <a:lnTo>
                    <a:pt x="732997" y="526802"/>
                  </a:lnTo>
                  <a:lnTo>
                    <a:pt x="712500" y="568796"/>
                  </a:lnTo>
                  <a:lnTo>
                    <a:pt x="687021" y="607960"/>
                  </a:lnTo>
                  <a:lnTo>
                    <a:pt x="656940" y="643712"/>
                  </a:lnTo>
                  <a:lnTo>
                    <a:pt x="622704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60A5FA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7027" rIns="0" bIns="0" rtlCol="0" vert="horz">
            <a:spAutoFit/>
          </a:bodyPr>
          <a:lstStyle/>
          <a:p>
            <a:pPr marL="2286635">
              <a:lnSpc>
                <a:spcPct val="100000"/>
              </a:lnSpc>
              <a:spcBef>
                <a:spcPts val="125"/>
              </a:spcBef>
            </a:pPr>
            <a:r>
              <a:rPr dirty="0" sz="4050" spc="-315"/>
              <a:t>La</a:t>
            </a:r>
            <a:r>
              <a:rPr dirty="0" sz="4050" spc="-275"/>
              <a:t> </a:t>
            </a:r>
            <a:r>
              <a:rPr dirty="0" sz="4050" spc="-204"/>
              <a:t>Solution</a:t>
            </a:r>
            <a:endParaRPr sz="4050"/>
          </a:p>
        </p:txBody>
      </p:sp>
      <p:grpSp>
        <p:nvGrpSpPr>
          <p:cNvPr id="7" name="object 7" descr=""/>
          <p:cNvGrpSpPr/>
          <p:nvPr/>
        </p:nvGrpSpPr>
        <p:grpSpPr>
          <a:xfrm>
            <a:off x="5086349" y="2057399"/>
            <a:ext cx="2019300" cy="647700"/>
            <a:chOff x="5086349" y="2057399"/>
            <a:chExt cx="2019300" cy="6477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6349" y="2057399"/>
              <a:ext cx="2019299" cy="6476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105399" y="2076449"/>
              <a:ext cx="1981200" cy="609600"/>
            </a:xfrm>
            <a:custGeom>
              <a:avLst/>
              <a:gdLst/>
              <a:ahLst/>
              <a:cxnLst/>
              <a:rect l="l" t="t" r="r" b="b"/>
              <a:pathLst>
                <a:path w="1981200" h="609600">
                  <a:moveTo>
                    <a:pt x="1847849" y="609599"/>
                  </a:moveTo>
                  <a:lnTo>
                    <a:pt x="133349" y="609599"/>
                  </a:lnTo>
                  <a:lnTo>
                    <a:pt x="126798" y="609439"/>
                  </a:lnTo>
                  <a:lnTo>
                    <a:pt x="88432" y="601808"/>
                  </a:lnTo>
                  <a:lnTo>
                    <a:pt x="53906" y="583353"/>
                  </a:lnTo>
                  <a:lnTo>
                    <a:pt x="26245" y="555693"/>
                  </a:lnTo>
                  <a:lnTo>
                    <a:pt x="7791" y="521166"/>
                  </a:lnTo>
                  <a:lnTo>
                    <a:pt x="160" y="482801"/>
                  </a:lnTo>
                  <a:lnTo>
                    <a:pt x="0" y="476249"/>
                  </a:lnTo>
                  <a:lnTo>
                    <a:pt x="0" y="133349"/>
                  </a:lnTo>
                  <a:lnTo>
                    <a:pt x="5740" y="94639"/>
                  </a:lnTo>
                  <a:lnTo>
                    <a:pt x="22472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847849" y="0"/>
                  </a:lnTo>
                  <a:lnTo>
                    <a:pt x="1886558" y="5740"/>
                  </a:lnTo>
                  <a:lnTo>
                    <a:pt x="1921934" y="22473"/>
                  </a:lnTo>
                  <a:lnTo>
                    <a:pt x="1950931" y="48752"/>
                  </a:lnTo>
                  <a:lnTo>
                    <a:pt x="1971048" y="82318"/>
                  </a:lnTo>
                  <a:lnTo>
                    <a:pt x="1980559" y="120279"/>
                  </a:lnTo>
                  <a:lnTo>
                    <a:pt x="1981199" y="133349"/>
                  </a:lnTo>
                  <a:lnTo>
                    <a:pt x="1981199" y="476249"/>
                  </a:lnTo>
                  <a:lnTo>
                    <a:pt x="1975458" y="514959"/>
                  </a:lnTo>
                  <a:lnTo>
                    <a:pt x="1958725" y="550335"/>
                  </a:lnTo>
                  <a:lnTo>
                    <a:pt x="1932446" y="579331"/>
                  </a:lnTo>
                  <a:lnTo>
                    <a:pt x="1898879" y="599449"/>
                  </a:lnTo>
                  <a:lnTo>
                    <a:pt x="1860920" y="608959"/>
                  </a:lnTo>
                  <a:lnTo>
                    <a:pt x="184784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98690" y="2180431"/>
            <a:ext cx="13944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0" b="1">
                <a:solidFill>
                  <a:srgbClr val="1F2937"/>
                </a:solidFill>
                <a:latin typeface="Suisse Int'l Semi Bold"/>
                <a:cs typeface="Suisse Int'l Semi Bold"/>
              </a:rPr>
              <a:t>NinjaLead</a:t>
            </a:r>
            <a:r>
              <a:rPr dirty="0" sz="2050" spc="-100" b="1">
                <a:solidFill>
                  <a:srgbClr val="1F2937"/>
                </a:solidFill>
                <a:latin typeface="Tahoma"/>
                <a:cs typeface="Tahoma"/>
              </a:rPr>
              <a:t>.</a:t>
            </a:r>
            <a:r>
              <a:rPr dirty="0" sz="2000" spc="-100" b="1">
                <a:solidFill>
                  <a:srgbClr val="1F2937"/>
                </a:solidFill>
                <a:latin typeface="Suisse Int'l Semi Bold"/>
                <a:cs typeface="Suisse Int'l Semi Bold"/>
              </a:rPr>
              <a:t>ai</a:t>
            </a:r>
            <a:endParaRPr sz="2000">
              <a:latin typeface="Suisse Int'l Semi Bold"/>
              <a:cs typeface="Suisse Int'l Semi Bold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199" y="3181349"/>
            <a:ext cx="5410200" cy="1638300"/>
            <a:chOff x="457199" y="3181349"/>
            <a:chExt cx="5410200" cy="163830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4" y="3190874"/>
              <a:ext cx="5391149" cy="16192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61962" y="3186112"/>
              <a:ext cx="5400675" cy="1628775"/>
            </a:xfrm>
            <a:custGeom>
              <a:avLst/>
              <a:gdLst/>
              <a:ahLst/>
              <a:cxnLst/>
              <a:rect l="l" t="t" r="r" b="b"/>
              <a:pathLst>
                <a:path w="5400675" h="1628775">
                  <a:moveTo>
                    <a:pt x="0" y="14811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7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53037" y="0"/>
                  </a:lnTo>
                  <a:lnTo>
                    <a:pt x="5295893" y="6355"/>
                  </a:lnTo>
                  <a:lnTo>
                    <a:pt x="5335059" y="24880"/>
                  </a:lnTo>
                  <a:lnTo>
                    <a:pt x="5367163" y="53975"/>
                  </a:lnTo>
                  <a:lnTo>
                    <a:pt x="5389435" y="91138"/>
                  </a:lnTo>
                  <a:lnTo>
                    <a:pt x="5399965" y="133166"/>
                  </a:lnTo>
                  <a:lnTo>
                    <a:pt x="5400674" y="147637"/>
                  </a:lnTo>
                  <a:lnTo>
                    <a:pt x="5400674" y="1481137"/>
                  </a:lnTo>
                  <a:lnTo>
                    <a:pt x="5394318" y="1523994"/>
                  </a:lnTo>
                  <a:lnTo>
                    <a:pt x="5375792" y="1563160"/>
                  </a:lnTo>
                  <a:lnTo>
                    <a:pt x="5346698" y="1595263"/>
                  </a:lnTo>
                  <a:lnTo>
                    <a:pt x="5309534" y="1617536"/>
                  </a:lnTo>
                  <a:lnTo>
                    <a:pt x="5267507" y="1628065"/>
                  </a:lnTo>
                  <a:lnTo>
                    <a:pt x="5253037" y="1628774"/>
                  </a:lnTo>
                  <a:lnTo>
                    <a:pt x="147637" y="1628774"/>
                  </a:lnTo>
                  <a:lnTo>
                    <a:pt x="104780" y="1622419"/>
                  </a:lnTo>
                  <a:lnTo>
                    <a:pt x="65614" y="1603893"/>
                  </a:lnTo>
                  <a:lnTo>
                    <a:pt x="33510" y="1574798"/>
                  </a:lnTo>
                  <a:lnTo>
                    <a:pt x="11238" y="1537635"/>
                  </a:lnTo>
                  <a:lnTo>
                    <a:pt x="709" y="149560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58" y="3524283"/>
              <a:ext cx="228531" cy="22853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58824" y="3452644"/>
            <a:ext cx="4743450" cy="1029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09575">
              <a:lnSpc>
                <a:spcPct val="100000"/>
              </a:lnSpc>
              <a:spcBef>
                <a:spcPts val="135"/>
              </a:spcBef>
            </a:pPr>
            <a:r>
              <a:rPr dirty="0" sz="2000" spc="-80" b="1">
                <a:solidFill>
                  <a:srgbClr val="111726"/>
                </a:solidFill>
                <a:latin typeface="Arial"/>
                <a:cs typeface="Arial"/>
              </a:rPr>
              <a:t>Notre</a:t>
            </a:r>
            <a:r>
              <a:rPr dirty="0" sz="2000" spc="-6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111726"/>
                </a:solidFill>
                <a:latin typeface="Arial"/>
                <a:cs typeface="Arial"/>
              </a:rPr>
              <a:t>Proposition</a:t>
            </a:r>
            <a:r>
              <a:rPr dirty="0" sz="2000" spc="-6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11726"/>
                </a:solidFill>
                <a:latin typeface="Arial"/>
                <a:cs typeface="Arial"/>
              </a:rPr>
              <a:t>Unique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6900"/>
              </a:lnSpc>
              <a:spcBef>
                <a:spcPts val="1115"/>
              </a:spcBef>
            </a:pPr>
            <a:r>
              <a:rPr dirty="0" sz="1550" spc="-75" b="1">
                <a:solidFill>
                  <a:srgbClr val="374050"/>
                </a:solidFill>
                <a:latin typeface="Arial"/>
                <a:cs typeface="Arial"/>
              </a:rPr>
              <a:t>"</a:t>
            </a:r>
            <a:r>
              <a:rPr dirty="0" sz="1500" spc="-75" b="1">
                <a:solidFill>
                  <a:srgbClr val="374050"/>
                </a:solidFill>
                <a:latin typeface="Arial"/>
                <a:cs typeface="Arial"/>
              </a:rPr>
              <a:t>La</a:t>
            </a:r>
            <a:r>
              <a:rPr dirty="0" sz="150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374050"/>
                </a:solidFill>
                <a:latin typeface="Arial"/>
                <a:cs typeface="Arial"/>
              </a:rPr>
              <a:t>première</a:t>
            </a:r>
            <a:r>
              <a:rPr dirty="0" sz="150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55" b="1">
                <a:solidFill>
                  <a:srgbClr val="374050"/>
                </a:solidFill>
                <a:latin typeface="Arial"/>
                <a:cs typeface="Arial"/>
              </a:rPr>
              <a:t>plateforme </a:t>
            </a:r>
            <a:r>
              <a:rPr dirty="0" sz="1500" spc="-75" b="1">
                <a:solidFill>
                  <a:srgbClr val="374050"/>
                </a:solidFill>
                <a:latin typeface="Arial"/>
                <a:cs typeface="Arial"/>
              </a:rPr>
              <a:t>qui</a:t>
            </a:r>
            <a:r>
              <a:rPr dirty="0" sz="1500" spc="-60" b="1">
                <a:solidFill>
                  <a:srgbClr val="374050"/>
                </a:solidFill>
                <a:latin typeface="Arial"/>
                <a:cs typeface="Arial"/>
              </a:rPr>
              <a:t> transforme </a:t>
            </a:r>
            <a:r>
              <a:rPr dirty="0" sz="1500" spc="-55" b="1">
                <a:solidFill>
                  <a:srgbClr val="374050"/>
                </a:solidFill>
                <a:latin typeface="Arial"/>
                <a:cs typeface="Arial"/>
              </a:rPr>
              <a:t>n</a:t>
            </a:r>
            <a:r>
              <a:rPr dirty="0" sz="1550" spc="-55" b="1">
                <a:solidFill>
                  <a:srgbClr val="374050"/>
                </a:solidFill>
                <a:latin typeface="Arial"/>
                <a:cs typeface="Arial"/>
              </a:rPr>
              <a:t>'</a:t>
            </a:r>
            <a:r>
              <a:rPr dirty="0" sz="1500" spc="-55" b="1">
                <a:solidFill>
                  <a:srgbClr val="374050"/>
                </a:solidFill>
                <a:latin typeface="Arial"/>
                <a:cs typeface="Arial"/>
              </a:rPr>
              <a:t>importe </a:t>
            </a:r>
            <a:r>
              <a:rPr dirty="0" sz="1500" spc="-75" b="1">
                <a:solidFill>
                  <a:srgbClr val="374050"/>
                </a:solidFill>
                <a:latin typeface="Arial"/>
                <a:cs typeface="Arial"/>
              </a:rPr>
              <a:t>qui</a:t>
            </a:r>
            <a:r>
              <a:rPr dirty="0" sz="150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74050"/>
                </a:solidFill>
                <a:latin typeface="Arial"/>
                <a:cs typeface="Arial"/>
              </a:rPr>
              <a:t>en </a:t>
            </a:r>
            <a:r>
              <a:rPr dirty="0" sz="1500" spc="-70" b="1">
                <a:solidFill>
                  <a:srgbClr val="374050"/>
                </a:solidFill>
                <a:latin typeface="Arial"/>
                <a:cs typeface="Arial"/>
              </a:rPr>
              <a:t>ninja </a:t>
            </a:r>
            <a:r>
              <a:rPr dirty="0" sz="1500" spc="-85" b="1">
                <a:solidFill>
                  <a:srgbClr val="374050"/>
                </a:solidFill>
                <a:latin typeface="Arial"/>
                <a:cs typeface="Arial"/>
              </a:rPr>
              <a:t>du</a:t>
            </a:r>
            <a:r>
              <a:rPr dirty="0" sz="150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374050"/>
                </a:solidFill>
                <a:latin typeface="Arial"/>
                <a:cs typeface="Arial"/>
              </a:rPr>
              <a:t>marketing</a:t>
            </a:r>
            <a:r>
              <a:rPr dirty="0" sz="150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55" b="1">
                <a:solidFill>
                  <a:srgbClr val="374050"/>
                </a:solidFill>
                <a:latin typeface="Arial"/>
                <a:cs typeface="Arial"/>
              </a:rPr>
              <a:t>grâce</a:t>
            </a:r>
            <a:r>
              <a:rPr dirty="0" sz="150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55" b="1">
                <a:solidFill>
                  <a:srgbClr val="374050"/>
                </a:solidFill>
                <a:latin typeface="Arial"/>
                <a:cs typeface="Arial"/>
              </a:rPr>
              <a:t>à</a:t>
            </a:r>
            <a:r>
              <a:rPr dirty="0" sz="150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74050"/>
                </a:solidFill>
                <a:latin typeface="Arial"/>
                <a:cs typeface="Arial"/>
              </a:rPr>
              <a:t>l</a:t>
            </a:r>
            <a:r>
              <a:rPr dirty="0" sz="1550" spc="-20" b="1">
                <a:solidFill>
                  <a:srgbClr val="374050"/>
                </a:solidFill>
                <a:latin typeface="Arial"/>
                <a:cs typeface="Arial"/>
              </a:rPr>
              <a:t>'</a:t>
            </a:r>
            <a:r>
              <a:rPr dirty="0" sz="1500" spc="-20" b="1">
                <a:solidFill>
                  <a:srgbClr val="374050"/>
                </a:solidFill>
                <a:latin typeface="Arial"/>
                <a:cs typeface="Arial"/>
              </a:rPr>
              <a:t>IA</a:t>
            </a:r>
            <a:r>
              <a:rPr dirty="0" sz="1550" spc="-20" b="1">
                <a:solidFill>
                  <a:srgbClr val="374050"/>
                </a:solidFill>
                <a:latin typeface="Arial"/>
                <a:cs typeface="Arial"/>
              </a:rPr>
              <a:t>"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4500" y="5091508"/>
            <a:ext cx="29768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 b="1">
                <a:solidFill>
                  <a:srgbClr val="111726"/>
                </a:solidFill>
                <a:latin typeface="Arial"/>
                <a:cs typeface="Arial"/>
              </a:rPr>
              <a:t>Avantages</a:t>
            </a:r>
            <a:r>
              <a:rPr dirty="0" sz="1650" spc="-4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111726"/>
                </a:solidFill>
                <a:latin typeface="Arial"/>
                <a:cs typeface="Arial"/>
              </a:rPr>
              <a:t>Concurrentiels</a:t>
            </a:r>
            <a:r>
              <a:rPr dirty="0" sz="1650" spc="-4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111726"/>
                </a:solidFill>
                <a:latin typeface="Arial"/>
                <a:cs typeface="Arial"/>
              </a:rPr>
              <a:t>Clés</a:t>
            </a:r>
            <a:r>
              <a:rPr dirty="0" sz="1650" spc="-4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111726"/>
                </a:solidFill>
                <a:latin typeface="IBM Plex Sans SemiBold"/>
                <a:cs typeface="IBM Plex Sans SemiBold"/>
              </a:rPr>
              <a:t>:</a:t>
            </a:r>
            <a:endParaRPr sz="1700">
              <a:latin typeface="IBM Plex Sans SemiBold"/>
              <a:cs typeface="IBM Plex Sans SemiBold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8100" y="3162300"/>
            <a:ext cx="152399" cy="15239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797800" y="3151248"/>
            <a:ext cx="140017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5">
                <a:latin typeface="Suisse Int'l"/>
                <a:cs typeface="Suisse Int'l"/>
              </a:rPr>
              <a:t>NinjaLead</a:t>
            </a:r>
            <a:r>
              <a:rPr dirty="0" sz="1300" spc="-20">
                <a:latin typeface="Suisse Int'l"/>
                <a:cs typeface="Suisse Int'l"/>
              </a:rPr>
              <a:t> </a:t>
            </a:r>
            <a:r>
              <a:rPr dirty="0" sz="1300" spc="-40">
                <a:latin typeface="Suisse Int'l"/>
                <a:cs typeface="Suisse Int'l"/>
              </a:rPr>
              <a:t>Success</a:t>
            </a:r>
            <a:endParaRPr sz="1300">
              <a:latin typeface="Suisse Int'l"/>
              <a:cs typeface="Suisse Int'l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3774" y="6210299"/>
            <a:ext cx="3371849" cy="25145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994997" y="6472068"/>
            <a:ext cx="2069464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Résultats</a:t>
            </a: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Garantis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28471" y="9615289"/>
            <a:ext cx="220218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0">
                <a:solidFill>
                  <a:srgbClr val="6A7280"/>
                </a:solidFill>
                <a:latin typeface="Microsoft Sans Serif"/>
                <a:cs typeface="Microsoft Sans Serif"/>
              </a:rPr>
              <a:t>Démo</a:t>
            </a:r>
            <a:r>
              <a:rPr dirty="0" sz="1150" spc="-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gratuite</a:t>
            </a:r>
            <a:r>
              <a:rPr dirty="0" sz="1150" spc="-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6A7280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1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5">
                <a:solidFill>
                  <a:srgbClr val="6A7280"/>
                </a:solidFill>
                <a:latin typeface="Microsoft Sans Serif"/>
                <a:cs typeface="Microsoft Sans Serif"/>
              </a:rPr>
              <a:t>Sans</a:t>
            </a:r>
            <a:r>
              <a:rPr dirty="0" sz="1150" spc="-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6A7280"/>
                </a:solidFill>
                <a:latin typeface="Microsoft Sans Serif"/>
                <a:cs typeface="Microsoft Sans Serif"/>
              </a:rPr>
              <a:t>engagement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029074" y="10286999"/>
            <a:ext cx="1924050" cy="381000"/>
            <a:chOff x="4029074" y="10286999"/>
            <a:chExt cx="1924050" cy="381000"/>
          </a:xfrm>
        </p:grpSpPr>
        <p:sp>
          <p:nvSpPr>
            <p:cNvPr id="23" name="object 23" descr=""/>
            <p:cNvSpPr/>
            <p:nvPr/>
          </p:nvSpPr>
          <p:spPr>
            <a:xfrm>
              <a:off x="4029074" y="10286999"/>
              <a:ext cx="1924050" cy="381000"/>
            </a:xfrm>
            <a:custGeom>
              <a:avLst/>
              <a:gdLst/>
              <a:ahLst/>
              <a:cxnLst/>
              <a:rect l="l" t="t" r="r" b="b"/>
              <a:pathLst>
                <a:path w="1924050" h="381000">
                  <a:moveTo>
                    <a:pt x="185285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6"/>
                  </a:lnTo>
                  <a:lnTo>
                    <a:pt x="3885" y="329336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852853" y="0"/>
                  </a:lnTo>
                  <a:lnTo>
                    <a:pt x="1894344" y="15621"/>
                  </a:lnTo>
                  <a:lnTo>
                    <a:pt x="1920164" y="51661"/>
                  </a:lnTo>
                  <a:lnTo>
                    <a:pt x="1924049" y="71196"/>
                  </a:lnTo>
                  <a:lnTo>
                    <a:pt x="1924049" y="309803"/>
                  </a:lnTo>
                  <a:lnTo>
                    <a:pt x="1908427" y="351292"/>
                  </a:lnTo>
                  <a:lnTo>
                    <a:pt x="1872387" y="377111"/>
                  </a:lnTo>
                  <a:lnTo>
                    <a:pt x="1857808" y="380511"/>
                  </a:lnTo>
                  <a:lnTo>
                    <a:pt x="1852853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0047" y="10428922"/>
              <a:ext cx="97154" cy="97154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4397077" y="10356340"/>
            <a:ext cx="1413510" cy="224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">
                <a:solidFill>
                  <a:srgbClr val="DB2525"/>
                </a:solidFill>
                <a:latin typeface="Microsoft Sans Serif"/>
                <a:cs typeface="Microsoft Sans Serif"/>
              </a:rPr>
              <a:t>Problèmes</a:t>
            </a:r>
            <a:r>
              <a:rPr dirty="0" sz="1300" spc="-75">
                <a:solidFill>
                  <a:srgbClr val="DB2525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DB2525"/>
                </a:solidFill>
                <a:latin typeface="Microsoft Sans Serif"/>
                <a:cs typeface="Microsoft Sans Serif"/>
              </a:rPr>
              <a:t>Résolus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105524" y="10286999"/>
            <a:ext cx="2057400" cy="381000"/>
            <a:chOff x="6105524" y="10286999"/>
            <a:chExt cx="2057400" cy="381000"/>
          </a:xfrm>
        </p:grpSpPr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5524" y="10369961"/>
              <a:ext cx="247636" cy="21235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505573" y="10286999"/>
              <a:ext cx="1657350" cy="381000"/>
            </a:xfrm>
            <a:custGeom>
              <a:avLst/>
              <a:gdLst/>
              <a:ahLst/>
              <a:cxnLst/>
              <a:rect l="l" t="t" r="r" b="b"/>
              <a:pathLst>
                <a:path w="1657350" h="381000">
                  <a:moveTo>
                    <a:pt x="158615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6"/>
                  </a:lnTo>
                  <a:lnTo>
                    <a:pt x="3885" y="329336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586153" y="0"/>
                  </a:lnTo>
                  <a:lnTo>
                    <a:pt x="1627644" y="15621"/>
                  </a:lnTo>
                  <a:lnTo>
                    <a:pt x="1653463" y="51661"/>
                  </a:lnTo>
                  <a:lnTo>
                    <a:pt x="1657350" y="71196"/>
                  </a:lnTo>
                  <a:lnTo>
                    <a:pt x="1657350" y="309803"/>
                  </a:lnTo>
                  <a:lnTo>
                    <a:pt x="1641726" y="351292"/>
                  </a:lnTo>
                  <a:lnTo>
                    <a:pt x="1605687" y="377111"/>
                  </a:lnTo>
                  <a:lnTo>
                    <a:pt x="1591108" y="380511"/>
                  </a:lnTo>
                  <a:lnTo>
                    <a:pt x="1586153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7022" y="10428951"/>
              <a:ext cx="135225" cy="97125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6895008" y="10351207"/>
            <a:ext cx="113093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35">
                <a:solidFill>
                  <a:srgbClr val="049569"/>
                </a:solidFill>
                <a:latin typeface="Microsoft Sans Serif"/>
                <a:cs typeface="Microsoft Sans Serif"/>
              </a:rPr>
              <a:t>Succès</a:t>
            </a:r>
            <a:r>
              <a:rPr dirty="0" sz="1350" spc="-40">
                <a:solidFill>
                  <a:srgbClr val="049569"/>
                </a:solidFill>
                <a:latin typeface="Microsoft Sans Serif"/>
                <a:cs typeface="Microsoft Sans Serif"/>
              </a:rPr>
              <a:t> Garanti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57200" y="441611"/>
            <a:ext cx="6035675" cy="6111875"/>
            <a:chOff x="457200" y="441611"/>
            <a:chExt cx="6035675" cy="6111875"/>
          </a:xfrm>
        </p:grpSpPr>
        <p:sp>
          <p:nvSpPr>
            <p:cNvPr id="32" name="object 32" descr=""/>
            <p:cNvSpPr/>
            <p:nvPr/>
          </p:nvSpPr>
          <p:spPr>
            <a:xfrm>
              <a:off x="5699411" y="441611"/>
              <a:ext cx="793750" cy="793750"/>
            </a:xfrm>
            <a:custGeom>
              <a:avLst/>
              <a:gdLst/>
              <a:ahLst/>
              <a:cxnLst/>
              <a:rect l="l" t="t" r="r" b="b"/>
              <a:pathLst>
                <a:path w="793750" h="793750">
                  <a:moveTo>
                    <a:pt x="396588" y="793177"/>
                  </a:moveTo>
                  <a:lnTo>
                    <a:pt x="357716" y="791268"/>
                  </a:lnTo>
                  <a:lnTo>
                    <a:pt x="319218" y="785557"/>
                  </a:lnTo>
                  <a:lnTo>
                    <a:pt x="281465" y="776100"/>
                  </a:lnTo>
                  <a:lnTo>
                    <a:pt x="244820" y="762989"/>
                  </a:lnTo>
                  <a:lnTo>
                    <a:pt x="209638" y="746348"/>
                  </a:lnTo>
                  <a:lnTo>
                    <a:pt x="176255" y="726340"/>
                  </a:lnTo>
                  <a:lnTo>
                    <a:pt x="144995" y="703156"/>
                  </a:lnTo>
                  <a:lnTo>
                    <a:pt x="116158" y="677019"/>
                  </a:lnTo>
                  <a:lnTo>
                    <a:pt x="90021" y="648182"/>
                  </a:lnTo>
                  <a:lnTo>
                    <a:pt x="66837" y="616921"/>
                  </a:lnTo>
                  <a:lnTo>
                    <a:pt x="46828" y="583539"/>
                  </a:lnTo>
                  <a:lnTo>
                    <a:pt x="30188" y="548356"/>
                  </a:lnTo>
                  <a:lnTo>
                    <a:pt x="17076" y="511712"/>
                  </a:lnTo>
                  <a:lnTo>
                    <a:pt x="7620" y="473959"/>
                  </a:lnTo>
                  <a:lnTo>
                    <a:pt x="1909" y="435461"/>
                  </a:lnTo>
                  <a:lnTo>
                    <a:pt x="0" y="396588"/>
                  </a:lnTo>
                  <a:lnTo>
                    <a:pt x="119" y="386853"/>
                  </a:lnTo>
                  <a:lnTo>
                    <a:pt x="2982" y="348039"/>
                  </a:lnTo>
                  <a:lnTo>
                    <a:pt x="9636" y="309692"/>
                  </a:lnTo>
                  <a:lnTo>
                    <a:pt x="20017" y="272183"/>
                  </a:lnTo>
                  <a:lnTo>
                    <a:pt x="34024" y="235871"/>
                  </a:lnTo>
                  <a:lnTo>
                    <a:pt x="51523" y="201108"/>
                  </a:lnTo>
                  <a:lnTo>
                    <a:pt x="72345" y="168227"/>
                  </a:lnTo>
                  <a:lnTo>
                    <a:pt x="96290" y="137545"/>
                  </a:lnTo>
                  <a:lnTo>
                    <a:pt x="123126" y="109358"/>
                  </a:lnTo>
                  <a:lnTo>
                    <a:pt x="152597" y="83937"/>
                  </a:lnTo>
                  <a:lnTo>
                    <a:pt x="184417" y="61527"/>
                  </a:lnTo>
                  <a:lnTo>
                    <a:pt x="218280" y="42344"/>
                  </a:lnTo>
                  <a:lnTo>
                    <a:pt x="253861" y="26573"/>
                  </a:lnTo>
                  <a:lnTo>
                    <a:pt x="290816" y="14365"/>
                  </a:lnTo>
                  <a:lnTo>
                    <a:pt x="328790" y="5838"/>
                  </a:lnTo>
                  <a:lnTo>
                    <a:pt x="367416" y="1074"/>
                  </a:lnTo>
                  <a:lnTo>
                    <a:pt x="396588" y="0"/>
                  </a:lnTo>
                  <a:lnTo>
                    <a:pt x="406324" y="119"/>
                  </a:lnTo>
                  <a:lnTo>
                    <a:pt x="445138" y="2982"/>
                  </a:lnTo>
                  <a:lnTo>
                    <a:pt x="483484" y="9636"/>
                  </a:lnTo>
                  <a:lnTo>
                    <a:pt x="520994" y="20017"/>
                  </a:lnTo>
                  <a:lnTo>
                    <a:pt x="557305" y="34024"/>
                  </a:lnTo>
                  <a:lnTo>
                    <a:pt x="592069" y="51523"/>
                  </a:lnTo>
                  <a:lnTo>
                    <a:pt x="624950" y="72345"/>
                  </a:lnTo>
                  <a:lnTo>
                    <a:pt x="655632" y="96290"/>
                  </a:lnTo>
                  <a:lnTo>
                    <a:pt x="683819" y="123126"/>
                  </a:lnTo>
                  <a:lnTo>
                    <a:pt x="709240" y="152597"/>
                  </a:lnTo>
                  <a:lnTo>
                    <a:pt x="731649" y="184417"/>
                  </a:lnTo>
                  <a:lnTo>
                    <a:pt x="750833" y="218280"/>
                  </a:lnTo>
                  <a:lnTo>
                    <a:pt x="766604" y="253861"/>
                  </a:lnTo>
                  <a:lnTo>
                    <a:pt x="778812" y="290816"/>
                  </a:lnTo>
                  <a:lnTo>
                    <a:pt x="787339" y="328790"/>
                  </a:lnTo>
                  <a:lnTo>
                    <a:pt x="792103" y="367416"/>
                  </a:lnTo>
                  <a:lnTo>
                    <a:pt x="793177" y="396588"/>
                  </a:lnTo>
                  <a:lnTo>
                    <a:pt x="793058" y="406324"/>
                  </a:lnTo>
                  <a:lnTo>
                    <a:pt x="790195" y="445138"/>
                  </a:lnTo>
                  <a:lnTo>
                    <a:pt x="783540" y="483484"/>
                  </a:lnTo>
                  <a:lnTo>
                    <a:pt x="773160" y="520994"/>
                  </a:lnTo>
                  <a:lnTo>
                    <a:pt x="759153" y="557305"/>
                  </a:lnTo>
                  <a:lnTo>
                    <a:pt x="741654" y="592069"/>
                  </a:lnTo>
                  <a:lnTo>
                    <a:pt x="720832" y="624950"/>
                  </a:lnTo>
                  <a:lnTo>
                    <a:pt x="696887" y="655632"/>
                  </a:lnTo>
                  <a:lnTo>
                    <a:pt x="670050" y="683819"/>
                  </a:lnTo>
                  <a:lnTo>
                    <a:pt x="640580" y="709240"/>
                  </a:lnTo>
                  <a:lnTo>
                    <a:pt x="608760" y="731649"/>
                  </a:lnTo>
                  <a:lnTo>
                    <a:pt x="574897" y="750833"/>
                  </a:lnTo>
                  <a:lnTo>
                    <a:pt x="539316" y="766604"/>
                  </a:lnTo>
                  <a:lnTo>
                    <a:pt x="502361" y="778812"/>
                  </a:lnTo>
                  <a:lnTo>
                    <a:pt x="464387" y="787339"/>
                  </a:lnTo>
                  <a:lnTo>
                    <a:pt x="425760" y="792103"/>
                  </a:lnTo>
                  <a:lnTo>
                    <a:pt x="396588" y="793177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96027" y="689479"/>
              <a:ext cx="200025" cy="290830"/>
            </a:xfrm>
            <a:custGeom>
              <a:avLst/>
              <a:gdLst/>
              <a:ahLst/>
              <a:cxnLst/>
              <a:rect l="l" t="t" r="r" b="b"/>
              <a:pathLst>
                <a:path w="200025" h="290830">
                  <a:moveTo>
                    <a:pt x="145437" y="218067"/>
                  </a:moveTo>
                  <a:lnTo>
                    <a:pt x="54530" y="218067"/>
                  </a:lnTo>
                  <a:lnTo>
                    <a:pt x="49469" y="204960"/>
                  </a:lnTo>
                  <a:lnTo>
                    <a:pt x="42751" y="192583"/>
                  </a:lnTo>
                  <a:lnTo>
                    <a:pt x="34936" y="180707"/>
                  </a:lnTo>
                  <a:lnTo>
                    <a:pt x="26583" y="169102"/>
                  </a:lnTo>
                  <a:lnTo>
                    <a:pt x="20676" y="161036"/>
                  </a:lnTo>
                  <a:lnTo>
                    <a:pt x="17836" y="156946"/>
                  </a:lnTo>
                  <a:lnTo>
                    <a:pt x="10304" y="144218"/>
                  </a:lnTo>
                  <a:lnTo>
                    <a:pt x="4700" y="130355"/>
                  </a:lnTo>
                  <a:lnTo>
                    <a:pt x="1205" y="115545"/>
                  </a:lnTo>
                  <a:lnTo>
                    <a:pt x="0" y="99973"/>
                  </a:lnTo>
                  <a:lnTo>
                    <a:pt x="7856" y="61059"/>
                  </a:lnTo>
                  <a:lnTo>
                    <a:pt x="29281" y="29281"/>
                  </a:lnTo>
                  <a:lnTo>
                    <a:pt x="61059" y="7856"/>
                  </a:lnTo>
                  <a:lnTo>
                    <a:pt x="99973" y="0"/>
                  </a:lnTo>
                  <a:lnTo>
                    <a:pt x="138882" y="7856"/>
                  </a:lnTo>
                  <a:lnTo>
                    <a:pt x="170654" y="29281"/>
                  </a:lnTo>
                  <a:lnTo>
                    <a:pt x="175425" y="36353"/>
                  </a:lnTo>
                  <a:lnTo>
                    <a:pt x="99973" y="36353"/>
                  </a:lnTo>
                  <a:lnTo>
                    <a:pt x="75199" y="41349"/>
                  </a:lnTo>
                  <a:lnTo>
                    <a:pt x="54978" y="54978"/>
                  </a:lnTo>
                  <a:lnTo>
                    <a:pt x="41349" y="75199"/>
                  </a:lnTo>
                  <a:lnTo>
                    <a:pt x="36353" y="99973"/>
                  </a:lnTo>
                  <a:lnTo>
                    <a:pt x="36353" y="104972"/>
                  </a:lnTo>
                  <a:lnTo>
                    <a:pt x="40443" y="109061"/>
                  </a:lnTo>
                  <a:lnTo>
                    <a:pt x="199247" y="109061"/>
                  </a:lnTo>
                  <a:lnTo>
                    <a:pt x="198745" y="115545"/>
                  </a:lnTo>
                  <a:lnTo>
                    <a:pt x="182144" y="156946"/>
                  </a:lnTo>
                  <a:lnTo>
                    <a:pt x="173404" y="169102"/>
                  </a:lnTo>
                  <a:lnTo>
                    <a:pt x="165077" y="180707"/>
                  </a:lnTo>
                  <a:lnTo>
                    <a:pt x="157261" y="192583"/>
                  </a:lnTo>
                  <a:lnTo>
                    <a:pt x="150527" y="204960"/>
                  </a:lnTo>
                  <a:lnTo>
                    <a:pt x="145437" y="218067"/>
                  </a:lnTo>
                  <a:close/>
                </a:path>
                <a:path w="200025" h="290830">
                  <a:moveTo>
                    <a:pt x="199247" y="109061"/>
                  </a:moveTo>
                  <a:lnTo>
                    <a:pt x="50441" y="109061"/>
                  </a:lnTo>
                  <a:lnTo>
                    <a:pt x="54530" y="104972"/>
                  </a:lnTo>
                  <a:lnTo>
                    <a:pt x="54530" y="99973"/>
                  </a:lnTo>
                  <a:lnTo>
                    <a:pt x="58100" y="82281"/>
                  </a:lnTo>
                  <a:lnTo>
                    <a:pt x="67837" y="67837"/>
                  </a:lnTo>
                  <a:lnTo>
                    <a:pt x="82281" y="58100"/>
                  </a:lnTo>
                  <a:lnTo>
                    <a:pt x="99973" y="54530"/>
                  </a:lnTo>
                  <a:lnTo>
                    <a:pt x="104972" y="54530"/>
                  </a:lnTo>
                  <a:lnTo>
                    <a:pt x="109061" y="50441"/>
                  </a:lnTo>
                  <a:lnTo>
                    <a:pt x="109061" y="40443"/>
                  </a:lnTo>
                  <a:lnTo>
                    <a:pt x="104972" y="36353"/>
                  </a:lnTo>
                  <a:lnTo>
                    <a:pt x="175425" y="36353"/>
                  </a:lnTo>
                  <a:lnTo>
                    <a:pt x="192074" y="61059"/>
                  </a:lnTo>
                  <a:lnTo>
                    <a:pt x="199935" y="99973"/>
                  </a:lnTo>
                  <a:lnTo>
                    <a:pt x="199247" y="109061"/>
                  </a:lnTo>
                  <a:close/>
                </a:path>
                <a:path w="200025" h="290830">
                  <a:moveTo>
                    <a:pt x="99973" y="290831"/>
                  </a:moveTo>
                  <a:lnTo>
                    <a:pt x="82281" y="287262"/>
                  </a:lnTo>
                  <a:lnTo>
                    <a:pt x="67837" y="277525"/>
                  </a:lnTo>
                  <a:lnTo>
                    <a:pt x="58100" y="263081"/>
                  </a:lnTo>
                  <a:lnTo>
                    <a:pt x="54530" y="245389"/>
                  </a:lnTo>
                  <a:lnTo>
                    <a:pt x="54530" y="236300"/>
                  </a:lnTo>
                  <a:lnTo>
                    <a:pt x="145415" y="236300"/>
                  </a:lnTo>
                  <a:lnTo>
                    <a:pt x="145415" y="245389"/>
                  </a:lnTo>
                  <a:lnTo>
                    <a:pt x="141846" y="263081"/>
                  </a:lnTo>
                  <a:lnTo>
                    <a:pt x="132109" y="277525"/>
                  </a:lnTo>
                  <a:lnTo>
                    <a:pt x="117665" y="287262"/>
                  </a:lnTo>
                  <a:lnTo>
                    <a:pt x="99973" y="290831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61962" y="562451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5298329" y="923924"/>
                  </a:moveTo>
                  <a:lnTo>
                    <a:pt x="102345" y="923924"/>
                  </a:lnTo>
                  <a:lnTo>
                    <a:pt x="95221" y="923223"/>
                  </a:lnTo>
                  <a:lnTo>
                    <a:pt x="54661" y="909460"/>
                  </a:lnTo>
                  <a:lnTo>
                    <a:pt x="22456" y="881223"/>
                  </a:lnTo>
                  <a:lnTo>
                    <a:pt x="3507" y="842811"/>
                  </a:lnTo>
                  <a:lnTo>
                    <a:pt x="0" y="821579"/>
                  </a:lnTo>
                  <a:lnTo>
                    <a:pt x="0" y="8143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298329" y="0"/>
                  </a:lnTo>
                  <a:lnTo>
                    <a:pt x="5339699" y="11090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400673" y="102345"/>
                  </a:lnTo>
                  <a:lnTo>
                    <a:pt x="5400673" y="821579"/>
                  </a:lnTo>
                  <a:lnTo>
                    <a:pt x="5389582" y="862950"/>
                  </a:lnTo>
                  <a:lnTo>
                    <a:pt x="5363505" y="896927"/>
                  </a:lnTo>
                  <a:lnTo>
                    <a:pt x="5326409" y="918339"/>
                  </a:lnTo>
                  <a:lnTo>
                    <a:pt x="5305451" y="923223"/>
                  </a:lnTo>
                  <a:lnTo>
                    <a:pt x="5298329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61962" y="562451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0" y="8143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291137" y="0"/>
                  </a:lnTo>
                  <a:lnTo>
                    <a:pt x="5298329" y="0"/>
                  </a:lnTo>
                  <a:lnTo>
                    <a:pt x="5305451" y="701"/>
                  </a:lnTo>
                  <a:lnTo>
                    <a:pt x="5312506" y="2104"/>
                  </a:lnTo>
                  <a:lnTo>
                    <a:pt x="5319560" y="3507"/>
                  </a:lnTo>
                  <a:lnTo>
                    <a:pt x="5326409" y="5585"/>
                  </a:lnTo>
                  <a:lnTo>
                    <a:pt x="5333054" y="8338"/>
                  </a:lnTo>
                  <a:lnTo>
                    <a:pt x="5339699" y="11090"/>
                  </a:lnTo>
                  <a:lnTo>
                    <a:pt x="5346012" y="14464"/>
                  </a:lnTo>
                  <a:lnTo>
                    <a:pt x="5351992" y="18460"/>
                  </a:lnTo>
                  <a:lnTo>
                    <a:pt x="5357973" y="22456"/>
                  </a:lnTo>
                  <a:lnTo>
                    <a:pt x="5363505" y="26997"/>
                  </a:lnTo>
                  <a:lnTo>
                    <a:pt x="5368591" y="32082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398568" y="88167"/>
                  </a:lnTo>
                  <a:lnTo>
                    <a:pt x="5399971" y="95221"/>
                  </a:lnTo>
                  <a:lnTo>
                    <a:pt x="5400673" y="102345"/>
                  </a:lnTo>
                  <a:lnTo>
                    <a:pt x="5400674" y="109537"/>
                  </a:lnTo>
                  <a:lnTo>
                    <a:pt x="5400674" y="814387"/>
                  </a:lnTo>
                  <a:lnTo>
                    <a:pt x="5400673" y="821579"/>
                  </a:lnTo>
                  <a:lnTo>
                    <a:pt x="5399971" y="828702"/>
                  </a:lnTo>
                  <a:lnTo>
                    <a:pt x="5398568" y="835757"/>
                  </a:lnTo>
                  <a:lnTo>
                    <a:pt x="5397165" y="842811"/>
                  </a:lnTo>
                  <a:lnTo>
                    <a:pt x="5378217" y="881223"/>
                  </a:lnTo>
                  <a:lnTo>
                    <a:pt x="5368591" y="891842"/>
                  </a:lnTo>
                  <a:lnTo>
                    <a:pt x="5363505" y="896927"/>
                  </a:lnTo>
                  <a:lnTo>
                    <a:pt x="5333054" y="915586"/>
                  </a:lnTo>
                  <a:lnTo>
                    <a:pt x="5326409" y="918339"/>
                  </a:lnTo>
                  <a:lnTo>
                    <a:pt x="5319560" y="920416"/>
                  </a:lnTo>
                  <a:lnTo>
                    <a:pt x="5312506" y="921820"/>
                  </a:lnTo>
                  <a:lnTo>
                    <a:pt x="5305451" y="923223"/>
                  </a:lnTo>
                  <a:lnTo>
                    <a:pt x="5298329" y="923924"/>
                  </a:lnTo>
                  <a:lnTo>
                    <a:pt x="5291137" y="923924"/>
                  </a:lnTo>
                  <a:lnTo>
                    <a:pt x="109537" y="923924"/>
                  </a:lnTo>
                  <a:lnTo>
                    <a:pt x="67619" y="915586"/>
                  </a:lnTo>
                  <a:lnTo>
                    <a:pt x="60974" y="912834"/>
                  </a:lnTo>
                  <a:lnTo>
                    <a:pt x="26997" y="886756"/>
                  </a:lnTo>
                  <a:lnTo>
                    <a:pt x="18460" y="875243"/>
                  </a:lnTo>
                  <a:lnTo>
                    <a:pt x="14464" y="869262"/>
                  </a:lnTo>
                  <a:lnTo>
                    <a:pt x="11090" y="862950"/>
                  </a:lnTo>
                  <a:lnTo>
                    <a:pt x="8338" y="856305"/>
                  </a:lnTo>
                  <a:lnTo>
                    <a:pt x="5585" y="849660"/>
                  </a:lnTo>
                  <a:lnTo>
                    <a:pt x="3507" y="842811"/>
                  </a:lnTo>
                  <a:lnTo>
                    <a:pt x="2104" y="835757"/>
                  </a:lnTo>
                  <a:lnTo>
                    <a:pt x="701" y="828702"/>
                  </a:lnTo>
                  <a:lnTo>
                    <a:pt x="0" y="821579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005" y="6010274"/>
              <a:ext cx="161844" cy="15239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292224" y="5840241"/>
            <a:ext cx="3392170" cy="4508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350" spc="-65" b="1">
                <a:solidFill>
                  <a:srgbClr val="111726"/>
                </a:solidFill>
                <a:latin typeface="Arial"/>
                <a:cs typeface="Arial"/>
              </a:rPr>
              <a:t>Multi</a:t>
            </a:r>
            <a:r>
              <a:rPr dirty="0" sz="1350" spc="-65" b="1">
                <a:solidFill>
                  <a:srgbClr val="111726"/>
                </a:solidFill>
                <a:latin typeface="Berlin Sans FB"/>
                <a:cs typeface="Berlin Sans FB"/>
              </a:rPr>
              <a:t>-</a:t>
            </a:r>
            <a:r>
              <a:rPr dirty="0" sz="1350" spc="-10" b="1">
                <a:solidFill>
                  <a:srgbClr val="111726"/>
                </a:solidFill>
                <a:latin typeface="Arial"/>
                <a:cs typeface="Arial"/>
              </a:rPr>
              <a:t>boutiques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Gérez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plusieurs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marques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depuis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une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interface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unique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457200" y="6705600"/>
            <a:ext cx="5410200" cy="933450"/>
            <a:chOff x="457200" y="6705600"/>
            <a:chExt cx="5410200" cy="933450"/>
          </a:xfrm>
        </p:grpSpPr>
        <p:sp>
          <p:nvSpPr>
            <p:cNvPr id="39" name="object 39" descr=""/>
            <p:cNvSpPr/>
            <p:nvPr/>
          </p:nvSpPr>
          <p:spPr>
            <a:xfrm>
              <a:off x="461962" y="671036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5298329" y="923924"/>
                  </a:moveTo>
                  <a:lnTo>
                    <a:pt x="102345" y="923924"/>
                  </a:lnTo>
                  <a:lnTo>
                    <a:pt x="95221" y="923223"/>
                  </a:lnTo>
                  <a:lnTo>
                    <a:pt x="54661" y="909460"/>
                  </a:lnTo>
                  <a:lnTo>
                    <a:pt x="22456" y="881223"/>
                  </a:lnTo>
                  <a:lnTo>
                    <a:pt x="3507" y="842811"/>
                  </a:lnTo>
                  <a:lnTo>
                    <a:pt x="0" y="821579"/>
                  </a:lnTo>
                  <a:lnTo>
                    <a:pt x="0" y="8143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298329" y="0"/>
                  </a:lnTo>
                  <a:lnTo>
                    <a:pt x="5339699" y="11090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400673" y="102345"/>
                  </a:lnTo>
                  <a:lnTo>
                    <a:pt x="5400673" y="821579"/>
                  </a:lnTo>
                  <a:lnTo>
                    <a:pt x="5389582" y="862950"/>
                  </a:lnTo>
                  <a:lnTo>
                    <a:pt x="5363505" y="896927"/>
                  </a:lnTo>
                  <a:lnTo>
                    <a:pt x="5326409" y="918339"/>
                  </a:lnTo>
                  <a:lnTo>
                    <a:pt x="5305451" y="923223"/>
                  </a:lnTo>
                  <a:lnTo>
                    <a:pt x="5298329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61962" y="671036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0" y="8143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291137" y="0"/>
                  </a:lnTo>
                  <a:lnTo>
                    <a:pt x="5298329" y="0"/>
                  </a:lnTo>
                  <a:lnTo>
                    <a:pt x="5305451" y="701"/>
                  </a:lnTo>
                  <a:lnTo>
                    <a:pt x="5312506" y="2104"/>
                  </a:lnTo>
                  <a:lnTo>
                    <a:pt x="5319560" y="3507"/>
                  </a:lnTo>
                  <a:lnTo>
                    <a:pt x="5326409" y="5585"/>
                  </a:lnTo>
                  <a:lnTo>
                    <a:pt x="5333054" y="8338"/>
                  </a:lnTo>
                  <a:lnTo>
                    <a:pt x="5339699" y="11090"/>
                  </a:lnTo>
                  <a:lnTo>
                    <a:pt x="5346012" y="14464"/>
                  </a:lnTo>
                  <a:lnTo>
                    <a:pt x="5351992" y="18460"/>
                  </a:lnTo>
                  <a:lnTo>
                    <a:pt x="5357973" y="22456"/>
                  </a:lnTo>
                  <a:lnTo>
                    <a:pt x="5363505" y="26997"/>
                  </a:lnTo>
                  <a:lnTo>
                    <a:pt x="5368591" y="32082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398568" y="88167"/>
                  </a:lnTo>
                  <a:lnTo>
                    <a:pt x="5399971" y="95221"/>
                  </a:lnTo>
                  <a:lnTo>
                    <a:pt x="5400673" y="102345"/>
                  </a:lnTo>
                  <a:lnTo>
                    <a:pt x="5400674" y="109537"/>
                  </a:lnTo>
                  <a:lnTo>
                    <a:pt x="5400674" y="814387"/>
                  </a:lnTo>
                  <a:lnTo>
                    <a:pt x="5400673" y="821579"/>
                  </a:lnTo>
                  <a:lnTo>
                    <a:pt x="5399971" y="828702"/>
                  </a:lnTo>
                  <a:lnTo>
                    <a:pt x="5398568" y="835757"/>
                  </a:lnTo>
                  <a:lnTo>
                    <a:pt x="5397165" y="842811"/>
                  </a:lnTo>
                  <a:lnTo>
                    <a:pt x="5378217" y="881223"/>
                  </a:lnTo>
                  <a:lnTo>
                    <a:pt x="5368591" y="891842"/>
                  </a:lnTo>
                  <a:lnTo>
                    <a:pt x="5363505" y="896927"/>
                  </a:lnTo>
                  <a:lnTo>
                    <a:pt x="5333054" y="915586"/>
                  </a:lnTo>
                  <a:lnTo>
                    <a:pt x="5326409" y="918339"/>
                  </a:lnTo>
                  <a:lnTo>
                    <a:pt x="5319560" y="920416"/>
                  </a:lnTo>
                  <a:lnTo>
                    <a:pt x="5312506" y="921820"/>
                  </a:lnTo>
                  <a:lnTo>
                    <a:pt x="5305451" y="923223"/>
                  </a:lnTo>
                  <a:lnTo>
                    <a:pt x="5298329" y="923924"/>
                  </a:lnTo>
                  <a:lnTo>
                    <a:pt x="5291137" y="923924"/>
                  </a:lnTo>
                  <a:lnTo>
                    <a:pt x="109537" y="923924"/>
                  </a:lnTo>
                  <a:lnTo>
                    <a:pt x="67619" y="915586"/>
                  </a:lnTo>
                  <a:lnTo>
                    <a:pt x="60974" y="912834"/>
                  </a:lnTo>
                  <a:lnTo>
                    <a:pt x="26997" y="886756"/>
                  </a:lnTo>
                  <a:lnTo>
                    <a:pt x="18460" y="875243"/>
                  </a:lnTo>
                  <a:lnTo>
                    <a:pt x="14464" y="869262"/>
                  </a:lnTo>
                  <a:lnTo>
                    <a:pt x="11090" y="862950"/>
                  </a:lnTo>
                  <a:lnTo>
                    <a:pt x="8338" y="856305"/>
                  </a:lnTo>
                  <a:lnTo>
                    <a:pt x="5585" y="849660"/>
                  </a:lnTo>
                  <a:lnTo>
                    <a:pt x="3507" y="842811"/>
                  </a:lnTo>
                  <a:lnTo>
                    <a:pt x="2104" y="835757"/>
                  </a:lnTo>
                  <a:lnTo>
                    <a:pt x="701" y="828702"/>
                  </a:lnTo>
                  <a:lnTo>
                    <a:pt x="0" y="821579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5324" y="6943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8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1"/>
                  </a:lnTo>
                  <a:lnTo>
                    <a:pt x="453314" y="51661"/>
                  </a:lnTo>
                  <a:lnTo>
                    <a:pt x="457199" y="71196"/>
                  </a:lnTo>
                  <a:lnTo>
                    <a:pt x="457199" y="386003"/>
                  </a:lnTo>
                  <a:lnTo>
                    <a:pt x="441578" y="427494"/>
                  </a:lnTo>
                  <a:lnTo>
                    <a:pt x="405537" y="453314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49" y="7096124"/>
              <a:ext cx="133349" cy="15239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292224" y="6926091"/>
            <a:ext cx="2862580" cy="4508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350" spc="-90" b="1">
                <a:solidFill>
                  <a:srgbClr val="111726"/>
                </a:solidFill>
                <a:latin typeface="Arial"/>
                <a:cs typeface="Arial"/>
              </a:rPr>
              <a:t>Personas</a:t>
            </a:r>
            <a:r>
              <a:rPr dirty="0" sz="1350" spc="-2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111726"/>
                </a:solidFill>
                <a:latin typeface="Arial"/>
                <a:cs typeface="Arial"/>
              </a:rPr>
              <a:t>IA</a:t>
            </a:r>
            <a:r>
              <a:rPr dirty="0" sz="1350" spc="-1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111726"/>
                </a:solidFill>
                <a:latin typeface="Arial"/>
                <a:cs typeface="Arial"/>
              </a:rPr>
              <a:t>ultra</a:t>
            </a:r>
            <a:r>
              <a:rPr dirty="0" sz="1350" spc="-70" b="1">
                <a:solidFill>
                  <a:srgbClr val="111726"/>
                </a:solidFill>
                <a:latin typeface="Berlin Sans FB"/>
                <a:cs typeface="Berlin Sans FB"/>
              </a:rPr>
              <a:t>-</a:t>
            </a:r>
            <a:r>
              <a:rPr dirty="0" sz="1350" spc="-10" b="1">
                <a:solidFill>
                  <a:srgbClr val="111726"/>
                </a:solidFill>
                <a:latin typeface="Arial"/>
                <a:cs typeface="Arial"/>
              </a:rPr>
              <a:t>détaillés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Comprenez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clients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mieux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qu'eux-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mêmes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457200" y="7791450"/>
            <a:ext cx="5410200" cy="933450"/>
            <a:chOff x="457200" y="7791450"/>
            <a:chExt cx="5410200" cy="933450"/>
          </a:xfrm>
        </p:grpSpPr>
        <p:sp>
          <p:nvSpPr>
            <p:cNvPr id="45" name="object 45" descr=""/>
            <p:cNvSpPr/>
            <p:nvPr/>
          </p:nvSpPr>
          <p:spPr>
            <a:xfrm>
              <a:off x="461962" y="779621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5298329" y="923924"/>
                  </a:moveTo>
                  <a:lnTo>
                    <a:pt x="102345" y="923924"/>
                  </a:lnTo>
                  <a:lnTo>
                    <a:pt x="95221" y="923223"/>
                  </a:lnTo>
                  <a:lnTo>
                    <a:pt x="54661" y="909460"/>
                  </a:lnTo>
                  <a:lnTo>
                    <a:pt x="22456" y="881223"/>
                  </a:lnTo>
                  <a:lnTo>
                    <a:pt x="3507" y="842811"/>
                  </a:lnTo>
                  <a:lnTo>
                    <a:pt x="0" y="821579"/>
                  </a:lnTo>
                  <a:lnTo>
                    <a:pt x="0" y="8143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298329" y="0"/>
                  </a:lnTo>
                  <a:lnTo>
                    <a:pt x="5339699" y="11090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400673" y="102345"/>
                  </a:lnTo>
                  <a:lnTo>
                    <a:pt x="5400673" y="821579"/>
                  </a:lnTo>
                  <a:lnTo>
                    <a:pt x="5389582" y="862950"/>
                  </a:lnTo>
                  <a:lnTo>
                    <a:pt x="5363505" y="896927"/>
                  </a:lnTo>
                  <a:lnTo>
                    <a:pt x="5326409" y="918339"/>
                  </a:lnTo>
                  <a:lnTo>
                    <a:pt x="5305451" y="923223"/>
                  </a:lnTo>
                  <a:lnTo>
                    <a:pt x="5298329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61962" y="779621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0" y="8143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291137" y="0"/>
                  </a:lnTo>
                  <a:lnTo>
                    <a:pt x="5298329" y="0"/>
                  </a:lnTo>
                  <a:lnTo>
                    <a:pt x="5305451" y="701"/>
                  </a:lnTo>
                  <a:lnTo>
                    <a:pt x="5312506" y="2104"/>
                  </a:lnTo>
                  <a:lnTo>
                    <a:pt x="5319560" y="3507"/>
                  </a:lnTo>
                  <a:lnTo>
                    <a:pt x="5326409" y="5585"/>
                  </a:lnTo>
                  <a:lnTo>
                    <a:pt x="5333054" y="8338"/>
                  </a:lnTo>
                  <a:lnTo>
                    <a:pt x="5339699" y="11090"/>
                  </a:lnTo>
                  <a:lnTo>
                    <a:pt x="5346012" y="14464"/>
                  </a:lnTo>
                  <a:lnTo>
                    <a:pt x="5351992" y="18460"/>
                  </a:lnTo>
                  <a:lnTo>
                    <a:pt x="5357973" y="22456"/>
                  </a:lnTo>
                  <a:lnTo>
                    <a:pt x="5363505" y="26997"/>
                  </a:lnTo>
                  <a:lnTo>
                    <a:pt x="5368591" y="32082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398568" y="88167"/>
                  </a:lnTo>
                  <a:lnTo>
                    <a:pt x="5399971" y="95221"/>
                  </a:lnTo>
                  <a:lnTo>
                    <a:pt x="5400673" y="102345"/>
                  </a:lnTo>
                  <a:lnTo>
                    <a:pt x="5400674" y="109537"/>
                  </a:lnTo>
                  <a:lnTo>
                    <a:pt x="5400674" y="814387"/>
                  </a:lnTo>
                  <a:lnTo>
                    <a:pt x="5400673" y="821579"/>
                  </a:lnTo>
                  <a:lnTo>
                    <a:pt x="5399971" y="828702"/>
                  </a:lnTo>
                  <a:lnTo>
                    <a:pt x="5398568" y="835757"/>
                  </a:lnTo>
                  <a:lnTo>
                    <a:pt x="5397165" y="842811"/>
                  </a:lnTo>
                  <a:lnTo>
                    <a:pt x="5378217" y="881223"/>
                  </a:lnTo>
                  <a:lnTo>
                    <a:pt x="5368591" y="891842"/>
                  </a:lnTo>
                  <a:lnTo>
                    <a:pt x="5363505" y="896927"/>
                  </a:lnTo>
                  <a:lnTo>
                    <a:pt x="5333054" y="915586"/>
                  </a:lnTo>
                  <a:lnTo>
                    <a:pt x="5326409" y="918339"/>
                  </a:lnTo>
                  <a:lnTo>
                    <a:pt x="5319560" y="920416"/>
                  </a:lnTo>
                  <a:lnTo>
                    <a:pt x="5312506" y="921820"/>
                  </a:lnTo>
                  <a:lnTo>
                    <a:pt x="5305451" y="923223"/>
                  </a:lnTo>
                  <a:lnTo>
                    <a:pt x="5298329" y="923924"/>
                  </a:lnTo>
                  <a:lnTo>
                    <a:pt x="5291137" y="923924"/>
                  </a:lnTo>
                  <a:lnTo>
                    <a:pt x="109537" y="923924"/>
                  </a:lnTo>
                  <a:lnTo>
                    <a:pt x="67619" y="915586"/>
                  </a:lnTo>
                  <a:lnTo>
                    <a:pt x="60974" y="912834"/>
                  </a:lnTo>
                  <a:lnTo>
                    <a:pt x="26997" y="886756"/>
                  </a:lnTo>
                  <a:lnTo>
                    <a:pt x="18460" y="875243"/>
                  </a:lnTo>
                  <a:lnTo>
                    <a:pt x="14464" y="869262"/>
                  </a:lnTo>
                  <a:lnTo>
                    <a:pt x="11090" y="862950"/>
                  </a:lnTo>
                  <a:lnTo>
                    <a:pt x="8338" y="856305"/>
                  </a:lnTo>
                  <a:lnTo>
                    <a:pt x="5585" y="849660"/>
                  </a:lnTo>
                  <a:lnTo>
                    <a:pt x="3507" y="842811"/>
                  </a:lnTo>
                  <a:lnTo>
                    <a:pt x="2104" y="835757"/>
                  </a:lnTo>
                  <a:lnTo>
                    <a:pt x="701" y="828702"/>
                  </a:lnTo>
                  <a:lnTo>
                    <a:pt x="0" y="821579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95324" y="80295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8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1"/>
                  </a:lnTo>
                  <a:lnTo>
                    <a:pt x="453314" y="51661"/>
                  </a:lnTo>
                  <a:lnTo>
                    <a:pt x="457199" y="71196"/>
                  </a:lnTo>
                  <a:lnTo>
                    <a:pt x="457199" y="386003"/>
                  </a:lnTo>
                  <a:lnTo>
                    <a:pt x="441578" y="427494"/>
                  </a:lnTo>
                  <a:lnTo>
                    <a:pt x="405537" y="453314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724" y="8181974"/>
              <a:ext cx="152399" cy="15239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292224" y="8015920"/>
            <a:ext cx="341884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85" b="1">
                <a:solidFill>
                  <a:srgbClr val="111726"/>
                </a:solidFill>
                <a:latin typeface="Arial"/>
                <a:cs typeface="Arial"/>
              </a:rPr>
              <a:t>Contenu</a:t>
            </a:r>
            <a:r>
              <a:rPr dirty="0" sz="1350" spc="-3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111726"/>
                </a:solidFill>
                <a:latin typeface="Arial"/>
                <a:cs typeface="Arial"/>
              </a:rPr>
              <a:t>multilingue</a:t>
            </a:r>
            <a:r>
              <a:rPr dirty="0" sz="1350" spc="-3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11726"/>
                </a:solidFill>
                <a:latin typeface="Arial"/>
                <a:cs typeface="Arial"/>
              </a:rPr>
              <a:t>automatique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Conquérez</a:t>
            </a:r>
            <a:r>
              <a:rPr dirty="0" sz="1150" spc="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10">
                <a:solidFill>
                  <a:srgbClr val="4A5462"/>
                </a:solidFill>
                <a:latin typeface="Microsoft Sans Serif"/>
                <a:cs typeface="Microsoft Sans Serif"/>
              </a:rPr>
              <a:t>10</a:t>
            </a:r>
            <a:r>
              <a:rPr dirty="0" sz="1150" spc="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marchés</a:t>
            </a:r>
            <a:r>
              <a:rPr dirty="0" sz="1150" spc="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internationaux</a:t>
            </a:r>
            <a:r>
              <a:rPr dirty="0" sz="1150" spc="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instantanément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57200" y="8877300"/>
            <a:ext cx="5410200" cy="933450"/>
            <a:chOff x="457200" y="8877300"/>
            <a:chExt cx="5410200" cy="933450"/>
          </a:xfrm>
        </p:grpSpPr>
        <p:sp>
          <p:nvSpPr>
            <p:cNvPr id="51" name="object 51" descr=""/>
            <p:cNvSpPr/>
            <p:nvPr/>
          </p:nvSpPr>
          <p:spPr>
            <a:xfrm>
              <a:off x="461962" y="888206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5298329" y="923924"/>
                  </a:moveTo>
                  <a:lnTo>
                    <a:pt x="102345" y="923924"/>
                  </a:lnTo>
                  <a:lnTo>
                    <a:pt x="95221" y="923223"/>
                  </a:lnTo>
                  <a:lnTo>
                    <a:pt x="54661" y="909460"/>
                  </a:lnTo>
                  <a:lnTo>
                    <a:pt x="22456" y="881223"/>
                  </a:lnTo>
                  <a:lnTo>
                    <a:pt x="3507" y="842811"/>
                  </a:lnTo>
                  <a:lnTo>
                    <a:pt x="0" y="821579"/>
                  </a:lnTo>
                  <a:lnTo>
                    <a:pt x="0" y="8143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298329" y="0"/>
                  </a:lnTo>
                  <a:lnTo>
                    <a:pt x="5339699" y="11090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400673" y="102345"/>
                  </a:lnTo>
                  <a:lnTo>
                    <a:pt x="5400673" y="821579"/>
                  </a:lnTo>
                  <a:lnTo>
                    <a:pt x="5389582" y="862950"/>
                  </a:lnTo>
                  <a:lnTo>
                    <a:pt x="5363505" y="896927"/>
                  </a:lnTo>
                  <a:lnTo>
                    <a:pt x="5326409" y="918339"/>
                  </a:lnTo>
                  <a:lnTo>
                    <a:pt x="5305451" y="923223"/>
                  </a:lnTo>
                  <a:lnTo>
                    <a:pt x="5298329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61962" y="8882062"/>
              <a:ext cx="5400675" cy="923925"/>
            </a:xfrm>
            <a:custGeom>
              <a:avLst/>
              <a:gdLst/>
              <a:ahLst/>
              <a:cxnLst/>
              <a:rect l="l" t="t" r="r" b="b"/>
              <a:pathLst>
                <a:path w="5400675" h="923925">
                  <a:moveTo>
                    <a:pt x="0" y="8143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291137" y="0"/>
                  </a:lnTo>
                  <a:lnTo>
                    <a:pt x="5298329" y="0"/>
                  </a:lnTo>
                  <a:lnTo>
                    <a:pt x="5305451" y="701"/>
                  </a:lnTo>
                  <a:lnTo>
                    <a:pt x="5312506" y="2104"/>
                  </a:lnTo>
                  <a:lnTo>
                    <a:pt x="5319560" y="3507"/>
                  </a:lnTo>
                  <a:lnTo>
                    <a:pt x="5326409" y="5585"/>
                  </a:lnTo>
                  <a:lnTo>
                    <a:pt x="5333054" y="8338"/>
                  </a:lnTo>
                  <a:lnTo>
                    <a:pt x="5339699" y="11090"/>
                  </a:lnTo>
                  <a:lnTo>
                    <a:pt x="5346012" y="14464"/>
                  </a:lnTo>
                  <a:lnTo>
                    <a:pt x="5351992" y="18460"/>
                  </a:lnTo>
                  <a:lnTo>
                    <a:pt x="5357973" y="22456"/>
                  </a:lnTo>
                  <a:lnTo>
                    <a:pt x="5363505" y="26997"/>
                  </a:lnTo>
                  <a:lnTo>
                    <a:pt x="5368591" y="32082"/>
                  </a:lnTo>
                  <a:lnTo>
                    <a:pt x="5373677" y="37168"/>
                  </a:lnTo>
                  <a:lnTo>
                    <a:pt x="5395087" y="74264"/>
                  </a:lnTo>
                  <a:lnTo>
                    <a:pt x="5398568" y="88167"/>
                  </a:lnTo>
                  <a:lnTo>
                    <a:pt x="5399971" y="95221"/>
                  </a:lnTo>
                  <a:lnTo>
                    <a:pt x="5400673" y="102345"/>
                  </a:lnTo>
                  <a:lnTo>
                    <a:pt x="5400674" y="109537"/>
                  </a:lnTo>
                  <a:lnTo>
                    <a:pt x="5400674" y="814387"/>
                  </a:lnTo>
                  <a:lnTo>
                    <a:pt x="5400673" y="821579"/>
                  </a:lnTo>
                  <a:lnTo>
                    <a:pt x="5399971" y="828702"/>
                  </a:lnTo>
                  <a:lnTo>
                    <a:pt x="5398568" y="835757"/>
                  </a:lnTo>
                  <a:lnTo>
                    <a:pt x="5397165" y="842811"/>
                  </a:lnTo>
                  <a:lnTo>
                    <a:pt x="5378217" y="881223"/>
                  </a:lnTo>
                  <a:lnTo>
                    <a:pt x="5368591" y="891842"/>
                  </a:lnTo>
                  <a:lnTo>
                    <a:pt x="5363505" y="896927"/>
                  </a:lnTo>
                  <a:lnTo>
                    <a:pt x="5333054" y="915586"/>
                  </a:lnTo>
                  <a:lnTo>
                    <a:pt x="5326409" y="918339"/>
                  </a:lnTo>
                  <a:lnTo>
                    <a:pt x="5319560" y="920416"/>
                  </a:lnTo>
                  <a:lnTo>
                    <a:pt x="5312506" y="921820"/>
                  </a:lnTo>
                  <a:lnTo>
                    <a:pt x="5305451" y="923223"/>
                  </a:lnTo>
                  <a:lnTo>
                    <a:pt x="5298329" y="923924"/>
                  </a:lnTo>
                  <a:lnTo>
                    <a:pt x="5291137" y="923924"/>
                  </a:lnTo>
                  <a:lnTo>
                    <a:pt x="109537" y="923924"/>
                  </a:lnTo>
                  <a:lnTo>
                    <a:pt x="67619" y="915586"/>
                  </a:lnTo>
                  <a:lnTo>
                    <a:pt x="60974" y="912834"/>
                  </a:lnTo>
                  <a:lnTo>
                    <a:pt x="26997" y="886756"/>
                  </a:lnTo>
                  <a:lnTo>
                    <a:pt x="18460" y="875243"/>
                  </a:lnTo>
                  <a:lnTo>
                    <a:pt x="14464" y="869262"/>
                  </a:lnTo>
                  <a:lnTo>
                    <a:pt x="11090" y="862950"/>
                  </a:lnTo>
                  <a:lnTo>
                    <a:pt x="8338" y="856305"/>
                  </a:lnTo>
                  <a:lnTo>
                    <a:pt x="5585" y="849660"/>
                  </a:lnTo>
                  <a:lnTo>
                    <a:pt x="3507" y="842811"/>
                  </a:lnTo>
                  <a:lnTo>
                    <a:pt x="2104" y="835757"/>
                  </a:lnTo>
                  <a:lnTo>
                    <a:pt x="701" y="828702"/>
                  </a:lnTo>
                  <a:lnTo>
                    <a:pt x="0" y="821579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95324" y="91154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8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1"/>
                  </a:lnTo>
                  <a:lnTo>
                    <a:pt x="453314" y="51661"/>
                  </a:lnTo>
                  <a:lnTo>
                    <a:pt x="457199" y="71196"/>
                  </a:lnTo>
                  <a:lnTo>
                    <a:pt x="457199" y="386003"/>
                  </a:lnTo>
                  <a:lnTo>
                    <a:pt x="441578" y="427494"/>
                  </a:lnTo>
                  <a:lnTo>
                    <a:pt x="405537" y="453314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457" y="9267824"/>
              <a:ext cx="142934" cy="152161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1292224" y="9101770"/>
            <a:ext cx="311086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70" b="1">
                <a:solidFill>
                  <a:srgbClr val="111726"/>
                </a:solidFill>
                <a:latin typeface="Arial"/>
                <a:cs typeface="Arial"/>
              </a:rPr>
              <a:t>Architecture</a:t>
            </a:r>
            <a:r>
              <a:rPr dirty="0" sz="1350" spc="-1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11726"/>
                </a:solidFill>
                <a:latin typeface="Arial"/>
                <a:cs typeface="Arial"/>
              </a:rPr>
              <a:t>sécurisée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Isolation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complète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des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données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entre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utilisateurs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639595" y="6972884"/>
            <a:ext cx="1288415" cy="641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3495"/>
              </a:lnSpc>
              <a:spcBef>
                <a:spcPts val="120"/>
              </a:spcBef>
            </a:pPr>
            <a:r>
              <a:rPr dirty="0" sz="2950" spc="120" b="1">
                <a:solidFill>
                  <a:srgbClr val="FFFFFF"/>
                </a:solidFill>
                <a:latin typeface="Arial"/>
                <a:cs typeface="Arial"/>
              </a:rPr>
              <a:t>+300%</a:t>
            </a:r>
            <a:endParaRPr sz="2950">
              <a:latin typeface="Arial"/>
              <a:cs typeface="Arial"/>
            </a:endParaRPr>
          </a:p>
          <a:p>
            <a:pPr algn="ctr">
              <a:lnSpc>
                <a:spcPts val="1335"/>
              </a:lnSpc>
            </a:pP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Conversions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308702" y="6972884"/>
            <a:ext cx="934085" cy="641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495"/>
              </a:lnSpc>
              <a:spcBef>
                <a:spcPts val="120"/>
              </a:spcBef>
            </a:pPr>
            <a:r>
              <a:rPr dirty="0" sz="2950" spc="19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950" spc="-25" b="1">
                <a:solidFill>
                  <a:srgbClr val="FFFFFF"/>
                </a:solidFill>
                <a:latin typeface="Arial"/>
                <a:cs typeface="Arial"/>
              </a:rPr>
              <a:t>75%</a:t>
            </a:r>
            <a:endParaRPr sz="2950">
              <a:latin typeface="Arial"/>
              <a:cs typeface="Arial"/>
            </a:endParaRPr>
          </a:p>
          <a:p>
            <a:pPr marL="51435">
              <a:lnSpc>
                <a:spcPts val="1335"/>
              </a:lnSpc>
            </a:pPr>
            <a:r>
              <a:rPr dirty="0" sz="1150" spc="-40">
                <a:solidFill>
                  <a:srgbClr val="FFFFFF"/>
                </a:solidFill>
                <a:latin typeface="Microsoft Sans Serif"/>
                <a:cs typeface="Microsoft Sans Serif"/>
              </a:rPr>
              <a:t>Temps</a:t>
            </a:r>
            <a:r>
              <a:rPr dirty="0" sz="11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Perdu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824440" y="7753746"/>
            <a:ext cx="918844" cy="661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3660"/>
              </a:lnSpc>
              <a:spcBef>
                <a:spcPts val="120"/>
              </a:spcBef>
            </a:pPr>
            <a:r>
              <a:rPr dirty="0" sz="295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3100" spc="-25" b="1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endParaRPr sz="3100">
              <a:latin typeface="Georgia"/>
              <a:cs typeface="Georgia"/>
            </a:endParaRPr>
          </a:p>
          <a:p>
            <a:pPr algn="ctr">
              <a:lnSpc>
                <a:spcPts val="1320"/>
              </a:lnSpc>
            </a:pPr>
            <a:r>
              <a:rPr dirty="0" sz="1150" spc="-105">
                <a:solidFill>
                  <a:srgbClr val="FFFFFF"/>
                </a:solidFill>
                <a:latin typeface="Microsoft Sans Serif"/>
                <a:cs typeface="Microsoft Sans Serif"/>
              </a:rPr>
              <a:t>ROI</a:t>
            </a:r>
            <a:r>
              <a:rPr dirty="0" sz="11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Marketing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375229" y="7772984"/>
            <a:ext cx="800735" cy="641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495"/>
              </a:lnSpc>
              <a:spcBef>
                <a:spcPts val="120"/>
              </a:spcBef>
            </a:pPr>
            <a:r>
              <a:rPr dirty="0" sz="2950" spc="60" b="1">
                <a:solidFill>
                  <a:srgbClr val="FFFFFF"/>
                </a:solidFill>
                <a:latin typeface="Arial"/>
                <a:cs typeface="Arial"/>
              </a:rPr>
              <a:t>24/7</a:t>
            </a:r>
            <a:endParaRPr sz="2950">
              <a:latin typeface="Arial"/>
              <a:cs typeface="Arial"/>
            </a:endParaRPr>
          </a:p>
          <a:p>
            <a:pPr marL="65405">
              <a:lnSpc>
                <a:spcPts val="1335"/>
              </a:lnSpc>
            </a:pPr>
            <a:r>
              <a:rPr dirty="0" sz="1150" spc="-1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Microsoft Sans Serif"/>
                <a:cs typeface="Microsoft Sans Serif"/>
              </a:rPr>
              <a:t>IA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7810142" y="9220219"/>
            <a:ext cx="4191635" cy="1714500"/>
            <a:chOff x="7810142" y="9220219"/>
            <a:chExt cx="4191635" cy="1714500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142" y="9220219"/>
              <a:ext cx="152675" cy="152707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0477499" y="10610849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1799" y="10706099"/>
              <a:ext cx="133349" cy="13334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8063830" y="9168229"/>
            <a:ext cx="219646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Découvrir</a:t>
            </a:r>
            <a:r>
              <a:rPr dirty="0" sz="13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Fonctionnalités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ts val="1115"/>
              </a:lnSpc>
            </a:pPr>
            <a:r>
              <a:rPr dirty="0" sz="1000" spc="-40"/>
              <a:t>Créé</a:t>
            </a:r>
            <a:r>
              <a:rPr dirty="0" sz="1000" spc="-25"/>
              <a:t> </a:t>
            </a:r>
            <a:r>
              <a:rPr dirty="0" sz="1000" spc="-20"/>
              <a:t>avec Genspark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401300"/>
            <a:chOff x="0" y="0"/>
            <a:chExt cx="12192000" cy="10401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4012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753599" y="7619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2" y="1212602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2"/>
                  </a:lnTo>
                  <a:lnTo>
                    <a:pt x="309125" y="1140002"/>
                  </a:lnTo>
                  <a:lnTo>
                    <a:pt x="270924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6" y="883678"/>
                  </a:lnTo>
                  <a:lnTo>
                    <a:pt x="46401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2" y="713813"/>
                  </a:lnTo>
                  <a:lnTo>
                    <a:pt x="2934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4" y="549848"/>
                  </a:lnTo>
                  <a:lnTo>
                    <a:pt x="8972" y="505385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1" y="376316"/>
                  </a:lnTo>
                  <a:lnTo>
                    <a:pt x="65086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1"/>
                  </a:lnTo>
                  <a:lnTo>
                    <a:pt x="270924" y="102736"/>
                  </a:lnTo>
                  <a:lnTo>
                    <a:pt x="309125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7" y="65088"/>
                  </a:lnTo>
                  <a:lnTo>
                    <a:pt x="922995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39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3" y="309125"/>
                  </a:lnTo>
                  <a:lnTo>
                    <a:pt x="1160671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1" y="922997"/>
                  </a:lnTo>
                  <a:lnTo>
                    <a:pt x="1107995" y="960616"/>
                  </a:lnTo>
                  <a:lnTo>
                    <a:pt x="1080825" y="996325"/>
                  </a:lnTo>
                  <a:lnTo>
                    <a:pt x="1051103" y="1029940"/>
                  </a:lnTo>
                  <a:lnTo>
                    <a:pt x="1018981" y="1061283"/>
                  </a:lnTo>
                  <a:lnTo>
                    <a:pt x="984640" y="1090178"/>
                  </a:lnTo>
                  <a:lnTo>
                    <a:pt x="948274" y="1116463"/>
                  </a:lnTo>
                  <a:lnTo>
                    <a:pt x="910073" y="1140002"/>
                  </a:lnTo>
                  <a:lnTo>
                    <a:pt x="870236" y="1160671"/>
                  </a:lnTo>
                  <a:lnTo>
                    <a:pt x="828986" y="1178353"/>
                  </a:lnTo>
                  <a:lnTo>
                    <a:pt x="786557" y="1192950"/>
                  </a:lnTo>
                  <a:lnTo>
                    <a:pt x="743167" y="1204386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3B81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467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1" y="596475"/>
                  </a:lnTo>
                  <a:lnTo>
                    <a:pt x="174481" y="580335"/>
                  </a:lnTo>
                  <a:lnTo>
                    <a:pt x="135462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6"/>
                  </a:lnTo>
                  <a:lnTo>
                    <a:pt x="304799" y="0"/>
                  </a:lnTo>
                  <a:lnTo>
                    <a:pt x="319755" y="366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0FB981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81999" y="61721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8" y="592670"/>
                  </a:lnTo>
                  <a:lnTo>
                    <a:pt x="40679" y="552298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0" y="235196"/>
                  </a:lnTo>
                  <a:lnTo>
                    <a:pt x="49496" y="193202"/>
                  </a:lnTo>
                  <a:lnTo>
                    <a:pt x="74976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8" y="261484"/>
                  </a:lnTo>
                  <a:lnTo>
                    <a:pt x="754677" y="306669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5" y="436904"/>
                  </a:lnTo>
                  <a:lnTo>
                    <a:pt x="748198" y="482614"/>
                  </a:lnTo>
                  <a:lnTo>
                    <a:pt x="732997" y="526801"/>
                  </a:lnTo>
                  <a:lnTo>
                    <a:pt x="712500" y="568795"/>
                  </a:lnTo>
                  <a:lnTo>
                    <a:pt x="687021" y="607960"/>
                  </a:lnTo>
                  <a:lnTo>
                    <a:pt x="656940" y="643712"/>
                  </a:lnTo>
                  <a:lnTo>
                    <a:pt x="622704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8B5C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" y="8867774"/>
              <a:ext cx="11410948" cy="1219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85762" y="8863011"/>
              <a:ext cx="11420475" cy="1228725"/>
            </a:xfrm>
            <a:custGeom>
              <a:avLst/>
              <a:gdLst/>
              <a:ahLst/>
              <a:cxnLst/>
              <a:rect l="l" t="t" r="r" b="b"/>
              <a:pathLst>
                <a:path w="11420475" h="1228725">
                  <a:moveTo>
                    <a:pt x="0" y="108108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6" y="97906"/>
                  </a:lnTo>
                  <a:lnTo>
                    <a:pt x="29058" y="59681"/>
                  </a:lnTo>
                  <a:lnTo>
                    <a:pt x="59682" y="29057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1272836" y="0"/>
                  </a:lnTo>
                  <a:lnTo>
                    <a:pt x="11315693" y="6355"/>
                  </a:lnTo>
                  <a:lnTo>
                    <a:pt x="11354858" y="24880"/>
                  </a:lnTo>
                  <a:lnTo>
                    <a:pt x="11386962" y="53975"/>
                  </a:lnTo>
                  <a:lnTo>
                    <a:pt x="11409235" y="91138"/>
                  </a:lnTo>
                  <a:lnTo>
                    <a:pt x="11419763" y="133165"/>
                  </a:lnTo>
                  <a:lnTo>
                    <a:pt x="11420474" y="147637"/>
                  </a:lnTo>
                  <a:lnTo>
                    <a:pt x="11420474" y="1081087"/>
                  </a:lnTo>
                  <a:lnTo>
                    <a:pt x="11414117" y="1123943"/>
                  </a:lnTo>
                  <a:lnTo>
                    <a:pt x="11395591" y="1163109"/>
                  </a:lnTo>
                  <a:lnTo>
                    <a:pt x="11366498" y="1195213"/>
                  </a:lnTo>
                  <a:lnTo>
                    <a:pt x="11329334" y="1217486"/>
                  </a:lnTo>
                  <a:lnTo>
                    <a:pt x="11287307" y="1228015"/>
                  </a:lnTo>
                  <a:lnTo>
                    <a:pt x="11272836" y="1228724"/>
                  </a:lnTo>
                  <a:lnTo>
                    <a:pt x="147637" y="1228724"/>
                  </a:lnTo>
                  <a:lnTo>
                    <a:pt x="104780" y="1222368"/>
                  </a:lnTo>
                  <a:lnTo>
                    <a:pt x="65614" y="1203842"/>
                  </a:lnTo>
                  <a:lnTo>
                    <a:pt x="33510" y="1174748"/>
                  </a:lnTo>
                  <a:lnTo>
                    <a:pt x="11238" y="1137585"/>
                  </a:lnTo>
                  <a:lnTo>
                    <a:pt x="709" y="109555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199" y="304800"/>
              <a:ext cx="609599" cy="6095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953839" y="498871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39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39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39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39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39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39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39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39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39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39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39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39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8469" y="771079"/>
            <a:ext cx="6355080" cy="1299210"/>
          </a:xfrm>
          <a:prstGeom prst="rect"/>
        </p:spPr>
        <p:txBody>
          <a:bodyPr wrap="square" lIns="0" tIns="222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dirty="0" spc="-165"/>
              <a:t>Fonctionnalités</a:t>
            </a:r>
            <a:r>
              <a:rPr dirty="0" spc="-95"/>
              <a:t> </a:t>
            </a:r>
            <a:r>
              <a:rPr dirty="0" spc="-20"/>
              <a:t>Clés</a:t>
            </a:r>
          </a:p>
          <a:p>
            <a:pPr algn="ctr" marL="12065" marR="5080">
              <a:lnSpc>
                <a:spcPct val="116700"/>
              </a:lnSpc>
              <a:spcBef>
                <a:spcPts val="515"/>
              </a:spcBef>
            </a:pPr>
            <a:r>
              <a:rPr dirty="0" sz="150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Découvrez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les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0">
                <a:solidFill>
                  <a:srgbClr val="4A5462"/>
                </a:solidFill>
                <a:latin typeface="Microsoft Sans Serif"/>
                <a:cs typeface="Microsoft Sans Serif"/>
              </a:rPr>
              <a:t>5</a:t>
            </a:r>
            <a:r>
              <a:rPr dirty="0" sz="1450" spc="-4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fonctionnalités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révolutionnaires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qui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feront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vous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un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ninja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du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marketing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97024" y="9028354"/>
            <a:ext cx="5137785" cy="72453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650" spc="-90" b="1">
                <a:solidFill>
                  <a:srgbClr val="111726"/>
                </a:solidFill>
                <a:latin typeface="Arial"/>
                <a:cs typeface="Arial"/>
              </a:rPr>
              <a:t>Tout</a:t>
            </a:r>
            <a:r>
              <a:rPr dirty="0" sz="1650" spc="-70" b="1">
                <a:solidFill>
                  <a:srgbClr val="111726"/>
                </a:solidFill>
                <a:latin typeface="Arial"/>
                <a:cs typeface="Arial"/>
              </a:rPr>
              <a:t> en </a:t>
            </a:r>
            <a:r>
              <a:rPr dirty="0" sz="1650" spc="-100" b="1">
                <a:solidFill>
                  <a:srgbClr val="111726"/>
                </a:solidFill>
                <a:latin typeface="Arial"/>
                <a:cs typeface="Arial"/>
              </a:rPr>
              <a:t>Un</a:t>
            </a:r>
            <a:r>
              <a:rPr dirty="0" sz="1700" spc="-100" b="1">
                <a:solidFill>
                  <a:srgbClr val="111726"/>
                </a:solidFill>
                <a:latin typeface="BIZ UDPGothic"/>
                <a:cs typeface="BIZ UDPGothic"/>
              </a:rPr>
              <a:t>,</a:t>
            </a:r>
            <a:r>
              <a:rPr dirty="0" sz="1700" spc="-204" b="1">
                <a:solidFill>
                  <a:srgbClr val="111726"/>
                </a:solidFill>
                <a:latin typeface="BIZ UDPGothic"/>
                <a:cs typeface="BIZ UDPGothic"/>
              </a:rPr>
              <a:t> </a:t>
            </a:r>
            <a:r>
              <a:rPr dirty="0" sz="1650" spc="-80" b="1">
                <a:solidFill>
                  <a:srgbClr val="111726"/>
                </a:solidFill>
                <a:latin typeface="Arial"/>
                <a:cs typeface="Arial"/>
              </a:rPr>
              <a:t>Prêt</a:t>
            </a:r>
            <a:r>
              <a:rPr dirty="0" sz="1650" spc="-70" b="1">
                <a:solidFill>
                  <a:srgbClr val="111726"/>
                </a:solidFill>
                <a:latin typeface="Arial"/>
                <a:cs typeface="Arial"/>
              </a:rPr>
              <a:t> à</a:t>
            </a:r>
            <a:r>
              <a:rPr dirty="0" sz="1650" spc="-6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11726"/>
                </a:solidFill>
                <a:latin typeface="Arial"/>
                <a:cs typeface="Arial"/>
              </a:rPr>
              <a:t>l</a:t>
            </a:r>
            <a:r>
              <a:rPr dirty="0" sz="1700" spc="-10" b="1">
                <a:solidFill>
                  <a:srgbClr val="111726"/>
                </a:solidFill>
                <a:latin typeface="BIZ UDPGothic"/>
                <a:cs typeface="BIZ UDPGothic"/>
              </a:rPr>
              <a:t>'</a:t>
            </a:r>
            <a:r>
              <a:rPr dirty="0" sz="1650" spc="-10" b="1">
                <a:solidFill>
                  <a:srgbClr val="111726"/>
                </a:solidFill>
                <a:latin typeface="Arial"/>
                <a:cs typeface="Arial"/>
              </a:rPr>
              <a:t>Action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300" spc="-20">
                <a:solidFill>
                  <a:srgbClr val="4A5462"/>
                </a:solidFill>
                <a:latin typeface="Microsoft Sans Serif"/>
                <a:cs typeface="Microsoft Sans Serif"/>
              </a:rPr>
              <a:t>Ces</a:t>
            </a: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5</a:t>
            </a: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fonctionnalités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travaillent</a:t>
            </a: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ensemble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4A5462"/>
                </a:solidFill>
                <a:latin typeface="Microsoft Sans Serif"/>
                <a:cs typeface="Microsoft Sans Serif"/>
              </a:rPr>
              <a:t>maximiser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résultats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60445" y="9189994"/>
            <a:ext cx="841375" cy="51625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950" spc="-50" b="1">
                <a:latin typeface="DejaVu Sans Condensed"/>
                <a:cs typeface="DejaVu Sans Condensed"/>
              </a:rPr>
              <a:t>5</a:t>
            </a:r>
            <a:endParaRPr sz="1950">
              <a:latin typeface="DejaVu Sans Condensed"/>
              <a:cs typeface="DejaVu Sans Condensed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000" spc="-45">
                <a:solidFill>
                  <a:srgbClr val="6A7280"/>
                </a:solidFill>
                <a:latin typeface="Gulim"/>
                <a:cs typeface="Gulim"/>
              </a:rPr>
              <a:t>Fonctionnalités</a:t>
            </a:r>
            <a:endParaRPr sz="1000">
              <a:latin typeface="Gulim"/>
              <a:cs typeface="Guli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081120" y="9220208"/>
            <a:ext cx="631190" cy="48640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1650" spc="40" b="1">
                <a:solidFill>
                  <a:srgbClr val="049569"/>
                </a:solidFill>
                <a:latin typeface="Arial"/>
                <a:cs typeface="Arial"/>
              </a:rPr>
              <a:t>∞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 spc="-35">
                <a:solidFill>
                  <a:srgbClr val="6A7280"/>
                </a:solidFill>
                <a:latin typeface="Gulim"/>
                <a:cs typeface="Gulim"/>
              </a:rPr>
              <a:t>Possibilités</a:t>
            </a:r>
            <a:endParaRPr sz="1000">
              <a:latin typeface="Gulim"/>
              <a:cs typeface="Guli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991501" y="9188167"/>
            <a:ext cx="594360" cy="51815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dirty="0" sz="1950" spc="40" b="1">
                <a:solidFill>
                  <a:srgbClr val="2562EB"/>
                </a:solidFill>
                <a:latin typeface="Arial"/>
                <a:cs typeface="Arial"/>
              </a:rPr>
              <a:t>24/7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5">
                <a:solidFill>
                  <a:srgbClr val="6A7280"/>
                </a:solidFill>
                <a:latin typeface="Gulim"/>
                <a:cs typeface="Gulim"/>
              </a:rPr>
              <a:t>Disponible</a:t>
            </a:r>
            <a:endParaRPr sz="1000">
              <a:latin typeface="Gulim"/>
              <a:cs typeface="Guli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0999" y="2476499"/>
            <a:ext cx="3657600" cy="3028950"/>
            <a:chOff x="380999" y="2476499"/>
            <a:chExt cx="3657600" cy="3028950"/>
          </a:xfrm>
        </p:grpSpPr>
        <p:sp>
          <p:nvSpPr>
            <p:cNvPr id="17" name="object 17" descr=""/>
            <p:cNvSpPr/>
            <p:nvPr/>
          </p:nvSpPr>
          <p:spPr>
            <a:xfrm>
              <a:off x="3857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3545729" y="3019424"/>
                  </a:moveTo>
                  <a:lnTo>
                    <a:pt x="102345" y="3019424"/>
                  </a:lnTo>
                  <a:lnTo>
                    <a:pt x="95221" y="3018722"/>
                  </a:lnTo>
                  <a:lnTo>
                    <a:pt x="54661" y="3004959"/>
                  </a:lnTo>
                  <a:lnTo>
                    <a:pt x="22456" y="2976723"/>
                  </a:lnTo>
                  <a:lnTo>
                    <a:pt x="3507" y="2938310"/>
                  </a:lnTo>
                  <a:lnTo>
                    <a:pt x="0" y="2917079"/>
                  </a:lnTo>
                  <a:lnTo>
                    <a:pt x="0" y="29098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3545729" y="0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42488" y="74264"/>
                  </a:lnTo>
                  <a:lnTo>
                    <a:pt x="3648074" y="102345"/>
                  </a:lnTo>
                  <a:lnTo>
                    <a:pt x="3648074" y="2917079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73810" y="3013838"/>
                  </a:lnTo>
                  <a:lnTo>
                    <a:pt x="3552852" y="3018722"/>
                  </a:lnTo>
                  <a:lnTo>
                    <a:pt x="3545729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57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0" y="2909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3538537" y="0"/>
                  </a:lnTo>
                  <a:lnTo>
                    <a:pt x="3545729" y="0"/>
                  </a:lnTo>
                  <a:lnTo>
                    <a:pt x="3552852" y="701"/>
                  </a:lnTo>
                  <a:lnTo>
                    <a:pt x="3559906" y="2104"/>
                  </a:lnTo>
                  <a:lnTo>
                    <a:pt x="3566960" y="3507"/>
                  </a:lnTo>
                  <a:lnTo>
                    <a:pt x="3573810" y="5585"/>
                  </a:lnTo>
                  <a:lnTo>
                    <a:pt x="3580454" y="8338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39735" y="67619"/>
                  </a:lnTo>
                  <a:lnTo>
                    <a:pt x="3642488" y="74264"/>
                  </a:lnTo>
                  <a:lnTo>
                    <a:pt x="3644566" y="81113"/>
                  </a:lnTo>
                  <a:lnTo>
                    <a:pt x="3645969" y="88167"/>
                  </a:lnTo>
                  <a:lnTo>
                    <a:pt x="3647372" y="95221"/>
                  </a:lnTo>
                  <a:lnTo>
                    <a:pt x="3648074" y="102345"/>
                  </a:lnTo>
                  <a:lnTo>
                    <a:pt x="3648074" y="109537"/>
                  </a:lnTo>
                  <a:lnTo>
                    <a:pt x="3648074" y="2909887"/>
                  </a:lnTo>
                  <a:lnTo>
                    <a:pt x="3648074" y="2917079"/>
                  </a:lnTo>
                  <a:lnTo>
                    <a:pt x="3647372" y="2924202"/>
                  </a:lnTo>
                  <a:lnTo>
                    <a:pt x="3645969" y="2931256"/>
                  </a:lnTo>
                  <a:lnTo>
                    <a:pt x="3644566" y="2938310"/>
                  </a:lnTo>
                  <a:lnTo>
                    <a:pt x="3642488" y="2945160"/>
                  </a:lnTo>
                  <a:lnTo>
                    <a:pt x="3639735" y="2951805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80454" y="3011086"/>
                  </a:lnTo>
                  <a:lnTo>
                    <a:pt x="3573810" y="3013838"/>
                  </a:lnTo>
                  <a:lnTo>
                    <a:pt x="3538537" y="3019424"/>
                  </a:lnTo>
                  <a:lnTo>
                    <a:pt x="109537" y="3019424"/>
                  </a:lnTo>
                  <a:lnTo>
                    <a:pt x="67619" y="3011086"/>
                  </a:lnTo>
                  <a:lnTo>
                    <a:pt x="60974" y="3008333"/>
                  </a:lnTo>
                  <a:lnTo>
                    <a:pt x="26997" y="2982256"/>
                  </a:lnTo>
                  <a:lnTo>
                    <a:pt x="18460" y="2970742"/>
                  </a:lnTo>
                  <a:lnTo>
                    <a:pt x="14464" y="2964762"/>
                  </a:lnTo>
                  <a:lnTo>
                    <a:pt x="11090" y="2958450"/>
                  </a:lnTo>
                  <a:lnTo>
                    <a:pt x="8338" y="2951805"/>
                  </a:lnTo>
                  <a:lnTo>
                    <a:pt x="5585" y="2945160"/>
                  </a:lnTo>
                  <a:lnTo>
                    <a:pt x="3507" y="2938310"/>
                  </a:lnTo>
                  <a:lnTo>
                    <a:pt x="2104" y="2931256"/>
                  </a:lnTo>
                  <a:lnTo>
                    <a:pt x="701" y="2924202"/>
                  </a:lnTo>
                  <a:lnTo>
                    <a:pt x="0" y="2917079"/>
                  </a:lnTo>
                  <a:lnTo>
                    <a:pt x="0" y="2909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4524374"/>
              <a:ext cx="3143249" cy="7238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28649" y="4514849"/>
              <a:ext cx="3162300" cy="742950"/>
            </a:xfrm>
            <a:custGeom>
              <a:avLst/>
              <a:gdLst/>
              <a:ahLst/>
              <a:cxnLst/>
              <a:rect l="l" t="t" r="r" b="b"/>
              <a:pathLst>
                <a:path w="316230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095624" y="0"/>
                  </a:lnTo>
                  <a:lnTo>
                    <a:pt x="3100002" y="0"/>
                  </a:lnTo>
                  <a:lnTo>
                    <a:pt x="3104338" y="427"/>
                  </a:lnTo>
                  <a:lnTo>
                    <a:pt x="3108631" y="1281"/>
                  </a:lnTo>
                  <a:lnTo>
                    <a:pt x="3112925" y="2135"/>
                  </a:lnTo>
                  <a:lnTo>
                    <a:pt x="3132667" y="11236"/>
                  </a:lnTo>
                  <a:lnTo>
                    <a:pt x="3136307" y="13668"/>
                  </a:lnTo>
                  <a:lnTo>
                    <a:pt x="3158899" y="45204"/>
                  </a:lnTo>
                  <a:lnTo>
                    <a:pt x="3162299" y="66674"/>
                  </a:lnTo>
                  <a:lnTo>
                    <a:pt x="3162299" y="676274"/>
                  </a:lnTo>
                  <a:lnTo>
                    <a:pt x="3151062" y="713317"/>
                  </a:lnTo>
                  <a:lnTo>
                    <a:pt x="3121139" y="737874"/>
                  </a:lnTo>
                  <a:lnTo>
                    <a:pt x="3117094" y="739549"/>
                  </a:lnTo>
                  <a:lnTo>
                    <a:pt x="3112925" y="740814"/>
                  </a:lnTo>
                  <a:lnTo>
                    <a:pt x="3108631" y="741668"/>
                  </a:lnTo>
                  <a:lnTo>
                    <a:pt x="3104338" y="742522"/>
                  </a:lnTo>
                  <a:lnTo>
                    <a:pt x="3100002" y="742949"/>
                  </a:lnTo>
                  <a:lnTo>
                    <a:pt x="3095624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4" y="736198"/>
                  </a:lnTo>
                  <a:lnTo>
                    <a:pt x="33272" y="734144"/>
                  </a:lnTo>
                  <a:lnTo>
                    <a:pt x="29632" y="731712"/>
                  </a:lnTo>
                  <a:lnTo>
                    <a:pt x="25992" y="729280"/>
                  </a:lnTo>
                  <a:lnTo>
                    <a:pt x="5075" y="701789"/>
                  </a:lnTo>
                  <a:lnTo>
                    <a:pt x="3399" y="697745"/>
                  </a:lnTo>
                  <a:lnTo>
                    <a:pt x="2135" y="693576"/>
                  </a:lnTo>
                  <a:lnTo>
                    <a:pt x="1281" y="689282"/>
                  </a:lnTo>
                  <a:lnTo>
                    <a:pt x="427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24" y="2714624"/>
              <a:ext cx="457199" cy="4571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9" y="2847974"/>
              <a:ext cx="166687" cy="1904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971799" y="2828924"/>
              <a:ext cx="828675" cy="228600"/>
            </a:xfrm>
            <a:custGeom>
              <a:avLst/>
              <a:gdLst/>
              <a:ahLst/>
              <a:cxnLst/>
              <a:rect l="l" t="t" r="r" b="b"/>
              <a:pathLst>
                <a:path w="828675" h="228600">
                  <a:moveTo>
                    <a:pt x="721880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21880" y="0"/>
                  </a:lnTo>
                  <a:lnTo>
                    <a:pt x="765049" y="11572"/>
                  </a:lnTo>
                  <a:lnTo>
                    <a:pt x="800503" y="38784"/>
                  </a:lnTo>
                  <a:lnTo>
                    <a:pt x="822846" y="77492"/>
                  </a:lnTo>
                  <a:lnTo>
                    <a:pt x="828675" y="106794"/>
                  </a:lnTo>
                  <a:lnTo>
                    <a:pt x="828675" y="121805"/>
                  </a:lnTo>
                  <a:lnTo>
                    <a:pt x="817101" y="164974"/>
                  </a:lnTo>
                  <a:lnTo>
                    <a:pt x="789890" y="200429"/>
                  </a:lnTo>
                  <a:lnTo>
                    <a:pt x="751182" y="222771"/>
                  </a:lnTo>
                  <a:lnTo>
                    <a:pt x="729312" y="227867"/>
                  </a:lnTo>
                  <a:lnTo>
                    <a:pt x="721880" y="2285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034109" y="2843134"/>
            <a:ext cx="702945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047857"/>
                </a:solidFill>
                <a:latin typeface="Microsoft Sans Serif"/>
                <a:cs typeface="Microsoft Sans Serif"/>
              </a:rPr>
              <a:t>IA</a:t>
            </a:r>
            <a:r>
              <a:rPr dirty="0" sz="950" spc="-40">
                <a:solidFill>
                  <a:srgbClr val="047857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047857"/>
                </a:solidFill>
                <a:latin typeface="Microsoft Sans Serif"/>
                <a:cs typeface="Microsoft Sans Serif"/>
              </a:rPr>
              <a:t>AVANCÉE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6424" y="3308884"/>
            <a:ext cx="212979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90" b="1">
                <a:solidFill>
                  <a:srgbClr val="111726"/>
                </a:solidFill>
                <a:latin typeface="Arial"/>
                <a:cs typeface="Arial"/>
              </a:rPr>
              <a:t>Personas</a:t>
            </a:r>
            <a:r>
              <a:rPr dirty="0" sz="1500" spc="-5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85" b="1">
                <a:solidFill>
                  <a:srgbClr val="111726"/>
                </a:solidFill>
                <a:latin typeface="Arial"/>
                <a:cs typeface="Arial"/>
              </a:rPr>
              <a:t>IA</a:t>
            </a:r>
            <a:r>
              <a:rPr dirty="0" sz="1500" spc="-5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111726"/>
                </a:solidFill>
                <a:latin typeface="Arial"/>
                <a:cs typeface="Arial"/>
              </a:rPr>
              <a:t>avec</a:t>
            </a:r>
            <a:r>
              <a:rPr dirty="0" sz="1500" spc="-5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111726"/>
                </a:solidFill>
                <a:latin typeface="Arial"/>
                <a:cs typeface="Arial"/>
              </a:rPr>
              <a:t>Avatars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06424" y="3655565"/>
            <a:ext cx="2995295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Génération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automatique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profils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clients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ultra- détaillés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avec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avatars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visuels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insights comportementaux.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52474" y="2476499"/>
            <a:ext cx="7172325" cy="3028950"/>
            <a:chOff x="752474" y="2476499"/>
            <a:chExt cx="7172325" cy="3028950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474" y="4638674"/>
              <a:ext cx="304799" cy="30479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133462" y="4705361"/>
              <a:ext cx="2533650" cy="171450"/>
            </a:xfrm>
            <a:custGeom>
              <a:avLst/>
              <a:gdLst/>
              <a:ahLst/>
              <a:cxnLst/>
              <a:rect l="l" t="t" r="r" b="b"/>
              <a:pathLst>
                <a:path w="2533650" h="171450">
                  <a:moveTo>
                    <a:pt x="1905000" y="139077"/>
                  </a:moveTo>
                  <a:lnTo>
                    <a:pt x="1880222" y="114300"/>
                  </a:lnTo>
                  <a:lnTo>
                    <a:pt x="24790" y="114300"/>
                  </a:lnTo>
                  <a:lnTo>
                    <a:pt x="0" y="139077"/>
                  </a:lnTo>
                  <a:lnTo>
                    <a:pt x="0" y="142875"/>
                  </a:lnTo>
                  <a:lnTo>
                    <a:pt x="0" y="146659"/>
                  </a:lnTo>
                  <a:lnTo>
                    <a:pt x="24790" y="171450"/>
                  </a:lnTo>
                  <a:lnTo>
                    <a:pt x="1880222" y="171450"/>
                  </a:lnTo>
                  <a:lnTo>
                    <a:pt x="1905000" y="146659"/>
                  </a:lnTo>
                  <a:lnTo>
                    <a:pt x="1905000" y="139077"/>
                  </a:lnTo>
                  <a:close/>
                </a:path>
                <a:path w="2533650" h="171450">
                  <a:moveTo>
                    <a:pt x="2533650" y="33045"/>
                  </a:moveTo>
                  <a:lnTo>
                    <a:pt x="2505468" y="965"/>
                  </a:lnTo>
                  <a:lnTo>
                    <a:pt x="2500604" y="0"/>
                  </a:lnTo>
                  <a:lnTo>
                    <a:pt x="33058" y="0"/>
                  </a:lnTo>
                  <a:lnTo>
                    <a:pt x="977" y="28181"/>
                  </a:lnTo>
                  <a:lnTo>
                    <a:pt x="0" y="33045"/>
                  </a:lnTo>
                  <a:lnTo>
                    <a:pt x="0" y="38100"/>
                  </a:lnTo>
                  <a:lnTo>
                    <a:pt x="0" y="43141"/>
                  </a:lnTo>
                  <a:lnTo>
                    <a:pt x="28194" y="75222"/>
                  </a:lnTo>
                  <a:lnTo>
                    <a:pt x="33058" y="76200"/>
                  </a:lnTo>
                  <a:lnTo>
                    <a:pt x="2500604" y="76200"/>
                  </a:lnTo>
                  <a:lnTo>
                    <a:pt x="2532684" y="48006"/>
                  </a:lnTo>
                  <a:lnTo>
                    <a:pt x="2533650" y="43141"/>
                  </a:lnTo>
                  <a:lnTo>
                    <a:pt x="2533650" y="33045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52474" y="5019674"/>
              <a:ext cx="942975" cy="38100"/>
            </a:xfrm>
            <a:custGeom>
              <a:avLst/>
              <a:gdLst/>
              <a:ahLst/>
              <a:cxnLst/>
              <a:rect l="l" t="t" r="r" b="b"/>
              <a:pathLst>
                <a:path w="942975" h="38100">
                  <a:moveTo>
                    <a:pt x="9264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926450" y="0"/>
                  </a:lnTo>
                  <a:lnTo>
                    <a:pt x="942974" y="16523"/>
                  </a:lnTo>
                  <a:lnTo>
                    <a:pt x="942974" y="21576"/>
                  </a:lnTo>
                  <a:lnTo>
                    <a:pt x="928880" y="37616"/>
                  </a:lnTo>
                  <a:lnTo>
                    <a:pt x="926450" y="38099"/>
                  </a:lnTo>
                  <a:close/>
                </a:path>
              </a:pathLst>
            </a:custGeom>
            <a:solidFill>
              <a:srgbClr val="C3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33549" y="5019674"/>
              <a:ext cx="952500" cy="38100"/>
            </a:xfrm>
            <a:custGeom>
              <a:avLst/>
              <a:gdLst/>
              <a:ahLst/>
              <a:cxnLst/>
              <a:rect l="l" t="t" r="r" b="b"/>
              <a:pathLst>
                <a:path w="952500" h="38100">
                  <a:moveTo>
                    <a:pt x="935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935976" y="0"/>
                  </a:lnTo>
                  <a:lnTo>
                    <a:pt x="952499" y="16523"/>
                  </a:lnTo>
                  <a:lnTo>
                    <a:pt x="952499" y="21576"/>
                  </a:lnTo>
                  <a:lnTo>
                    <a:pt x="938406" y="37616"/>
                  </a:lnTo>
                  <a:lnTo>
                    <a:pt x="935976" y="380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724149" y="5019674"/>
              <a:ext cx="942975" cy="38100"/>
            </a:xfrm>
            <a:custGeom>
              <a:avLst/>
              <a:gdLst/>
              <a:ahLst/>
              <a:cxnLst/>
              <a:rect l="l" t="t" r="r" b="b"/>
              <a:pathLst>
                <a:path w="942975" h="38100">
                  <a:moveTo>
                    <a:pt x="9264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926450" y="0"/>
                  </a:lnTo>
                  <a:lnTo>
                    <a:pt x="942974" y="16523"/>
                  </a:lnTo>
                  <a:lnTo>
                    <a:pt x="942974" y="21576"/>
                  </a:lnTo>
                  <a:lnTo>
                    <a:pt x="928880" y="37616"/>
                  </a:lnTo>
                  <a:lnTo>
                    <a:pt x="926450" y="38099"/>
                  </a:lnTo>
                  <a:close/>
                </a:path>
              </a:pathLst>
            </a:custGeom>
            <a:solidFill>
              <a:srgbClr val="F9A7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2719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3545729" y="3019424"/>
                  </a:moveTo>
                  <a:lnTo>
                    <a:pt x="102345" y="3019424"/>
                  </a:lnTo>
                  <a:lnTo>
                    <a:pt x="95221" y="3018722"/>
                  </a:lnTo>
                  <a:lnTo>
                    <a:pt x="54661" y="3004959"/>
                  </a:lnTo>
                  <a:lnTo>
                    <a:pt x="22456" y="2976723"/>
                  </a:lnTo>
                  <a:lnTo>
                    <a:pt x="3507" y="2938310"/>
                  </a:lnTo>
                  <a:lnTo>
                    <a:pt x="0" y="2917079"/>
                  </a:lnTo>
                  <a:lnTo>
                    <a:pt x="0" y="29098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3545729" y="0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42488" y="74264"/>
                  </a:lnTo>
                  <a:lnTo>
                    <a:pt x="3648074" y="102345"/>
                  </a:lnTo>
                  <a:lnTo>
                    <a:pt x="3648074" y="2917079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73810" y="3013838"/>
                  </a:lnTo>
                  <a:lnTo>
                    <a:pt x="3552852" y="3018722"/>
                  </a:lnTo>
                  <a:lnTo>
                    <a:pt x="3545729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2719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0" y="2909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3538537" y="0"/>
                  </a:lnTo>
                  <a:lnTo>
                    <a:pt x="3545729" y="0"/>
                  </a:lnTo>
                  <a:lnTo>
                    <a:pt x="3552852" y="701"/>
                  </a:lnTo>
                  <a:lnTo>
                    <a:pt x="3559906" y="2104"/>
                  </a:lnTo>
                  <a:lnTo>
                    <a:pt x="3566960" y="3507"/>
                  </a:lnTo>
                  <a:lnTo>
                    <a:pt x="3573810" y="5585"/>
                  </a:lnTo>
                  <a:lnTo>
                    <a:pt x="3580454" y="8338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39735" y="67619"/>
                  </a:lnTo>
                  <a:lnTo>
                    <a:pt x="3642488" y="74264"/>
                  </a:lnTo>
                  <a:lnTo>
                    <a:pt x="3644566" y="81113"/>
                  </a:lnTo>
                  <a:lnTo>
                    <a:pt x="3645969" y="88167"/>
                  </a:lnTo>
                  <a:lnTo>
                    <a:pt x="3647372" y="95221"/>
                  </a:lnTo>
                  <a:lnTo>
                    <a:pt x="3648074" y="102345"/>
                  </a:lnTo>
                  <a:lnTo>
                    <a:pt x="3648074" y="109537"/>
                  </a:lnTo>
                  <a:lnTo>
                    <a:pt x="3648074" y="2909887"/>
                  </a:lnTo>
                  <a:lnTo>
                    <a:pt x="3648074" y="2917079"/>
                  </a:lnTo>
                  <a:lnTo>
                    <a:pt x="3647372" y="2924202"/>
                  </a:lnTo>
                  <a:lnTo>
                    <a:pt x="3645969" y="2931256"/>
                  </a:lnTo>
                  <a:lnTo>
                    <a:pt x="3644566" y="2938310"/>
                  </a:lnTo>
                  <a:lnTo>
                    <a:pt x="3642488" y="2945160"/>
                  </a:lnTo>
                  <a:lnTo>
                    <a:pt x="3639735" y="2951805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80454" y="3011086"/>
                  </a:lnTo>
                  <a:lnTo>
                    <a:pt x="3573810" y="3013838"/>
                  </a:lnTo>
                  <a:lnTo>
                    <a:pt x="3538537" y="3019424"/>
                  </a:lnTo>
                  <a:lnTo>
                    <a:pt x="109537" y="3019424"/>
                  </a:lnTo>
                  <a:lnTo>
                    <a:pt x="67619" y="3011086"/>
                  </a:lnTo>
                  <a:lnTo>
                    <a:pt x="60974" y="3008333"/>
                  </a:lnTo>
                  <a:lnTo>
                    <a:pt x="26997" y="2982256"/>
                  </a:lnTo>
                  <a:lnTo>
                    <a:pt x="18460" y="2970742"/>
                  </a:lnTo>
                  <a:lnTo>
                    <a:pt x="14464" y="2964762"/>
                  </a:lnTo>
                  <a:lnTo>
                    <a:pt x="11090" y="2958450"/>
                  </a:lnTo>
                  <a:lnTo>
                    <a:pt x="8338" y="2951805"/>
                  </a:lnTo>
                  <a:lnTo>
                    <a:pt x="5585" y="2945160"/>
                  </a:lnTo>
                  <a:lnTo>
                    <a:pt x="3507" y="2938310"/>
                  </a:lnTo>
                  <a:lnTo>
                    <a:pt x="2104" y="2931256"/>
                  </a:lnTo>
                  <a:lnTo>
                    <a:pt x="701" y="2924202"/>
                  </a:lnTo>
                  <a:lnTo>
                    <a:pt x="0" y="2917079"/>
                  </a:lnTo>
                  <a:lnTo>
                    <a:pt x="0" y="2909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4" y="4524374"/>
              <a:ext cx="3143249" cy="72389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514849" y="4514849"/>
              <a:ext cx="3162300" cy="742950"/>
            </a:xfrm>
            <a:custGeom>
              <a:avLst/>
              <a:gdLst/>
              <a:ahLst/>
              <a:cxnLst/>
              <a:rect l="l" t="t" r="r" b="b"/>
              <a:pathLst>
                <a:path w="316230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095624" y="0"/>
                  </a:lnTo>
                  <a:lnTo>
                    <a:pt x="3100002" y="0"/>
                  </a:lnTo>
                  <a:lnTo>
                    <a:pt x="3104338" y="427"/>
                  </a:lnTo>
                  <a:lnTo>
                    <a:pt x="3108631" y="1281"/>
                  </a:lnTo>
                  <a:lnTo>
                    <a:pt x="3112925" y="2135"/>
                  </a:lnTo>
                  <a:lnTo>
                    <a:pt x="3132667" y="11236"/>
                  </a:lnTo>
                  <a:lnTo>
                    <a:pt x="3136307" y="13668"/>
                  </a:lnTo>
                  <a:lnTo>
                    <a:pt x="3158899" y="45204"/>
                  </a:lnTo>
                  <a:lnTo>
                    <a:pt x="3162299" y="66674"/>
                  </a:lnTo>
                  <a:lnTo>
                    <a:pt x="3162299" y="676274"/>
                  </a:lnTo>
                  <a:lnTo>
                    <a:pt x="3151062" y="713317"/>
                  </a:lnTo>
                  <a:lnTo>
                    <a:pt x="3121139" y="737874"/>
                  </a:lnTo>
                  <a:lnTo>
                    <a:pt x="3117094" y="739549"/>
                  </a:lnTo>
                  <a:lnTo>
                    <a:pt x="3112925" y="740814"/>
                  </a:lnTo>
                  <a:lnTo>
                    <a:pt x="3108631" y="741668"/>
                  </a:lnTo>
                  <a:lnTo>
                    <a:pt x="3104338" y="742522"/>
                  </a:lnTo>
                  <a:lnTo>
                    <a:pt x="3100002" y="742949"/>
                  </a:lnTo>
                  <a:lnTo>
                    <a:pt x="3095624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4" y="736198"/>
                  </a:lnTo>
                  <a:lnTo>
                    <a:pt x="33272" y="734144"/>
                  </a:lnTo>
                  <a:lnTo>
                    <a:pt x="29632" y="731712"/>
                  </a:lnTo>
                  <a:lnTo>
                    <a:pt x="25992" y="729280"/>
                  </a:lnTo>
                  <a:lnTo>
                    <a:pt x="5075" y="701789"/>
                  </a:lnTo>
                  <a:lnTo>
                    <a:pt x="3399" y="697745"/>
                  </a:lnTo>
                  <a:lnTo>
                    <a:pt x="2135" y="693576"/>
                  </a:lnTo>
                  <a:lnTo>
                    <a:pt x="1281" y="689282"/>
                  </a:lnTo>
                  <a:lnTo>
                    <a:pt x="427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38662" y="4829186"/>
              <a:ext cx="2914650" cy="152400"/>
            </a:xfrm>
            <a:custGeom>
              <a:avLst/>
              <a:gdLst/>
              <a:ahLst/>
              <a:cxnLst/>
              <a:rect l="l" t="t" r="r" b="b"/>
              <a:pathLst>
                <a:path w="2914650" h="152400">
                  <a:moveTo>
                    <a:pt x="2333625" y="120027"/>
                  </a:moveTo>
                  <a:lnTo>
                    <a:pt x="2308847" y="95250"/>
                  </a:lnTo>
                  <a:lnTo>
                    <a:pt x="24790" y="95250"/>
                  </a:lnTo>
                  <a:lnTo>
                    <a:pt x="0" y="120027"/>
                  </a:lnTo>
                  <a:lnTo>
                    <a:pt x="0" y="123825"/>
                  </a:lnTo>
                  <a:lnTo>
                    <a:pt x="0" y="127609"/>
                  </a:lnTo>
                  <a:lnTo>
                    <a:pt x="24790" y="152400"/>
                  </a:lnTo>
                  <a:lnTo>
                    <a:pt x="2308847" y="152400"/>
                  </a:lnTo>
                  <a:lnTo>
                    <a:pt x="2333625" y="127609"/>
                  </a:lnTo>
                  <a:lnTo>
                    <a:pt x="2333625" y="120027"/>
                  </a:lnTo>
                  <a:close/>
                </a:path>
                <a:path w="2914650" h="152400">
                  <a:moveTo>
                    <a:pt x="2914650" y="24777"/>
                  </a:moveTo>
                  <a:lnTo>
                    <a:pt x="28898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28575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2889872" y="57150"/>
                  </a:lnTo>
                  <a:lnTo>
                    <a:pt x="2914650" y="32359"/>
                  </a:lnTo>
                  <a:lnTo>
                    <a:pt x="2914650" y="24777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5324" y="2714624"/>
              <a:ext cx="457199" cy="4571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8674" y="2847974"/>
              <a:ext cx="190499" cy="19049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210424" y="2828924"/>
              <a:ext cx="476250" cy="228600"/>
            </a:xfrm>
            <a:custGeom>
              <a:avLst/>
              <a:gdLst/>
              <a:ahLst/>
              <a:cxnLst/>
              <a:rect l="l" t="t" r="r" b="b"/>
              <a:pathLst>
                <a:path w="476250" h="228600">
                  <a:moveTo>
                    <a:pt x="369455" y="228599"/>
                  </a:moveTo>
                  <a:lnTo>
                    <a:pt x="106795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69455" y="0"/>
                  </a:lnTo>
                  <a:lnTo>
                    <a:pt x="412624" y="11572"/>
                  </a:lnTo>
                  <a:lnTo>
                    <a:pt x="448079" y="38784"/>
                  </a:lnTo>
                  <a:lnTo>
                    <a:pt x="470421" y="77492"/>
                  </a:lnTo>
                  <a:lnTo>
                    <a:pt x="476250" y="106794"/>
                  </a:lnTo>
                  <a:lnTo>
                    <a:pt x="476250" y="121805"/>
                  </a:lnTo>
                  <a:lnTo>
                    <a:pt x="464676" y="164974"/>
                  </a:lnTo>
                  <a:lnTo>
                    <a:pt x="437465" y="200429"/>
                  </a:lnTo>
                  <a:lnTo>
                    <a:pt x="398757" y="222771"/>
                  </a:lnTo>
                  <a:lnTo>
                    <a:pt x="376888" y="227867"/>
                  </a:lnTo>
                  <a:lnTo>
                    <a:pt x="369455" y="228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275562" y="2843134"/>
            <a:ext cx="347980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0">
                <a:solidFill>
                  <a:srgbClr val="1C4ED8"/>
                </a:solidFill>
                <a:latin typeface="Microsoft Sans Serif"/>
                <a:cs typeface="Microsoft Sans Serif"/>
              </a:rPr>
              <a:t>AUTO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492625" y="3308884"/>
            <a:ext cx="208089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85" b="1">
                <a:solidFill>
                  <a:srgbClr val="111726"/>
                </a:solidFill>
                <a:latin typeface="Arial"/>
                <a:cs typeface="Arial"/>
              </a:rPr>
              <a:t>Campagnes</a:t>
            </a:r>
            <a:r>
              <a:rPr dirty="0" sz="1500" spc="-3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60" b="1">
                <a:solidFill>
                  <a:srgbClr val="111726"/>
                </a:solidFill>
                <a:latin typeface="Arial"/>
                <a:cs typeface="Arial"/>
              </a:rPr>
              <a:t>Multilingues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492625" y="3655565"/>
            <a:ext cx="2840355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Traduction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adaptation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automatique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de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vos campagnes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dans</a:t>
            </a:r>
            <a:r>
              <a:rPr dirty="0" sz="1150" spc="-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70">
                <a:solidFill>
                  <a:srgbClr val="4A5462"/>
                </a:solidFill>
                <a:latin typeface="Microsoft Sans Serif"/>
                <a:cs typeface="Microsoft Sans Serif"/>
              </a:rPr>
              <a:t>10+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langues</a:t>
            </a:r>
            <a:r>
              <a:rPr dirty="0" sz="1150" spc="-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avec</a:t>
            </a:r>
            <a:r>
              <a:rPr dirty="0" sz="1150" spc="-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contexte culturel.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4638674" y="4638674"/>
            <a:ext cx="704850" cy="114300"/>
          </a:xfrm>
          <a:custGeom>
            <a:avLst/>
            <a:gdLst/>
            <a:ahLst/>
            <a:cxnLst/>
            <a:rect l="l" t="t" r="r" b="b"/>
            <a:pathLst>
              <a:path w="704850" h="114300">
                <a:moveTo>
                  <a:pt x="671802" y="114299"/>
                </a:moveTo>
                <a:lnTo>
                  <a:pt x="33047" y="114299"/>
                </a:lnTo>
                <a:lnTo>
                  <a:pt x="28187" y="113333"/>
                </a:lnTo>
                <a:lnTo>
                  <a:pt x="966" y="86112"/>
                </a:lnTo>
                <a:lnTo>
                  <a:pt x="0" y="81252"/>
                </a:lnTo>
                <a:lnTo>
                  <a:pt x="0" y="76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71802" y="0"/>
                </a:lnTo>
                <a:lnTo>
                  <a:pt x="703883" y="28187"/>
                </a:lnTo>
                <a:lnTo>
                  <a:pt x="704849" y="33047"/>
                </a:lnTo>
                <a:lnTo>
                  <a:pt x="704849" y="81252"/>
                </a:lnTo>
                <a:lnTo>
                  <a:pt x="676662" y="113333"/>
                </a:lnTo>
                <a:lnTo>
                  <a:pt x="671802" y="114299"/>
                </a:lnTo>
                <a:close/>
              </a:path>
            </a:pathLst>
          </a:custGeom>
          <a:solidFill>
            <a:srgbClr val="FE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4904580" y="4585493"/>
            <a:ext cx="1682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25">
                <a:latin typeface="Cambria"/>
                <a:cs typeface="Cambria"/>
              </a:rPr>
              <a:t/>
            </a:r>
            <a:endParaRPr sz="1050">
              <a:latin typeface="Cambria"/>
              <a:cs typeface="Cambria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5381624" y="4638674"/>
            <a:ext cx="695325" cy="114300"/>
          </a:xfrm>
          <a:custGeom>
            <a:avLst/>
            <a:gdLst/>
            <a:ahLst/>
            <a:cxnLst/>
            <a:rect l="l" t="t" r="r" b="b"/>
            <a:pathLst>
              <a:path w="695325" h="114300">
                <a:moveTo>
                  <a:pt x="662277" y="114299"/>
                </a:moveTo>
                <a:lnTo>
                  <a:pt x="33047" y="114299"/>
                </a:lnTo>
                <a:lnTo>
                  <a:pt x="28187" y="113333"/>
                </a:lnTo>
                <a:lnTo>
                  <a:pt x="966" y="86112"/>
                </a:lnTo>
                <a:lnTo>
                  <a:pt x="0" y="81252"/>
                </a:lnTo>
                <a:lnTo>
                  <a:pt x="0" y="76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62277" y="0"/>
                </a:lnTo>
                <a:lnTo>
                  <a:pt x="694358" y="28187"/>
                </a:lnTo>
                <a:lnTo>
                  <a:pt x="695324" y="33047"/>
                </a:lnTo>
                <a:lnTo>
                  <a:pt x="695324" y="81252"/>
                </a:lnTo>
                <a:lnTo>
                  <a:pt x="667137" y="113333"/>
                </a:lnTo>
                <a:lnTo>
                  <a:pt x="662277" y="114299"/>
                </a:lnTo>
                <a:close/>
              </a:path>
            </a:pathLst>
          </a:custGeom>
          <a:solidFill>
            <a:srgbClr val="BEDA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5642768" y="4585493"/>
            <a:ext cx="1682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25">
                <a:latin typeface="Cambria"/>
                <a:cs typeface="Cambria"/>
              </a:rPr>
              <a:t/>
            </a:r>
            <a:endParaRPr sz="1050">
              <a:latin typeface="Cambria"/>
              <a:cs typeface="Cambria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6115049" y="4638674"/>
            <a:ext cx="704850" cy="114300"/>
          </a:xfrm>
          <a:custGeom>
            <a:avLst/>
            <a:gdLst/>
            <a:ahLst/>
            <a:cxnLst/>
            <a:rect l="l" t="t" r="r" b="b"/>
            <a:pathLst>
              <a:path w="704850" h="114300">
                <a:moveTo>
                  <a:pt x="671802" y="114299"/>
                </a:moveTo>
                <a:lnTo>
                  <a:pt x="33047" y="114299"/>
                </a:lnTo>
                <a:lnTo>
                  <a:pt x="28187" y="113333"/>
                </a:lnTo>
                <a:lnTo>
                  <a:pt x="966" y="86112"/>
                </a:lnTo>
                <a:lnTo>
                  <a:pt x="0" y="81252"/>
                </a:lnTo>
                <a:lnTo>
                  <a:pt x="0" y="76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71802" y="0"/>
                </a:lnTo>
                <a:lnTo>
                  <a:pt x="703883" y="28187"/>
                </a:lnTo>
                <a:lnTo>
                  <a:pt x="704850" y="33047"/>
                </a:lnTo>
                <a:lnTo>
                  <a:pt x="704850" y="81252"/>
                </a:lnTo>
                <a:lnTo>
                  <a:pt x="676662" y="113333"/>
                </a:lnTo>
                <a:lnTo>
                  <a:pt x="671802" y="114299"/>
                </a:lnTo>
                <a:close/>
              </a:path>
            </a:pathLst>
          </a:custGeom>
          <a:solidFill>
            <a:srgbClr val="FDE6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6380955" y="4585493"/>
            <a:ext cx="1682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25">
                <a:latin typeface="Cambria"/>
                <a:cs typeface="Cambria"/>
              </a:rPr>
              <a:t/>
            </a:r>
            <a:endParaRPr sz="1050">
              <a:latin typeface="Cambria"/>
              <a:cs typeface="Cambria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6857999" y="4638674"/>
            <a:ext cx="695325" cy="114300"/>
          </a:xfrm>
          <a:custGeom>
            <a:avLst/>
            <a:gdLst/>
            <a:ahLst/>
            <a:cxnLst/>
            <a:rect l="l" t="t" r="r" b="b"/>
            <a:pathLst>
              <a:path w="695325" h="114300">
                <a:moveTo>
                  <a:pt x="662277" y="114299"/>
                </a:moveTo>
                <a:lnTo>
                  <a:pt x="33047" y="114299"/>
                </a:lnTo>
                <a:lnTo>
                  <a:pt x="28187" y="113333"/>
                </a:lnTo>
                <a:lnTo>
                  <a:pt x="966" y="86112"/>
                </a:lnTo>
                <a:lnTo>
                  <a:pt x="0" y="81252"/>
                </a:lnTo>
                <a:lnTo>
                  <a:pt x="0" y="76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62277" y="0"/>
                </a:lnTo>
                <a:lnTo>
                  <a:pt x="694358" y="28187"/>
                </a:lnTo>
                <a:lnTo>
                  <a:pt x="695324" y="33047"/>
                </a:lnTo>
                <a:lnTo>
                  <a:pt x="695324" y="81252"/>
                </a:lnTo>
                <a:lnTo>
                  <a:pt x="667137" y="113333"/>
                </a:lnTo>
                <a:lnTo>
                  <a:pt x="662277" y="114299"/>
                </a:lnTo>
                <a:close/>
              </a:path>
            </a:pathLst>
          </a:custGeom>
          <a:solidFill>
            <a:srgbClr val="A6F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7119143" y="4585493"/>
            <a:ext cx="1682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25">
                <a:latin typeface="Cambria"/>
                <a:cs typeface="Cambria"/>
              </a:rPr>
              <a:t/>
            </a:r>
            <a:endParaRPr sz="1050">
              <a:latin typeface="Cambria"/>
              <a:cs typeface="Cambri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8153400" y="2476499"/>
            <a:ext cx="3657600" cy="3028950"/>
            <a:chOff x="8153400" y="2476499"/>
            <a:chExt cx="3657600" cy="3028950"/>
          </a:xfrm>
        </p:grpSpPr>
        <p:sp>
          <p:nvSpPr>
            <p:cNvPr id="53" name="object 53" descr=""/>
            <p:cNvSpPr/>
            <p:nvPr/>
          </p:nvSpPr>
          <p:spPr>
            <a:xfrm>
              <a:off x="81581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3545729" y="3019424"/>
                  </a:moveTo>
                  <a:lnTo>
                    <a:pt x="102345" y="3019424"/>
                  </a:lnTo>
                  <a:lnTo>
                    <a:pt x="95221" y="3018722"/>
                  </a:lnTo>
                  <a:lnTo>
                    <a:pt x="54661" y="3004959"/>
                  </a:lnTo>
                  <a:lnTo>
                    <a:pt x="22456" y="2976723"/>
                  </a:lnTo>
                  <a:lnTo>
                    <a:pt x="3507" y="2938310"/>
                  </a:lnTo>
                  <a:lnTo>
                    <a:pt x="0" y="2917079"/>
                  </a:lnTo>
                  <a:lnTo>
                    <a:pt x="0" y="29098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3545729" y="0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42488" y="74264"/>
                  </a:lnTo>
                  <a:lnTo>
                    <a:pt x="3648074" y="102345"/>
                  </a:lnTo>
                  <a:lnTo>
                    <a:pt x="3648074" y="2917079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73810" y="3013838"/>
                  </a:lnTo>
                  <a:lnTo>
                    <a:pt x="3552852" y="3018722"/>
                  </a:lnTo>
                  <a:lnTo>
                    <a:pt x="3545729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158162" y="2481262"/>
              <a:ext cx="3648075" cy="3019425"/>
            </a:xfrm>
            <a:custGeom>
              <a:avLst/>
              <a:gdLst/>
              <a:ahLst/>
              <a:cxnLst/>
              <a:rect l="l" t="t" r="r" b="b"/>
              <a:pathLst>
                <a:path w="3648075" h="3019425">
                  <a:moveTo>
                    <a:pt x="0" y="2909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3538537" y="0"/>
                  </a:lnTo>
                  <a:lnTo>
                    <a:pt x="3545729" y="0"/>
                  </a:lnTo>
                  <a:lnTo>
                    <a:pt x="3552852" y="701"/>
                  </a:lnTo>
                  <a:lnTo>
                    <a:pt x="3559906" y="2104"/>
                  </a:lnTo>
                  <a:lnTo>
                    <a:pt x="3566960" y="3507"/>
                  </a:lnTo>
                  <a:lnTo>
                    <a:pt x="3573810" y="5585"/>
                  </a:lnTo>
                  <a:lnTo>
                    <a:pt x="3580454" y="8338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39735" y="67619"/>
                  </a:lnTo>
                  <a:lnTo>
                    <a:pt x="3642488" y="74264"/>
                  </a:lnTo>
                  <a:lnTo>
                    <a:pt x="3644566" y="81113"/>
                  </a:lnTo>
                  <a:lnTo>
                    <a:pt x="3645969" y="88167"/>
                  </a:lnTo>
                  <a:lnTo>
                    <a:pt x="3647372" y="95221"/>
                  </a:lnTo>
                  <a:lnTo>
                    <a:pt x="3648074" y="102345"/>
                  </a:lnTo>
                  <a:lnTo>
                    <a:pt x="3648074" y="109537"/>
                  </a:lnTo>
                  <a:lnTo>
                    <a:pt x="3648074" y="2909887"/>
                  </a:lnTo>
                  <a:lnTo>
                    <a:pt x="3648074" y="2917079"/>
                  </a:lnTo>
                  <a:lnTo>
                    <a:pt x="3647372" y="2924202"/>
                  </a:lnTo>
                  <a:lnTo>
                    <a:pt x="3645969" y="2931256"/>
                  </a:lnTo>
                  <a:lnTo>
                    <a:pt x="3644566" y="2938310"/>
                  </a:lnTo>
                  <a:lnTo>
                    <a:pt x="3642488" y="2945160"/>
                  </a:lnTo>
                  <a:lnTo>
                    <a:pt x="3639735" y="2951805"/>
                  </a:lnTo>
                  <a:lnTo>
                    <a:pt x="3636983" y="2958450"/>
                  </a:lnTo>
                  <a:lnTo>
                    <a:pt x="3610905" y="2992427"/>
                  </a:lnTo>
                  <a:lnTo>
                    <a:pt x="3580454" y="3011086"/>
                  </a:lnTo>
                  <a:lnTo>
                    <a:pt x="3573810" y="3013838"/>
                  </a:lnTo>
                  <a:lnTo>
                    <a:pt x="3538537" y="3019424"/>
                  </a:lnTo>
                  <a:lnTo>
                    <a:pt x="109537" y="3019424"/>
                  </a:lnTo>
                  <a:lnTo>
                    <a:pt x="67619" y="3011086"/>
                  </a:lnTo>
                  <a:lnTo>
                    <a:pt x="60974" y="3008333"/>
                  </a:lnTo>
                  <a:lnTo>
                    <a:pt x="26997" y="2982256"/>
                  </a:lnTo>
                  <a:lnTo>
                    <a:pt x="18460" y="2970742"/>
                  </a:lnTo>
                  <a:lnTo>
                    <a:pt x="14464" y="2964762"/>
                  </a:lnTo>
                  <a:lnTo>
                    <a:pt x="11090" y="2958450"/>
                  </a:lnTo>
                  <a:lnTo>
                    <a:pt x="8338" y="2951805"/>
                  </a:lnTo>
                  <a:lnTo>
                    <a:pt x="5585" y="2945160"/>
                  </a:lnTo>
                  <a:lnTo>
                    <a:pt x="3507" y="2938310"/>
                  </a:lnTo>
                  <a:lnTo>
                    <a:pt x="2104" y="2931256"/>
                  </a:lnTo>
                  <a:lnTo>
                    <a:pt x="701" y="2924202"/>
                  </a:lnTo>
                  <a:lnTo>
                    <a:pt x="0" y="2917079"/>
                  </a:lnTo>
                  <a:lnTo>
                    <a:pt x="0" y="2909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0574" y="4524374"/>
              <a:ext cx="3143249" cy="723899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8401049" y="4514849"/>
              <a:ext cx="3162300" cy="742950"/>
            </a:xfrm>
            <a:custGeom>
              <a:avLst/>
              <a:gdLst/>
              <a:ahLst/>
              <a:cxnLst/>
              <a:rect l="l" t="t" r="r" b="b"/>
              <a:pathLst>
                <a:path w="316230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095624" y="0"/>
                  </a:lnTo>
                  <a:lnTo>
                    <a:pt x="3100002" y="0"/>
                  </a:lnTo>
                  <a:lnTo>
                    <a:pt x="3104338" y="427"/>
                  </a:lnTo>
                  <a:lnTo>
                    <a:pt x="3108631" y="1281"/>
                  </a:lnTo>
                  <a:lnTo>
                    <a:pt x="3112925" y="2135"/>
                  </a:lnTo>
                  <a:lnTo>
                    <a:pt x="3132667" y="11236"/>
                  </a:lnTo>
                  <a:lnTo>
                    <a:pt x="3136307" y="13668"/>
                  </a:lnTo>
                  <a:lnTo>
                    <a:pt x="3158899" y="45204"/>
                  </a:lnTo>
                  <a:lnTo>
                    <a:pt x="3162299" y="66674"/>
                  </a:lnTo>
                  <a:lnTo>
                    <a:pt x="3162299" y="676274"/>
                  </a:lnTo>
                  <a:lnTo>
                    <a:pt x="3151062" y="713317"/>
                  </a:lnTo>
                  <a:lnTo>
                    <a:pt x="3121139" y="737874"/>
                  </a:lnTo>
                  <a:lnTo>
                    <a:pt x="3117094" y="739549"/>
                  </a:lnTo>
                  <a:lnTo>
                    <a:pt x="3112925" y="740814"/>
                  </a:lnTo>
                  <a:lnTo>
                    <a:pt x="3108631" y="741668"/>
                  </a:lnTo>
                  <a:lnTo>
                    <a:pt x="3104338" y="742522"/>
                  </a:lnTo>
                  <a:lnTo>
                    <a:pt x="3100002" y="742949"/>
                  </a:lnTo>
                  <a:lnTo>
                    <a:pt x="3095624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4" y="736198"/>
                  </a:lnTo>
                  <a:lnTo>
                    <a:pt x="33272" y="734144"/>
                  </a:lnTo>
                  <a:lnTo>
                    <a:pt x="29632" y="731712"/>
                  </a:lnTo>
                  <a:lnTo>
                    <a:pt x="25992" y="729280"/>
                  </a:lnTo>
                  <a:lnTo>
                    <a:pt x="5075" y="701789"/>
                  </a:lnTo>
                  <a:lnTo>
                    <a:pt x="3399" y="697745"/>
                  </a:lnTo>
                  <a:lnTo>
                    <a:pt x="2135" y="693576"/>
                  </a:lnTo>
                  <a:lnTo>
                    <a:pt x="1281" y="689282"/>
                  </a:lnTo>
                  <a:lnTo>
                    <a:pt x="427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24874" y="2847974"/>
              <a:ext cx="190499" cy="19049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10938965" y="2843134"/>
            <a:ext cx="570865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30">
                <a:latin typeface="Microsoft Sans Serif"/>
                <a:cs typeface="Microsoft Sans Serif"/>
              </a:rPr>
              <a:t>OPTIMISÉ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378825" y="3308884"/>
            <a:ext cx="149098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70" b="1">
                <a:solidFill>
                  <a:srgbClr val="111726"/>
                </a:solidFill>
                <a:latin typeface="Arial"/>
                <a:cs typeface="Arial"/>
              </a:rPr>
              <a:t>Import </a:t>
            </a:r>
            <a:r>
              <a:rPr dirty="0" sz="1500" spc="-85" b="1">
                <a:solidFill>
                  <a:srgbClr val="111726"/>
                </a:solidFill>
                <a:latin typeface="Arial"/>
                <a:cs typeface="Arial"/>
              </a:rPr>
              <a:t>AliExpress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378825" y="3655565"/>
            <a:ext cx="2973705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Import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intelligent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produits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avec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optimisation </a:t>
            </a:r>
            <a:r>
              <a:rPr dirty="0" sz="1150" spc="-114">
                <a:solidFill>
                  <a:srgbClr val="4A5462"/>
                </a:solidFill>
                <a:latin typeface="Microsoft Sans Serif"/>
                <a:cs typeface="Microsoft Sans Serif"/>
              </a:rPr>
              <a:t>SEO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automatique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adaptation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aux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marchés locaux.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821540" y="4651023"/>
            <a:ext cx="6305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100"/>
              </a:spcBef>
              <a:buSzPct val="85000"/>
              <a:buFont typeface="BIZ UDPGothic"/>
              <a:buChar char="✓"/>
              <a:tabLst>
                <a:tab pos="140335" algn="l"/>
              </a:tabLst>
            </a:pPr>
            <a:r>
              <a:rPr dirty="0" sz="1000" spc="-50">
                <a:solidFill>
                  <a:srgbClr val="049569"/>
                </a:solidFill>
                <a:latin typeface="Gulim"/>
                <a:cs typeface="Gulim"/>
              </a:rPr>
              <a:t>Optimisé</a:t>
            </a:r>
            <a:endParaRPr sz="1000">
              <a:latin typeface="Gulim"/>
              <a:cs typeface="Gulim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380999" y="5734049"/>
            <a:ext cx="7543800" cy="2819400"/>
            <a:chOff x="380999" y="5734049"/>
            <a:chExt cx="7543800" cy="2819400"/>
          </a:xfrm>
        </p:grpSpPr>
        <p:sp>
          <p:nvSpPr>
            <p:cNvPr id="63" name="object 63" descr=""/>
            <p:cNvSpPr/>
            <p:nvPr/>
          </p:nvSpPr>
          <p:spPr>
            <a:xfrm>
              <a:off x="385762" y="5738812"/>
              <a:ext cx="7534275" cy="2809875"/>
            </a:xfrm>
            <a:custGeom>
              <a:avLst/>
              <a:gdLst/>
              <a:ahLst/>
              <a:cxnLst/>
              <a:rect l="l" t="t" r="r" b="b"/>
              <a:pathLst>
                <a:path w="7534275" h="2809875">
                  <a:moveTo>
                    <a:pt x="7431928" y="2809874"/>
                  </a:moveTo>
                  <a:lnTo>
                    <a:pt x="102345" y="2809874"/>
                  </a:lnTo>
                  <a:lnTo>
                    <a:pt x="95221" y="2809172"/>
                  </a:lnTo>
                  <a:lnTo>
                    <a:pt x="54661" y="2795409"/>
                  </a:lnTo>
                  <a:lnTo>
                    <a:pt x="22456" y="2767172"/>
                  </a:lnTo>
                  <a:lnTo>
                    <a:pt x="3507" y="2728760"/>
                  </a:lnTo>
                  <a:lnTo>
                    <a:pt x="0" y="2707529"/>
                  </a:lnTo>
                  <a:lnTo>
                    <a:pt x="0" y="27003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7431928" y="0"/>
                  </a:lnTo>
                  <a:lnTo>
                    <a:pt x="7473300" y="11090"/>
                  </a:lnTo>
                  <a:lnTo>
                    <a:pt x="7507276" y="37168"/>
                  </a:lnTo>
                  <a:lnTo>
                    <a:pt x="7528688" y="74264"/>
                  </a:lnTo>
                  <a:lnTo>
                    <a:pt x="7534273" y="102345"/>
                  </a:lnTo>
                  <a:lnTo>
                    <a:pt x="7534273" y="2707529"/>
                  </a:lnTo>
                  <a:lnTo>
                    <a:pt x="7523183" y="2748900"/>
                  </a:lnTo>
                  <a:lnTo>
                    <a:pt x="7497105" y="2782877"/>
                  </a:lnTo>
                  <a:lnTo>
                    <a:pt x="7460009" y="2804288"/>
                  </a:lnTo>
                  <a:lnTo>
                    <a:pt x="7439051" y="2809172"/>
                  </a:lnTo>
                  <a:lnTo>
                    <a:pt x="7431928" y="2809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85762" y="5738812"/>
              <a:ext cx="7534275" cy="2809875"/>
            </a:xfrm>
            <a:custGeom>
              <a:avLst/>
              <a:gdLst/>
              <a:ahLst/>
              <a:cxnLst/>
              <a:rect l="l" t="t" r="r" b="b"/>
              <a:pathLst>
                <a:path w="7534275" h="2809875">
                  <a:moveTo>
                    <a:pt x="0" y="27003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7424736" y="0"/>
                  </a:lnTo>
                  <a:lnTo>
                    <a:pt x="7431928" y="0"/>
                  </a:lnTo>
                  <a:lnTo>
                    <a:pt x="7439051" y="701"/>
                  </a:lnTo>
                  <a:lnTo>
                    <a:pt x="7479612" y="14464"/>
                  </a:lnTo>
                  <a:lnTo>
                    <a:pt x="7511817" y="42701"/>
                  </a:lnTo>
                  <a:lnTo>
                    <a:pt x="7515812" y="48681"/>
                  </a:lnTo>
                  <a:lnTo>
                    <a:pt x="7519808" y="54661"/>
                  </a:lnTo>
                  <a:lnTo>
                    <a:pt x="7523183" y="60974"/>
                  </a:lnTo>
                  <a:lnTo>
                    <a:pt x="7525935" y="67619"/>
                  </a:lnTo>
                  <a:lnTo>
                    <a:pt x="7528688" y="74264"/>
                  </a:lnTo>
                  <a:lnTo>
                    <a:pt x="7534274" y="109537"/>
                  </a:lnTo>
                  <a:lnTo>
                    <a:pt x="7534274" y="2700337"/>
                  </a:lnTo>
                  <a:lnTo>
                    <a:pt x="7534273" y="2707529"/>
                  </a:lnTo>
                  <a:lnTo>
                    <a:pt x="7533572" y="2714652"/>
                  </a:lnTo>
                  <a:lnTo>
                    <a:pt x="7532169" y="2721706"/>
                  </a:lnTo>
                  <a:lnTo>
                    <a:pt x="7530766" y="2728760"/>
                  </a:lnTo>
                  <a:lnTo>
                    <a:pt x="7511817" y="2767172"/>
                  </a:lnTo>
                  <a:lnTo>
                    <a:pt x="7479612" y="2795409"/>
                  </a:lnTo>
                  <a:lnTo>
                    <a:pt x="7439051" y="2809172"/>
                  </a:lnTo>
                  <a:lnTo>
                    <a:pt x="7424736" y="2809874"/>
                  </a:lnTo>
                  <a:lnTo>
                    <a:pt x="109537" y="2809874"/>
                  </a:lnTo>
                  <a:lnTo>
                    <a:pt x="67619" y="2801536"/>
                  </a:lnTo>
                  <a:lnTo>
                    <a:pt x="32082" y="2777791"/>
                  </a:lnTo>
                  <a:lnTo>
                    <a:pt x="18460" y="2761192"/>
                  </a:lnTo>
                  <a:lnTo>
                    <a:pt x="14464" y="2755212"/>
                  </a:lnTo>
                  <a:lnTo>
                    <a:pt x="2104" y="2721706"/>
                  </a:lnTo>
                  <a:lnTo>
                    <a:pt x="701" y="2714652"/>
                  </a:lnTo>
                  <a:lnTo>
                    <a:pt x="0" y="2707529"/>
                  </a:lnTo>
                  <a:lnTo>
                    <a:pt x="0" y="27003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174" y="7353299"/>
              <a:ext cx="7029449" cy="876299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628649" y="7343774"/>
              <a:ext cx="7048500" cy="895350"/>
            </a:xfrm>
            <a:custGeom>
              <a:avLst/>
              <a:gdLst/>
              <a:ahLst/>
              <a:cxnLst/>
              <a:rect l="l" t="t" r="r" b="b"/>
              <a:pathLst>
                <a:path w="7048500" h="895350">
                  <a:moveTo>
                    <a:pt x="0" y="8286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6981824" y="0"/>
                  </a:lnTo>
                  <a:lnTo>
                    <a:pt x="6986202" y="0"/>
                  </a:lnTo>
                  <a:lnTo>
                    <a:pt x="6990537" y="427"/>
                  </a:lnTo>
                  <a:lnTo>
                    <a:pt x="6994831" y="1281"/>
                  </a:lnTo>
                  <a:lnTo>
                    <a:pt x="6999125" y="2135"/>
                  </a:lnTo>
                  <a:lnTo>
                    <a:pt x="7018866" y="11236"/>
                  </a:lnTo>
                  <a:lnTo>
                    <a:pt x="7022506" y="13668"/>
                  </a:lnTo>
                  <a:lnTo>
                    <a:pt x="7043423" y="41159"/>
                  </a:lnTo>
                  <a:lnTo>
                    <a:pt x="7045098" y="45204"/>
                  </a:lnTo>
                  <a:lnTo>
                    <a:pt x="7046363" y="49373"/>
                  </a:lnTo>
                  <a:lnTo>
                    <a:pt x="7047217" y="53667"/>
                  </a:lnTo>
                  <a:lnTo>
                    <a:pt x="7048072" y="57960"/>
                  </a:lnTo>
                  <a:lnTo>
                    <a:pt x="7048499" y="62296"/>
                  </a:lnTo>
                  <a:lnTo>
                    <a:pt x="7048499" y="66674"/>
                  </a:lnTo>
                  <a:lnTo>
                    <a:pt x="7048499" y="828674"/>
                  </a:lnTo>
                  <a:lnTo>
                    <a:pt x="7048499" y="833052"/>
                  </a:lnTo>
                  <a:lnTo>
                    <a:pt x="7048072" y="837388"/>
                  </a:lnTo>
                  <a:lnTo>
                    <a:pt x="7047217" y="841682"/>
                  </a:lnTo>
                  <a:lnTo>
                    <a:pt x="7046363" y="845976"/>
                  </a:lnTo>
                  <a:lnTo>
                    <a:pt x="7025874" y="878916"/>
                  </a:lnTo>
                  <a:lnTo>
                    <a:pt x="7007339" y="890274"/>
                  </a:lnTo>
                  <a:lnTo>
                    <a:pt x="7003294" y="891949"/>
                  </a:lnTo>
                  <a:lnTo>
                    <a:pt x="6999125" y="893214"/>
                  </a:lnTo>
                  <a:lnTo>
                    <a:pt x="6994831" y="894068"/>
                  </a:lnTo>
                  <a:lnTo>
                    <a:pt x="6990537" y="894922"/>
                  </a:lnTo>
                  <a:lnTo>
                    <a:pt x="6986202" y="895349"/>
                  </a:lnTo>
                  <a:lnTo>
                    <a:pt x="6981824" y="895349"/>
                  </a:lnTo>
                  <a:lnTo>
                    <a:pt x="66675" y="895349"/>
                  </a:lnTo>
                  <a:lnTo>
                    <a:pt x="62297" y="895349"/>
                  </a:lnTo>
                  <a:lnTo>
                    <a:pt x="57961" y="894922"/>
                  </a:lnTo>
                  <a:lnTo>
                    <a:pt x="53667" y="894068"/>
                  </a:lnTo>
                  <a:lnTo>
                    <a:pt x="49373" y="893214"/>
                  </a:lnTo>
                  <a:lnTo>
                    <a:pt x="45204" y="891949"/>
                  </a:lnTo>
                  <a:lnTo>
                    <a:pt x="41159" y="890274"/>
                  </a:lnTo>
                  <a:lnTo>
                    <a:pt x="37114" y="888598"/>
                  </a:lnTo>
                  <a:lnTo>
                    <a:pt x="19528" y="875821"/>
                  </a:lnTo>
                  <a:lnTo>
                    <a:pt x="16432" y="872725"/>
                  </a:lnTo>
                  <a:lnTo>
                    <a:pt x="5075" y="854190"/>
                  </a:lnTo>
                  <a:lnTo>
                    <a:pt x="3399" y="850145"/>
                  </a:lnTo>
                  <a:lnTo>
                    <a:pt x="2135" y="845976"/>
                  </a:lnTo>
                  <a:lnTo>
                    <a:pt x="1281" y="841682"/>
                  </a:lnTo>
                  <a:lnTo>
                    <a:pt x="427" y="837388"/>
                  </a:lnTo>
                  <a:lnTo>
                    <a:pt x="0" y="833052"/>
                  </a:lnTo>
                  <a:lnTo>
                    <a:pt x="0" y="8286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124" y="5972174"/>
              <a:ext cx="457199" cy="45719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474" y="6117430"/>
              <a:ext cx="190499" cy="166687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6753223" y="6086474"/>
              <a:ext cx="933450" cy="228600"/>
            </a:xfrm>
            <a:custGeom>
              <a:avLst/>
              <a:gdLst/>
              <a:ahLst/>
              <a:cxnLst/>
              <a:rect l="l" t="t" r="r" b="b"/>
              <a:pathLst>
                <a:path w="933450" h="228600">
                  <a:moveTo>
                    <a:pt x="826654" y="228599"/>
                  </a:moveTo>
                  <a:lnTo>
                    <a:pt x="106795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3" y="63625"/>
                  </a:lnTo>
                  <a:lnTo>
                    <a:pt x="38785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826654" y="0"/>
                  </a:lnTo>
                  <a:lnTo>
                    <a:pt x="869823" y="11572"/>
                  </a:lnTo>
                  <a:lnTo>
                    <a:pt x="905278" y="38784"/>
                  </a:lnTo>
                  <a:lnTo>
                    <a:pt x="927620" y="77492"/>
                  </a:lnTo>
                  <a:lnTo>
                    <a:pt x="933449" y="106794"/>
                  </a:lnTo>
                  <a:lnTo>
                    <a:pt x="933449" y="121805"/>
                  </a:lnTo>
                  <a:lnTo>
                    <a:pt x="921876" y="164974"/>
                  </a:lnTo>
                  <a:lnTo>
                    <a:pt x="894664" y="200429"/>
                  </a:lnTo>
                  <a:lnTo>
                    <a:pt x="855956" y="222771"/>
                  </a:lnTo>
                  <a:lnTo>
                    <a:pt x="834087" y="227867"/>
                  </a:lnTo>
                  <a:lnTo>
                    <a:pt x="826654" y="2285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821338" y="6094015"/>
            <a:ext cx="80200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40">
                <a:solidFill>
                  <a:srgbClr val="4237CA"/>
                </a:solidFill>
                <a:latin typeface="Microsoft Sans Serif"/>
                <a:cs typeface="Microsoft Sans Serif"/>
              </a:rPr>
              <a:t>MULTI</a:t>
            </a:r>
            <a:r>
              <a:rPr dirty="0" sz="1050" spc="-40">
                <a:solidFill>
                  <a:srgbClr val="4237CA"/>
                </a:solidFill>
                <a:latin typeface="Verdana"/>
                <a:cs typeface="Verdana"/>
              </a:rPr>
              <a:t>-</a:t>
            </a:r>
            <a:r>
              <a:rPr dirty="0" sz="950" spc="-55">
                <a:solidFill>
                  <a:srgbClr val="4237CA"/>
                </a:solidFill>
                <a:latin typeface="Microsoft Sans Serif"/>
                <a:cs typeface="Microsoft Sans Serif"/>
              </a:rPr>
              <a:t>STORE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06424" y="6561335"/>
            <a:ext cx="229806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90" b="1">
                <a:solidFill>
                  <a:srgbClr val="111726"/>
                </a:solidFill>
                <a:latin typeface="Arial"/>
                <a:cs typeface="Arial"/>
              </a:rPr>
              <a:t>Dashboard</a:t>
            </a:r>
            <a:r>
              <a:rPr dirty="0" sz="1500" spc="1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111726"/>
                </a:solidFill>
                <a:latin typeface="Arial"/>
                <a:cs typeface="Arial"/>
              </a:rPr>
              <a:t>Multi</a:t>
            </a:r>
            <a:r>
              <a:rPr dirty="0" sz="1550" spc="-65" b="1">
                <a:solidFill>
                  <a:srgbClr val="111726"/>
                </a:solidFill>
                <a:latin typeface="Berlin Sans FB"/>
                <a:cs typeface="Berlin Sans FB"/>
              </a:rPr>
              <a:t>-</a:t>
            </a:r>
            <a:r>
              <a:rPr dirty="0" sz="1500" spc="-60" b="1">
                <a:solidFill>
                  <a:srgbClr val="111726"/>
                </a:solidFill>
                <a:latin typeface="Arial"/>
                <a:cs typeface="Arial"/>
              </a:rPr>
              <a:t>boutiques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06424" y="6953898"/>
            <a:ext cx="646176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Interface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unifiée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gérer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toutes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avec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métriques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en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temps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réel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alertes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intelligentes.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77874" y="7479243"/>
            <a:ext cx="6242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Boutique</a:t>
            </a:r>
            <a:r>
              <a:rPr dirty="0" sz="100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2487612" y="7479243"/>
            <a:ext cx="6184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Boutique</a:t>
            </a:r>
            <a:r>
              <a:rPr dirty="0" sz="100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6A7280"/>
                </a:solidFill>
                <a:latin typeface="Microsoft Sans Serif"/>
                <a:cs typeface="Microsoft Sans Serif"/>
              </a:rPr>
              <a:t>B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197350" y="7479243"/>
            <a:ext cx="6273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Boutique</a:t>
            </a:r>
            <a:r>
              <a:rPr dirty="0" sz="100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6A7280"/>
                </a:solidFill>
                <a:latin typeface="Microsoft Sans Serif"/>
                <a:cs typeface="Microsoft Sans Serif"/>
              </a:rPr>
              <a:t>C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562080" y="7602537"/>
            <a:ext cx="3111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75">
                <a:solidFill>
                  <a:srgbClr val="0FB981"/>
                </a:solidFill>
                <a:latin typeface="Segoe UI Symbol"/>
                <a:cs typeface="Segoe UI Symbol"/>
              </a:rPr>
              <a:t>📈</a:t>
            </a:r>
            <a:endParaRPr sz="2100">
              <a:latin typeface="Segoe UI Symbol"/>
              <a:cs typeface="Segoe UI Symbol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790575" y="5734049"/>
            <a:ext cx="11020425" cy="2819400"/>
            <a:chOff x="790575" y="5734049"/>
            <a:chExt cx="11020425" cy="2819400"/>
          </a:xfrm>
        </p:grpSpPr>
        <p:pic>
          <p:nvPicPr>
            <p:cNvPr id="78" name="object 7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0575" y="7734299"/>
              <a:ext cx="1598739" cy="30479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5075" y="7734299"/>
              <a:ext cx="1598739" cy="22859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10049" y="7734299"/>
              <a:ext cx="1598739" cy="380999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8158162" y="5738812"/>
              <a:ext cx="3648075" cy="2809875"/>
            </a:xfrm>
            <a:custGeom>
              <a:avLst/>
              <a:gdLst/>
              <a:ahLst/>
              <a:cxnLst/>
              <a:rect l="l" t="t" r="r" b="b"/>
              <a:pathLst>
                <a:path w="3648075" h="2809875">
                  <a:moveTo>
                    <a:pt x="3545729" y="2809874"/>
                  </a:moveTo>
                  <a:lnTo>
                    <a:pt x="102345" y="2809874"/>
                  </a:lnTo>
                  <a:lnTo>
                    <a:pt x="95221" y="2809172"/>
                  </a:lnTo>
                  <a:lnTo>
                    <a:pt x="54661" y="2795409"/>
                  </a:lnTo>
                  <a:lnTo>
                    <a:pt x="22456" y="2767172"/>
                  </a:lnTo>
                  <a:lnTo>
                    <a:pt x="3507" y="2728760"/>
                  </a:lnTo>
                  <a:lnTo>
                    <a:pt x="0" y="2707529"/>
                  </a:lnTo>
                  <a:lnTo>
                    <a:pt x="0" y="27003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3545729" y="0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42488" y="74264"/>
                  </a:lnTo>
                  <a:lnTo>
                    <a:pt x="3648074" y="102345"/>
                  </a:lnTo>
                  <a:lnTo>
                    <a:pt x="3648074" y="2707529"/>
                  </a:lnTo>
                  <a:lnTo>
                    <a:pt x="3636983" y="2748900"/>
                  </a:lnTo>
                  <a:lnTo>
                    <a:pt x="3610905" y="2782877"/>
                  </a:lnTo>
                  <a:lnTo>
                    <a:pt x="3573810" y="2804288"/>
                  </a:lnTo>
                  <a:lnTo>
                    <a:pt x="3552852" y="2809172"/>
                  </a:lnTo>
                  <a:lnTo>
                    <a:pt x="3545729" y="2809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158162" y="5738812"/>
              <a:ext cx="3648075" cy="2809875"/>
            </a:xfrm>
            <a:custGeom>
              <a:avLst/>
              <a:gdLst/>
              <a:ahLst/>
              <a:cxnLst/>
              <a:rect l="l" t="t" r="r" b="b"/>
              <a:pathLst>
                <a:path w="3648075" h="2809875">
                  <a:moveTo>
                    <a:pt x="0" y="27003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3538537" y="0"/>
                  </a:lnTo>
                  <a:lnTo>
                    <a:pt x="3545729" y="0"/>
                  </a:lnTo>
                  <a:lnTo>
                    <a:pt x="3552852" y="701"/>
                  </a:lnTo>
                  <a:lnTo>
                    <a:pt x="3559906" y="2104"/>
                  </a:lnTo>
                  <a:lnTo>
                    <a:pt x="3566960" y="3507"/>
                  </a:lnTo>
                  <a:lnTo>
                    <a:pt x="3573810" y="5585"/>
                  </a:lnTo>
                  <a:lnTo>
                    <a:pt x="3580454" y="8338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39735" y="67619"/>
                  </a:lnTo>
                  <a:lnTo>
                    <a:pt x="3642488" y="74264"/>
                  </a:lnTo>
                  <a:lnTo>
                    <a:pt x="3644566" y="81113"/>
                  </a:lnTo>
                  <a:lnTo>
                    <a:pt x="3645969" y="88167"/>
                  </a:lnTo>
                  <a:lnTo>
                    <a:pt x="3647372" y="95221"/>
                  </a:lnTo>
                  <a:lnTo>
                    <a:pt x="3648074" y="102345"/>
                  </a:lnTo>
                  <a:lnTo>
                    <a:pt x="3648074" y="109537"/>
                  </a:lnTo>
                  <a:lnTo>
                    <a:pt x="3648074" y="2700337"/>
                  </a:lnTo>
                  <a:lnTo>
                    <a:pt x="3648074" y="2707529"/>
                  </a:lnTo>
                  <a:lnTo>
                    <a:pt x="3647372" y="2714652"/>
                  </a:lnTo>
                  <a:lnTo>
                    <a:pt x="3645969" y="2721706"/>
                  </a:lnTo>
                  <a:lnTo>
                    <a:pt x="3644566" y="2728760"/>
                  </a:lnTo>
                  <a:lnTo>
                    <a:pt x="3625617" y="2767172"/>
                  </a:lnTo>
                  <a:lnTo>
                    <a:pt x="3593412" y="2795409"/>
                  </a:lnTo>
                  <a:lnTo>
                    <a:pt x="3552852" y="2809172"/>
                  </a:lnTo>
                  <a:lnTo>
                    <a:pt x="3538537" y="2809874"/>
                  </a:lnTo>
                  <a:lnTo>
                    <a:pt x="109537" y="2809874"/>
                  </a:lnTo>
                  <a:lnTo>
                    <a:pt x="67619" y="2801536"/>
                  </a:lnTo>
                  <a:lnTo>
                    <a:pt x="32082" y="2777791"/>
                  </a:lnTo>
                  <a:lnTo>
                    <a:pt x="18460" y="2761192"/>
                  </a:lnTo>
                  <a:lnTo>
                    <a:pt x="14464" y="2755212"/>
                  </a:lnTo>
                  <a:lnTo>
                    <a:pt x="2104" y="2721706"/>
                  </a:lnTo>
                  <a:lnTo>
                    <a:pt x="701" y="2714652"/>
                  </a:lnTo>
                  <a:lnTo>
                    <a:pt x="0" y="2707529"/>
                  </a:lnTo>
                  <a:lnTo>
                    <a:pt x="0" y="27003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0574" y="7572374"/>
              <a:ext cx="3143249" cy="72389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8401050" y="7562849"/>
              <a:ext cx="3162300" cy="742950"/>
            </a:xfrm>
            <a:custGeom>
              <a:avLst/>
              <a:gdLst/>
              <a:ahLst/>
              <a:cxnLst/>
              <a:rect l="l" t="t" r="r" b="b"/>
              <a:pathLst>
                <a:path w="316230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1236" y="29632"/>
                  </a:lnTo>
                  <a:lnTo>
                    <a:pt x="13668" y="25991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095624" y="0"/>
                  </a:lnTo>
                  <a:lnTo>
                    <a:pt x="3100002" y="0"/>
                  </a:lnTo>
                  <a:lnTo>
                    <a:pt x="3104338" y="427"/>
                  </a:lnTo>
                  <a:lnTo>
                    <a:pt x="3108631" y="1281"/>
                  </a:lnTo>
                  <a:lnTo>
                    <a:pt x="3112925" y="2135"/>
                  </a:lnTo>
                  <a:lnTo>
                    <a:pt x="3117094" y="3399"/>
                  </a:lnTo>
                  <a:lnTo>
                    <a:pt x="3121139" y="5075"/>
                  </a:lnTo>
                  <a:lnTo>
                    <a:pt x="3125184" y="6750"/>
                  </a:lnTo>
                  <a:lnTo>
                    <a:pt x="3129026" y="8804"/>
                  </a:lnTo>
                  <a:lnTo>
                    <a:pt x="3132667" y="11236"/>
                  </a:lnTo>
                  <a:lnTo>
                    <a:pt x="3136307" y="13668"/>
                  </a:lnTo>
                  <a:lnTo>
                    <a:pt x="3158899" y="45204"/>
                  </a:lnTo>
                  <a:lnTo>
                    <a:pt x="3162299" y="66674"/>
                  </a:lnTo>
                  <a:lnTo>
                    <a:pt x="3162299" y="676274"/>
                  </a:lnTo>
                  <a:lnTo>
                    <a:pt x="3151062" y="713317"/>
                  </a:lnTo>
                  <a:lnTo>
                    <a:pt x="3121139" y="737874"/>
                  </a:lnTo>
                  <a:lnTo>
                    <a:pt x="3117094" y="739549"/>
                  </a:lnTo>
                  <a:lnTo>
                    <a:pt x="3112925" y="740814"/>
                  </a:lnTo>
                  <a:lnTo>
                    <a:pt x="3108631" y="741668"/>
                  </a:lnTo>
                  <a:lnTo>
                    <a:pt x="3104338" y="742522"/>
                  </a:lnTo>
                  <a:lnTo>
                    <a:pt x="3100002" y="742949"/>
                  </a:lnTo>
                  <a:lnTo>
                    <a:pt x="3095624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4" y="736198"/>
                  </a:lnTo>
                  <a:lnTo>
                    <a:pt x="33272" y="734144"/>
                  </a:lnTo>
                  <a:lnTo>
                    <a:pt x="29632" y="731712"/>
                  </a:lnTo>
                  <a:lnTo>
                    <a:pt x="25992" y="729280"/>
                  </a:lnTo>
                  <a:lnTo>
                    <a:pt x="22624" y="726516"/>
                  </a:lnTo>
                  <a:lnTo>
                    <a:pt x="19528" y="723421"/>
                  </a:lnTo>
                  <a:lnTo>
                    <a:pt x="16432" y="720325"/>
                  </a:lnTo>
                  <a:lnTo>
                    <a:pt x="13668" y="716957"/>
                  </a:lnTo>
                  <a:lnTo>
                    <a:pt x="11236" y="713317"/>
                  </a:lnTo>
                  <a:lnTo>
                    <a:pt x="8804" y="709677"/>
                  </a:lnTo>
                  <a:lnTo>
                    <a:pt x="6750" y="705835"/>
                  </a:lnTo>
                  <a:lnTo>
                    <a:pt x="5075" y="701790"/>
                  </a:lnTo>
                  <a:lnTo>
                    <a:pt x="3399" y="697745"/>
                  </a:lnTo>
                  <a:lnTo>
                    <a:pt x="2135" y="693576"/>
                  </a:lnTo>
                  <a:lnTo>
                    <a:pt x="1281" y="689282"/>
                  </a:lnTo>
                  <a:lnTo>
                    <a:pt x="427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25021" y="6105524"/>
              <a:ext cx="190206" cy="190499"/>
            </a:xfrm>
            <a:prstGeom prst="rect">
              <a:avLst/>
            </a:prstGeom>
          </p:spPr>
        </p:pic>
      </p:grpSp>
      <p:sp>
        <p:nvSpPr>
          <p:cNvPr id="86" name="object 86" descr=""/>
          <p:cNvSpPr txBox="1"/>
          <p:nvPr/>
        </p:nvSpPr>
        <p:spPr>
          <a:xfrm>
            <a:off x="10689380" y="6100684"/>
            <a:ext cx="820419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5">
                <a:latin typeface="Microsoft Sans Serif"/>
                <a:cs typeface="Microsoft Sans Serif"/>
              </a:rPr>
              <a:t>STRATÉGIQUE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378825" y="6566434"/>
            <a:ext cx="200406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85" b="1">
                <a:solidFill>
                  <a:srgbClr val="111726"/>
                </a:solidFill>
                <a:latin typeface="Arial"/>
                <a:cs typeface="Arial"/>
              </a:rPr>
              <a:t>Outils</a:t>
            </a:r>
            <a:r>
              <a:rPr dirty="0" sz="1500" spc="-7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135" b="1">
                <a:solidFill>
                  <a:srgbClr val="111726"/>
                </a:solidFill>
                <a:latin typeface="Arial"/>
                <a:cs typeface="Arial"/>
              </a:rPr>
              <a:t>OSP</a:t>
            </a:r>
            <a:r>
              <a:rPr dirty="0" sz="1500" spc="-6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500" spc="-60" b="1">
                <a:solidFill>
                  <a:srgbClr val="111726"/>
                </a:solidFill>
                <a:latin typeface="Arial"/>
                <a:cs typeface="Arial"/>
              </a:rPr>
              <a:t>Stratégiques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8378825" y="6913115"/>
            <a:ext cx="3162935" cy="463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Suite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d'outils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d'optimisation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les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stratégies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de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positionnement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la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compétitivité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produit.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619125" y="7860655"/>
            <a:ext cx="8694420" cy="1337945"/>
            <a:chOff x="619125" y="7860655"/>
            <a:chExt cx="8694420" cy="1337945"/>
          </a:xfrm>
        </p:grpSpPr>
        <p:pic>
          <p:nvPicPr>
            <p:cNvPr id="90" name="object 9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65580" y="7860655"/>
              <a:ext cx="147339" cy="147339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125" y="9045631"/>
              <a:ext cx="152399" cy="152399"/>
            </a:xfrm>
            <a:prstGeom prst="rect">
              <a:avLst/>
            </a:prstGeom>
          </p:spPr>
        </p:pic>
      </p:grpSp>
      <p:sp>
        <p:nvSpPr>
          <p:cNvPr id="92" name="object 92" descr=""/>
          <p:cNvSpPr txBox="1"/>
          <p:nvPr/>
        </p:nvSpPr>
        <p:spPr>
          <a:xfrm>
            <a:off x="606424" y="9162141"/>
            <a:ext cx="74549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35">
                <a:latin typeface="Microsoft Sans Serif"/>
                <a:cs typeface="Microsoft Sans Serif"/>
              </a:rPr>
              <a:t>NinjaLead </a:t>
            </a:r>
            <a:r>
              <a:rPr dirty="0" sz="1300" spc="-20">
                <a:latin typeface="Microsoft Sans Serif"/>
                <a:cs typeface="Microsoft Sans Serif"/>
              </a:rPr>
              <a:t>with </a:t>
            </a:r>
            <a:r>
              <a:rPr dirty="0" sz="1300" spc="-10">
                <a:latin typeface="Microsoft Sans Serif"/>
                <a:cs typeface="Microsoft Sans Serif"/>
              </a:rPr>
              <a:t>Laptop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3" name="object 93" descr=""/>
          <p:cNvGrpSpPr/>
          <p:nvPr/>
        </p:nvGrpSpPr>
        <p:grpSpPr>
          <a:xfrm>
            <a:off x="10477499" y="9896474"/>
            <a:ext cx="1524000" cy="323850"/>
            <a:chOff x="10477499" y="9896474"/>
            <a:chExt cx="1524000" cy="323850"/>
          </a:xfrm>
        </p:grpSpPr>
        <p:sp>
          <p:nvSpPr>
            <p:cNvPr id="94" name="object 94" descr=""/>
            <p:cNvSpPr/>
            <p:nvPr/>
          </p:nvSpPr>
          <p:spPr>
            <a:xfrm>
              <a:off x="10477499" y="9896474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91799" y="9991724"/>
              <a:ext cx="133349" cy="133349"/>
            </a:xfrm>
            <a:prstGeom prst="rect">
              <a:avLst/>
            </a:prstGeom>
          </p:spPr>
        </p:pic>
      </p:grpSp>
      <p:sp>
        <p:nvSpPr>
          <p:cNvPr id="96" name="object 96" descr=""/>
          <p:cNvSpPr txBox="1"/>
          <p:nvPr/>
        </p:nvSpPr>
        <p:spPr>
          <a:xfrm>
            <a:off x="10773171" y="9980214"/>
            <a:ext cx="11271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9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avec</a:t>
            </a: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248650"/>
            <a:chOff x="0" y="0"/>
            <a:chExt cx="12192000" cy="82486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248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1999" y="9143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1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2" y="1160672"/>
                  </a:lnTo>
                  <a:lnTo>
                    <a:pt x="309125" y="1140002"/>
                  </a:lnTo>
                  <a:lnTo>
                    <a:pt x="270924" y="1116463"/>
                  </a:lnTo>
                  <a:lnTo>
                    <a:pt x="234558" y="1090178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2" y="960616"/>
                  </a:lnTo>
                  <a:lnTo>
                    <a:pt x="86728" y="922997"/>
                  </a:lnTo>
                  <a:lnTo>
                    <a:pt x="65088" y="883678"/>
                  </a:lnTo>
                  <a:lnTo>
                    <a:pt x="46402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2" y="376316"/>
                  </a:lnTo>
                  <a:lnTo>
                    <a:pt x="65088" y="335520"/>
                  </a:lnTo>
                  <a:lnTo>
                    <a:pt x="86728" y="296202"/>
                  </a:lnTo>
                  <a:lnTo>
                    <a:pt x="111202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8" y="129020"/>
                  </a:lnTo>
                  <a:lnTo>
                    <a:pt x="270924" y="102736"/>
                  </a:lnTo>
                  <a:lnTo>
                    <a:pt x="309125" y="79196"/>
                  </a:lnTo>
                  <a:lnTo>
                    <a:pt x="348962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1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7" y="86728"/>
                  </a:lnTo>
                  <a:lnTo>
                    <a:pt x="960616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0" y="800824"/>
                  </a:lnTo>
                  <a:lnTo>
                    <a:pt x="1172796" y="842883"/>
                  </a:lnTo>
                  <a:lnTo>
                    <a:pt x="1154111" y="883678"/>
                  </a:lnTo>
                  <a:lnTo>
                    <a:pt x="1132471" y="922997"/>
                  </a:lnTo>
                  <a:lnTo>
                    <a:pt x="1107996" y="960616"/>
                  </a:lnTo>
                  <a:lnTo>
                    <a:pt x="1080826" y="996326"/>
                  </a:lnTo>
                  <a:lnTo>
                    <a:pt x="1051104" y="1029940"/>
                  </a:lnTo>
                  <a:lnTo>
                    <a:pt x="1018982" y="1061284"/>
                  </a:lnTo>
                  <a:lnTo>
                    <a:pt x="984641" y="1090178"/>
                  </a:lnTo>
                  <a:lnTo>
                    <a:pt x="948275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3B81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905999" y="6419849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399" y="1066799"/>
                  </a:moveTo>
                  <a:lnTo>
                    <a:pt x="494164" y="1065355"/>
                  </a:lnTo>
                  <a:lnTo>
                    <a:pt x="455133" y="1061027"/>
                  </a:lnTo>
                  <a:lnTo>
                    <a:pt x="416526" y="1053838"/>
                  </a:lnTo>
                  <a:lnTo>
                    <a:pt x="378561" y="1043830"/>
                  </a:lnTo>
                  <a:lnTo>
                    <a:pt x="341434" y="1031058"/>
                  </a:lnTo>
                  <a:lnTo>
                    <a:pt x="305340" y="1015587"/>
                  </a:lnTo>
                  <a:lnTo>
                    <a:pt x="270483" y="997501"/>
                  </a:lnTo>
                  <a:lnTo>
                    <a:pt x="237057" y="976904"/>
                  </a:lnTo>
                  <a:lnTo>
                    <a:pt x="205238" y="953905"/>
                  </a:lnTo>
                  <a:lnTo>
                    <a:pt x="175189" y="928623"/>
                  </a:lnTo>
                  <a:lnTo>
                    <a:pt x="147083" y="901197"/>
                  </a:lnTo>
                  <a:lnTo>
                    <a:pt x="121076" y="871784"/>
                  </a:lnTo>
                  <a:lnTo>
                    <a:pt x="97301" y="840538"/>
                  </a:lnTo>
                  <a:lnTo>
                    <a:pt x="75886" y="807621"/>
                  </a:lnTo>
                  <a:lnTo>
                    <a:pt x="56950" y="773217"/>
                  </a:lnTo>
                  <a:lnTo>
                    <a:pt x="40600" y="737521"/>
                  </a:lnTo>
                  <a:lnTo>
                    <a:pt x="26921" y="700720"/>
                  </a:lnTo>
                  <a:lnTo>
                    <a:pt x="15983" y="663005"/>
                  </a:lnTo>
                  <a:lnTo>
                    <a:pt x="7851" y="624586"/>
                  </a:lnTo>
                  <a:lnTo>
                    <a:pt x="2567" y="585682"/>
                  </a:lnTo>
                  <a:lnTo>
                    <a:pt x="160" y="546494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7" y="481117"/>
                  </a:lnTo>
                  <a:lnTo>
                    <a:pt x="7851" y="442211"/>
                  </a:lnTo>
                  <a:lnTo>
                    <a:pt x="15984" y="403793"/>
                  </a:lnTo>
                  <a:lnTo>
                    <a:pt x="26921" y="366077"/>
                  </a:lnTo>
                  <a:lnTo>
                    <a:pt x="40600" y="329275"/>
                  </a:lnTo>
                  <a:lnTo>
                    <a:pt x="56950" y="293580"/>
                  </a:lnTo>
                  <a:lnTo>
                    <a:pt x="75886" y="259177"/>
                  </a:lnTo>
                  <a:lnTo>
                    <a:pt x="97300" y="226260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89" y="138176"/>
                  </a:lnTo>
                  <a:lnTo>
                    <a:pt x="205238" y="112893"/>
                  </a:lnTo>
                  <a:lnTo>
                    <a:pt x="237057" y="89893"/>
                  </a:lnTo>
                  <a:lnTo>
                    <a:pt x="270484" y="69297"/>
                  </a:lnTo>
                  <a:lnTo>
                    <a:pt x="305342" y="51211"/>
                  </a:lnTo>
                  <a:lnTo>
                    <a:pt x="341435" y="35739"/>
                  </a:lnTo>
                  <a:lnTo>
                    <a:pt x="378561" y="22967"/>
                  </a:lnTo>
                  <a:lnTo>
                    <a:pt x="416527" y="12960"/>
                  </a:lnTo>
                  <a:lnTo>
                    <a:pt x="455133" y="5773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6" y="7852"/>
                  </a:lnTo>
                  <a:lnTo>
                    <a:pt x="663003" y="15985"/>
                  </a:lnTo>
                  <a:lnTo>
                    <a:pt x="700719" y="26922"/>
                  </a:lnTo>
                  <a:lnTo>
                    <a:pt x="737521" y="40601"/>
                  </a:lnTo>
                  <a:lnTo>
                    <a:pt x="773217" y="56951"/>
                  </a:lnTo>
                  <a:lnTo>
                    <a:pt x="807621" y="75886"/>
                  </a:lnTo>
                  <a:lnTo>
                    <a:pt x="840537" y="97301"/>
                  </a:lnTo>
                  <a:lnTo>
                    <a:pt x="871783" y="121075"/>
                  </a:lnTo>
                  <a:lnTo>
                    <a:pt x="901197" y="147083"/>
                  </a:lnTo>
                  <a:lnTo>
                    <a:pt x="928622" y="175190"/>
                  </a:lnTo>
                  <a:lnTo>
                    <a:pt x="953904" y="205238"/>
                  </a:lnTo>
                  <a:lnTo>
                    <a:pt x="976904" y="237058"/>
                  </a:lnTo>
                  <a:lnTo>
                    <a:pt x="997502" y="270484"/>
                  </a:lnTo>
                  <a:lnTo>
                    <a:pt x="1015588" y="305341"/>
                  </a:lnTo>
                  <a:lnTo>
                    <a:pt x="1031059" y="341434"/>
                  </a:lnTo>
                  <a:lnTo>
                    <a:pt x="1043830" y="378561"/>
                  </a:lnTo>
                  <a:lnTo>
                    <a:pt x="1053838" y="416526"/>
                  </a:lnTo>
                  <a:lnTo>
                    <a:pt x="1061026" y="455133"/>
                  </a:lnTo>
                  <a:lnTo>
                    <a:pt x="1065355" y="494164"/>
                  </a:lnTo>
                  <a:lnTo>
                    <a:pt x="1066799" y="533399"/>
                  </a:lnTo>
                  <a:lnTo>
                    <a:pt x="1066639" y="546494"/>
                  </a:lnTo>
                  <a:lnTo>
                    <a:pt x="1064231" y="585682"/>
                  </a:lnTo>
                  <a:lnTo>
                    <a:pt x="1058947" y="624586"/>
                  </a:lnTo>
                  <a:lnTo>
                    <a:pt x="1050814" y="663005"/>
                  </a:lnTo>
                  <a:lnTo>
                    <a:pt x="1039877" y="700721"/>
                  </a:lnTo>
                  <a:lnTo>
                    <a:pt x="1026196" y="737522"/>
                  </a:lnTo>
                  <a:lnTo>
                    <a:pt x="1009846" y="773218"/>
                  </a:lnTo>
                  <a:lnTo>
                    <a:pt x="990911" y="807621"/>
                  </a:lnTo>
                  <a:lnTo>
                    <a:pt x="969496" y="840538"/>
                  </a:lnTo>
                  <a:lnTo>
                    <a:pt x="945722" y="871784"/>
                  </a:lnTo>
                  <a:lnTo>
                    <a:pt x="919715" y="901197"/>
                  </a:lnTo>
                  <a:lnTo>
                    <a:pt x="891609" y="928623"/>
                  </a:lnTo>
                  <a:lnTo>
                    <a:pt x="861559" y="953906"/>
                  </a:lnTo>
                  <a:lnTo>
                    <a:pt x="829738" y="976905"/>
                  </a:lnTo>
                  <a:lnTo>
                    <a:pt x="796314" y="997501"/>
                  </a:lnTo>
                  <a:lnTo>
                    <a:pt x="761456" y="1015587"/>
                  </a:lnTo>
                  <a:lnTo>
                    <a:pt x="725362" y="1031059"/>
                  </a:lnTo>
                  <a:lnTo>
                    <a:pt x="688235" y="1043830"/>
                  </a:lnTo>
                  <a:lnTo>
                    <a:pt x="650270" y="1053838"/>
                  </a:lnTo>
                  <a:lnTo>
                    <a:pt x="611665" y="1061027"/>
                  </a:lnTo>
                  <a:lnTo>
                    <a:pt x="572636" y="1065355"/>
                  </a:lnTo>
                  <a:lnTo>
                    <a:pt x="533399" y="1066799"/>
                  </a:lnTo>
                  <a:close/>
                </a:path>
              </a:pathLst>
            </a:custGeom>
            <a:solidFill>
              <a:srgbClr val="0FB981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2499" y="3657600"/>
              <a:ext cx="952500" cy="457200"/>
            </a:xfrm>
            <a:custGeom>
              <a:avLst/>
              <a:gdLst/>
              <a:ahLst/>
              <a:cxnLst/>
              <a:rect l="l" t="t" r="r" b="b"/>
              <a:pathLst>
                <a:path w="952500" h="457200">
                  <a:moveTo>
                    <a:pt x="952499" y="457199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48378" y="3649012"/>
              <a:ext cx="867410" cy="429895"/>
            </a:xfrm>
            <a:custGeom>
              <a:avLst/>
              <a:gdLst/>
              <a:ahLst/>
              <a:cxnLst/>
              <a:rect l="l" t="t" r="r" b="b"/>
              <a:pathLst>
                <a:path w="867410" h="429895">
                  <a:moveTo>
                    <a:pt x="858700" y="429350"/>
                  </a:moveTo>
                  <a:lnTo>
                    <a:pt x="0" y="17173"/>
                  </a:lnTo>
                  <a:lnTo>
                    <a:pt x="8243" y="0"/>
                  </a:lnTo>
                  <a:lnTo>
                    <a:pt x="866944" y="412176"/>
                  </a:lnTo>
                  <a:lnTo>
                    <a:pt x="858700" y="429350"/>
                  </a:lnTo>
                  <a:close/>
                </a:path>
              </a:pathLst>
            </a:custGeom>
            <a:solidFill>
              <a:srgbClr val="0FB981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52499" y="4105274"/>
              <a:ext cx="952500" cy="19050"/>
            </a:xfrm>
            <a:custGeom>
              <a:avLst/>
              <a:gdLst/>
              <a:ahLst/>
              <a:cxnLst/>
              <a:rect l="l" t="t" r="r" b="b"/>
              <a:pathLst>
                <a:path w="952500" h="19050">
                  <a:moveTo>
                    <a:pt x="952278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952278" y="0"/>
                  </a:lnTo>
                  <a:lnTo>
                    <a:pt x="952278" y="19049"/>
                  </a:lnTo>
                  <a:close/>
                </a:path>
              </a:pathLst>
            </a:custGeom>
            <a:solidFill>
              <a:srgbClr val="3B81F5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2499" y="4114799"/>
              <a:ext cx="952500" cy="457200"/>
            </a:xfrm>
            <a:custGeom>
              <a:avLst/>
              <a:gdLst/>
              <a:ahLst/>
              <a:cxnLst/>
              <a:rect l="l" t="t" r="r" b="b"/>
              <a:pathLst>
                <a:path w="952500" h="457200">
                  <a:moveTo>
                    <a:pt x="0" y="457199"/>
                  </a:moveTo>
                  <a:lnTo>
                    <a:pt x="952499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48378" y="4165295"/>
              <a:ext cx="838200" cy="415290"/>
            </a:xfrm>
            <a:custGeom>
              <a:avLst/>
              <a:gdLst/>
              <a:ahLst/>
              <a:cxnLst/>
              <a:rect l="l" t="t" r="r" b="b"/>
              <a:pathLst>
                <a:path w="838200" h="415289">
                  <a:moveTo>
                    <a:pt x="8243" y="415290"/>
                  </a:moveTo>
                  <a:lnTo>
                    <a:pt x="0" y="398116"/>
                  </a:lnTo>
                  <a:lnTo>
                    <a:pt x="829410" y="0"/>
                  </a:lnTo>
                  <a:lnTo>
                    <a:pt x="837653" y="17173"/>
                  </a:lnTo>
                  <a:lnTo>
                    <a:pt x="8243" y="415290"/>
                  </a:lnTo>
                  <a:close/>
                </a:path>
              </a:pathLst>
            </a:custGeom>
            <a:solidFill>
              <a:srgbClr val="F59D0A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857499" y="3657600"/>
              <a:ext cx="952500" cy="457200"/>
            </a:xfrm>
            <a:custGeom>
              <a:avLst/>
              <a:gdLst/>
              <a:ahLst/>
              <a:cxnLst/>
              <a:rect l="l" t="t" r="r" b="b"/>
              <a:pathLst>
                <a:path w="952500" h="457200">
                  <a:moveTo>
                    <a:pt x="0" y="457199"/>
                  </a:moveTo>
                  <a:lnTo>
                    <a:pt x="952499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53377" y="3694036"/>
              <a:ext cx="867410" cy="429895"/>
            </a:xfrm>
            <a:custGeom>
              <a:avLst/>
              <a:gdLst/>
              <a:ahLst/>
              <a:cxnLst/>
              <a:rect l="l" t="t" r="r" b="b"/>
              <a:pathLst>
                <a:path w="867410" h="429895">
                  <a:moveTo>
                    <a:pt x="8243" y="429350"/>
                  </a:moveTo>
                  <a:lnTo>
                    <a:pt x="0" y="412176"/>
                  </a:lnTo>
                  <a:lnTo>
                    <a:pt x="858700" y="0"/>
                  </a:lnTo>
                  <a:lnTo>
                    <a:pt x="866944" y="17173"/>
                  </a:lnTo>
                  <a:lnTo>
                    <a:pt x="8243" y="429350"/>
                  </a:lnTo>
                  <a:close/>
                </a:path>
              </a:pathLst>
            </a:custGeom>
            <a:solidFill>
              <a:srgbClr val="0FB981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57499" y="4105274"/>
              <a:ext cx="952500" cy="19050"/>
            </a:xfrm>
            <a:custGeom>
              <a:avLst/>
              <a:gdLst/>
              <a:ahLst/>
              <a:cxnLst/>
              <a:rect l="l" t="t" r="r" b="b"/>
              <a:pathLst>
                <a:path w="952500" h="19050">
                  <a:moveTo>
                    <a:pt x="9524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19049"/>
                  </a:lnTo>
                  <a:close/>
                </a:path>
              </a:pathLst>
            </a:custGeom>
            <a:solidFill>
              <a:srgbClr val="3B81F5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57499" y="4114799"/>
              <a:ext cx="952500" cy="457200"/>
            </a:xfrm>
            <a:custGeom>
              <a:avLst/>
              <a:gdLst/>
              <a:ahLst/>
              <a:cxnLst/>
              <a:rect l="l" t="t" r="r" b="b"/>
              <a:pathLst>
                <a:path w="952500" h="457200">
                  <a:moveTo>
                    <a:pt x="952499" y="457199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53377" y="4106212"/>
              <a:ext cx="867410" cy="429895"/>
            </a:xfrm>
            <a:custGeom>
              <a:avLst/>
              <a:gdLst/>
              <a:ahLst/>
              <a:cxnLst/>
              <a:rect l="l" t="t" r="r" b="b"/>
              <a:pathLst>
                <a:path w="867410" h="429895">
                  <a:moveTo>
                    <a:pt x="858700" y="429350"/>
                  </a:moveTo>
                  <a:lnTo>
                    <a:pt x="0" y="17173"/>
                  </a:lnTo>
                  <a:lnTo>
                    <a:pt x="8243" y="0"/>
                  </a:lnTo>
                  <a:lnTo>
                    <a:pt x="866944" y="412176"/>
                  </a:lnTo>
                  <a:lnTo>
                    <a:pt x="858700" y="429350"/>
                  </a:lnTo>
                  <a:close/>
                </a:path>
              </a:pathLst>
            </a:custGeom>
            <a:solidFill>
              <a:srgbClr val="F59D0A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6210299"/>
              <a:ext cx="11429999" cy="17335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20218" y="762004"/>
            <a:ext cx="6951980" cy="1308735"/>
          </a:xfrm>
          <a:prstGeom prst="rect"/>
        </p:spPr>
        <p:txBody>
          <a:bodyPr wrap="square" lIns="0" tIns="2254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75"/>
              </a:spcBef>
            </a:pPr>
            <a:r>
              <a:rPr dirty="0" spc="-135"/>
              <a:t>Architecture</a:t>
            </a:r>
            <a:r>
              <a:rPr dirty="0" spc="-105"/>
              <a:t> </a:t>
            </a:r>
            <a:r>
              <a:rPr dirty="0" spc="-114"/>
              <a:t>Multi</a:t>
            </a:r>
            <a:r>
              <a:rPr dirty="0" sz="3100" spc="-114">
                <a:latin typeface="Berlin Sans FB"/>
                <a:cs typeface="Berlin Sans FB"/>
              </a:rPr>
              <a:t>-</a:t>
            </a:r>
            <a:r>
              <a:rPr dirty="0" spc="-60"/>
              <a:t>Boutiques</a:t>
            </a:r>
            <a:endParaRPr sz="3100">
              <a:latin typeface="Berlin Sans FB"/>
              <a:cs typeface="Berlin Sans FB"/>
            </a:endParaRPr>
          </a:p>
          <a:p>
            <a:pPr algn="ctr" marL="12700" marR="5080">
              <a:lnSpc>
                <a:spcPct val="116700"/>
              </a:lnSpc>
              <a:spcBef>
                <a:spcPts val="505"/>
              </a:spcBef>
            </a:pP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Une </a:t>
            </a:r>
            <a:r>
              <a:rPr dirty="0" sz="150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plateforme</a:t>
            </a:r>
            <a:r>
              <a:rPr dirty="0" sz="1500" spc="-6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centralisée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qui</a:t>
            </a:r>
            <a:r>
              <a:rPr dirty="0" sz="150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révolutionne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la</a:t>
            </a:r>
            <a:r>
              <a:rPr dirty="0" sz="150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gestion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r>
              <a:rPr dirty="0" sz="150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ligne</a:t>
            </a:r>
            <a:r>
              <a:rPr dirty="0" sz="150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avec sécurité</a:t>
            </a:r>
            <a:r>
              <a:rPr dirty="0" sz="1500" spc="-4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performance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58557" y="2438400"/>
            <a:ext cx="8195309" cy="190500"/>
            <a:chOff x="1358557" y="2438400"/>
            <a:chExt cx="8195309" cy="19050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557" y="2438400"/>
              <a:ext cx="202305" cy="1904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3074" y="2450306"/>
              <a:ext cx="190499" cy="166687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678657" y="2373024"/>
            <a:ext cx="135001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110" b="1">
                <a:solidFill>
                  <a:srgbClr val="1F2937"/>
                </a:solidFill>
                <a:latin typeface="Arial"/>
                <a:cs typeface="Arial"/>
              </a:rPr>
              <a:t>Vos</a:t>
            </a:r>
            <a:r>
              <a:rPr dirty="0" sz="165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1F2937"/>
                </a:solidFill>
                <a:latin typeface="Arial"/>
                <a:cs typeface="Arial"/>
              </a:rPr>
              <a:t>Boutiques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664178" y="2373024"/>
            <a:ext cx="1001394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5" b="1">
                <a:solidFill>
                  <a:srgbClr val="1F2937"/>
                </a:solidFill>
                <a:latin typeface="Arial"/>
                <a:cs typeface="Arial"/>
              </a:rPr>
              <a:t>Avantages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02716" y="6899171"/>
            <a:ext cx="2400300" cy="8013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350" spc="-80" b="1">
                <a:solidFill>
                  <a:srgbClr val="1F2937"/>
                </a:solidFill>
                <a:latin typeface="Arial"/>
                <a:cs typeface="Arial"/>
              </a:rPr>
              <a:t>Isolation</a:t>
            </a:r>
            <a:r>
              <a:rPr dirty="0" sz="1350" spc="-4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1F2937"/>
                </a:solidFill>
                <a:latin typeface="Arial"/>
                <a:cs typeface="Arial"/>
              </a:rPr>
              <a:t>des</a:t>
            </a:r>
            <a:r>
              <a:rPr dirty="0" sz="1350" spc="-4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Données</a:t>
            </a:r>
            <a:endParaRPr sz="1350">
              <a:latin typeface="Arial"/>
              <a:cs typeface="Arial"/>
            </a:endParaRPr>
          </a:p>
          <a:p>
            <a:pPr algn="ctr" marL="12700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Chaque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boutique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reste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complètement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séparée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sécurisée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24349" y="6899171"/>
            <a:ext cx="2348230" cy="8013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350" spc="-20" b="1">
                <a:solidFill>
                  <a:srgbClr val="1F2937"/>
                </a:solidFill>
                <a:latin typeface="Arial"/>
                <a:cs typeface="Arial"/>
              </a:rPr>
              <a:t>Synchronisation</a:t>
            </a:r>
            <a:endParaRPr sz="1350">
              <a:latin typeface="Arial"/>
              <a:cs typeface="Arial"/>
            </a:endParaRPr>
          </a:p>
          <a:p>
            <a:pPr algn="ctr" marL="12700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Mises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à</a:t>
            </a:r>
            <a:r>
              <a:rPr dirty="0" sz="1150" spc="-6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jour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en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temps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réel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sur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toutes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150" spc="-7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boutiques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45968" y="6899171"/>
            <a:ext cx="2495550" cy="8013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350" spc="-80" b="1">
                <a:solidFill>
                  <a:srgbClr val="1F2937"/>
                </a:solidFill>
                <a:latin typeface="Arial"/>
                <a:cs typeface="Arial"/>
              </a:rPr>
              <a:t>Configuration</a:t>
            </a:r>
            <a:r>
              <a:rPr dirty="0" sz="1350" spc="3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Unique</a:t>
            </a:r>
            <a:endParaRPr sz="1350">
              <a:latin typeface="Arial"/>
              <a:cs typeface="Arial"/>
            </a:endParaRPr>
          </a:p>
          <a:p>
            <a:pPr algn="ctr" marL="12065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Paramètres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personnalisés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par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boutique automatiquement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043342" y="6909340"/>
            <a:ext cx="2492375" cy="7912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1350" spc="-70" b="1">
                <a:solidFill>
                  <a:srgbClr val="1F2937"/>
                </a:solidFill>
                <a:latin typeface="Arial"/>
                <a:cs typeface="Arial"/>
              </a:rPr>
              <a:t>Analytics</a:t>
            </a:r>
            <a:r>
              <a:rPr dirty="0" sz="1350" spc="-4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Globaux</a:t>
            </a:r>
            <a:endParaRPr sz="1350">
              <a:latin typeface="Arial"/>
              <a:cs typeface="Arial"/>
            </a:endParaRPr>
          </a:p>
          <a:p>
            <a:pPr algn="ctr" marL="12700" marR="5080">
              <a:lnSpc>
                <a:spcPct val="107600"/>
              </a:lnSpc>
              <a:spcBef>
                <a:spcPts val="59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Vue d</a:t>
            </a:r>
            <a:r>
              <a:rPr dirty="0" sz="1200" spc="-30">
                <a:solidFill>
                  <a:srgbClr val="4A5462"/>
                </a:solidFill>
                <a:latin typeface="Dotum"/>
                <a:cs typeface="Dotum"/>
              </a:rPr>
              <a:t>'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ensemble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détails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par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boutique instantanément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80999" y="292832"/>
            <a:ext cx="6031865" cy="3479165"/>
            <a:chOff x="380999" y="292832"/>
            <a:chExt cx="6031865" cy="3479165"/>
          </a:xfrm>
        </p:grpSpPr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232" y="292832"/>
              <a:ext cx="633533" cy="63353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947515" y="490812"/>
              <a:ext cx="297180" cy="238125"/>
            </a:xfrm>
            <a:custGeom>
              <a:avLst/>
              <a:gdLst/>
              <a:ahLst/>
              <a:cxnLst/>
              <a:rect l="l" t="t" r="r" b="b"/>
              <a:pathLst>
                <a:path w="297179" h="238125">
                  <a:moveTo>
                    <a:pt x="185605" y="89090"/>
                  </a:moveTo>
                  <a:lnTo>
                    <a:pt x="111363" y="89090"/>
                  </a:lnTo>
                  <a:lnTo>
                    <a:pt x="102695" y="87339"/>
                  </a:lnTo>
                  <a:lnTo>
                    <a:pt x="95615" y="82565"/>
                  </a:lnTo>
                  <a:lnTo>
                    <a:pt x="90841" y="75485"/>
                  </a:lnTo>
                  <a:lnTo>
                    <a:pt x="89090" y="66818"/>
                  </a:lnTo>
                  <a:lnTo>
                    <a:pt x="89090" y="22272"/>
                  </a:lnTo>
                  <a:lnTo>
                    <a:pt x="90841" y="13605"/>
                  </a:lnTo>
                  <a:lnTo>
                    <a:pt x="95615" y="6525"/>
                  </a:lnTo>
                  <a:lnTo>
                    <a:pt x="102695" y="1750"/>
                  </a:lnTo>
                  <a:lnTo>
                    <a:pt x="111363" y="0"/>
                  </a:lnTo>
                  <a:lnTo>
                    <a:pt x="185605" y="0"/>
                  </a:lnTo>
                  <a:lnTo>
                    <a:pt x="194273" y="1750"/>
                  </a:lnTo>
                  <a:lnTo>
                    <a:pt x="201353" y="6525"/>
                  </a:lnTo>
                  <a:lnTo>
                    <a:pt x="206127" y="13605"/>
                  </a:lnTo>
                  <a:lnTo>
                    <a:pt x="207878" y="22272"/>
                  </a:lnTo>
                  <a:lnTo>
                    <a:pt x="207878" y="29696"/>
                  </a:lnTo>
                  <a:lnTo>
                    <a:pt x="118787" y="29696"/>
                  </a:lnTo>
                  <a:lnTo>
                    <a:pt x="118787" y="59393"/>
                  </a:lnTo>
                  <a:lnTo>
                    <a:pt x="207878" y="59393"/>
                  </a:lnTo>
                  <a:lnTo>
                    <a:pt x="207878" y="66818"/>
                  </a:lnTo>
                  <a:lnTo>
                    <a:pt x="206127" y="75485"/>
                  </a:lnTo>
                  <a:lnTo>
                    <a:pt x="201353" y="82565"/>
                  </a:lnTo>
                  <a:lnTo>
                    <a:pt x="194273" y="87339"/>
                  </a:lnTo>
                  <a:lnTo>
                    <a:pt x="185605" y="89090"/>
                  </a:lnTo>
                  <a:close/>
                </a:path>
                <a:path w="297179" h="238125">
                  <a:moveTo>
                    <a:pt x="207878" y="59393"/>
                  </a:moveTo>
                  <a:lnTo>
                    <a:pt x="178181" y="59393"/>
                  </a:lnTo>
                  <a:lnTo>
                    <a:pt x="178181" y="29696"/>
                  </a:lnTo>
                  <a:lnTo>
                    <a:pt x="207878" y="29696"/>
                  </a:lnTo>
                  <a:lnTo>
                    <a:pt x="207878" y="59393"/>
                  </a:lnTo>
                  <a:close/>
                </a:path>
                <a:path w="297179" h="238125">
                  <a:moveTo>
                    <a:pt x="163332" y="103939"/>
                  </a:moveTo>
                  <a:lnTo>
                    <a:pt x="133636" y="103939"/>
                  </a:lnTo>
                  <a:lnTo>
                    <a:pt x="133636" y="89090"/>
                  </a:lnTo>
                  <a:lnTo>
                    <a:pt x="163332" y="89090"/>
                  </a:lnTo>
                  <a:lnTo>
                    <a:pt x="163332" y="103939"/>
                  </a:lnTo>
                  <a:close/>
                </a:path>
                <a:path w="297179" h="238125">
                  <a:moveTo>
                    <a:pt x="290333" y="133636"/>
                  </a:moveTo>
                  <a:lnTo>
                    <a:pt x="6635" y="133636"/>
                  </a:lnTo>
                  <a:lnTo>
                    <a:pt x="0" y="127000"/>
                  </a:lnTo>
                  <a:lnTo>
                    <a:pt x="0" y="110574"/>
                  </a:lnTo>
                  <a:lnTo>
                    <a:pt x="6635" y="103939"/>
                  </a:lnTo>
                  <a:lnTo>
                    <a:pt x="290333" y="103939"/>
                  </a:lnTo>
                  <a:lnTo>
                    <a:pt x="296969" y="110574"/>
                  </a:lnTo>
                  <a:lnTo>
                    <a:pt x="296969" y="127000"/>
                  </a:lnTo>
                  <a:lnTo>
                    <a:pt x="290333" y="133636"/>
                  </a:lnTo>
                  <a:close/>
                </a:path>
                <a:path w="297179" h="238125">
                  <a:moveTo>
                    <a:pt x="89090" y="148484"/>
                  </a:moveTo>
                  <a:lnTo>
                    <a:pt x="59393" y="148484"/>
                  </a:lnTo>
                  <a:lnTo>
                    <a:pt x="59393" y="133636"/>
                  </a:lnTo>
                  <a:lnTo>
                    <a:pt x="89090" y="133636"/>
                  </a:lnTo>
                  <a:lnTo>
                    <a:pt x="89090" y="148484"/>
                  </a:lnTo>
                  <a:close/>
                </a:path>
                <a:path w="297179" h="238125">
                  <a:moveTo>
                    <a:pt x="237575" y="148484"/>
                  </a:moveTo>
                  <a:lnTo>
                    <a:pt x="207878" y="148484"/>
                  </a:lnTo>
                  <a:lnTo>
                    <a:pt x="207878" y="133636"/>
                  </a:lnTo>
                  <a:lnTo>
                    <a:pt x="237575" y="133636"/>
                  </a:lnTo>
                  <a:lnTo>
                    <a:pt x="237575" y="148484"/>
                  </a:lnTo>
                  <a:close/>
                </a:path>
                <a:path w="297179" h="238125">
                  <a:moveTo>
                    <a:pt x="111363" y="237575"/>
                  </a:moveTo>
                  <a:lnTo>
                    <a:pt x="37121" y="237575"/>
                  </a:lnTo>
                  <a:lnTo>
                    <a:pt x="28453" y="235824"/>
                  </a:lnTo>
                  <a:lnTo>
                    <a:pt x="21373" y="231050"/>
                  </a:lnTo>
                  <a:lnTo>
                    <a:pt x="16599" y="223970"/>
                  </a:lnTo>
                  <a:lnTo>
                    <a:pt x="14848" y="215302"/>
                  </a:lnTo>
                  <a:lnTo>
                    <a:pt x="14848" y="170757"/>
                  </a:lnTo>
                  <a:lnTo>
                    <a:pt x="16599" y="162089"/>
                  </a:lnTo>
                  <a:lnTo>
                    <a:pt x="21373" y="155009"/>
                  </a:lnTo>
                  <a:lnTo>
                    <a:pt x="28453" y="150235"/>
                  </a:lnTo>
                  <a:lnTo>
                    <a:pt x="37121" y="148484"/>
                  </a:lnTo>
                  <a:lnTo>
                    <a:pt x="111363" y="148484"/>
                  </a:lnTo>
                  <a:lnTo>
                    <a:pt x="120031" y="150235"/>
                  </a:lnTo>
                  <a:lnTo>
                    <a:pt x="127110" y="155009"/>
                  </a:lnTo>
                  <a:lnTo>
                    <a:pt x="131885" y="162089"/>
                  </a:lnTo>
                  <a:lnTo>
                    <a:pt x="133636" y="170757"/>
                  </a:lnTo>
                  <a:lnTo>
                    <a:pt x="133636" y="178181"/>
                  </a:lnTo>
                  <a:lnTo>
                    <a:pt x="44545" y="178181"/>
                  </a:lnTo>
                  <a:lnTo>
                    <a:pt x="44545" y="207878"/>
                  </a:lnTo>
                  <a:lnTo>
                    <a:pt x="133636" y="207878"/>
                  </a:lnTo>
                  <a:lnTo>
                    <a:pt x="133636" y="215302"/>
                  </a:lnTo>
                  <a:lnTo>
                    <a:pt x="131885" y="223970"/>
                  </a:lnTo>
                  <a:lnTo>
                    <a:pt x="127110" y="231050"/>
                  </a:lnTo>
                  <a:lnTo>
                    <a:pt x="120031" y="235824"/>
                  </a:lnTo>
                  <a:lnTo>
                    <a:pt x="111363" y="237575"/>
                  </a:lnTo>
                  <a:close/>
                </a:path>
                <a:path w="297179" h="238125">
                  <a:moveTo>
                    <a:pt x="259847" y="237575"/>
                  </a:moveTo>
                  <a:lnTo>
                    <a:pt x="185605" y="237575"/>
                  </a:lnTo>
                  <a:lnTo>
                    <a:pt x="176937" y="235824"/>
                  </a:lnTo>
                  <a:lnTo>
                    <a:pt x="169858" y="231050"/>
                  </a:lnTo>
                  <a:lnTo>
                    <a:pt x="165083" y="223970"/>
                  </a:lnTo>
                  <a:lnTo>
                    <a:pt x="163332" y="215302"/>
                  </a:lnTo>
                  <a:lnTo>
                    <a:pt x="163332" y="170757"/>
                  </a:lnTo>
                  <a:lnTo>
                    <a:pt x="165083" y="162089"/>
                  </a:lnTo>
                  <a:lnTo>
                    <a:pt x="169858" y="155009"/>
                  </a:lnTo>
                  <a:lnTo>
                    <a:pt x="176937" y="150235"/>
                  </a:lnTo>
                  <a:lnTo>
                    <a:pt x="185605" y="148484"/>
                  </a:lnTo>
                  <a:lnTo>
                    <a:pt x="259847" y="148484"/>
                  </a:lnTo>
                  <a:lnTo>
                    <a:pt x="268515" y="150235"/>
                  </a:lnTo>
                  <a:lnTo>
                    <a:pt x="275595" y="155009"/>
                  </a:lnTo>
                  <a:lnTo>
                    <a:pt x="280369" y="162089"/>
                  </a:lnTo>
                  <a:lnTo>
                    <a:pt x="282120" y="170757"/>
                  </a:lnTo>
                  <a:lnTo>
                    <a:pt x="282120" y="178181"/>
                  </a:lnTo>
                  <a:lnTo>
                    <a:pt x="193029" y="178181"/>
                  </a:lnTo>
                  <a:lnTo>
                    <a:pt x="193029" y="207878"/>
                  </a:lnTo>
                  <a:lnTo>
                    <a:pt x="282120" y="207878"/>
                  </a:lnTo>
                  <a:lnTo>
                    <a:pt x="282120" y="215302"/>
                  </a:lnTo>
                  <a:lnTo>
                    <a:pt x="280369" y="223970"/>
                  </a:lnTo>
                  <a:lnTo>
                    <a:pt x="275595" y="231050"/>
                  </a:lnTo>
                  <a:lnTo>
                    <a:pt x="268515" y="235824"/>
                  </a:lnTo>
                  <a:lnTo>
                    <a:pt x="259847" y="237575"/>
                  </a:lnTo>
                  <a:close/>
                </a:path>
                <a:path w="297179" h="238125">
                  <a:moveTo>
                    <a:pt x="133636" y="207878"/>
                  </a:moveTo>
                  <a:lnTo>
                    <a:pt x="103939" y="207878"/>
                  </a:lnTo>
                  <a:lnTo>
                    <a:pt x="103939" y="178181"/>
                  </a:lnTo>
                  <a:lnTo>
                    <a:pt x="133636" y="178181"/>
                  </a:lnTo>
                  <a:lnTo>
                    <a:pt x="133636" y="207878"/>
                  </a:lnTo>
                  <a:close/>
                </a:path>
                <a:path w="297179" h="238125">
                  <a:moveTo>
                    <a:pt x="282120" y="207878"/>
                  </a:moveTo>
                  <a:lnTo>
                    <a:pt x="252423" y="207878"/>
                  </a:lnTo>
                  <a:lnTo>
                    <a:pt x="252423" y="178181"/>
                  </a:lnTo>
                  <a:lnTo>
                    <a:pt x="282120" y="178181"/>
                  </a:lnTo>
                  <a:lnTo>
                    <a:pt x="282120" y="20787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0524" y="2905124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3493029" y="857249"/>
                  </a:moveTo>
                  <a:lnTo>
                    <a:pt x="97895" y="857249"/>
                  </a:lnTo>
                  <a:lnTo>
                    <a:pt x="91081" y="856578"/>
                  </a:lnTo>
                  <a:lnTo>
                    <a:pt x="52285" y="843414"/>
                  </a:lnTo>
                  <a:lnTo>
                    <a:pt x="21479" y="816404"/>
                  </a:lnTo>
                  <a:lnTo>
                    <a:pt x="3355" y="779662"/>
                  </a:lnTo>
                  <a:lnTo>
                    <a:pt x="0" y="759354"/>
                  </a:lnTo>
                  <a:lnTo>
                    <a:pt x="0" y="7524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3493029" y="0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5581" y="71035"/>
                  </a:lnTo>
                  <a:lnTo>
                    <a:pt x="3590924" y="97895"/>
                  </a:lnTo>
                  <a:lnTo>
                    <a:pt x="3590924" y="759354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19889" y="851907"/>
                  </a:lnTo>
                  <a:lnTo>
                    <a:pt x="3499842" y="856578"/>
                  </a:lnTo>
                  <a:lnTo>
                    <a:pt x="3493029" y="857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90524" y="2905124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0" y="7524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52474"/>
                  </a:lnTo>
                  <a:lnTo>
                    <a:pt x="3582948" y="792570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44359" y="839592"/>
                  </a:lnTo>
                  <a:lnTo>
                    <a:pt x="3538639" y="843414"/>
                  </a:lnTo>
                  <a:lnTo>
                    <a:pt x="3532601" y="846641"/>
                  </a:lnTo>
                  <a:lnTo>
                    <a:pt x="3526245" y="849274"/>
                  </a:lnTo>
                  <a:lnTo>
                    <a:pt x="3519889" y="851907"/>
                  </a:lnTo>
                  <a:lnTo>
                    <a:pt x="3513337" y="853894"/>
                  </a:lnTo>
                  <a:lnTo>
                    <a:pt x="3506590" y="855236"/>
                  </a:lnTo>
                  <a:lnTo>
                    <a:pt x="3499842" y="856578"/>
                  </a:lnTo>
                  <a:lnTo>
                    <a:pt x="3493029" y="857249"/>
                  </a:lnTo>
                  <a:lnTo>
                    <a:pt x="3486149" y="857249"/>
                  </a:lnTo>
                  <a:lnTo>
                    <a:pt x="104774" y="857249"/>
                  </a:lnTo>
                  <a:lnTo>
                    <a:pt x="64679" y="849274"/>
                  </a:lnTo>
                  <a:lnTo>
                    <a:pt x="58323" y="846641"/>
                  </a:lnTo>
                  <a:lnTo>
                    <a:pt x="25823" y="821697"/>
                  </a:lnTo>
                  <a:lnTo>
                    <a:pt x="17657" y="810684"/>
                  </a:lnTo>
                  <a:lnTo>
                    <a:pt x="13835" y="804964"/>
                  </a:lnTo>
                  <a:lnTo>
                    <a:pt x="10608" y="798926"/>
                  </a:lnTo>
                  <a:lnTo>
                    <a:pt x="7975" y="792570"/>
                  </a:lnTo>
                  <a:lnTo>
                    <a:pt x="5342" y="786214"/>
                  </a:lnTo>
                  <a:lnTo>
                    <a:pt x="3355" y="779662"/>
                  </a:lnTo>
                  <a:lnTo>
                    <a:pt x="2013" y="772915"/>
                  </a:lnTo>
                  <a:lnTo>
                    <a:pt x="671" y="766168"/>
                  </a:lnTo>
                  <a:lnTo>
                    <a:pt x="0" y="759354"/>
                  </a:lnTo>
                  <a:lnTo>
                    <a:pt x="0" y="7524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968" y="3190874"/>
              <a:ext cx="167000" cy="133350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958850" y="3054119"/>
            <a:ext cx="103251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 b="1">
                <a:solidFill>
                  <a:srgbClr val="1F2937"/>
                </a:solidFill>
                <a:latin typeface="Arial"/>
                <a:cs typeface="Arial"/>
              </a:rPr>
              <a:t>Fashion</a:t>
            </a:r>
            <a:r>
              <a:rPr dirty="0" sz="1350" spc="-4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Store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Shopify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20" b="0">
                <a:solidFill>
                  <a:srgbClr val="6A7280"/>
                </a:solidFill>
                <a:latin typeface="Ubuntu Light"/>
                <a:cs typeface="Ubuntu Light"/>
              </a:rPr>
              <a:t>•</a:t>
            </a:r>
            <a:r>
              <a:rPr dirty="0" sz="1050" b="0">
                <a:solidFill>
                  <a:srgbClr val="6A7280"/>
                </a:solidFill>
                <a:latin typeface="Ubuntu Light"/>
                <a:cs typeface="Ubuntu Light"/>
              </a:rPr>
              <a:t>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FR</a:t>
            </a:r>
            <a:r>
              <a:rPr dirty="0" sz="1050" spc="-10" b="0">
                <a:solidFill>
                  <a:srgbClr val="6A7280"/>
                </a:solidFill>
                <a:latin typeface="Ubuntu Light"/>
                <a:cs typeface="Ubuntu Light"/>
              </a:rPr>
              <a:t>/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EN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80999" y="3924300"/>
            <a:ext cx="3609975" cy="876300"/>
            <a:chOff x="380999" y="3924300"/>
            <a:chExt cx="3609975" cy="876300"/>
          </a:xfrm>
        </p:grpSpPr>
        <p:sp>
          <p:nvSpPr>
            <p:cNvPr id="35" name="object 35" descr=""/>
            <p:cNvSpPr/>
            <p:nvPr/>
          </p:nvSpPr>
          <p:spPr>
            <a:xfrm>
              <a:off x="390524" y="3933825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3493029" y="857249"/>
                  </a:moveTo>
                  <a:lnTo>
                    <a:pt x="97895" y="857249"/>
                  </a:lnTo>
                  <a:lnTo>
                    <a:pt x="91081" y="856578"/>
                  </a:lnTo>
                  <a:lnTo>
                    <a:pt x="52285" y="843414"/>
                  </a:lnTo>
                  <a:lnTo>
                    <a:pt x="21479" y="816404"/>
                  </a:lnTo>
                  <a:lnTo>
                    <a:pt x="3355" y="779662"/>
                  </a:lnTo>
                  <a:lnTo>
                    <a:pt x="0" y="759354"/>
                  </a:lnTo>
                  <a:lnTo>
                    <a:pt x="0" y="7524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3493029" y="0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5581" y="71035"/>
                  </a:lnTo>
                  <a:lnTo>
                    <a:pt x="3590924" y="97895"/>
                  </a:lnTo>
                  <a:lnTo>
                    <a:pt x="3590924" y="759354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19889" y="851907"/>
                  </a:lnTo>
                  <a:lnTo>
                    <a:pt x="3499842" y="856578"/>
                  </a:lnTo>
                  <a:lnTo>
                    <a:pt x="3493029" y="857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90524" y="3933825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0" y="7524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52474"/>
                  </a:lnTo>
                  <a:lnTo>
                    <a:pt x="3582948" y="792570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44359" y="839592"/>
                  </a:lnTo>
                  <a:lnTo>
                    <a:pt x="3538639" y="843414"/>
                  </a:lnTo>
                  <a:lnTo>
                    <a:pt x="3532601" y="846641"/>
                  </a:lnTo>
                  <a:lnTo>
                    <a:pt x="3526245" y="849274"/>
                  </a:lnTo>
                  <a:lnTo>
                    <a:pt x="3519889" y="851907"/>
                  </a:lnTo>
                  <a:lnTo>
                    <a:pt x="3513337" y="853894"/>
                  </a:lnTo>
                  <a:lnTo>
                    <a:pt x="3506590" y="855236"/>
                  </a:lnTo>
                  <a:lnTo>
                    <a:pt x="3499842" y="856578"/>
                  </a:lnTo>
                  <a:lnTo>
                    <a:pt x="3493029" y="857249"/>
                  </a:lnTo>
                  <a:lnTo>
                    <a:pt x="3486149" y="857249"/>
                  </a:lnTo>
                  <a:lnTo>
                    <a:pt x="104774" y="857249"/>
                  </a:lnTo>
                  <a:lnTo>
                    <a:pt x="64679" y="849274"/>
                  </a:lnTo>
                  <a:lnTo>
                    <a:pt x="58323" y="846641"/>
                  </a:lnTo>
                  <a:lnTo>
                    <a:pt x="25823" y="821697"/>
                  </a:lnTo>
                  <a:lnTo>
                    <a:pt x="17657" y="810684"/>
                  </a:lnTo>
                  <a:lnTo>
                    <a:pt x="13835" y="804964"/>
                  </a:lnTo>
                  <a:lnTo>
                    <a:pt x="10608" y="798926"/>
                  </a:lnTo>
                  <a:lnTo>
                    <a:pt x="7975" y="792570"/>
                  </a:lnTo>
                  <a:lnTo>
                    <a:pt x="5342" y="786214"/>
                  </a:lnTo>
                  <a:lnTo>
                    <a:pt x="3355" y="779662"/>
                  </a:lnTo>
                  <a:lnTo>
                    <a:pt x="2013" y="772915"/>
                  </a:lnTo>
                  <a:lnTo>
                    <a:pt x="671" y="766168"/>
                  </a:lnTo>
                  <a:lnTo>
                    <a:pt x="0" y="759354"/>
                  </a:lnTo>
                  <a:lnTo>
                    <a:pt x="0" y="752474"/>
                  </a:lnTo>
                  <a:close/>
                </a:path>
              </a:pathLst>
            </a:custGeom>
            <a:ln w="19049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2449" y="41338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93" y="4219575"/>
              <a:ext cx="87312" cy="1269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958850" y="4082819"/>
            <a:ext cx="125539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Tech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Gadgets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-40">
                <a:solidFill>
                  <a:srgbClr val="6A7280"/>
                </a:solidFill>
                <a:latin typeface="Microsoft Sans Serif"/>
                <a:cs typeface="Microsoft Sans Serif"/>
              </a:rPr>
              <a:t>WooCommerce</a:t>
            </a:r>
            <a:r>
              <a:rPr dirty="0" sz="100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20" b="0">
                <a:solidFill>
                  <a:srgbClr val="6A7280"/>
                </a:solidFill>
                <a:latin typeface="Ubuntu Light"/>
                <a:cs typeface="Ubuntu Light"/>
              </a:rPr>
              <a:t>•</a:t>
            </a:r>
            <a:r>
              <a:rPr dirty="0" sz="1050" spc="30" b="0">
                <a:solidFill>
                  <a:srgbClr val="6A7280"/>
                </a:solidFill>
                <a:latin typeface="Ubuntu Light"/>
                <a:cs typeface="Ubuntu Light"/>
              </a:rPr>
              <a:t> 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Multi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80999" y="4248150"/>
            <a:ext cx="3609975" cy="1581150"/>
            <a:chOff x="380999" y="4248150"/>
            <a:chExt cx="3609975" cy="1581150"/>
          </a:xfrm>
        </p:grpSpPr>
        <p:sp>
          <p:nvSpPr>
            <p:cNvPr id="41" name="object 41" descr=""/>
            <p:cNvSpPr/>
            <p:nvPr/>
          </p:nvSpPr>
          <p:spPr>
            <a:xfrm>
              <a:off x="552449" y="4591049"/>
              <a:ext cx="1066800" cy="38100"/>
            </a:xfrm>
            <a:custGeom>
              <a:avLst/>
              <a:gdLst/>
              <a:ahLst/>
              <a:cxnLst/>
              <a:rect l="l" t="t" r="r" b="b"/>
              <a:pathLst>
                <a:path w="1066800" h="38100">
                  <a:moveTo>
                    <a:pt x="10502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50276" y="0"/>
                  </a:lnTo>
                  <a:lnTo>
                    <a:pt x="1066799" y="16523"/>
                  </a:lnTo>
                  <a:lnTo>
                    <a:pt x="1066799" y="21576"/>
                  </a:lnTo>
                  <a:lnTo>
                    <a:pt x="1052706" y="37616"/>
                  </a:lnTo>
                  <a:lnTo>
                    <a:pt x="1050276" y="380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57349" y="4591049"/>
              <a:ext cx="1057275" cy="38100"/>
            </a:xfrm>
            <a:custGeom>
              <a:avLst/>
              <a:gdLst/>
              <a:ahLst/>
              <a:cxnLst/>
              <a:rect l="l" t="t" r="r" b="b"/>
              <a:pathLst>
                <a:path w="1057275" h="38100">
                  <a:moveTo>
                    <a:pt x="10407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40750" y="0"/>
                  </a:lnTo>
                  <a:lnTo>
                    <a:pt x="1057274" y="16523"/>
                  </a:lnTo>
                  <a:lnTo>
                    <a:pt x="1057274" y="21576"/>
                  </a:lnTo>
                  <a:lnTo>
                    <a:pt x="1043180" y="37616"/>
                  </a:lnTo>
                  <a:lnTo>
                    <a:pt x="1040750" y="380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52724" y="4591049"/>
              <a:ext cx="1066800" cy="38100"/>
            </a:xfrm>
            <a:custGeom>
              <a:avLst/>
              <a:gdLst/>
              <a:ahLst/>
              <a:cxnLst/>
              <a:rect l="l" t="t" r="r" b="b"/>
              <a:pathLst>
                <a:path w="1066800" h="38100">
                  <a:moveTo>
                    <a:pt x="10502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50276" y="0"/>
                  </a:lnTo>
                  <a:lnTo>
                    <a:pt x="1066799" y="16523"/>
                  </a:lnTo>
                  <a:lnTo>
                    <a:pt x="1066799" y="21576"/>
                  </a:lnTo>
                  <a:lnTo>
                    <a:pt x="1052705" y="37616"/>
                  </a:lnTo>
                  <a:lnTo>
                    <a:pt x="10502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4105" y="4248150"/>
              <a:ext cx="76199" cy="7619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90524" y="4962524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3493029" y="857249"/>
                  </a:moveTo>
                  <a:lnTo>
                    <a:pt x="97895" y="857249"/>
                  </a:lnTo>
                  <a:lnTo>
                    <a:pt x="91081" y="856578"/>
                  </a:lnTo>
                  <a:lnTo>
                    <a:pt x="52285" y="843414"/>
                  </a:lnTo>
                  <a:lnTo>
                    <a:pt x="21479" y="816404"/>
                  </a:lnTo>
                  <a:lnTo>
                    <a:pt x="3355" y="779662"/>
                  </a:lnTo>
                  <a:lnTo>
                    <a:pt x="0" y="759354"/>
                  </a:lnTo>
                  <a:lnTo>
                    <a:pt x="0" y="7524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3493029" y="0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5581" y="71035"/>
                  </a:lnTo>
                  <a:lnTo>
                    <a:pt x="3590924" y="97895"/>
                  </a:lnTo>
                  <a:lnTo>
                    <a:pt x="3590924" y="759354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19889" y="851907"/>
                  </a:lnTo>
                  <a:lnTo>
                    <a:pt x="3499842" y="856578"/>
                  </a:lnTo>
                  <a:lnTo>
                    <a:pt x="3493029" y="857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90524" y="4962524"/>
              <a:ext cx="3590925" cy="857250"/>
            </a:xfrm>
            <a:custGeom>
              <a:avLst/>
              <a:gdLst/>
              <a:ahLst/>
              <a:cxnLst/>
              <a:rect l="l" t="t" r="r" b="b"/>
              <a:pathLst>
                <a:path w="3590925" h="857250">
                  <a:moveTo>
                    <a:pt x="0" y="7524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52474"/>
                  </a:lnTo>
                  <a:lnTo>
                    <a:pt x="3582948" y="792570"/>
                  </a:lnTo>
                  <a:lnTo>
                    <a:pt x="3580316" y="798926"/>
                  </a:lnTo>
                  <a:lnTo>
                    <a:pt x="3555372" y="831426"/>
                  </a:lnTo>
                  <a:lnTo>
                    <a:pt x="3544359" y="839592"/>
                  </a:lnTo>
                  <a:lnTo>
                    <a:pt x="3538639" y="843414"/>
                  </a:lnTo>
                  <a:lnTo>
                    <a:pt x="3532601" y="846641"/>
                  </a:lnTo>
                  <a:lnTo>
                    <a:pt x="3526245" y="849274"/>
                  </a:lnTo>
                  <a:lnTo>
                    <a:pt x="3519889" y="851907"/>
                  </a:lnTo>
                  <a:lnTo>
                    <a:pt x="3513337" y="853894"/>
                  </a:lnTo>
                  <a:lnTo>
                    <a:pt x="3506590" y="855236"/>
                  </a:lnTo>
                  <a:lnTo>
                    <a:pt x="3499842" y="856578"/>
                  </a:lnTo>
                  <a:lnTo>
                    <a:pt x="3493029" y="857249"/>
                  </a:lnTo>
                  <a:lnTo>
                    <a:pt x="3486149" y="857249"/>
                  </a:lnTo>
                  <a:lnTo>
                    <a:pt x="104774" y="857249"/>
                  </a:lnTo>
                  <a:lnTo>
                    <a:pt x="64679" y="849274"/>
                  </a:lnTo>
                  <a:lnTo>
                    <a:pt x="58323" y="846641"/>
                  </a:lnTo>
                  <a:lnTo>
                    <a:pt x="25823" y="821697"/>
                  </a:lnTo>
                  <a:lnTo>
                    <a:pt x="17657" y="810684"/>
                  </a:lnTo>
                  <a:lnTo>
                    <a:pt x="13835" y="804964"/>
                  </a:lnTo>
                  <a:lnTo>
                    <a:pt x="10608" y="798926"/>
                  </a:lnTo>
                  <a:lnTo>
                    <a:pt x="7975" y="792570"/>
                  </a:lnTo>
                  <a:lnTo>
                    <a:pt x="5342" y="786214"/>
                  </a:lnTo>
                  <a:lnTo>
                    <a:pt x="3355" y="779662"/>
                  </a:lnTo>
                  <a:lnTo>
                    <a:pt x="2013" y="772915"/>
                  </a:lnTo>
                  <a:lnTo>
                    <a:pt x="671" y="766168"/>
                  </a:lnTo>
                  <a:lnTo>
                    <a:pt x="0" y="759354"/>
                  </a:lnTo>
                  <a:lnTo>
                    <a:pt x="0" y="752474"/>
                  </a:lnTo>
                  <a:close/>
                </a:path>
              </a:pathLst>
            </a:custGeom>
            <a:ln w="19049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52449" y="51625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174" y="5256114"/>
              <a:ext cx="133350" cy="117176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958850" y="5111519"/>
            <a:ext cx="99949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20" b="1">
                <a:solidFill>
                  <a:srgbClr val="1F2937"/>
                </a:solidFill>
                <a:latin typeface="Arial"/>
                <a:cs typeface="Arial"/>
              </a:rPr>
              <a:t>Eco</a:t>
            </a:r>
            <a:r>
              <a:rPr dirty="0" sz="1350" spc="-5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1F2937"/>
                </a:solidFill>
                <a:latin typeface="Arial"/>
                <a:cs typeface="Arial"/>
              </a:rPr>
              <a:t>Products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0" spc="-30">
                <a:solidFill>
                  <a:srgbClr val="6A7280"/>
                </a:solidFill>
                <a:latin typeface="Microsoft Sans Serif"/>
                <a:cs typeface="Microsoft Sans Serif"/>
              </a:rPr>
              <a:t>Custom</a:t>
            </a:r>
            <a:r>
              <a:rPr dirty="0" sz="1000" spc="-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20" b="0">
                <a:solidFill>
                  <a:srgbClr val="6A7280"/>
                </a:solidFill>
                <a:latin typeface="Ubuntu Light"/>
                <a:cs typeface="Ubuntu Light"/>
              </a:rPr>
              <a:t>•</a:t>
            </a:r>
            <a:r>
              <a:rPr dirty="0" sz="1050" spc="10" b="0">
                <a:solidFill>
                  <a:srgbClr val="6A7280"/>
                </a:solidFill>
                <a:latin typeface="Ubuntu Light"/>
                <a:cs typeface="Ubuntu Light"/>
              </a:rPr>
              <a:t>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Global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552449" y="2774500"/>
            <a:ext cx="7147559" cy="2883535"/>
            <a:chOff x="552449" y="2774500"/>
            <a:chExt cx="7147559" cy="2883535"/>
          </a:xfrm>
        </p:grpSpPr>
        <p:sp>
          <p:nvSpPr>
            <p:cNvPr id="51" name="object 51" descr=""/>
            <p:cNvSpPr/>
            <p:nvPr/>
          </p:nvSpPr>
          <p:spPr>
            <a:xfrm>
              <a:off x="552449" y="5619749"/>
              <a:ext cx="1066800" cy="38100"/>
            </a:xfrm>
            <a:custGeom>
              <a:avLst/>
              <a:gdLst/>
              <a:ahLst/>
              <a:cxnLst/>
              <a:rect l="l" t="t" r="r" b="b"/>
              <a:pathLst>
                <a:path w="1066800" h="38100">
                  <a:moveTo>
                    <a:pt x="10502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50276" y="0"/>
                  </a:lnTo>
                  <a:lnTo>
                    <a:pt x="1066799" y="16523"/>
                  </a:lnTo>
                  <a:lnTo>
                    <a:pt x="1066799" y="21576"/>
                  </a:lnTo>
                  <a:lnTo>
                    <a:pt x="1052706" y="37616"/>
                  </a:lnTo>
                  <a:lnTo>
                    <a:pt x="1050276" y="38099"/>
                  </a:lnTo>
                  <a:close/>
                </a:path>
              </a:pathLst>
            </a:custGeom>
            <a:solidFill>
              <a:srgbClr val="A6F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57349" y="5619749"/>
              <a:ext cx="1057275" cy="38100"/>
            </a:xfrm>
            <a:custGeom>
              <a:avLst/>
              <a:gdLst/>
              <a:ahLst/>
              <a:cxnLst/>
              <a:rect l="l" t="t" r="r" b="b"/>
              <a:pathLst>
                <a:path w="1057275" h="38100">
                  <a:moveTo>
                    <a:pt x="10407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40750" y="0"/>
                  </a:lnTo>
                  <a:lnTo>
                    <a:pt x="1057274" y="16523"/>
                  </a:lnTo>
                  <a:lnTo>
                    <a:pt x="1057274" y="21576"/>
                  </a:lnTo>
                  <a:lnTo>
                    <a:pt x="1043180" y="37616"/>
                  </a:lnTo>
                  <a:lnTo>
                    <a:pt x="1040750" y="38099"/>
                  </a:lnTo>
                  <a:close/>
                </a:path>
              </a:pathLst>
            </a:custGeom>
            <a:solidFill>
              <a:srgbClr val="6EE7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752724" y="5619749"/>
              <a:ext cx="1066800" cy="38100"/>
            </a:xfrm>
            <a:custGeom>
              <a:avLst/>
              <a:gdLst/>
              <a:ahLst/>
              <a:cxnLst/>
              <a:rect l="l" t="t" r="r" b="b"/>
              <a:pathLst>
                <a:path w="1066800" h="38100">
                  <a:moveTo>
                    <a:pt x="10502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050276" y="0"/>
                  </a:lnTo>
                  <a:lnTo>
                    <a:pt x="1066799" y="16523"/>
                  </a:lnTo>
                  <a:lnTo>
                    <a:pt x="1066799" y="21576"/>
                  </a:lnTo>
                  <a:lnTo>
                    <a:pt x="1052705" y="37616"/>
                  </a:lnTo>
                  <a:lnTo>
                    <a:pt x="1050276" y="38099"/>
                  </a:lnTo>
                  <a:close/>
                </a:path>
              </a:pathLst>
            </a:custGeom>
            <a:solidFill>
              <a:srgbClr val="33D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4105" y="5276849"/>
              <a:ext cx="76199" cy="7619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2142" y="3085261"/>
              <a:ext cx="3197366" cy="205898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4739716" y="4431525"/>
              <a:ext cx="2722245" cy="475615"/>
            </a:xfrm>
            <a:custGeom>
              <a:avLst/>
              <a:gdLst/>
              <a:ahLst/>
              <a:cxnLst/>
              <a:rect l="l" t="t" r="r" b="b"/>
              <a:pathLst>
                <a:path w="2722245" h="475614">
                  <a:moveTo>
                    <a:pt x="1296758" y="73990"/>
                  </a:moveTo>
                  <a:lnTo>
                    <a:pt x="1280528" y="30873"/>
                  </a:lnTo>
                  <a:lnTo>
                    <a:pt x="1243076" y="4038"/>
                  </a:lnTo>
                  <a:lnTo>
                    <a:pt x="1222768" y="0"/>
                  </a:lnTo>
                  <a:lnTo>
                    <a:pt x="73990" y="0"/>
                  </a:lnTo>
                  <a:lnTo>
                    <a:pt x="30873" y="16230"/>
                  </a:lnTo>
                  <a:lnTo>
                    <a:pt x="4038" y="53695"/>
                  </a:lnTo>
                  <a:lnTo>
                    <a:pt x="0" y="73990"/>
                  </a:lnTo>
                  <a:lnTo>
                    <a:pt x="0" y="395960"/>
                  </a:lnTo>
                  <a:lnTo>
                    <a:pt x="0" y="401154"/>
                  </a:lnTo>
                  <a:lnTo>
                    <a:pt x="16230" y="444284"/>
                  </a:lnTo>
                  <a:lnTo>
                    <a:pt x="53682" y="471119"/>
                  </a:lnTo>
                  <a:lnTo>
                    <a:pt x="73990" y="475157"/>
                  </a:lnTo>
                  <a:lnTo>
                    <a:pt x="1222768" y="475157"/>
                  </a:lnTo>
                  <a:lnTo>
                    <a:pt x="1265885" y="458914"/>
                  </a:lnTo>
                  <a:lnTo>
                    <a:pt x="1292720" y="421462"/>
                  </a:lnTo>
                  <a:lnTo>
                    <a:pt x="1296758" y="401154"/>
                  </a:lnTo>
                  <a:lnTo>
                    <a:pt x="1296758" y="73990"/>
                  </a:lnTo>
                  <a:close/>
                </a:path>
                <a:path w="2722245" h="475614">
                  <a:moveTo>
                    <a:pt x="2722207" y="73990"/>
                  </a:moveTo>
                  <a:lnTo>
                    <a:pt x="2705976" y="30873"/>
                  </a:lnTo>
                  <a:lnTo>
                    <a:pt x="2668524" y="4038"/>
                  </a:lnTo>
                  <a:lnTo>
                    <a:pt x="2648216" y="0"/>
                  </a:lnTo>
                  <a:lnTo>
                    <a:pt x="1489544" y="0"/>
                  </a:lnTo>
                  <a:lnTo>
                    <a:pt x="1446415" y="16230"/>
                  </a:lnTo>
                  <a:lnTo>
                    <a:pt x="1419580" y="53695"/>
                  </a:lnTo>
                  <a:lnTo>
                    <a:pt x="1415542" y="73990"/>
                  </a:lnTo>
                  <a:lnTo>
                    <a:pt x="1415542" y="395960"/>
                  </a:lnTo>
                  <a:lnTo>
                    <a:pt x="1415542" y="401154"/>
                  </a:lnTo>
                  <a:lnTo>
                    <a:pt x="1431785" y="444284"/>
                  </a:lnTo>
                  <a:lnTo>
                    <a:pt x="1469237" y="471119"/>
                  </a:lnTo>
                  <a:lnTo>
                    <a:pt x="1489544" y="475157"/>
                  </a:lnTo>
                  <a:lnTo>
                    <a:pt x="2648216" y="475157"/>
                  </a:lnTo>
                  <a:lnTo>
                    <a:pt x="2691346" y="458914"/>
                  </a:lnTo>
                  <a:lnTo>
                    <a:pt x="2718168" y="421462"/>
                  </a:lnTo>
                  <a:lnTo>
                    <a:pt x="2722207" y="401154"/>
                  </a:lnTo>
                  <a:lnTo>
                    <a:pt x="2722207" y="7399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1583" y="2774500"/>
              <a:ext cx="160149" cy="157127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 rot="60000">
            <a:off x="7498994" y="2823206"/>
            <a:ext cx="41275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baseline="2057" sz="2025" spc="-44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inja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 rot="60000">
            <a:off x="7337191" y="3058765"/>
            <a:ext cx="56322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baseline="2057" sz="2025" spc="-15">
                <a:solidFill>
                  <a:srgbClr val="FFFFFF"/>
                </a:solidFill>
                <a:latin typeface="Microsoft Sans Serif"/>
                <a:cs typeface="Microsoft Sans Serif"/>
              </a:rPr>
              <a:t>Pro</a:t>
            </a:r>
            <a:r>
              <a:rPr dirty="0" sz="1350" spc="-10">
                <a:solidFill>
                  <a:srgbClr val="FFFFFF"/>
                </a:solidFill>
                <a:latin typeface="Microsoft Sans Serif"/>
                <a:cs typeface="Microsoft Sans Serif"/>
              </a:rPr>
              <a:t>tect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5956672" y="3322835"/>
            <a:ext cx="278765" cy="295910"/>
          </a:xfrm>
          <a:custGeom>
            <a:avLst/>
            <a:gdLst/>
            <a:ahLst/>
            <a:cxnLst/>
            <a:rect l="l" t="t" r="r" b="b"/>
            <a:pathLst>
              <a:path w="278764" h="295910">
                <a:moveTo>
                  <a:pt x="139204" y="295344"/>
                </a:moveTo>
                <a:lnTo>
                  <a:pt x="72659" y="257104"/>
                </a:lnTo>
                <a:lnTo>
                  <a:pt x="37192" y="213610"/>
                </a:lnTo>
                <a:lnTo>
                  <a:pt x="14953" y="166430"/>
                </a:lnTo>
                <a:lnTo>
                  <a:pt x="3402" y="120612"/>
                </a:lnTo>
                <a:lnTo>
                  <a:pt x="70" y="82014"/>
                </a:lnTo>
                <a:lnTo>
                  <a:pt x="0" y="81202"/>
                </a:lnTo>
                <a:lnTo>
                  <a:pt x="1652" y="70366"/>
                </a:lnTo>
                <a:lnTo>
                  <a:pt x="6300" y="60938"/>
                </a:lnTo>
                <a:lnTo>
                  <a:pt x="13352" y="53348"/>
                </a:lnTo>
                <a:lnTo>
                  <a:pt x="22214" y="48025"/>
                </a:lnTo>
                <a:lnTo>
                  <a:pt x="131489" y="1682"/>
                </a:lnTo>
                <a:lnTo>
                  <a:pt x="133868" y="580"/>
                </a:lnTo>
                <a:lnTo>
                  <a:pt x="136536" y="0"/>
                </a:lnTo>
                <a:lnTo>
                  <a:pt x="141872" y="0"/>
                </a:lnTo>
                <a:lnTo>
                  <a:pt x="144540" y="580"/>
                </a:lnTo>
                <a:lnTo>
                  <a:pt x="146976" y="1682"/>
                </a:lnTo>
                <a:lnTo>
                  <a:pt x="234322" y="38745"/>
                </a:lnTo>
                <a:lnTo>
                  <a:pt x="139204" y="38745"/>
                </a:lnTo>
                <a:lnTo>
                  <a:pt x="139204" y="257991"/>
                </a:lnTo>
                <a:lnTo>
                  <a:pt x="204441" y="257991"/>
                </a:lnTo>
                <a:lnTo>
                  <a:pt x="154516" y="291864"/>
                </a:lnTo>
                <a:lnTo>
                  <a:pt x="147007" y="294474"/>
                </a:lnTo>
                <a:lnTo>
                  <a:pt x="139204" y="295344"/>
                </a:lnTo>
                <a:close/>
              </a:path>
              <a:path w="278764" h="295910">
                <a:moveTo>
                  <a:pt x="204441" y="257991"/>
                </a:moveTo>
                <a:lnTo>
                  <a:pt x="139204" y="257991"/>
                </a:lnTo>
                <a:lnTo>
                  <a:pt x="180507" y="229751"/>
                </a:lnTo>
                <a:lnTo>
                  <a:pt x="209565" y="194126"/>
                </a:lnTo>
                <a:lnTo>
                  <a:pt x="228180" y="155025"/>
                </a:lnTo>
                <a:lnTo>
                  <a:pt x="238154" y="116352"/>
                </a:lnTo>
                <a:lnTo>
                  <a:pt x="241287" y="82014"/>
                </a:lnTo>
                <a:lnTo>
                  <a:pt x="139204" y="38745"/>
                </a:lnTo>
                <a:lnTo>
                  <a:pt x="234322" y="38745"/>
                </a:lnTo>
                <a:lnTo>
                  <a:pt x="272108" y="60938"/>
                </a:lnTo>
                <a:lnTo>
                  <a:pt x="278408" y="81202"/>
                </a:lnTo>
                <a:lnTo>
                  <a:pt x="275006" y="120612"/>
                </a:lnTo>
                <a:lnTo>
                  <a:pt x="263455" y="166430"/>
                </a:lnTo>
                <a:lnTo>
                  <a:pt x="241215" y="213610"/>
                </a:lnTo>
                <a:lnTo>
                  <a:pt x="205749" y="257104"/>
                </a:lnTo>
                <a:lnTo>
                  <a:pt x="204441" y="257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5340599" y="3587419"/>
            <a:ext cx="1517650" cy="71945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1750" spc="-10" b="1">
                <a:solidFill>
                  <a:srgbClr val="FFFFFF"/>
                </a:solidFill>
                <a:latin typeface="Arial"/>
                <a:cs typeface="Arial"/>
              </a:rPr>
              <a:t>NinjaLead</a:t>
            </a: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200" spc="-25">
                <a:solidFill>
                  <a:srgbClr val="FFFFFF"/>
                </a:solidFill>
                <a:latin typeface="Microsoft Sans Serif"/>
                <a:cs typeface="Microsoft Sans Serif"/>
              </a:rPr>
              <a:t>Plateforme</a:t>
            </a:r>
            <a:r>
              <a:rPr dirty="0" sz="12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Microsoft Sans Serif"/>
                <a:cs typeface="Microsoft Sans Serif"/>
              </a:rPr>
              <a:t>Centralisée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806210" y="4482984"/>
            <a:ext cx="1167130" cy="34417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299085">
              <a:lnSpc>
                <a:spcPts val="1250"/>
              </a:lnSpc>
              <a:spcBef>
                <a:spcPts val="150"/>
              </a:spcBef>
            </a:pPr>
            <a:r>
              <a:rPr dirty="0" sz="1050" spc="-60" b="1">
                <a:solidFill>
                  <a:srgbClr val="FFFFFF"/>
                </a:solidFill>
                <a:latin typeface="Arial"/>
                <a:cs typeface="Arial"/>
              </a:rPr>
              <a:t>IA </a:t>
            </a: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Engine </a:t>
            </a:r>
            <a:r>
              <a:rPr dirty="0" sz="1050" spc="-45">
                <a:solidFill>
                  <a:srgbClr val="FFFFFF"/>
                </a:solidFill>
                <a:latin typeface="Microsoft Sans Serif"/>
                <a:cs typeface="Microsoft Sans Serif"/>
              </a:rPr>
              <a:t>Personas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Britannic Bold"/>
                <a:cs typeface="Britannic Bold"/>
              </a:rPr>
              <a:t>&amp;</a:t>
            </a:r>
            <a:r>
              <a:rPr dirty="0" sz="1000" spc="-20">
                <a:solidFill>
                  <a:srgbClr val="FFFFFF"/>
                </a:solidFill>
                <a:latin typeface="Britannic Bold"/>
                <a:cs typeface="Britannic Bold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Microsoft Sans Serif"/>
                <a:cs typeface="Microsoft Sans Serif"/>
              </a:rPr>
              <a:t>Contenu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299098" y="4482984"/>
            <a:ext cx="1019175" cy="34417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227329">
              <a:lnSpc>
                <a:spcPts val="1250"/>
              </a:lnSpc>
              <a:spcBef>
                <a:spcPts val="150"/>
              </a:spcBef>
            </a:pPr>
            <a:r>
              <a:rPr dirty="0" sz="1050" spc="-10" b="1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dirty="0" sz="1050" spc="-50">
                <a:solidFill>
                  <a:srgbClr val="FFFFFF"/>
                </a:solidFill>
                <a:latin typeface="Microsoft Sans Serif"/>
                <a:cs typeface="Microsoft Sans Serif"/>
              </a:rPr>
              <a:t>Données</a:t>
            </a:r>
            <a:r>
              <a:rPr dirty="0" sz="105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Microsoft Sans Serif"/>
                <a:cs typeface="Microsoft Sans Serif"/>
              </a:rPr>
              <a:t>Unifiées</a:t>
            </a:r>
            <a:endParaRPr sz="1050">
              <a:latin typeface="Microsoft Sans Serif"/>
              <a:cs typeface="Microsoft Sans Serif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8201025" y="2895600"/>
            <a:ext cx="3609975" cy="838200"/>
            <a:chOff x="8201025" y="2895600"/>
            <a:chExt cx="3609975" cy="838200"/>
          </a:xfrm>
        </p:grpSpPr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0074" y="2914650"/>
              <a:ext cx="3571874" cy="800099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8210550" y="2905125"/>
              <a:ext cx="3590925" cy="819150"/>
            </a:xfrm>
            <a:custGeom>
              <a:avLst/>
              <a:gdLst/>
              <a:ahLst/>
              <a:cxnLst/>
              <a:rect l="l" t="t" r="r" b="b"/>
              <a:pathLst>
                <a:path w="3590925" h="819150">
                  <a:moveTo>
                    <a:pt x="0" y="7143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14374"/>
                  </a:lnTo>
                  <a:lnTo>
                    <a:pt x="3582948" y="754470"/>
                  </a:lnTo>
                  <a:lnTo>
                    <a:pt x="3580316" y="760826"/>
                  </a:lnTo>
                  <a:lnTo>
                    <a:pt x="3560236" y="788461"/>
                  </a:lnTo>
                  <a:lnTo>
                    <a:pt x="3555372" y="793326"/>
                  </a:lnTo>
                  <a:lnTo>
                    <a:pt x="3550079" y="797669"/>
                  </a:lnTo>
                  <a:lnTo>
                    <a:pt x="3544359" y="801492"/>
                  </a:lnTo>
                  <a:lnTo>
                    <a:pt x="3538639" y="805314"/>
                  </a:lnTo>
                  <a:lnTo>
                    <a:pt x="3532601" y="808541"/>
                  </a:lnTo>
                  <a:lnTo>
                    <a:pt x="3526245" y="811174"/>
                  </a:lnTo>
                  <a:lnTo>
                    <a:pt x="3519889" y="813807"/>
                  </a:lnTo>
                  <a:lnTo>
                    <a:pt x="3513337" y="815794"/>
                  </a:lnTo>
                  <a:lnTo>
                    <a:pt x="3506590" y="817136"/>
                  </a:lnTo>
                  <a:lnTo>
                    <a:pt x="3499842" y="818478"/>
                  </a:lnTo>
                  <a:lnTo>
                    <a:pt x="3493029" y="819149"/>
                  </a:lnTo>
                  <a:lnTo>
                    <a:pt x="3486149" y="819149"/>
                  </a:lnTo>
                  <a:lnTo>
                    <a:pt x="104774" y="819149"/>
                  </a:lnTo>
                  <a:lnTo>
                    <a:pt x="64679" y="811174"/>
                  </a:lnTo>
                  <a:lnTo>
                    <a:pt x="58323" y="808541"/>
                  </a:lnTo>
                  <a:lnTo>
                    <a:pt x="25823" y="783597"/>
                  </a:lnTo>
                  <a:lnTo>
                    <a:pt x="17657" y="772584"/>
                  </a:lnTo>
                  <a:lnTo>
                    <a:pt x="13835" y="766864"/>
                  </a:lnTo>
                  <a:lnTo>
                    <a:pt x="10608" y="760826"/>
                  </a:lnTo>
                  <a:lnTo>
                    <a:pt x="7975" y="754470"/>
                  </a:lnTo>
                  <a:lnTo>
                    <a:pt x="5342" y="748114"/>
                  </a:lnTo>
                  <a:lnTo>
                    <a:pt x="3355" y="741562"/>
                  </a:lnTo>
                  <a:lnTo>
                    <a:pt x="2013" y="734815"/>
                  </a:lnTo>
                  <a:lnTo>
                    <a:pt x="671" y="728068"/>
                  </a:lnTo>
                  <a:lnTo>
                    <a:pt x="0" y="721254"/>
                  </a:lnTo>
                  <a:lnTo>
                    <a:pt x="0" y="714374"/>
                  </a:lnTo>
                  <a:close/>
                </a:path>
              </a:pathLst>
            </a:custGeom>
            <a:ln w="19049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372474" y="31051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0" y="3190875"/>
              <a:ext cx="133349" cy="133349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8782000" y="3040958"/>
            <a:ext cx="1117600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 spc="-100" b="1">
                <a:solidFill>
                  <a:srgbClr val="1F2937"/>
                </a:solidFill>
                <a:latin typeface="Arial"/>
                <a:cs typeface="Arial"/>
              </a:rPr>
              <a:t>Gain</a:t>
            </a:r>
            <a:r>
              <a:rPr dirty="0" sz="1350" spc="-7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1F2937"/>
                </a:solidFill>
                <a:latin typeface="Arial"/>
                <a:cs typeface="Arial"/>
              </a:rPr>
              <a:t>de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1F2937"/>
                </a:solidFill>
                <a:latin typeface="Arial"/>
                <a:cs typeface="Arial"/>
              </a:rPr>
              <a:t>Temps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30">
                <a:solidFill>
                  <a:srgbClr val="4A5462"/>
                </a:solidFill>
                <a:latin typeface="Microsoft Sans Serif"/>
                <a:cs typeface="Microsoft Sans Serif"/>
              </a:rPr>
              <a:t>Gestion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 Unifiée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1177487" y="3108050"/>
            <a:ext cx="419734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25" b="1">
                <a:solidFill>
                  <a:srgbClr val="049569"/>
                </a:solidFill>
                <a:latin typeface="Arial"/>
                <a:cs typeface="Arial"/>
              </a:rPr>
              <a:t>75%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8201025" y="3886200"/>
            <a:ext cx="3609975" cy="838200"/>
            <a:chOff x="8201025" y="3886200"/>
            <a:chExt cx="3609975" cy="838200"/>
          </a:xfrm>
        </p:grpSpPr>
        <p:pic>
          <p:nvPicPr>
            <p:cNvPr id="72" name="object 7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20074" y="3905249"/>
              <a:ext cx="3571874" cy="800099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8210550" y="3895725"/>
              <a:ext cx="3590925" cy="819150"/>
            </a:xfrm>
            <a:custGeom>
              <a:avLst/>
              <a:gdLst/>
              <a:ahLst/>
              <a:cxnLst/>
              <a:rect l="l" t="t" r="r" b="b"/>
              <a:pathLst>
                <a:path w="3590925" h="819150">
                  <a:moveTo>
                    <a:pt x="0" y="7143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14374"/>
                  </a:lnTo>
                  <a:lnTo>
                    <a:pt x="3582948" y="754470"/>
                  </a:lnTo>
                  <a:lnTo>
                    <a:pt x="3580316" y="760826"/>
                  </a:lnTo>
                  <a:lnTo>
                    <a:pt x="3560236" y="788461"/>
                  </a:lnTo>
                  <a:lnTo>
                    <a:pt x="3555372" y="793326"/>
                  </a:lnTo>
                  <a:lnTo>
                    <a:pt x="3550079" y="797669"/>
                  </a:lnTo>
                  <a:lnTo>
                    <a:pt x="3544359" y="801492"/>
                  </a:lnTo>
                  <a:lnTo>
                    <a:pt x="3538639" y="805314"/>
                  </a:lnTo>
                  <a:lnTo>
                    <a:pt x="3532601" y="808541"/>
                  </a:lnTo>
                  <a:lnTo>
                    <a:pt x="3526245" y="811174"/>
                  </a:lnTo>
                  <a:lnTo>
                    <a:pt x="3519889" y="813807"/>
                  </a:lnTo>
                  <a:lnTo>
                    <a:pt x="3513337" y="815794"/>
                  </a:lnTo>
                  <a:lnTo>
                    <a:pt x="3506590" y="817136"/>
                  </a:lnTo>
                  <a:lnTo>
                    <a:pt x="3499842" y="818478"/>
                  </a:lnTo>
                  <a:lnTo>
                    <a:pt x="3493029" y="819149"/>
                  </a:lnTo>
                  <a:lnTo>
                    <a:pt x="3486149" y="819149"/>
                  </a:lnTo>
                  <a:lnTo>
                    <a:pt x="104774" y="819149"/>
                  </a:lnTo>
                  <a:lnTo>
                    <a:pt x="64679" y="811174"/>
                  </a:lnTo>
                  <a:lnTo>
                    <a:pt x="58323" y="808541"/>
                  </a:lnTo>
                  <a:lnTo>
                    <a:pt x="25823" y="783597"/>
                  </a:lnTo>
                  <a:lnTo>
                    <a:pt x="17657" y="772584"/>
                  </a:lnTo>
                  <a:lnTo>
                    <a:pt x="13835" y="766864"/>
                  </a:lnTo>
                  <a:lnTo>
                    <a:pt x="10608" y="760826"/>
                  </a:lnTo>
                  <a:lnTo>
                    <a:pt x="7975" y="754470"/>
                  </a:lnTo>
                  <a:lnTo>
                    <a:pt x="5342" y="748114"/>
                  </a:lnTo>
                  <a:lnTo>
                    <a:pt x="3355" y="741562"/>
                  </a:lnTo>
                  <a:lnTo>
                    <a:pt x="2013" y="734815"/>
                  </a:lnTo>
                  <a:lnTo>
                    <a:pt x="671" y="728068"/>
                  </a:lnTo>
                  <a:lnTo>
                    <a:pt x="0" y="721254"/>
                  </a:lnTo>
                  <a:lnTo>
                    <a:pt x="0" y="714374"/>
                  </a:lnTo>
                  <a:close/>
                </a:path>
              </a:pathLst>
            </a:custGeom>
            <a:ln w="19049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8372474" y="40957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62341" y="4181475"/>
              <a:ext cx="125067" cy="133141"/>
            </a:xfrm>
            <a:prstGeom prst="rect">
              <a:avLst/>
            </a:prstGeom>
          </p:spPr>
        </p:pic>
      </p:grpSp>
      <p:sp>
        <p:nvSpPr>
          <p:cNvPr id="76" name="object 76" descr=""/>
          <p:cNvSpPr txBox="1"/>
          <p:nvPr/>
        </p:nvSpPr>
        <p:spPr>
          <a:xfrm>
            <a:off x="8782000" y="4031558"/>
            <a:ext cx="1029969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Sécurité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20">
                <a:solidFill>
                  <a:srgbClr val="4A5462"/>
                </a:solidFill>
                <a:latin typeface="Microsoft Sans Serif"/>
                <a:cs typeface="Microsoft Sans Serif"/>
              </a:rPr>
              <a:t>Isolation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 Complète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1058845" y="4098650"/>
            <a:ext cx="52451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20" b="1">
                <a:solidFill>
                  <a:srgbClr val="2562EB"/>
                </a:solidFill>
                <a:latin typeface="Arial"/>
                <a:cs typeface="Arial"/>
              </a:rPr>
              <a:t>100%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8201025" y="4876800"/>
            <a:ext cx="3609975" cy="838200"/>
            <a:chOff x="8201025" y="4876800"/>
            <a:chExt cx="3609975" cy="838200"/>
          </a:xfrm>
        </p:grpSpPr>
        <p:pic>
          <p:nvPicPr>
            <p:cNvPr id="79" name="object 7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20074" y="4895849"/>
              <a:ext cx="3571874" cy="800099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8210550" y="4886325"/>
              <a:ext cx="3590925" cy="819150"/>
            </a:xfrm>
            <a:custGeom>
              <a:avLst/>
              <a:gdLst/>
              <a:ahLst/>
              <a:cxnLst/>
              <a:rect l="l" t="t" r="r" b="b"/>
              <a:pathLst>
                <a:path w="3590925" h="819150">
                  <a:moveTo>
                    <a:pt x="0" y="7143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3486149" y="0"/>
                  </a:lnTo>
                  <a:lnTo>
                    <a:pt x="3493029" y="0"/>
                  </a:lnTo>
                  <a:lnTo>
                    <a:pt x="3499842" y="671"/>
                  </a:lnTo>
                  <a:lnTo>
                    <a:pt x="3506590" y="2013"/>
                  </a:lnTo>
                  <a:lnTo>
                    <a:pt x="3513337" y="3355"/>
                  </a:lnTo>
                  <a:lnTo>
                    <a:pt x="3519889" y="5342"/>
                  </a:lnTo>
                  <a:lnTo>
                    <a:pt x="3526245" y="7975"/>
                  </a:lnTo>
                  <a:lnTo>
                    <a:pt x="3532601" y="10608"/>
                  </a:lnTo>
                  <a:lnTo>
                    <a:pt x="3565101" y="35552"/>
                  </a:lnTo>
                  <a:lnTo>
                    <a:pt x="3582948" y="64679"/>
                  </a:lnTo>
                  <a:lnTo>
                    <a:pt x="3585581" y="71035"/>
                  </a:lnTo>
                  <a:lnTo>
                    <a:pt x="3590924" y="104774"/>
                  </a:lnTo>
                  <a:lnTo>
                    <a:pt x="3590924" y="714374"/>
                  </a:lnTo>
                  <a:lnTo>
                    <a:pt x="3582948" y="754470"/>
                  </a:lnTo>
                  <a:lnTo>
                    <a:pt x="3580316" y="760826"/>
                  </a:lnTo>
                  <a:lnTo>
                    <a:pt x="3560236" y="788461"/>
                  </a:lnTo>
                  <a:lnTo>
                    <a:pt x="3555372" y="793326"/>
                  </a:lnTo>
                  <a:lnTo>
                    <a:pt x="3550079" y="797669"/>
                  </a:lnTo>
                  <a:lnTo>
                    <a:pt x="3544359" y="801492"/>
                  </a:lnTo>
                  <a:lnTo>
                    <a:pt x="3538639" y="805314"/>
                  </a:lnTo>
                  <a:lnTo>
                    <a:pt x="3532601" y="808541"/>
                  </a:lnTo>
                  <a:lnTo>
                    <a:pt x="3526245" y="811174"/>
                  </a:lnTo>
                  <a:lnTo>
                    <a:pt x="3519889" y="813807"/>
                  </a:lnTo>
                  <a:lnTo>
                    <a:pt x="3513337" y="815794"/>
                  </a:lnTo>
                  <a:lnTo>
                    <a:pt x="3506590" y="817136"/>
                  </a:lnTo>
                  <a:lnTo>
                    <a:pt x="3499842" y="818478"/>
                  </a:lnTo>
                  <a:lnTo>
                    <a:pt x="3493029" y="819149"/>
                  </a:lnTo>
                  <a:lnTo>
                    <a:pt x="3486149" y="819149"/>
                  </a:lnTo>
                  <a:lnTo>
                    <a:pt x="104774" y="819149"/>
                  </a:lnTo>
                  <a:lnTo>
                    <a:pt x="64679" y="811174"/>
                  </a:lnTo>
                  <a:lnTo>
                    <a:pt x="58323" y="808541"/>
                  </a:lnTo>
                  <a:lnTo>
                    <a:pt x="25823" y="783597"/>
                  </a:lnTo>
                  <a:lnTo>
                    <a:pt x="17657" y="772584"/>
                  </a:lnTo>
                  <a:lnTo>
                    <a:pt x="13835" y="766864"/>
                  </a:lnTo>
                  <a:lnTo>
                    <a:pt x="10608" y="760826"/>
                  </a:lnTo>
                  <a:lnTo>
                    <a:pt x="7975" y="754470"/>
                  </a:lnTo>
                  <a:lnTo>
                    <a:pt x="5342" y="748114"/>
                  </a:lnTo>
                  <a:lnTo>
                    <a:pt x="3355" y="741562"/>
                  </a:lnTo>
                  <a:lnTo>
                    <a:pt x="2013" y="734815"/>
                  </a:lnTo>
                  <a:lnTo>
                    <a:pt x="671" y="728068"/>
                  </a:lnTo>
                  <a:lnTo>
                    <a:pt x="0" y="721254"/>
                  </a:lnTo>
                  <a:lnTo>
                    <a:pt x="0" y="714374"/>
                  </a:lnTo>
                  <a:close/>
                </a:path>
              </a:pathLst>
            </a:custGeom>
            <a:ln w="19049">
              <a:solidFill>
                <a:srgbClr val="DDD5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372474" y="50863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7887" y="5172092"/>
              <a:ext cx="133590" cy="133619"/>
            </a:xfrm>
            <a:prstGeom prst="rect">
              <a:avLst/>
            </a:prstGeom>
          </p:spPr>
        </p:pic>
      </p:grpSp>
      <p:sp>
        <p:nvSpPr>
          <p:cNvPr id="83" name="object 83" descr=""/>
          <p:cNvSpPr txBox="1"/>
          <p:nvPr/>
        </p:nvSpPr>
        <p:spPr>
          <a:xfrm>
            <a:off x="8782000" y="5022158"/>
            <a:ext cx="998219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 spc="-55" b="1">
                <a:solidFill>
                  <a:srgbClr val="1F2937"/>
                </a:solidFill>
                <a:latin typeface="Arial"/>
                <a:cs typeface="Arial"/>
              </a:rPr>
              <a:t>Performance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Vitesse</a:t>
            </a:r>
            <a:r>
              <a:rPr dirty="0" sz="100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4A5462"/>
                </a:solidFill>
                <a:latin typeface="Microsoft Sans Serif"/>
                <a:cs typeface="Microsoft Sans Serif"/>
              </a:rPr>
              <a:t>Optimisée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1381394" y="5079241"/>
            <a:ext cx="244475" cy="273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75" b="1">
                <a:solidFill>
                  <a:srgbClr val="7C3AEC"/>
                </a:solidFill>
                <a:latin typeface="Lucida Sans"/>
                <a:cs typeface="Lucida Sans"/>
              </a:rPr>
              <a:t>3</a:t>
            </a:r>
            <a:r>
              <a:rPr dirty="0" sz="1600" spc="-75" b="1">
                <a:solidFill>
                  <a:srgbClr val="7C3AEC"/>
                </a:solidFill>
                <a:latin typeface="Georgia"/>
                <a:cs typeface="Georgia"/>
              </a:rPr>
              <a:t>x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10477499" y="7734300"/>
            <a:ext cx="1524000" cy="323850"/>
            <a:chOff x="10477499" y="7734300"/>
            <a:chExt cx="1524000" cy="323850"/>
          </a:xfrm>
        </p:grpSpPr>
        <p:sp>
          <p:nvSpPr>
            <p:cNvPr id="86" name="object 86" descr=""/>
            <p:cNvSpPr/>
            <p:nvPr/>
          </p:nvSpPr>
          <p:spPr>
            <a:xfrm>
              <a:off x="10477499" y="7734300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91799" y="7829549"/>
              <a:ext cx="133349" cy="13334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10773171" y="7818040"/>
            <a:ext cx="11271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15"/>
              </a:lnSpc>
            </a:pPr>
            <a:r>
              <a:rPr dirty="0" sz="1000" spc="-4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avec Genspark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877550"/>
            <a:chOff x="0" y="0"/>
            <a:chExt cx="12192000" cy="10877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8775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753599" y="60959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50" y="1521935"/>
                  </a:lnTo>
                  <a:lnTo>
                    <a:pt x="650191" y="1515752"/>
                  </a:lnTo>
                  <a:lnTo>
                    <a:pt x="595038" y="1505483"/>
                  </a:lnTo>
                  <a:lnTo>
                    <a:pt x="540802" y="1491188"/>
                  </a:lnTo>
                  <a:lnTo>
                    <a:pt x="487763" y="1472942"/>
                  </a:lnTo>
                  <a:lnTo>
                    <a:pt x="436202" y="1450840"/>
                  </a:lnTo>
                  <a:lnTo>
                    <a:pt x="386406" y="1425003"/>
                  </a:lnTo>
                  <a:lnTo>
                    <a:pt x="338653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60" y="1104598"/>
                  </a:lnTo>
                  <a:lnTo>
                    <a:pt x="58002" y="1053604"/>
                  </a:lnTo>
                  <a:lnTo>
                    <a:pt x="38460" y="1001030"/>
                  </a:lnTo>
                  <a:lnTo>
                    <a:pt x="22834" y="947150"/>
                  </a:lnTo>
                  <a:lnTo>
                    <a:pt x="11216" y="892267"/>
                  </a:lnTo>
                  <a:lnTo>
                    <a:pt x="3669" y="836688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1"/>
                  </a:lnTo>
                  <a:lnTo>
                    <a:pt x="11215" y="631732"/>
                  </a:lnTo>
                  <a:lnTo>
                    <a:pt x="22834" y="576848"/>
                  </a:lnTo>
                  <a:lnTo>
                    <a:pt x="38459" y="522969"/>
                  </a:lnTo>
                  <a:lnTo>
                    <a:pt x="58002" y="470395"/>
                  </a:lnTo>
                  <a:lnTo>
                    <a:pt x="81360" y="419401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7" y="161276"/>
                  </a:lnTo>
                  <a:lnTo>
                    <a:pt x="338653" y="128420"/>
                  </a:lnTo>
                  <a:lnTo>
                    <a:pt x="386406" y="98996"/>
                  </a:lnTo>
                  <a:lnTo>
                    <a:pt x="436202" y="73159"/>
                  </a:lnTo>
                  <a:lnTo>
                    <a:pt x="487763" y="51057"/>
                  </a:lnTo>
                  <a:lnTo>
                    <a:pt x="540801" y="32811"/>
                  </a:lnTo>
                  <a:lnTo>
                    <a:pt x="595038" y="18515"/>
                  </a:lnTo>
                  <a:lnTo>
                    <a:pt x="650191" y="8246"/>
                  </a:lnTo>
                  <a:lnTo>
                    <a:pt x="705950" y="2063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6" y="11217"/>
                  </a:lnTo>
                  <a:lnTo>
                    <a:pt x="947149" y="22835"/>
                  </a:lnTo>
                  <a:lnTo>
                    <a:pt x="1001028" y="38460"/>
                  </a:lnTo>
                  <a:lnTo>
                    <a:pt x="1053603" y="58003"/>
                  </a:lnTo>
                  <a:lnTo>
                    <a:pt x="1104598" y="81360"/>
                  </a:lnTo>
                  <a:lnTo>
                    <a:pt x="1153744" y="108410"/>
                  </a:lnTo>
                  <a:lnTo>
                    <a:pt x="1200769" y="139003"/>
                  </a:lnTo>
                  <a:lnTo>
                    <a:pt x="1245406" y="172966"/>
                  </a:lnTo>
                  <a:lnTo>
                    <a:pt x="1287425" y="210119"/>
                  </a:lnTo>
                  <a:lnTo>
                    <a:pt x="1326605" y="250271"/>
                  </a:lnTo>
                  <a:lnTo>
                    <a:pt x="1362724" y="293197"/>
                  </a:lnTo>
                  <a:lnTo>
                    <a:pt x="1395578" y="338655"/>
                  </a:lnTo>
                  <a:lnTo>
                    <a:pt x="1425002" y="386406"/>
                  </a:lnTo>
                  <a:lnTo>
                    <a:pt x="1450838" y="436202"/>
                  </a:lnTo>
                  <a:lnTo>
                    <a:pt x="1472940" y="487765"/>
                  </a:lnTo>
                  <a:lnTo>
                    <a:pt x="1491186" y="540803"/>
                  </a:lnTo>
                  <a:lnTo>
                    <a:pt x="1505482" y="595039"/>
                  </a:lnTo>
                  <a:lnTo>
                    <a:pt x="1515751" y="650191"/>
                  </a:lnTo>
                  <a:lnTo>
                    <a:pt x="1521935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29" y="836688"/>
                  </a:lnTo>
                  <a:lnTo>
                    <a:pt x="1512781" y="892267"/>
                  </a:lnTo>
                  <a:lnTo>
                    <a:pt x="1501162" y="947150"/>
                  </a:lnTo>
                  <a:lnTo>
                    <a:pt x="1485536" y="1001030"/>
                  </a:lnTo>
                  <a:lnTo>
                    <a:pt x="1465994" y="1053604"/>
                  </a:lnTo>
                  <a:lnTo>
                    <a:pt x="1442637" y="1104598"/>
                  </a:lnTo>
                  <a:lnTo>
                    <a:pt x="1415588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80" y="1287425"/>
                  </a:lnTo>
                  <a:lnTo>
                    <a:pt x="1273727" y="1326604"/>
                  </a:lnTo>
                  <a:lnTo>
                    <a:pt x="1230800" y="1362723"/>
                  </a:lnTo>
                  <a:lnTo>
                    <a:pt x="1185341" y="1395579"/>
                  </a:lnTo>
                  <a:lnTo>
                    <a:pt x="1137591" y="1425003"/>
                  </a:lnTo>
                  <a:lnTo>
                    <a:pt x="1087796" y="1450840"/>
                  </a:lnTo>
                  <a:lnTo>
                    <a:pt x="1036233" y="1472942"/>
                  </a:lnTo>
                  <a:lnTo>
                    <a:pt x="983195" y="1491188"/>
                  </a:lnTo>
                  <a:lnTo>
                    <a:pt x="928959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8B5C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7999" y="362902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4" y="905615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4"/>
                  </a:lnTo>
                  <a:lnTo>
                    <a:pt x="203193" y="837347"/>
                  </a:lnTo>
                  <a:lnTo>
                    <a:pt x="167155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6"/>
                  </a:lnTo>
                  <a:lnTo>
                    <a:pt x="53985" y="672722"/>
                  </a:lnTo>
                  <a:lnTo>
                    <a:pt x="34801" y="632162"/>
                  </a:lnTo>
                  <a:lnTo>
                    <a:pt x="19686" y="589917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4" y="271920"/>
                  </a:lnTo>
                  <a:lnTo>
                    <a:pt x="59397" y="231844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8" y="23076"/>
                  </a:lnTo>
                  <a:lnTo>
                    <a:pt x="642479" y="39224"/>
                  </a:lnTo>
                  <a:lnTo>
                    <a:pt x="682555" y="59397"/>
                  </a:lnTo>
                  <a:lnTo>
                    <a:pt x="720461" y="83402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3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2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89" y="557376"/>
                  </a:lnTo>
                  <a:lnTo>
                    <a:pt x="891322" y="600618"/>
                  </a:lnTo>
                  <a:lnTo>
                    <a:pt x="875174" y="642479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5" y="788327"/>
                  </a:lnTo>
                  <a:lnTo>
                    <a:pt x="738480" y="817633"/>
                  </a:lnTo>
                  <a:lnTo>
                    <a:pt x="701797" y="843468"/>
                  </a:lnTo>
                  <a:lnTo>
                    <a:pt x="662758" y="865583"/>
                  </a:lnTo>
                  <a:lnTo>
                    <a:pt x="621740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B81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58024" y="709612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399" y="1066799"/>
                  </a:moveTo>
                  <a:lnTo>
                    <a:pt x="494164" y="1065355"/>
                  </a:lnTo>
                  <a:lnTo>
                    <a:pt x="455133" y="1061026"/>
                  </a:lnTo>
                  <a:lnTo>
                    <a:pt x="416526" y="1053838"/>
                  </a:lnTo>
                  <a:lnTo>
                    <a:pt x="378561" y="1043831"/>
                  </a:lnTo>
                  <a:lnTo>
                    <a:pt x="341434" y="1031058"/>
                  </a:lnTo>
                  <a:lnTo>
                    <a:pt x="305340" y="1015587"/>
                  </a:lnTo>
                  <a:lnTo>
                    <a:pt x="270483" y="997501"/>
                  </a:lnTo>
                  <a:lnTo>
                    <a:pt x="237057" y="976904"/>
                  </a:lnTo>
                  <a:lnTo>
                    <a:pt x="205237" y="953905"/>
                  </a:lnTo>
                  <a:lnTo>
                    <a:pt x="175189" y="928622"/>
                  </a:lnTo>
                  <a:lnTo>
                    <a:pt x="147082" y="901197"/>
                  </a:lnTo>
                  <a:lnTo>
                    <a:pt x="121075" y="871784"/>
                  </a:lnTo>
                  <a:lnTo>
                    <a:pt x="97301" y="840538"/>
                  </a:lnTo>
                  <a:lnTo>
                    <a:pt x="75886" y="807621"/>
                  </a:lnTo>
                  <a:lnTo>
                    <a:pt x="56951" y="773218"/>
                  </a:lnTo>
                  <a:lnTo>
                    <a:pt x="40601" y="737521"/>
                  </a:lnTo>
                  <a:lnTo>
                    <a:pt x="26921" y="700721"/>
                  </a:lnTo>
                  <a:lnTo>
                    <a:pt x="15984" y="663005"/>
                  </a:lnTo>
                  <a:lnTo>
                    <a:pt x="7851" y="624586"/>
                  </a:lnTo>
                  <a:lnTo>
                    <a:pt x="2568" y="585682"/>
                  </a:lnTo>
                  <a:lnTo>
                    <a:pt x="160" y="546494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1" y="442212"/>
                  </a:lnTo>
                  <a:lnTo>
                    <a:pt x="15984" y="403793"/>
                  </a:lnTo>
                  <a:lnTo>
                    <a:pt x="26922" y="366077"/>
                  </a:lnTo>
                  <a:lnTo>
                    <a:pt x="40601" y="329275"/>
                  </a:lnTo>
                  <a:lnTo>
                    <a:pt x="56951" y="293579"/>
                  </a:lnTo>
                  <a:lnTo>
                    <a:pt x="75886" y="259177"/>
                  </a:lnTo>
                  <a:lnTo>
                    <a:pt x="97301" y="226260"/>
                  </a:lnTo>
                  <a:lnTo>
                    <a:pt x="121075" y="195014"/>
                  </a:lnTo>
                  <a:lnTo>
                    <a:pt x="147082" y="165601"/>
                  </a:lnTo>
                  <a:lnTo>
                    <a:pt x="175189" y="138176"/>
                  </a:lnTo>
                  <a:lnTo>
                    <a:pt x="205237" y="112893"/>
                  </a:lnTo>
                  <a:lnTo>
                    <a:pt x="237057" y="89893"/>
                  </a:lnTo>
                  <a:lnTo>
                    <a:pt x="270484" y="69296"/>
                  </a:lnTo>
                  <a:lnTo>
                    <a:pt x="305341" y="51210"/>
                  </a:lnTo>
                  <a:lnTo>
                    <a:pt x="341435" y="35739"/>
                  </a:lnTo>
                  <a:lnTo>
                    <a:pt x="378562" y="22968"/>
                  </a:lnTo>
                  <a:lnTo>
                    <a:pt x="416526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6" y="7851"/>
                  </a:lnTo>
                  <a:lnTo>
                    <a:pt x="663005" y="15985"/>
                  </a:lnTo>
                  <a:lnTo>
                    <a:pt x="700720" y="26922"/>
                  </a:lnTo>
                  <a:lnTo>
                    <a:pt x="737522" y="40601"/>
                  </a:lnTo>
                  <a:lnTo>
                    <a:pt x="773218" y="56951"/>
                  </a:lnTo>
                  <a:lnTo>
                    <a:pt x="807621" y="75886"/>
                  </a:lnTo>
                  <a:lnTo>
                    <a:pt x="840538" y="97301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4" y="237057"/>
                  </a:lnTo>
                  <a:lnTo>
                    <a:pt x="997501" y="270483"/>
                  </a:lnTo>
                  <a:lnTo>
                    <a:pt x="1015587" y="305340"/>
                  </a:lnTo>
                  <a:lnTo>
                    <a:pt x="1031058" y="341435"/>
                  </a:lnTo>
                  <a:lnTo>
                    <a:pt x="1043831" y="378561"/>
                  </a:lnTo>
                  <a:lnTo>
                    <a:pt x="1053838" y="416526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lnTo>
                    <a:pt x="1066639" y="546494"/>
                  </a:lnTo>
                  <a:lnTo>
                    <a:pt x="1064231" y="585682"/>
                  </a:lnTo>
                  <a:lnTo>
                    <a:pt x="1058947" y="624586"/>
                  </a:lnTo>
                  <a:lnTo>
                    <a:pt x="1050814" y="663005"/>
                  </a:lnTo>
                  <a:lnTo>
                    <a:pt x="1039876" y="700721"/>
                  </a:lnTo>
                  <a:lnTo>
                    <a:pt x="1026195" y="737522"/>
                  </a:lnTo>
                  <a:lnTo>
                    <a:pt x="1009847" y="773218"/>
                  </a:lnTo>
                  <a:lnTo>
                    <a:pt x="990912" y="807621"/>
                  </a:lnTo>
                  <a:lnTo>
                    <a:pt x="969496" y="840538"/>
                  </a:lnTo>
                  <a:lnTo>
                    <a:pt x="945723" y="871785"/>
                  </a:lnTo>
                  <a:lnTo>
                    <a:pt x="919716" y="901197"/>
                  </a:lnTo>
                  <a:lnTo>
                    <a:pt x="891609" y="928622"/>
                  </a:lnTo>
                  <a:lnTo>
                    <a:pt x="861561" y="953906"/>
                  </a:lnTo>
                  <a:lnTo>
                    <a:pt x="829740" y="976905"/>
                  </a:lnTo>
                  <a:lnTo>
                    <a:pt x="796314" y="997502"/>
                  </a:lnTo>
                  <a:lnTo>
                    <a:pt x="761457" y="1015587"/>
                  </a:lnTo>
                  <a:lnTo>
                    <a:pt x="725364" y="1031059"/>
                  </a:lnTo>
                  <a:lnTo>
                    <a:pt x="688237" y="1043831"/>
                  </a:lnTo>
                  <a:lnTo>
                    <a:pt x="650271" y="1053838"/>
                  </a:lnTo>
                  <a:lnTo>
                    <a:pt x="611665" y="1061026"/>
                  </a:lnTo>
                  <a:lnTo>
                    <a:pt x="572635" y="1065355"/>
                  </a:lnTo>
                  <a:lnTo>
                    <a:pt x="533399" y="1066799"/>
                  </a:lnTo>
                  <a:close/>
                </a:path>
              </a:pathLst>
            </a:custGeom>
            <a:solidFill>
              <a:srgbClr val="0FB981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" y="9420223"/>
              <a:ext cx="11410948" cy="1219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85762" y="9415461"/>
              <a:ext cx="11420475" cy="1228725"/>
            </a:xfrm>
            <a:custGeom>
              <a:avLst/>
              <a:gdLst/>
              <a:ahLst/>
              <a:cxnLst/>
              <a:rect l="l" t="t" r="r" b="b"/>
              <a:pathLst>
                <a:path w="11420475" h="1228725">
                  <a:moveTo>
                    <a:pt x="0" y="10810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6"/>
                  </a:lnTo>
                  <a:lnTo>
                    <a:pt x="29058" y="59681"/>
                  </a:lnTo>
                  <a:lnTo>
                    <a:pt x="59682" y="29057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1272836" y="0"/>
                  </a:lnTo>
                  <a:lnTo>
                    <a:pt x="11315693" y="6354"/>
                  </a:lnTo>
                  <a:lnTo>
                    <a:pt x="11354858" y="24880"/>
                  </a:lnTo>
                  <a:lnTo>
                    <a:pt x="11386962" y="53975"/>
                  </a:lnTo>
                  <a:lnTo>
                    <a:pt x="11409235" y="91138"/>
                  </a:lnTo>
                  <a:lnTo>
                    <a:pt x="11419763" y="133165"/>
                  </a:lnTo>
                  <a:lnTo>
                    <a:pt x="11420474" y="147637"/>
                  </a:lnTo>
                  <a:lnTo>
                    <a:pt x="11420474" y="1081087"/>
                  </a:lnTo>
                  <a:lnTo>
                    <a:pt x="11414117" y="1123943"/>
                  </a:lnTo>
                  <a:lnTo>
                    <a:pt x="11395591" y="1163109"/>
                  </a:lnTo>
                  <a:lnTo>
                    <a:pt x="11366498" y="1195213"/>
                  </a:lnTo>
                  <a:lnTo>
                    <a:pt x="11329334" y="1217486"/>
                  </a:lnTo>
                  <a:lnTo>
                    <a:pt x="11287307" y="1228015"/>
                  </a:lnTo>
                  <a:lnTo>
                    <a:pt x="11272836" y="1228724"/>
                  </a:lnTo>
                  <a:lnTo>
                    <a:pt x="147637" y="1228724"/>
                  </a:lnTo>
                  <a:lnTo>
                    <a:pt x="104780" y="1222368"/>
                  </a:lnTo>
                  <a:lnTo>
                    <a:pt x="65614" y="1203841"/>
                  </a:lnTo>
                  <a:lnTo>
                    <a:pt x="33510" y="1174748"/>
                  </a:lnTo>
                  <a:lnTo>
                    <a:pt x="11238" y="1137585"/>
                  </a:lnTo>
                  <a:lnTo>
                    <a:pt x="709" y="109555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2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dirty="0" spc="-185"/>
              <a:t>Personas</a:t>
            </a:r>
            <a:r>
              <a:rPr dirty="0" spc="-180"/>
              <a:t> </a:t>
            </a:r>
            <a:r>
              <a:rPr dirty="0" spc="-150"/>
              <a:t>IA</a:t>
            </a:r>
            <a:r>
              <a:rPr dirty="0" spc="-175"/>
              <a:t> </a:t>
            </a:r>
            <a:r>
              <a:rPr dirty="0" sz="2950" spc="-210">
                <a:latin typeface="Century Gothic"/>
                <a:cs typeface="Century Gothic"/>
              </a:rPr>
              <a:t>&amp;</a:t>
            </a:r>
            <a:r>
              <a:rPr dirty="0" sz="2950" spc="-155">
                <a:latin typeface="Century Gothic"/>
                <a:cs typeface="Century Gothic"/>
              </a:rPr>
              <a:t> </a:t>
            </a:r>
            <a:r>
              <a:rPr dirty="0" spc="-175"/>
              <a:t>Contenu</a:t>
            </a:r>
            <a:r>
              <a:rPr dirty="0" spc="-180"/>
              <a:t> </a:t>
            </a:r>
            <a:r>
              <a:rPr dirty="0" spc="-20"/>
              <a:t>Intelligent</a:t>
            </a:r>
            <a:endParaRPr sz="2950">
              <a:latin typeface="Century Gothic"/>
              <a:cs typeface="Century Gothic"/>
            </a:endParaRPr>
          </a:p>
          <a:p>
            <a:pPr algn="ctr" marL="12700" marR="5080">
              <a:lnSpc>
                <a:spcPct val="116700"/>
              </a:lnSpc>
              <a:spcBef>
                <a:spcPts val="515"/>
              </a:spcBef>
            </a:pPr>
            <a:r>
              <a:rPr dirty="0" sz="1500" spc="-55" b="0">
                <a:solidFill>
                  <a:srgbClr val="4A5462"/>
                </a:solidFill>
                <a:latin typeface="Trebuchet MS"/>
                <a:cs typeface="Trebuchet MS"/>
              </a:rPr>
              <a:t>L</a:t>
            </a:r>
            <a:r>
              <a:rPr dirty="0" sz="1450" spc="-55" b="0">
                <a:solidFill>
                  <a:srgbClr val="4A5462"/>
                </a:solidFill>
                <a:latin typeface="Microsoft Sans Serif"/>
                <a:cs typeface="Microsoft Sans Serif"/>
              </a:rPr>
              <a:t>'</a:t>
            </a:r>
            <a:r>
              <a:rPr dirty="0" sz="1500" spc="-55" b="0">
                <a:solidFill>
                  <a:srgbClr val="4A5462"/>
                </a:solidFill>
                <a:latin typeface="Trebuchet MS"/>
                <a:cs typeface="Trebuchet MS"/>
              </a:rPr>
              <a:t>intelligence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80" b="0">
                <a:solidFill>
                  <a:srgbClr val="4A5462"/>
                </a:solidFill>
                <a:latin typeface="Trebuchet MS"/>
                <a:cs typeface="Trebuchet MS"/>
              </a:rPr>
              <a:t>artificielle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50" b="0">
                <a:solidFill>
                  <a:srgbClr val="4A5462"/>
                </a:solidFill>
                <a:latin typeface="Trebuchet MS"/>
                <a:cs typeface="Trebuchet MS"/>
              </a:rPr>
              <a:t>qui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comprend</a:t>
            </a:r>
            <a:r>
              <a:rPr dirty="0" sz="1500" spc="-25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b="0">
                <a:solidFill>
                  <a:srgbClr val="4A5462"/>
                </a:solidFill>
                <a:latin typeface="Trebuchet MS"/>
                <a:cs typeface="Trebuchet MS"/>
              </a:rPr>
              <a:t>vos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50" b="0">
                <a:solidFill>
                  <a:srgbClr val="4A5462"/>
                </a:solidFill>
                <a:latin typeface="Trebuchet MS"/>
                <a:cs typeface="Trebuchet MS"/>
              </a:rPr>
              <a:t>clients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60" b="0">
                <a:solidFill>
                  <a:srgbClr val="4A5462"/>
                </a:solidFill>
                <a:latin typeface="Trebuchet MS"/>
                <a:cs typeface="Trebuchet MS"/>
              </a:rPr>
              <a:t>mieux</a:t>
            </a:r>
            <a:r>
              <a:rPr dirty="0" sz="1500" spc="-25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b="0">
                <a:solidFill>
                  <a:srgbClr val="4A5462"/>
                </a:solidFill>
                <a:latin typeface="Trebuchet MS"/>
                <a:cs typeface="Trebuchet MS"/>
              </a:rPr>
              <a:t>qu</a:t>
            </a:r>
            <a:r>
              <a:rPr dirty="0" sz="1450" b="0">
                <a:solidFill>
                  <a:srgbClr val="4A5462"/>
                </a:solidFill>
                <a:latin typeface="Microsoft Sans Serif"/>
                <a:cs typeface="Microsoft Sans Serif"/>
              </a:rPr>
              <a:t>'</a:t>
            </a:r>
            <a:r>
              <a:rPr dirty="0" sz="1500" b="0">
                <a:solidFill>
                  <a:srgbClr val="4A5462"/>
                </a:solidFill>
                <a:latin typeface="Trebuchet MS"/>
                <a:cs typeface="Trebuchet MS"/>
              </a:rPr>
              <a:t>eux</a:t>
            </a:r>
            <a:r>
              <a:rPr dirty="0" sz="1450" b="0">
                <a:solidFill>
                  <a:srgbClr val="4A5462"/>
                </a:solidFill>
                <a:latin typeface="Microsoft Sans Serif"/>
                <a:cs typeface="Microsoft Sans Serif"/>
              </a:rPr>
              <a:t>-</a:t>
            </a:r>
            <a:r>
              <a:rPr dirty="0" sz="1500" spc="-25" b="0">
                <a:solidFill>
                  <a:srgbClr val="4A5462"/>
                </a:solidFill>
                <a:latin typeface="Trebuchet MS"/>
                <a:cs typeface="Trebuchet MS"/>
              </a:rPr>
              <a:t>mêmes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105" b="0">
                <a:solidFill>
                  <a:srgbClr val="4A5462"/>
                </a:solidFill>
                <a:latin typeface="Trebuchet MS"/>
                <a:cs typeface="Trebuchet MS"/>
              </a:rPr>
              <a:t>et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40" b="0">
                <a:solidFill>
                  <a:srgbClr val="4A5462"/>
                </a:solidFill>
                <a:latin typeface="Trebuchet MS"/>
                <a:cs typeface="Trebuchet MS"/>
              </a:rPr>
              <a:t>crée</a:t>
            </a:r>
            <a:r>
              <a:rPr dirty="0" sz="1500" spc="-3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25" b="0">
                <a:solidFill>
                  <a:srgbClr val="4A5462"/>
                </a:solidFill>
                <a:latin typeface="Trebuchet MS"/>
                <a:cs typeface="Trebuchet MS"/>
              </a:rPr>
              <a:t>du </a:t>
            </a:r>
            <a:r>
              <a:rPr dirty="0" sz="1500" spc="-40" b="0">
                <a:solidFill>
                  <a:srgbClr val="4A5462"/>
                </a:solidFill>
                <a:latin typeface="Trebuchet MS"/>
                <a:cs typeface="Trebuchet MS"/>
              </a:rPr>
              <a:t>contenu</a:t>
            </a:r>
            <a:r>
              <a:rPr dirty="0" sz="1500" spc="-60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50" b="0">
                <a:solidFill>
                  <a:srgbClr val="4A5462"/>
                </a:solidFill>
                <a:latin typeface="Trebuchet MS"/>
                <a:cs typeface="Trebuchet MS"/>
              </a:rPr>
              <a:t>qui</a:t>
            </a:r>
            <a:r>
              <a:rPr dirty="0" sz="1500" spc="-55" b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Trebuchet MS"/>
                <a:cs typeface="Trebuchet MS"/>
              </a:rPr>
              <a:t>convertit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80999" y="2352708"/>
            <a:ext cx="8572500" cy="6753225"/>
            <a:chOff x="380999" y="2352708"/>
            <a:chExt cx="8572500" cy="675322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2505074"/>
              <a:ext cx="200025" cy="2286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33" y="2352708"/>
              <a:ext cx="228531" cy="22853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7924" y="7686673"/>
              <a:ext cx="2686049" cy="14096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253161" y="7681911"/>
              <a:ext cx="2695575" cy="1419225"/>
            </a:xfrm>
            <a:custGeom>
              <a:avLst/>
              <a:gdLst/>
              <a:ahLst/>
              <a:cxnLst/>
              <a:rect l="l" t="t" r="r" b="b"/>
              <a:pathLst>
                <a:path w="2695575" h="1419225">
                  <a:moveTo>
                    <a:pt x="0" y="13096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2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1" y="22455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60974" y="11089"/>
                  </a:lnTo>
                  <a:lnTo>
                    <a:pt x="67619" y="8337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8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2586037" y="0"/>
                  </a:lnTo>
                  <a:lnTo>
                    <a:pt x="2593229" y="0"/>
                  </a:lnTo>
                  <a:lnTo>
                    <a:pt x="2600352" y="701"/>
                  </a:lnTo>
                  <a:lnTo>
                    <a:pt x="2607406" y="2104"/>
                  </a:lnTo>
                  <a:lnTo>
                    <a:pt x="2614459" y="3507"/>
                  </a:lnTo>
                  <a:lnTo>
                    <a:pt x="2646891" y="18459"/>
                  </a:lnTo>
                  <a:lnTo>
                    <a:pt x="2652872" y="22455"/>
                  </a:lnTo>
                  <a:lnTo>
                    <a:pt x="2681109" y="54660"/>
                  </a:lnTo>
                  <a:lnTo>
                    <a:pt x="2687236" y="67618"/>
                  </a:lnTo>
                  <a:lnTo>
                    <a:pt x="2689989" y="74263"/>
                  </a:lnTo>
                  <a:lnTo>
                    <a:pt x="2692066" y="81113"/>
                  </a:lnTo>
                  <a:lnTo>
                    <a:pt x="2693470" y="88166"/>
                  </a:lnTo>
                  <a:lnTo>
                    <a:pt x="2694873" y="95221"/>
                  </a:lnTo>
                  <a:lnTo>
                    <a:pt x="2695575" y="102344"/>
                  </a:lnTo>
                  <a:lnTo>
                    <a:pt x="2695575" y="109537"/>
                  </a:lnTo>
                  <a:lnTo>
                    <a:pt x="2695575" y="1309687"/>
                  </a:lnTo>
                  <a:lnTo>
                    <a:pt x="2695575" y="1316879"/>
                  </a:lnTo>
                  <a:lnTo>
                    <a:pt x="2694873" y="1324002"/>
                  </a:lnTo>
                  <a:lnTo>
                    <a:pt x="2693470" y="1331055"/>
                  </a:lnTo>
                  <a:lnTo>
                    <a:pt x="2692066" y="1338110"/>
                  </a:lnTo>
                  <a:lnTo>
                    <a:pt x="2677113" y="1370541"/>
                  </a:lnTo>
                  <a:lnTo>
                    <a:pt x="2673117" y="1376522"/>
                  </a:lnTo>
                  <a:lnTo>
                    <a:pt x="2640911" y="1404758"/>
                  </a:lnTo>
                  <a:lnTo>
                    <a:pt x="2600352" y="1418522"/>
                  </a:lnTo>
                  <a:lnTo>
                    <a:pt x="2586037" y="1419224"/>
                  </a:lnTo>
                  <a:lnTo>
                    <a:pt x="109538" y="1419224"/>
                  </a:lnTo>
                  <a:lnTo>
                    <a:pt x="67619" y="1410885"/>
                  </a:lnTo>
                  <a:lnTo>
                    <a:pt x="32082" y="1387141"/>
                  </a:lnTo>
                  <a:lnTo>
                    <a:pt x="18459" y="1370541"/>
                  </a:lnTo>
                  <a:lnTo>
                    <a:pt x="14463" y="1364561"/>
                  </a:lnTo>
                  <a:lnTo>
                    <a:pt x="701" y="1324002"/>
                  </a:lnTo>
                  <a:lnTo>
                    <a:pt x="0" y="1316879"/>
                  </a:lnTo>
                  <a:lnTo>
                    <a:pt x="0" y="1309687"/>
                  </a:lnTo>
                  <a:close/>
                </a:path>
              </a:pathLst>
            </a:custGeom>
            <a:ln w="9524">
              <a:solidFill>
                <a:srgbClr val="C7D1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10324" y="7839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7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5"/>
                  </a:lnTo>
                  <a:lnTo>
                    <a:pt x="92571" y="27094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4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5574" y="7953374"/>
              <a:ext cx="190499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02121" y="2434879"/>
            <a:ext cx="295973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5" b="1">
                <a:solidFill>
                  <a:srgbClr val="1F2937"/>
                </a:solidFill>
                <a:latin typeface="Arial"/>
                <a:cs typeface="Arial"/>
              </a:rPr>
              <a:t>Génération</a:t>
            </a:r>
            <a:r>
              <a:rPr dirty="0" sz="2000" spc="-7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1F2937"/>
                </a:solidFill>
                <a:latin typeface="Arial"/>
                <a:cs typeface="Arial"/>
              </a:rPr>
              <a:t>de</a:t>
            </a:r>
            <a:r>
              <a:rPr dirty="0" sz="2000" spc="-7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1F2937"/>
                </a:solidFill>
                <a:latin typeface="Arial"/>
                <a:cs typeface="Arial"/>
              </a:rPr>
              <a:t>Personas</a:t>
            </a:r>
            <a:r>
              <a:rPr dirty="0" sz="200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F2937"/>
                </a:solidFill>
                <a:latin typeface="Arial"/>
                <a:cs typeface="Arial"/>
              </a:rPr>
              <a:t>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98096" y="2282479"/>
            <a:ext cx="21189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10" b="1">
                <a:solidFill>
                  <a:srgbClr val="1F2937"/>
                </a:solidFill>
                <a:latin typeface="Arial"/>
                <a:cs typeface="Arial"/>
              </a:rPr>
              <a:t>Contenu</a:t>
            </a:r>
            <a:r>
              <a:rPr dirty="0" sz="2000" spc="-8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F2937"/>
                </a:solidFill>
                <a:latin typeface="Arial"/>
                <a:cs typeface="Arial"/>
              </a:rPr>
              <a:t>Intelligent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97624" y="8205559"/>
            <a:ext cx="2148840" cy="73850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IA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Contextuelle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80"/>
              </a:spcBef>
            </a:pPr>
            <a:r>
              <a:rPr dirty="0" sz="1000" spc="-40">
                <a:solidFill>
                  <a:srgbClr val="4A5462"/>
                </a:solidFill>
                <a:latin typeface="Trebuchet MS"/>
                <a:cs typeface="Trebuchet MS"/>
              </a:rPr>
              <a:t>Adaptation</a:t>
            </a:r>
            <a:r>
              <a:rPr dirty="0" sz="10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4A5462"/>
                </a:solidFill>
                <a:latin typeface="Trebuchet MS"/>
                <a:cs typeface="Trebuchet MS"/>
              </a:rPr>
              <a:t>automatique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4A5462"/>
                </a:solidFill>
                <a:latin typeface="Trebuchet MS"/>
                <a:cs typeface="Trebuchet MS"/>
              </a:rPr>
              <a:t>du</a:t>
            </a:r>
            <a:r>
              <a:rPr dirty="0" sz="1000" spc="-35">
                <a:solidFill>
                  <a:srgbClr val="4A5462"/>
                </a:solidFill>
                <a:latin typeface="Trebuchet MS"/>
                <a:cs typeface="Trebuchet MS"/>
              </a:rPr>
              <a:t> ton</a:t>
            </a:r>
            <a:r>
              <a:rPr dirty="0" sz="950" spc="-3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950" spc="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Trebuchet MS"/>
                <a:cs typeface="Trebuchet MS"/>
              </a:rPr>
              <a:t>style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4A5462"/>
                </a:solidFill>
                <a:latin typeface="Trebuchet MS"/>
                <a:cs typeface="Trebuchet MS"/>
              </a:rPr>
              <a:t>et </a:t>
            </a:r>
            <a:r>
              <a:rPr dirty="0" sz="1000">
                <a:solidFill>
                  <a:srgbClr val="4A5462"/>
                </a:solidFill>
                <a:latin typeface="Trebuchet MS"/>
                <a:cs typeface="Trebuchet MS"/>
              </a:rPr>
              <a:t>message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selon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4A5462"/>
                </a:solidFill>
                <a:latin typeface="Trebuchet MS"/>
                <a:cs typeface="Trebuchet MS"/>
              </a:rPr>
              <a:t>le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persona</a:t>
            </a:r>
            <a:r>
              <a:rPr dirty="0" sz="10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cible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105898" y="7677149"/>
            <a:ext cx="2705100" cy="1428750"/>
            <a:chOff x="9105898" y="7677149"/>
            <a:chExt cx="2705100" cy="1428750"/>
          </a:xfrm>
        </p:grpSpPr>
        <p:sp>
          <p:nvSpPr>
            <p:cNvPr id="21" name="object 21" descr=""/>
            <p:cNvSpPr/>
            <p:nvPr/>
          </p:nvSpPr>
          <p:spPr>
            <a:xfrm>
              <a:off x="9110660" y="7681911"/>
              <a:ext cx="2695575" cy="1419225"/>
            </a:xfrm>
            <a:custGeom>
              <a:avLst/>
              <a:gdLst/>
              <a:ahLst/>
              <a:cxnLst/>
              <a:rect l="l" t="t" r="r" b="b"/>
              <a:pathLst>
                <a:path w="2695575" h="1419225">
                  <a:moveTo>
                    <a:pt x="0" y="13096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2"/>
                  </a:lnTo>
                  <a:lnTo>
                    <a:pt x="8337" y="67617"/>
                  </a:lnTo>
                  <a:lnTo>
                    <a:pt x="11089" y="60973"/>
                  </a:lnTo>
                  <a:lnTo>
                    <a:pt x="14463" y="54660"/>
                  </a:lnTo>
                  <a:lnTo>
                    <a:pt x="18460" y="48680"/>
                  </a:lnTo>
                  <a:lnTo>
                    <a:pt x="22456" y="42700"/>
                  </a:lnTo>
                  <a:lnTo>
                    <a:pt x="26997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5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60974" y="11089"/>
                  </a:lnTo>
                  <a:lnTo>
                    <a:pt x="67619" y="8337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2586037" y="0"/>
                  </a:lnTo>
                  <a:lnTo>
                    <a:pt x="2593229" y="0"/>
                  </a:lnTo>
                  <a:lnTo>
                    <a:pt x="2600352" y="701"/>
                  </a:lnTo>
                  <a:lnTo>
                    <a:pt x="2607406" y="2104"/>
                  </a:lnTo>
                  <a:lnTo>
                    <a:pt x="2614460" y="3507"/>
                  </a:lnTo>
                  <a:lnTo>
                    <a:pt x="2621310" y="5585"/>
                  </a:lnTo>
                  <a:lnTo>
                    <a:pt x="2627955" y="8337"/>
                  </a:lnTo>
                  <a:lnTo>
                    <a:pt x="2634600" y="11089"/>
                  </a:lnTo>
                  <a:lnTo>
                    <a:pt x="2668577" y="37168"/>
                  </a:lnTo>
                  <a:lnTo>
                    <a:pt x="2687236" y="67618"/>
                  </a:lnTo>
                  <a:lnTo>
                    <a:pt x="2689988" y="74263"/>
                  </a:lnTo>
                  <a:lnTo>
                    <a:pt x="2695575" y="109537"/>
                  </a:lnTo>
                  <a:lnTo>
                    <a:pt x="2695575" y="1309687"/>
                  </a:lnTo>
                  <a:lnTo>
                    <a:pt x="2695574" y="1316879"/>
                  </a:lnTo>
                  <a:lnTo>
                    <a:pt x="2694873" y="1324002"/>
                  </a:lnTo>
                  <a:lnTo>
                    <a:pt x="2693469" y="1331055"/>
                  </a:lnTo>
                  <a:lnTo>
                    <a:pt x="2692066" y="1338110"/>
                  </a:lnTo>
                  <a:lnTo>
                    <a:pt x="2673117" y="1376522"/>
                  </a:lnTo>
                  <a:lnTo>
                    <a:pt x="2640912" y="1404758"/>
                  </a:lnTo>
                  <a:lnTo>
                    <a:pt x="2600352" y="1418522"/>
                  </a:lnTo>
                  <a:lnTo>
                    <a:pt x="2586037" y="1419224"/>
                  </a:lnTo>
                  <a:lnTo>
                    <a:pt x="109538" y="1419224"/>
                  </a:lnTo>
                  <a:lnTo>
                    <a:pt x="67619" y="1410885"/>
                  </a:lnTo>
                  <a:lnTo>
                    <a:pt x="32082" y="1387141"/>
                  </a:lnTo>
                  <a:lnTo>
                    <a:pt x="18460" y="1370541"/>
                  </a:lnTo>
                  <a:lnTo>
                    <a:pt x="14464" y="1364561"/>
                  </a:lnTo>
                  <a:lnTo>
                    <a:pt x="11090" y="1358248"/>
                  </a:lnTo>
                  <a:lnTo>
                    <a:pt x="8337" y="1351604"/>
                  </a:lnTo>
                  <a:lnTo>
                    <a:pt x="5585" y="1344959"/>
                  </a:lnTo>
                  <a:lnTo>
                    <a:pt x="3507" y="1338110"/>
                  </a:lnTo>
                  <a:lnTo>
                    <a:pt x="2104" y="1331056"/>
                  </a:lnTo>
                  <a:lnTo>
                    <a:pt x="701" y="1324002"/>
                  </a:lnTo>
                  <a:lnTo>
                    <a:pt x="0" y="1316879"/>
                  </a:lnTo>
                  <a:lnTo>
                    <a:pt x="0" y="1309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3074" y="7972424"/>
              <a:ext cx="190499" cy="1142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255125" y="8199222"/>
            <a:ext cx="2383155" cy="74485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Multi</a:t>
            </a:r>
            <a:r>
              <a:rPr dirty="0" sz="1350" spc="-65" b="1">
                <a:solidFill>
                  <a:srgbClr val="1F2937"/>
                </a:solidFill>
                <a:latin typeface="Berlin Sans FB"/>
                <a:cs typeface="Berlin Sans FB"/>
              </a:rPr>
              <a:t>-</a:t>
            </a:r>
            <a:r>
              <a:rPr dirty="0" sz="1350" spc="-10" b="1">
                <a:solidFill>
                  <a:srgbClr val="1F2937"/>
                </a:solidFill>
                <a:latin typeface="Arial"/>
                <a:cs typeface="Arial"/>
              </a:rPr>
              <a:t>Langues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80"/>
              </a:spcBef>
            </a:pPr>
            <a:r>
              <a:rPr dirty="0" sz="1000" spc="-40">
                <a:solidFill>
                  <a:srgbClr val="4A5462"/>
                </a:solidFill>
                <a:latin typeface="Trebuchet MS"/>
                <a:cs typeface="Trebuchet MS"/>
              </a:rPr>
              <a:t>Traduction</a:t>
            </a: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4A5462"/>
                </a:solidFill>
                <a:latin typeface="Trebuchet MS"/>
                <a:cs typeface="Trebuchet MS"/>
              </a:rPr>
              <a:t>native</a:t>
            </a: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avec</a:t>
            </a: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4A5462"/>
                </a:solidFill>
                <a:latin typeface="Trebuchet MS"/>
                <a:cs typeface="Trebuchet MS"/>
              </a:rPr>
              <a:t>adaptation</a:t>
            </a: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4A5462"/>
                </a:solidFill>
                <a:latin typeface="Trebuchet MS"/>
                <a:cs typeface="Trebuchet MS"/>
              </a:rPr>
              <a:t>culturelle </a:t>
            </a:r>
            <a:r>
              <a:rPr dirty="0" sz="1000" spc="-65">
                <a:solidFill>
                  <a:srgbClr val="4A5462"/>
                </a:solidFill>
                <a:latin typeface="Trebuchet MS"/>
                <a:cs typeface="Trebuchet MS"/>
              </a:rPr>
              <a:t>et</a:t>
            </a:r>
            <a:r>
              <a:rPr dirty="0" sz="10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expressions</a:t>
            </a:r>
            <a:r>
              <a:rPr dirty="0" sz="10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locales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20824" y="9496882"/>
            <a:ext cx="3123565" cy="890269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650" spc="-80" b="1">
                <a:solidFill>
                  <a:srgbClr val="111726"/>
                </a:solidFill>
                <a:latin typeface="Arial"/>
                <a:cs typeface="Arial"/>
              </a:rPr>
              <a:t>IA</a:t>
            </a:r>
            <a:r>
              <a:rPr dirty="0" sz="1650" spc="-7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111726"/>
                </a:solidFill>
                <a:latin typeface="Arial"/>
                <a:cs typeface="Arial"/>
              </a:rPr>
              <a:t>qui</a:t>
            </a:r>
            <a:r>
              <a:rPr dirty="0" sz="1650" spc="-7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111726"/>
                </a:solidFill>
                <a:latin typeface="Arial"/>
                <a:cs typeface="Arial"/>
              </a:rPr>
              <a:t>Apprend</a:t>
            </a:r>
            <a:r>
              <a:rPr dirty="0" sz="1650" spc="-6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30" b="1">
                <a:solidFill>
                  <a:srgbClr val="111726"/>
                </a:solidFill>
                <a:latin typeface="Arial"/>
                <a:cs typeface="Arial"/>
              </a:rPr>
              <a:t>et</a:t>
            </a:r>
            <a:r>
              <a:rPr dirty="0" sz="1650" spc="-7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11726"/>
                </a:solidFill>
                <a:latin typeface="Arial"/>
                <a:cs typeface="Arial"/>
              </a:rPr>
              <a:t>S</a:t>
            </a:r>
            <a:r>
              <a:rPr dirty="0" sz="1700" spc="-10" b="1">
                <a:solidFill>
                  <a:srgbClr val="111726"/>
                </a:solidFill>
                <a:latin typeface="Verdana"/>
                <a:cs typeface="Verdana"/>
              </a:rPr>
              <a:t>'</a:t>
            </a:r>
            <a:r>
              <a:rPr dirty="0" sz="1650" spc="-10" b="1">
                <a:solidFill>
                  <a:srgbClr val="111726"/>
                </a:solidFill>
                <a:latin typeface="Arial"/>
                <a:cs typeface="Arial"/>
              </a:rPr>
              <a:t>améliore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640"/>
              </a:spcBef>
            </a:pP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Plus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vous</a:t>
            </a:r>
            <a:r>
              <a:rPr dirty="0" sz="115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rebuchet MS"/>
                <a:cs typeface="Trebuchet MS"/>
              </a:rPr>
              <a:t>l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'</a:t>
            </a:r>
            <a:r>
              <a:rPr dirty="0" sz="1150" spc="-30">
                <a:solidFill>
                  <a:srgbClr val="4A5462"/>
                </a:solidFill>
                <a:latin typeface="Trebuchet MS"/>
                <a:cs typeface="Trebuchet MS"/>
              </a:rPr>
              <a:t>utilisez</a:t>
            </a: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plus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Trebuchet MS"/>
                <a:cs typeface="Trebuchet MS"/>
              </a:rPr>
              <a:t>elle</a:t>
            </a:r>
            <a:r>
              <a:rPr dirty="0" sz="1150" spc="-35">
                <a:solidFill>
                  <a:srgbClr val="4A5462"/>
                </a:solidFill>
                <a:latin typeface="Trebuchet MS"/>
                <a:cs typeface="Trebuchet MS"/>
              </a:rPr>
              <a:t> devient </a:t>
            </a:r>
            <a:r>
              <a:rPr dirty="0" sz="1150" spc="-10">
                <a:solidFill>
                  <a:srgbClr val="4A5462"/>
                </a:solidFill>
                <a:latin typeface="Trebuchet MS"/>
                <a:cs typeface="Trebuchet MS"/>
              </a:rPr>
              <a:t>précise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Trebuchet MS"/>
                <a:cs typeface="Trebuchet MS"/>
              </a:rPr>
              <a:t>dans </a:t>
            </a:r>
            <a:r>
              <a:rPr dirty="0" sz="1150" spc="50">
                <a:solidFill>
                  <a:srgbClr val="4A5462"/>
                </a:solidFill>
                <a:latin typeface="Trebuchet MS"/>
                <a:cs typeface="Trebuchet MS"/>
              </a:rPr>
              <a:t>ses</a:t>
            </a:r>
            <a:r>
              <a:rPr dirty="0" sz="1150" spc="-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Trebuchet MS"/>
                <a:cs typeface="Trebuchet MS"/>
              </a:rPr>
              <a:t>recommandations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340684" y="227769"/>
            <a:ext cx="1061085" cy="2165985"/>
            <a:chOff x="5340684" y="227769"/>
            <a:chExt cx="1061085" cy="2165985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0369" y="227769"/>
              <a:ext cx="611260" cy="61126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1388" y="418788"/>
              <a:ext cx="229222" cy="22922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684" y="2243840"/>
              <a:ext cx="152846" cy="14978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 rot="60000">
            <a:off x="5474893" y="2286943"/>
            <a:ext cx="39624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300" spc="-40">
                <a:latin typeface="Microsoft Sans Serif"/>
                <a:cs typeface="Microsoft Sans Serif"/>
              </a:rPr>
              <a:t>Ninja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 rot="60000">
            <a:off x="5322607" y="2514761"/>
            <a:ext cx="60129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300" spc="-10">
                <a:latin typeface="Microsoft Sans Serif"/>
                <a:cs typeface="Microsoft Sans Serif"/>
              </a:rPr>
              <a:t>Analytic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80999" y="3162299"/>
            <a:ext cx="5562600" cy="1790700"/>
            <a:chOff x="380999" y="3162299"/>
            <a:chExt cx="5562600" cy="1790700"/>
          </a:xfrm>
        </p:grpSpPr>
        <p:sp>
          <p:nvSpPr>
            <p:cNvPr id="32" name="object 32" descr=""/>
            <p:cNvSpPr/>
            <p:nvPr/>
          </p:nvSpPr>
          <p:spPr>
            <a:xfrm>
              <a:off x="390524" y="3171824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5445654" y="1771649"/>
                  </a:moveTo>
                  <a:lnTo>
                    <a:pt x="97895" y="1771649"/>
                  </a:lnTo>
                  <a:lnTo>
                    <a:pt x="91081" y="1770978"/>
                  </a:lnTo>
                  <a:lnTo>
                    <a:pt x="52285" y="1757813"/>
                  </a:lnTo>
                  <a:lnTo>
                    <a:pt x="21479" y="1730804"/>
                  </a:lnTo>
                  <a:lnTo>
                    <a:pt x="3355" y="1694062"/>
                  </a:lnTo>
                  <a:lnTo>
                    <a:pt x="0" y="1673754"/>
                  </a:lnTo>
                  <a:lnTo>
                    <a:pt x="0" y="16668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1673754"/>
                  </a:lnTo>
                  <a:lnTo>
                    <a:pt x="5532940" y="1713326"/>
                  </a:lnTo>
                  <a:lnTo>
                    <a:pt x="5507996" y="1745826"/>
                  </a:lnTo>
                  <a:lnTo>
                    <a:pt x="5472514" y="1766306"/>
                  </a:lnTo>
                  <a:lnTo>
                    <a:pt x="5452467" y="1770978"/>
                  </a:lnTo>
                  <a:lnTo>
                    <a:pt x="5445654" y="1771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90524" y="3171824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0" y="16668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1666874"/>
                  </a:lnTo>
                  <a:lnTo>
                    <a:pt x="5543549" y="1673754"/>
                  </a:lnTo>
                  <a:lnTo>
                    <a:pt x="5542878" y="1680567"/>
                  </a:lnTo>
                  <a:lnTo>
                    <a:pt x="5541536" y="1687315"/>
                  </a:lnTo>
                  <a:lnTo>
                    <a:pt x="5540193" y="1694062"/>
                  </a:lnTo>
                  <a:lnTo>
                    <a:pt x="5538206" y="1700614"/>
                  </a:lnTo>
                  <a:lnTo>
                    <a:pt x="5535573" y="1706970"/>
                  </a:lnTo>
                  <a:lnTo>
                    <a:pt x="5532940" y="1713326"/>
                  </a:lnTo>
                  <a:lnTo>
                    <a:pt x="5529713" y="1719364"/>
                  </a:lnTo>
                  <a:lnTo>
                    <a:pt x="5525890" y="1725084"/>
                  </a:lnTo>
                  <a:lnTo>
                    <a:pt x="5522068" y="1730804"/>
                  </a:lnTo>
                  <a:lnTo>
                    <a:pt x="5491263" y="1757813"/>
                  </a:lnTo>
                  <a:lnTo>
                    <a:pt x="5478869" y="1763674"/>
                  </a:lnTo>
                  <a:lnTo>
                    <a:pt x="5472514" y="1766306"/>
                  </a:lnTo>
                  <a:lnTo>
                    <a:pt x="5465963" y="1768294"/>
                  </a:lnTo>
                  <a:lnTo>
                    <a:pt x="5459215" y="1769636"/>
                  </a:lnTo>
                  <a:lnTo>
                    <a:pt x="5452467" y="1770978"/>
                  </a:lnTo>
                  <a:lnTo>
                    <a:pt x="5445654" y="1771649"/>
                  </a:lnTo>
                  <a:lnTo>
                    <a:pt x="5438774" y="1771649"/>
                  </a:lnTo>
                  <a:lnTo>
                    <a:pt x="104774" y="1771649"/>
                  </a:lnTo>
                  <a:lnTo>
                    <a:pt x="64679" y="1763674"/>
                  </a:lnTo>
                  <a:lnTo>
                    <a:pt x="58323" y="1761041"/>
                  </a:lnTo>
                  <a:lnTo>
                    <a:pt x="52285" y="1757813"/>
                  </a:lnTo>
                  <a:lnTo>
                    <a:pt x="46565" y="1753991"/>
                  </a:lnTo>
                  <a:lnTo>
                    <a:pt x="40844" y="1750169"/>
                  </a:lnTo>
                  <a:lnTo>
                    <a:pt x="17657" y="1725084"/>
                  </a:lnTo>
                  <a:lnTo>
                    <a:pt x="13835" y="1719364"/>
                  </a:lnTo>
                  <a:lnTo>
                    <a:pt x="10608" y="1713326"/>
                  </a:lnTo>
                  <a:lnTo>
                    <a:pt x="7975" y="1706970"/>
                  </a:lnTo>
                  <a:lnTo>
                    <a:pt x="5342" y="1700614"/>
                  </a:lnTo>
                  <a:lnTo>
                    <a:pt x="3355" y="1694062"/>
                  </a:lnTo>
                  <a:lnTo>
                    <a:pt x="2013" y="1687315"/>
                  </a:lnTo>
                  <a:lnTo>
                    <a:pt x="671" y="1680567"/>
                  </a:lnTo>
                  <a:lnTo>
                    <a:pt x="0" y="1673754"/>
                  </a:lnTo>
                  <a:lnTo>
                    <a:pt x="0" y="1666874"/>
                  </a:lnTo>
                  <a:close/>
                </a:path>
              </a:pathLst>
            </a:custGeom>
            <a:ln w="19049">
              <a:solidFill>
                <a:srgbClr val="DDD5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352549" y="3905249"/>
              <a:ext cx="714375" cy="228600"/>
            </a:xfrm>
            <a:custGeom>
              <a:avLst/>
              <a:gdLst/>
              <a:ahLst/>
              <a:cxnLst/>
              <a:rect l="l" t="t" r="r" b="b"/>
              <a:pathLst>
                <a:path w="714375" h="228600">
                  <a:moveTo>
                    <a:pt x="607580" y="228599"/>
                  </a:moveTo>
                  <a:lnTo>
                    <a:pt x="106794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607580" y="0"/>
                  </a:lnTo>
                  <a:lnTo>
                    <a:pt x="650749" y="11572"/>
                  </a:lnTo>
                  <a:lnTo>
                    <a:pt x="686203" y="38784"/>
                  </a:lnTo>
                  <a:lnTo>
                    <a:pt x="708546" y="77492"/>
                  </a:lnTo>
                  <a:lnTo>
                    <a:pt x="714374" y="106794"/>
                  </a:lnTo>
                  <a:lnTo>
                    <a:pt x="714374" y="121804"/>
                  </a:lnTo>
                  <a:lnTo>
                    <a:pt x="702802" y="164974"/>
                  </a:lnTo>
                  <a:lnTo>
                    <a:pt x="675590" y="200429"/>
                  </a:lnTo>
                  <a:lnTo>
                    <a:pt x="636881" y="222771"/>
                  </a:lnTo>
                  <a:lnTo>
                    <a:pt x="615012" y="227867"/>
                  </a:lnTo>
                  <a:lnTo>
                    <a:pt x="607580" y="2285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43124" y="3905249"/>
              <a:ext cx="628650" cy="228600"/>
            </a:xfrm>
            <a:custGeom>
              <a:avLst/>
              <a:gdLst/>
              <a:ahLst/>
              <a:cxnLst/>
              <a:rect l="l" t="t" r="r" b="b"/>
              <a:pathLst>
                <a:path w="628650" h="228600">
                  <a:moveTo>
                    <a:pt x="521855" y="228599"/>
                  </a:moveTo>
                  <a:lnTo>
                    <a:pt x="106794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21855" y="0"/>
                  </a:lnTo>
                  <a:lnTo>
                    <a:pt x="565024" y="11572"/>
                  </a:lnTo>
                  <a:lnTo>
                    <a:pt x="600479" y="38784"/>
                  </a:lnTo>
                  <a:lnTo>
                    <a:pt x="622821" y="77492"/>
                  </a:lnTo>
                  <a:lnTo>
                    <a:pt x="628649" y="106794"/>
                  </a:lnTo>
                  <a:lnTo>
                    <a:pt x="628649" y="121804"/>
                  </a:lnTo>
                  <a:lnTo>
                    <a:pt x="617076" y="164974"/>
                  </a:lnTo>
                  <a:lnTo>
                    <a:pt x="589865" y="200429"/>
                  </a:lnTo>
                  <a:lnTo>
                    <a:pt x="551156" y="222771"/>
                  </a:lnTo>
                  <a:lnTo>
                    <a:pt x="529288" y="227867"/>
                  </a:lnTo>
                  <a:lnTo>
                    <a:pt x="521855" y="2285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339849" y="3315079"/>
            <a:ext cx="2330450" cy="7823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500" spc="-85" b="1">
                <a:solidFill>
                  <a:srgbClr val="1F2937"/>
                </a:solidFill>
                <a:latin typeface="Arial"/>
                <a:cs typeface="Arial"/>
              </a:rPr>
              <a:t>Sarah</a:t>
            </a:r>
            <a:r>
              <a:rPr dirty="0" sz="150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Arial"/>
                <a:cs typeface="Arial"/>
              </a:rPr>
              <a:t>Martin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50" spc="-25">
                <a:solidFill>
                  <a:srgbClr val="4A5462"/>
                </a:solidFill>
                <a:latin typeface="Trebuchet MS"/>
                <a:cs typeface="Trebuchet MS"/>
              </a:rPr>
              <a:t>Entrepreneuse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Trebuchet MS"/>
                <a:cs typeface="Trebuchet MS"/>
              </a:rPr>
              <a:t>Tech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32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ans</a:t>
            </a:r>
            <a:r>
              <a:rPr dirty="0" sz="115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Trebuchet MS"/>
                <a:cs typeface="Trebuchet MS"/>
              </a:rPr>
              <a:t>Paris</a:t>
            </a:r>
            <a:endParaRPr sz="115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894"/>
              </a:spcBef>
              <a:tabLst>
                <a:tab pos="875665" algn="l"/>
              </a:tabLst>
            </a:pPr>
            <a:r>
              <a:rPr dirty="0" sz="1000" spc="-80" b="0">
                <a:solidFill>
                  <a:srgbClr val="6D28D9"/>
                </a:solidFill>
                <a:latin typeface="Neue Haas Grotesk Text Pro Medium"/>
                <a:cs typeface="Neue Haas Grotesk Text Pro Medium"/>
              </a:rPr>
              <a:t>High</a:t>
            </a:r>
            <a:r>
              <a:rPr dirty="0" sz="1050" spc="-80">
                <a:solidFill>
                  <a:srgbClr val="6D28D9"/>
                </a:solidFill>
                <a:latin typeface="Verdana"/>
                <a:cs typeface="Verdana"/>
              </a:rPr>
              <a:t>-</a:t>
            </a:r>
            <a:r>
              <a:rPr dirty="0" sz="1000" spc="-20" b="0">
                <a:solidFill>
                  <a:srgbClr val="6D28D9"/>
                </a:solidFill>
                <a:latin typeface="Neue Haas Grotesk Text Pro Medium"/>
                <a:cs typeface="Neue Haas Grotesk Text Pro Medium"/>
              </a:rPr>
              <a:t>Tech</a:t>
            </a:r>
            <a:r>
              <a:rPr dirty="0" sz="1000" b="0">
                <a:solidFill>
                  <a:srgbClr val="6D28D9"/>
                </a:solidFill>
                <a:latin typeface="Neue Haas Grotesk Text Pro Medium"/>
                <a:cs typeface="Neue Haas Grotesk Text Pro Medium"/>
              </a:rPr>
              <a:t>	</a:t>
            </a:r>
            <a:r>
              <a:rPr dirty="0" sz="1000" spc="-10">
                <a:solidFill>
                  <a:srgbClr val="BE175C"/>
                </a:solidFill>
                <a:latin typeface="Microsoft Sans Serif"/>
                <a:cs typeface="Microsoft Sans Serif"/>
              </a:rPr>
              <a:t>Premium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264596" y="3463643"/>
            <a:ext cx="482600" cy="51815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325"/>
              </a:spcBef>
            </a:pPr>
            <a:r>
              <a:rPr dirty="0" sz="1950" spc="-25" b="1">
                <a:solidFill>
                  <a:srgbClr val="7C3AEC"/>
                </a:solidFill>
                <a:latin typeface="Arial"/>
                <a:cs typeface="Arial"/>
              </a:rPr>
              <a:t>8.7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Score</a:t>
            </a:r>
            <a:r>
              <a:rPr dirty="0" sz="1000" spc="-3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IA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90549" y="42862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2" y="28187"/>
                </a:lnTo>
                <a:lnTo>
                  <a:pt x="1638299" y="33047"/>
                </a:lnTo>
                <a:lnTo>
                  <a:pt x="1638299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654049" y="4338559"/>
            <a:ext cx="993140" cy="328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25"/>
              </a:spcBef>
            </a:pPr>
            <a:r>
              <a:rPr dirty="0" sz="950" spc="-10" b="1">
                <a:solidFill>
                  <a:srgbClr val="6D28D9"/>
                </a:solidFill>
                <a:latin typeface="Arial"/>
                <a:cs typeface="Arial"/>
              </a:rPr>
              <a:t>Comportement 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Acheteur</a:t>
            </a:r>
            <a:r>
              <a:rPr dirty="0" sz="10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précoce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2343149" y="42862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2" y="28187"/>
                </a:lnTo>
                <a:lnTo>
                  <a:pt x="1638299" y="33047"/>
                </a:lnTo>
                <a:lnTo>
                  <a:pt x="1638299" y="424152"/>
                </a:lnTo>
                <a:lnTo>
                  <a:pt x="1610111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FD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2406649" y="4339843"/>
            <a:ext cx="64897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-10" b="1">
                <a:solidFill>
                  <a:srgbClr val="BE175C"/>
                </a:solidFill>
                <a:latin typeface="Suisse Int'l Semi Bold"/>
                <a:cs typeface="Suisse Int'l Semi Bold"/>
              </a:rPr>
              <a:t>Budget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500-</a:t>
            </a:r>
            <a:r>
              <a:rPr dirty="0" sz="950" spc="-10">
                <a:solidFill>
                  <a:srgbClr val="4A5462"/>
                </a:solidFill>
                <a:latin typeface="Microsoft Sans Serif"/>
                <a:cs typeface="Microsoft Sans Serif"/>
              </a:rPr>
              <a:t>2000€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4095749" y="42862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3" y="28187"/>
                </a:lnTo>
                <a:lnTo>
                  <a:pt x="1638300" y="33047"/>
                </a:lnTo>
                <a:lnTo>
                  <a:pt x="1638300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159250" y="4338559"/>
            <a:ext cx="78041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10" b="1">
                <a:solidFill>
                  <a:srgbClr val="1C4ED8"/>
                </a:solidFill>
                <a:latin typeface="Helvetica Neue World"/>
                <a:cs typeface="Helvetica Neue World"/>
              </a:rPr>
              <a:t>Canal</a:t>
            </a:r>
            <a:endParaRPr sz="950">
              <a:latin typeface="Helvetica Neue World"/>
              <a:cs typeface="Helvetica Neue World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Social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+</a:t>
            </a:r>
            <a:r>
              <a:rPr dirty="0" sz="950" spc="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4A5462"/>
                </a:solidFill>
                <a:latin typeface="Trebuchet MS"/>
                <a:cs typeface="Trebuchet MS"/>
              </a:rPr>
              <a:t>Email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0550" y="3448049"/>
            <a:ext cx="609599" cy="609599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775642" y="3593703"/>
            <a:ext cx="2393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40">
                <a:solidFill>
                  <a:srgbClr val="FFFFFF"/>
                </a:solidFill>
                <a:latin typeface="Cambria"/>
                <a:cs typeface="Cambria"/>
              </a:rPr>
              <a:t>👩‍💼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80999" y="3409950"/>
            <a:ext cx="5562600" cy="3486150"/>
            <a:chOff x="380999" y="3409950"/>
            <a:chExt cx="5562600" cy="3486150"/>
          </a:xfrm>
        </p:grpSpPr>
        <p:pic>
          <p:nvPicPr>
            <p:cNvPr id="47" name="object 4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5849" y="3409950"/>
              <a:ext cx="152400" cy="1523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390524" y="5114925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5445654" y="1771649"/>
                  </a:moveTo>
                  <a:lnTo>
                    <a:pt x="97895" y="1771649"/>
                  </a:lnTo>
                  <a:lnTo>
                    <a:pt x="91081" y="1770978"/>
                  </a:lnTo>
                  <a:lnTo>
                    <a:pt x="52285" y="1757813"/>
                  </a:lnTo>
                  <a:lnTo>
                    <a:pt x="21479" y="1730804"/>
                  </a:lnTo>
                  <a:lnTo>
                    <a:pt x="3355" y="1694062"/>
                  </a:lnTo>
                  <a:lnTo>
                    <a:pt x="0" y="1673754"/>
                  </a:lnTo>
                  <a:lnTo>
                    <a:pt x="0" y="16668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1673754"/>
                  </a:lnTo>
                  <a:lnTo>
                    <a:pt x="5532940" y="1713326"/>
                  </a:lnTo>
                  <a:lnTo>
                    <a:pt x="5507996" y="1745826"/>
                  </a:lnTo>
                  <a:lnTo>
                    <a:pt x="5472514" y="1766306"/>
                  </a:lnTo>
                  <a:lnTo>
                    <a:pt x="5452467" y="1770978"/>
                  </a:lnTo>
                  <a:lnTo>
                    <a:pt x="5445654" y="1771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90524" y="5114925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0" y="16668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1666874"/>
                  </a:lnTo>
                  <a:lnTo>
                    <a:pt x="5543549" y="1673754"/>
                  </a:lnTo>
                  <a:lnTo>
                    <a:pt x="5542878" y="1680567"/>
                  </a:lnTo>
                  <a:lnTo>
                    <a:pt x="5541536" y="1687315"/>
                  </a:lnTo>
                  <a:lnTo>
                    <a:pt x="5540193" y="1694062"/>
                  </a:lnTo>
                  <a:lnTo>
                    <a:pt x="5538206" y="1700614"/>
                  </a:lnTo>
                  <a:lnTo>
                    <a:pt x="5535573" y="1706970"/>
                  </a:lnTo>
                  <a:lnTo>
                    <a:pt x="5532940" y="1713326"/>
                  </a:lnTo>
                  <a:lnTo>
                    <a:pt x="5529713" y="1719364"/>
                  </a:lnTo>
                  <a:lnTo>
                    <a:pt x="5525890" y="1725084"/>
                  </a:lnTo>
                  <a:lnTo>
                    <a:pt x="5522068" y="1730804"/>
                  </a:lnTo>
                  <a:lnTo>
                    <a:pt x="5491263" y="1757813"/>
                  </a:lnTo>
                  <a:lnTo>
                    <a:pt x="5478869" y="1763674"/>
                  </a:lnTo>
                  <a:lnTo>
                    <a:pt x="5472514" y="1766306"/>
                  </a:lnTo>
                  <a:lnTo>
                    <a:pt x="5465963" y="1768294"/>
                  </a:lnTo>
                  <a:lnTo>
                    <a:pt x="5459215" y="1769636"/>
                  </a:lnTo>
                  <a:lnTo>
                    <a:pt x="5452467" y="1770978"/>
                  </a:lnTo>
                  <a:lnTo>
                    <a:pt x="5445654" y="1771649"/>
                  </a:lnTo>
                  <a:lnTo>
                    <a:pt x="5438774" y="1771649"/>
                  </a:lnTo>
                  <a:lnTo>
                    <a:pt x="104774" y="1771649"/>
                  </a:lnTo>
                  <a:lnTo>
                    <a:pt x="64679" y="1763674"/>
                  </a:lnTo>
                  <a:lnTo>
                    <a:pt x="58323" y="1761041"/>
                  </a:lnTo>
                  <a:lnTo>
                    <a:pt x="52285" y="1757813"/>
                  </a:lnTo>
                  <a:lnTo>
                    <a:pt x="46565" y="1753991"/>
                  </a:lnTo>
                  <a:lnTo>
                    <a:pt x="40844" y="1750169"/>
                  </a:lnTo>
                  <a:lnTo>
                    <a:pt x="17657" y="1725084"/>
                  </a:lnTo>
                  <a:lnTo>
                    <a:pt x="13835" y="1719364"/>
                  </a:lnTo>
                  <a:lnTo>
                    <a:pt x="10608" y="1713326"/>
                  </a:lnTo>
                  <a:lnTo>
                    <a:pt x="7975" y="1706970"/>
                  </a:lnTo>
                  <a:lnTo>
                    <a:pt x="5342" y="1700614"/>
                  </a:lnTo>
                  <a:lnTo>
                    <a:pt x="3355" y="1694062"/>
                  </a:lnTo>
                  <a:lnTo>
                    <a:pt x="2013" y="1687315"/>
                  </a:lnTo>
                  <a:lnTo>
                    <a:pt x="671" y="1680567"/>
                  </a:lnTo>
                  <a:lnTo>
                    <a:pt x="0" y="1673754"/>
                  </a:lnTo>
                  <a:lnTo>
                    <a:pt x="0" y="1666874"/>
                  </a:lnTo>
                  <a:close/>
                </a:path>
              </a:pathLst>
            </a:custGeom>
            <a:ln w="19049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352549" y="5848349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502804" y="228599"/>
                  </a:moveTo>
                  <a:lnTo>
                    <a:pt x="106794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502804" y="0"/>
                  </a:lnTo>
                  <a:lnTo>
                    <a:pt x="545974" y="11572"/>
                  </a:lnTo>
                  <a:lnTo>
                    <a:pt x="581428" y="38784"/>
                  </a:lnTo>
                  <a:lnTo>
                    <a:pt x="603771" y="77492"/>
                  </a:lnTo>
                  <a:lnTo>
                    <a:pt x="609599" y="106794"/>
                  </a:lnTo>
                  <a:lnTo>
                    <a:pt x="609599" y="121804"/>
                  </a:lnTo>
                  <a:lnTo>
                    <a:pt x="598027" y="164974"/>
                  </a:lnTo>
                  <a:lnTo>
                    <a:pt x="570815" y="200429"/>
                  </a:lnTo>
                  <a:lnTo>
                    <a:pt x="532106" y="222771"/>
                  </a:lnTo>
                  <a:lnTo>
                    <a:pt x="510237" y="227867"/>
                  </a:lnTo>
                  <a:lnTo>
                    <a:pt x="502804" y="228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339849" y="5258179"/>
            <a:ext cx="1564005" cy="7810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500" spc="-80" b="1">
                <a:solidFill>
                  <a:srgbClr val="1F2937"/>
                </a:solidFill>
                <a:latin typeface="Arial"/>
                <a:cs typeface="Arial"/>
              </a:rPr>
              <a:t>Alex</a:t>
            </a:r>
            <a:r>
              <a:rPr dirty="0" sz="1500" spc="-7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1F2937"/>
                </a:solidFill>
                <a:latin typeface="Arial"/>
                <a:cs typeface="Arial"/>
              </a:rPr>
              <a:t>Chen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50" spc="-45">
                <a:solidFill>
                  <a:srgbClr val="4A5462"/>
                </a:solidFill>
                <a:latin typeface="Trebuchet MS"/>
                <a:cs typeface="Trebuchet MS"/>
              </a:rPr>
              <a:t>Étudiant</a:t>
            </a:r>
            <a:r>
              <a:rPr dirty="0" sz="115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24</a:t>
            </a:r>
            <a:r>
              <a:rPr dirty="0" sz="115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ans</a:t>
            </a:r>
            <a:r>
              <a:rPr dirty="0" sz="115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Trebuchet MS"/>
                <a:cs typeface="Trebuchet MS"/>
              </a:rPr>
              <a:t>Lyon</a:t>
            </a:r>
            <a:endParaRPr sz="115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944"/>
              </a:spcBef>
              <a:tabLst>
                <a:tab pos="770255" algn="l"/>
              </a:tabLst>
            </a:pPr>
            <a:r>
              <a:rPr dirty="0" sz="950" spc="-10" b="0">
                <a:solidFill>
                  <a:srgbClr val="1C4ED8"/>
                </a:solidFill>
                <a:latin typeface="Suisse Int'l Book"/>
                <a:cs typeface="Suisse Int'l Book"/>
              </a:rPr>
              <a:t>Gadgets</a:t>
            </a:r>
            <a:r>
              <a:rPr dirty="0" sz="950" b="0">
                <a:solidFill>
                  <a:srgbClr val="1C4ED8"/>
                </a:solidFill>
                <a:latin typeface="Suisse Int'l Book"/>
                <a:cs typeface="Suisse Int'l Book"/>
              </a:rPr>
              <a:t>	</a:t>
            </a:r>
            <a:r>
              <a:rPr dirty="0" sz="1000" spc="-10">
                <a:latin typeface="Microsoft Sans Serif"/>
                <a:cs typeface="Microsoft Sans Serif"/>
              </a:rPr>
              <a:t>Budget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264596" y="5408569"/>
            <a:ext cx="482600" cy="51625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310"/>
              </a:spcBef>
            </a:pPr>
            <a:r>
              <a:rPr dirty="0" sz="1950" spc="-25" b="1">
                <a:solidFill>
                  <a:srgbClr val="2562EB"/>
                </a:solidFill>
                <a:latin typeface="Arial"/>
                <a:cs typeface="Arial"/>
              </a:rPr>
              <a:t>7.4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Score</a:t>
            </a:r>
            <a:r>
              <a:rPr dirty="0" sz="1000" spc="-3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IA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90549" y="62293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2" y="28187"/>
                </a:lnTo>
                <a:lnTo>
                  <a:pt x="1638299" y="33047"/>
                </a:lnTo>
                <a:lnTo>
                  <a:pt x="1638299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654049" y="6281659"/>
            <a:ext cx="858519" cy="328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25"/>
              </a:spcBef>
            </a:pPr>
            <a:r>
              <a:rPr dirty="0" sz="950" spc="-35" b="1">
                <a:solidFill>
                  <a:srgbClr val="1C4ED8"/>
                </a:solidFill>
                <a:latin typeface="Helvetica Neue World"/>
                <a:cs typeface="Helvetica Neue World"/>
              </a:rPr>
              <a:t>Comportement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Comparateur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406649" y="6282943"/>
            <a:ext cx="50800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-10" b="1">
                <a:latin typeface="Suisse Int'l Semi Bold"/>
                <a:cs typeface="Suisse Int'l Semi Bold"/>
              </a:rPr>
              <a:t>Budget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50-</a:t>
            </a:r>
            <a:r>
              <a:rPr dirty="0" sz="950" spc="-20">
                <a:solidFill>
                  <a:srgbClr val="4A5462"/>
                </a:solidFill>
                <a:latin typeface="Microsoft Sans Serif"/>
                <a:cs typeface="Microsoft Sans Serif"/>
              </a:rPr>
              <a:t>300€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4095749" y="62293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3" y="28187"/>
                </a:lnTo>
                <a:lnTo>
                  <a:pt x="1638300" y="33047"/>
                </a:lnTo>
                <a:lnTo>
                  <a:pt x="1638300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4159250" y="6281659"/>
            <a:ext cx="841375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10" b="1">
                <a:solidFill>
                  <a:srgbClr val="047857"/>
                </a:solidFill>
                <a:latin typeface="Helvetica Neue World"/>
                <a:cs typeface="Helvetica Neue World"/>
              </a:rPr>
              <a:t>Canal</a:t>
            </a:r>
            <a:endParaRPr sz="950">
              <a:latin typeface="Helvetica Neue World"/>
              <a:cs typeface="Helvetica Neue World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20">
                <a:solidFill>
                  <a:srgbClr val="4A5462"/>
                </a:solidFill>
                <a:latin typeface="Trebuchet MS"/>
                <a:cs typeface="Trebuchet MS"/>
              </a:rPr>
              <a:t>Mobile</a:t>
            </a:r>
            <a:r>
              <a:rPr dirty="0" sz="10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+</a:t>
            </a:r>
            <a:r>
              <a:rPr dirty="0" sz="950" spc="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Video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0550" y="5391149"/>
            <a:ext cx="609599" cy="609599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775642" y="5536802"/>
            <a:ext cx="2393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40">
                <a:solidFill>
                  <a:srgbClr val="FFFFFF"/>
                </a:solidFill>
                <a:latin typeface="Cambria"/>
                <a:cs typeface="Cambria"/>
              </a:rPr>
              <a:t>👨‍🎓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380999" y="5353049"/>
            <a:ext cx="5562600" cy="3486150"/>
            <a:chOff x="380999" y="5353049"/>
            <a:chExt cx="5562600" cy="3486150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5849" y="5353049"/>
              <a:ext cx="152400" cy="152399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90524" y="7058024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5445654" y="1771649"/>
                  </a:moveTo>
                  <a:lnTo>
                    <a:pt x="97895" y="1771649"/>
                  </a:lnTo>
                  <a:lnTo>
                    <a:pt x="91081" y="1770978"/>
                  </a:lnTo>
                  <a:lnTo>
                    <a:pt x="52285" y="1757813"/>
                  </a:lnTo>
                  <a:lnTo>
                    <a:pt x="21479" y="1730804"/>
                  </a:lnTo>
                  <a:lnTo>
                    <a:pt x="3355" y="1694062"/>
                  </a:lnTo>
                  <a:lnTo>
                    <a:pt x="0" y="1673754"/>
                  </a:lnTo>
                  <a:lnTo>
                    <a:pt x="0" y="16668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1673754"/>
                  </a:lnTo>
                  <a:lnTo>
                    <a:pt x="5532940" y="1713326"/>
                  </a:lnTo>
                  <a:lnTo>
                    <a:pt x="5507996" y="1745826"/>
                  </a:lnTo>
                  <a:lnTo>
                    <a:pt x="5472514" y="1766306"/>
                  </a:lnTo>
                  <a:lnTo>
                    <a:pt x="5452467" y="1770978"/>
                  </a:lnTo>
                  <a:lnTo>
                    <a:pt x="5445654" y="1771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90524" y="7058024"/>
              <a:ext cx="5543550" cy="1771650"/>
            </a:xfrm>
            <a:custGeom>
              <a:avLst/>
              <a:gdLst/>
              <a:ahLst/>
              <a:cxnLst/>
              <a:rect l="l" t="t" r="r" b="b"/>
              <a:pathLst>
                <a:path w="5543550" h="1771650">
                  <a:moveTo>
                    <a:pt x="0" y="16668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1666874"/>
                  </a:lnTo>
                  <a:lnTo>
                    <a:pt x="5543549" y="1673754"/>
                  </a:lnTo>
                  <a:lnTo>
                    <a:pt x="5542878" y="1680567"/>
                  </a:lnTo>
                  <a:lnTo>
                    <a:pt x="5541536" y="1687315"/>
                  </a:lnTo>
                  <a:lnTo>
                    <a:pt x="5540193" y="1694062"/>
                  </a:lnTo>
                  <a:lnTo>
                    <a:pt x="5538206" y="1700614"/>
                  </a:lnTo>
                  <a:lnTo>
                    <a:pt x="5535573" y="1706970"/>
                  </a:lnTo>
                  <a:lnTo>
                    <a:pt x="5532940" y="1713326"/>
                  </a:lnTo>
                  <a:lnTo>
                    <a:pt x="5529713" y="1719364"/>
                  </a:lnTo>
                  <a:lnTo>
                    <a:pt x="5525890" y="1725084"/>
                  </a:lnTo>
                  <a:lnTo>
                    <a:pt x="5522068" y="1730804"/>
                  </a:lnTo>
                  <a:lnTo>
                    <a:pt x="5491263" y="1757813"/>
                  </a:lnTo>
                  <a:lnTo>
                    <a:pt x="5478869" y="1763674"/>
                  </a:lnTo>
                  <a:lnTo>
                    <a:pt x="5472514" y="1766306"/>
                  </a:lnTo>
                  <a:lnTo>
                    <a:pt x="5465963" y="1768294"/>
                  </a:lnTo>
                  <a:lnTo>
                    <a:pt x="5459215" y="1769636"/>
                  </a:lnTo>
                  <a:lnTo>
                    <a:pt x="5452467" y="1770978"/>
                  </a:lnTo>
                  <a:lnTo>
                    <a:pt x="5445654" y="1771649"/>
                  </a:lnTo>
                  <a:lnTo>
                    <a:pt x="5438774" y="1771649"/>
                  </a:lnTo>
                  <a:lnTo>
                    <a:pt x="104774" y="1771649"/>
                  </a:lnTo>
                  <a:lnTo>
                    <a:pt x="64679" y="1763674"/>
                  </a:lnTo>
                  <a:lnTo>
                    <a:pt x="58323" y="1761041"/>
                  </a:lnTo>
                  <a:lnTo>
                    <a:pt x="52285" y="1757813"/>
                  </a:lnTo>
                  <a:lnTo>
                    <a:pt x="46565" y="1753991"/>
                  </a:lnTo>
                  <a:lnTo>
                    <a:pt x="40844" y="1750169"/>
                  </a:lnTo>
                  <a:lnTo>
                    <a:pt x="17657" y="1725084"/>
                  </a:lnTo>
                  <a:lnTo>
                    <a:pt x="13835" y="1719364"/>
                  </a:lnTo>
                  <a:lnTo>
                    <a:pt x="10608" y="1713326"/>
                  </a:lnTo>
                  <a:lnTo>
                    <a:pt x="7975" y="1706970"/>
                  </a:lnTo>
                  <a:lnTo>
                    <a:pt x="5342" y="1700614"/>
                  </a:lnTo>
                  <a:lnTo>
                    <a:pt x="3355" y="1694062"/>
                  </a:lnTo>
                  <a:lnTo>
                    <a:pt x="2013" y="1687315"/>
                  </a:lnTo>
                  <a:lnTo>
                    <a:pt x="671" y="1680567"/>
                  </a:lnTo>
                  <a:lnTo>
                    <a:pt x="0" y="1673754"/>
                  </a:lnTo>
                  <a:lnTo>
                    <a:pt x="0" y="1666874"/>
                  </a:lnTo>
                  <a:close/>
                </a:path>
              </a:pathLst>
            </a:custGeom>
            <a:ln w="19049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52549" y="7791449"/>
              <a:ext cx="638175" cy="228600"/>
            </a:xfrm>
            <a:custGeom>
              <a:avLst/>
              <a:gdLst/>
              <a:ahLst/>
              <a:cxnLst/>
              <a:rect l="l" t="t" r="r" b="b"/>
              <a:pathLst>
                <a:path w="638175" h="228600">
                  <a:moveTo>
                    <a:pt x="531379" y="228599"/>
                  </a:moveTo>
                  <a:lnTo>
                    <a:pt x="106794" y="228599"/>
                  </a:lnTo>
                  <a:lnTo>
                    <a:pt x="99362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531379" y="0"/>
                  </a:lnTo>
                  <a:lnTo>
                    <a:pt x="574549" y="11572"/>
                  </a:lnTo>
                  <a:lnTo>
                    <a:pt x="610003" y="38784"/>
                  </a:lnTo>
                  <a:lnTo>
                    <a:pt x="632346" y="77492"/>
                  </a:lnTo>
                  <a:lnTo>
                    <a:pt x="638174" y="106794"/>
                  </a:lnTo>
                  <a:lnTo>
                    <a:pt x="638174" y="121804"/>
                  </a:lnTo>
                  <a:lnTo>
                    <a:pt x="626602" y="164974"/>
                  </a:lnTo>
                  <a:lnTo>
                    <a:pt x="599390" y="200429"/>
                  </a:lnTo>
                  <a:lnTo>
                    <a:pt x="560681" y="222771"/>
                  </a:lnTo>
                  <a:lnTo>
                    <a:pt x="538812" y="227867"/>
                  </a:lnTo>
                  <a:lnTo>
                    <a:pt x="531379" y="2285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339849" y="7201279"/>
            <a:ext cx="1908175" cy="7810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500" spc="-50" b="1">
                <a:solidFill>
                  <a:srgbClr val="1F2937"/>
                </a:solidFill>
                <a:latin typeface="Arial"/>
                <a:cs typeface="Arial"/>
              </a:rPr>
              <a:t>Marie</a:t>
            </a:r>
            <a:r>
              <a:rPr dirty="0" sz="150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Arial"/>
                <a:cs typeface="Arial"/>
              </a:rPr>
              <a:t>Dubois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50" spc="-55">
                <a:solidFill>
                  <a:srgbClr val="4A5462"/>
                </a:solidFill>
                <a:latin typeface="Trebuchet MS"/>
                <a:cs typeface="Trebuchet MS"/>
              </a:rPr>
              <a:t>Retraitée</a:t>
            </a:r>
            <a:r>
              <a:rPr dirty="0" sz="1150" spc="-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67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Trebuchet MS"/>
                <a:cs typeface="Trebuchet MS"/>
              </a:rPr>
              <a:t>ans</a:t>
            </a:r>
            <a:r>
              <a:rPr dirty="0" sz="1150" spc="-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150" spc="190">
                <a:solidFill>
                  <a:srgbClr val="4A5462"/>
                </a:solidFill>
                <a:latin typeface="Microsoft Sans Serif"/>
                <a:cs typeface="Microsoft Sans Serif"/>
              </a:rPr>
              <a:t>•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Trebuchet MS"/>
                <a:cs typeface="Trebuchet MS"/>
              </a:rPr>
              <a:t>Bordeaux</a:t>
            </a:r>
            <a:endParaRPr sz="115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944"/>
              </a:spcBef>
              <a:tabLst>
                <a:tab pos="799465" algn="l"/>
              </a:tabLst>
            </a:pPr>
            <a:r>
              <a:rPr dirty="0" sz="1000" spc="-10" b="0">
                <a:solidFill>
                  <a:srgbClr val="047857"/>
                </a:solidFill>
                <a:latin typeface="Suisse Int'l Medium"/>
                <a:cs typeface="Suisse Int'l Medium"/>
              </a:rPr>
              <a:t>Artisanat</a:t>
            </a:r>
            <a:r>
              <a:rPr dirty="0" sz="1000" b="0">
                <a:solidFill>
                  <a:srgbClr val="047857"/>
                </a:solidFill>
                <a:latin typeface="Suisse Int'l Medium"/>
                <a:cs typeface="Suisse Int'l Medium"/>
              </a:rPr>
              <a:t>	</a:t>
            </a:r>
            <a:r>
              <a:rPr dirty="0" sz="1000" spc="-10">
                <a:latin typeface="Microsoft Sans Serif"/>
                <a:cs typeface="Microsoft Sans Serif"/>
              </a:rPr>
              <a:t>Qualité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264596" y="7349563"/>
            <a:ext cx="482600" cy="51815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dirty="0" sz="1950" spc="-80" b="1">
                <a:solidFill>
                  <a:srgbClr val="049569"/>
                </a:solidFill>
                <a:latin typeface="Georgia"/>
                <a:cs typeface="Georgia"/>
              </a:rPr>
              <a:t>9.2</a:t>
            </a:r>
            <a:endParaRPr sz="1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Score</a:t>
            </a:r>
            <a:r>
              <a:rPr dirty="0" sz="1000" spc="-3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IA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590549" y="81724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2" y="28187"/>
                </a:lnTo>
                <a:lnTo>
                  <a:pt x="1638299" y="33047"/>
                </a:lnTo>
                <a:lnTo>
                  <a:pt x="1638299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654049" y="8224759"/>
            <a:ext cx="858519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950" spc="-35" b="1">
                <a:solidFill>
                  <a:srgbClr val="047857"/>
                </a:solidFill>
                <a:latin typeface="Helvetica Neue World"/>
                <a:cs typeface="Helvetica Neue World"/>
              </a:rPr>
              <a:t>Comportement </a:t>
            </a:r>
            <a:r>
              <a:rPr dirty="0" sz="1000" spc="-10">
                <a:solidFill>
                  <a:srgbClr val="4A5462"/>
                </a:solidFill>
                <a:latin typeface="Trebuchet MS"/>
                <a:cs typeface="Trebuchet MS"/>
              </a:rPr>
              <a:t>Fidèle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2406649" y="8226043"/>
            <a:ext cx="56007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-10" b="1">
                <a:latin typeface="Suisse Int'l Semi Bold"/>
                <a:cs typeface="Suisse Int'l Semi Bold"/>
              </a:rPr>
              <a:t>Budget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100-</a:t>
            </a:r>
            <a:r>
              <a:rPr dirty="0" sz="950" spc="-20">
                <a:solidFill>
                  <a:srgbClr val="4A5462"/>
                </a:solidFill>
                <a:latin typeface="Microsoft Sans Serif"/>
                <a:cs typeface="Microsoft Sans Serif"/>
              </a:rPr>
              <a:t>800€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4095749" y="8172449"/>
            <a:ext cx="1638300" cy="457200"/>
          </a:xfrm>
          <a:custGeom>
            <a:avLst/>
            <a:gdLst/>
            <a:ahLst/>
            <a:cxnLst/>
            <a:rect l="l" t="t" r="r" b="b"/>
            <a:pathLst>
              <a:path w="1638300" h="457200">
                <a:moveTo>
                  <a:pt x="1605252" y="457199"/>
                </a:moveTo>
                <a:lnTo>
                  <a:pt x="33047" y="457199"/>
                </a:lnTo>
                <a:lnTo>
                  <a:pt x="28187" y="456233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05252" y="0"/>
                </a:lnTo>
                <a:lnTo>
                  <a:pt x="1637333" y="28187"/>
                </a:lnTo>
                <a:lnTo>
                  <a:pt x="1638300" y="33047"/>
                </a:lnTo>
                <a:lnTo>
                  <a:pt x="1638300" y="424152"/>
                </a:lnTo>
                <a:lnTo>
                  <a:pt x="1610112" y="456233"/>
                </a:lnTo>
                <a:lnTo>
                  <a:pt x="1605252" y="4571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4159250" y="8224759"/>
            <a:ext cx="613410" cy="32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 b="1">
                <a:solidFill>
                  <a:srgbClr val="B45309"/>
                </a:solidFill>
                <a:latin typeface="Helvetica Neue World"/>
                <a:cs typeface="Helvetica Neue World"/>
              </a:rPr>
              <a:t>Canal </a:t>
            </a:r>
            <a:r>
              <a:rPr dirty="0" sz="1000" spc="-50">
                <a:solidFill>
                  <a:srgbClr val="4A5462"/>
                </a:solidFill>
                <a:latin typeface="Trebuchet MS"/>
                <a:cs typeface="Trebuchet MS"/>
              </a:rPr>
              <a:t>Email</a:t>
            </a:r>
            <a:r>
              <a:rPr dirty="0" sz="10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4A5462"/>
                </a:solidFill>
                <a:latin typeface="Microsoft Sans Serif"/>
                <a:cs typeface="Microsoft Sans Serif"/>
              </a:rPr>
              <a:t>+</a:t>
            </a:r>
            <a:r>
              <a:rPr dirty="0" sz="950" spc="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4A5462"/>
                </a:solidFill>
                <a:latin typeface="Trebuchet MS"/>
                <a:cs typeface="Trebuchet MS"/>
              </a:rPr>
              <a:t>Tel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7334250"/>
            <a:ext cx="609599" cy="609599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775642" y="7479903"/>
            <a:ext cx="2393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0">
                <a:solidFill>
                  <a:srgbClr val="FFFFFF"/>
                </a:solidFill>
                <a:latin typeface="Segoe UI Symbol"/>
                <a:cs typeface="Segoe UI Symbol"/>
              </a:rPr>
              <a:t>👵</a:t>
            </a:r>
            <a:endParaRPr sz="1600">
              <a:latin typeface="Segoe UI Symbol"/>
              <a:cs typeface="Segoe UI Symbol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1085849" y="2857499"/>
            <a:ext cx="10725150" cy="4591050"/>
            <a:chOff x="1085849" y="2857499"/>
            <a:chExt cx="10725150" cy="4591050"/>
          </a:xfrm>
        </p:grpSpPr>
        <p:pic>
          <p:nvPicPr>
            <p:cNvPr id="75" name="object 7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5849" y="7296149"/>
              <a:ext cx="152400" cy="152399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6257924" y="2867024"/>
              <a:ext cx="5543550" cy="4572000"/>
            </a:xfrm>
            <a:custGeom>
              <a:avLst/>
              <a:gdLst/>
              <a:ahLst/>
              <a:cxnLst/>
              <a:rect l="l" t="t" r="r" b="b"/>
              <a:pathLst>
                <a:path w="5543550" h="4572000">
                  <a:moveTo>
                    <a:pt x="5445654" y="4571999"/>
                  </a:moveTo>
                  <a:lnTo>
                    <a:pt x="97895" y="4571999"/>
                  </a:lnTo>
                  <a:lnTo>
                    <a:pt x="91081" y="4571328"/>
                  </a:lnTo>
                  <a:lnTo>
                    <a:pt x="52285" y="4558163"/>
                  </a:lnTo>
                  <a:lnTo>
                    <a:pt x="21479" y="4531154"/>
                  </a:lnTo>
                  <a:lnTo>
                    <a:pt x="3355" y="4494411"/>
                  </a:lnTo>
                  <a:lnTo>
                    <a:pt x="0" y="4474104"/>
                  </a:lnTo>
                  <a:lnTo>
                    <a:pt x="0" y="446722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4474104"/>
                  </a:lnTo>
                  <a:lnTo>
                    <a:pt x="5532940" y="4513675"/>
                  </a:lnTo>
                  <a:lnTo>
                    <a:pt x="5507996" y="4546175"/>
                  </a:lnTo>
                  <a:lnTo>
                    <a:pt x="5472514" y="4566656"/>
                  </a:lnTo>
                  <a:lnTo>
                    <a:pt x="5452467" y="4571328"/>
                  </a:lnTo>
                  <a:lnTo>
                    <a:pt x="5445654" y="457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257924" y="2867024"/>
              <a:ext cx="5543550" cy="4572000"/>
            </a:xfrm>
            <a:custGeom>
              <a:avLst/>
              <a:gdLst/>
              <a:ahLst/>
              <a:cxnLst/>
              <a:rect l="l" t="t" r="r" b="b"/>
              <a:pathLst>
                <a:path w="5543550" h="4572000">
                  <a:moveTo>
                    <a:pt x="0" y="446722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4467224"/>
                  </a:lnTo>
                  <a:lnTo>
                    <a:pt x="5543549" y="4474104"/>
                  </a:lnTo>
                  <a:lnTo>
                    <a:pt x="5542878" y="4480917"/>
                  </a:lnTo>
                  <a:lnTo>
                    <a:pt x="5529713" y="4519713"/>
                  </a:lnTo>
                  <a:lnTo>
                    <a:pt x="5525890" y="4525433"/>
                  </a:lnTo>
                  <a:lnTo>
                    <a:pt x="5522068" y="4531154"/>
                  </a:lnTo>
                  <a:lnTo>
                    <a:pt x="5491263" y="4558163"/>
                  </a:lnTo>
                  <a:lnTo>
                    <a:pt x="5478869" y="4564023"/>
                  </a:lnTo>
                  <a:lnTo>
                    <a:pt x="5472514" y="4566656"/>
                  </a:lnTo>
                  <a:lnTo>
                    <a:pt x="5438774" y="4571999"/>
                  </a:lnTo>
                  <a:lnTo>
                    <a:pt x="104774" y="4571999"/>
                  </a:lnTo>
                  <a:lnTo>
                    <a:pt x="64679" y="4564023"/>
                  </a:lnTo>
                  <a:lnTo>
                    <a:pt x="58323" y="4561390"/>
                  </a:lnTo>
                  <a:lnTo>
                    <a:pt x="25823" y="4536446"/>
                  </a:lnTo>
                  <a:lnTo>
                    <a:pt x="7975" y="4507319"/>
                  </a:lnTo>
                  <a:lnTo>
                    <a:pt x="5342" y="4500963"/>
                  </a:lnTo>
                  <a:lnTo>
                    <a:pt x="3355" y="4494411"/>
                  </a:lnTo>
                  <a:lnTo>
                    <a:pt x="2013" y="4487665"/>
                  </a:lnTo>
                  <a:lnTo>
                    <a:pt x="671" y="4480917"/>
                  </a:lnTo>
                  <a:lnTo>
                    <a:pt x="0" y="4474104"/>
                  </a:lnTo>
                  <a:lnTo>
                    <a:pt x="0" y="446722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5574" y="3533774"/>
              <a:ext cx="5048249" cy="1104899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6500812" y="3529012"/>
              <a:ext cx="5057775" cy="1114425"/>
            </a:xfrm>
            <a:custGeom>
              <a:avLst/>
              <a:gdLst/>
              <a:ahLst/>
              <a:cxnLst/>
              <a:rect l="l" t="t" r="r" b="b"/>
              <a:pathLst>
                <a:path w="50577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86337" y="0"/>
                  </a:lnTo>
                  <a:lnTo>
                    <a:pt x="4991027" y="0"/>
                  </a:lnTo>
                  <a:lnTo>
                    <a:pt x="4995673" y="457"/>
                  </a:lnTo>
                  <a:lnTo>
                    <a:pt x="5000273" y="1372"/>
                  </a:lnTo>
                  <a:lnTo>
                    <a:pt x="5004873" y="2287"/>
                  </a:lnTo>
                  <a:lnTo>
                    <a:pt x="5009340" y="3642"/>
                  </a:lnTo>
                  <a:lnTo>
                    <a:pt x="5013674" y="5437"/>
                  </a:lnTo>
                  <a:lnTo>
                    <a:pt x="5018008" y="7232"/>
                  </a:lnTo>
                  <a:lnTo>
                    <a:pt x="5045734" y="31748"/>
                  </a:lnTo>
                  <a:lnTo>
                    <a:pt x="5048340" y="35648"/>
                  </a:lnTo>
                  <a:lnTo>
                    <a:pt x="5050541" y="39765"/>
                  </a:lnTo>
                  <a:lnTo>
                    <a:pt x="5052336" y="44099"/>
                  </a:lnTo>
                  <a:lnTo>
                    <a:pt x="5054131" y="48433"/>
                  </a:lnTo>
                  <a:lnTo>
                    <a:pt x="5055486" y="52900"/>
                  </a:lnTo>
                  <a:lnTo>
                    <a:pt x="5056402" y="57500"/>
                  </a:lnTo>
                  <a:lnTo>
                    <a:pt x="5057317" y="62101"/>
                  </a:lnTo>
                  <a:lnTo>
                    <a:pt x="5057774" y="66746"/>
                  </a:lnTo>
                  <a:lnTo>
                    <a:pt x="5057774" y="71437"/>
                  </a:lnTo>
                  <a:lnTo>
                    <a:pt x="5057774" y="1042987"/>
                  </a:lnTo>
                  <a:lnTo>
                    <a:pt x="5057774" y="1047678"/>
                  </a:lnTo>
                  <a:lnTo>
                    <a:pt x="5057317" y="1052323"/>
                  </a:lnTo>
                  <a:lnTo>
                    <a:pt x="5056402" y="1056924"/>
                  </a:lnTo>
                  <a:lnTo>
                    <a:pt x="5055486" y="1061524"/>
                  </a:lnTo>
                  <a:lnTo>
                    <a:pt x="5054131" y="1065991"/>
                  </a:lnTo>
                  <a:lnTo>
                    <a:pt x="5052336" y="1070325"/>
                  </a:lnTo>
                  <a:lnTo>
                    <a:pt x="5050541" y="1074658"/>
                  </a:lnTo>
                  <a:lnTo>
                    <a:pt x="5048340" y="1078775"/>
                  </a:lnTo>
                  <a:lnTo>
                    <a:pt x="5045734" y="1082675"/>
                  </a:lnTo>
                  <a:lnTo>
                    <a:pt x="5043128" y="1086575"/>
                  </a:lnTo>
                  <a:lnTo>
                    <a:pt x="5013674" y="1108986"/>
                  </a:lnTo>
                  <a:lnTo>
                    <a:pt x="5009340" y="1110781"/>
                  </a:lnTo>
                  <a:lnTo>
                    <a:pt x="5004873" y="1112137"/>
                  </a:lnTo>
                  <a:lnTo>
                    <a:pt x="5000273" y="1113052"/>
                  </a:lnTo>
                  <a:lnTo>
                    <a:pt x="4995673" y="1113967"/>
                  </a:lnTo>
                  <a:lnTo>
                    <a:pt x="4991027" y="1114424"/>
                  </a:lnTo>
                  <a:lnTo>
                    <a:pt x="4986337" y="1114424"/>
                  </a:lnTo>
                  <a:lnTo>
                    <a:pt x="71437" y="1114424"/>
                  </a:lnTo>
                  <a:lnTo>
                    <a:pt x="66746" y="1114424"/>
                  </a:lnTo>
                  <a:lnTo>
                    <a:pt x="62101" y="1113967"/>
                  </a:lnTo>
                  <a:lnTo>
                    <a:pt x="57500" y="1113052"/>
                  </a:lnTo>
                  <a:lnTo>
                    <a:pt x="52900" y="1112137"/>
                  </a:lnTo>
                  <a:lnTo>
                    <a:pt x="31748" y="1102385"/>
                  </a:lnTo>
                  <a:lnTo>
                    <a:pt x="27848" y="1099779"/>
                  </a:lnTo>
                  <a:lnTo>
                    <a:pt x="24240" y="1096817"/>
                  </a:lnTo>
                  <a:lnTo>
                    <a:pt x="20923" y="1093501"/>
                  </a:lnTo>
                  <a:lnTo>
                    <a:pt x="17606" y="1090184"/>
                  </a:lnTo>
                  <a:lnTo>
                    <a:pt x="14645" y="1086575"/>
                  </a:lnTo>
                  <a:lnTo>
                    <a:pt x="12039" y="1082675"/>
                  </a:lnTo>
                  <a:lnTo>
                    <a:pt x="9433" y="1078775"/>
                  </a:lnTo>
                  <a:lnTo>
                    <a:pt x="7232" y="1074658"/>
                  </a:lnTo>
                  <a:lnTo>
                    <a:pt x="5437" y="1070325"/>
                  </a:lnTo>
                  <a:lnTo>
                    <a:pt x="3642" y="1065991"/>
                  </a:lnTo>
                  <a:lnTo>
                    <a:pt x="2287" y="1061524"/>
                  </a:lnTo>
                  <a:lnTo>
                    <a:pt x="1372" y="1056924"/>
                  </a:lnTo>
                  <a:lnTo>
                    <a:pt x="457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4">
              <a:solidFill>
                <a:srgbClr val="DDD5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657974" y="4448174"/>
              <a:ext cx="2609850" cy="38100"/>
            </a:xfrm>
            <a:custGeom>
              <a:avLst/>
              <a:gdLst/>
              <a:ahLst/>
              <a:cxnLst/>
              <a:rect l="l" t="t" r="r" b="b"/>
              <a:pathLst>
                <a:path w="2609850" h="38100">
                  <a:moveTo>
                    <a:pt x="259332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593325" y="0"/>
                  </a:lnTo>
                  <a:lnTo>
                    <a:pt x="2609849" y="16523"/>
                  </a:lnTo>
                  <a:lnTo>
                    <a:pt x="2609849" y="21576"/>
                  </a:lnTo>
                  <a:lnTo>
                    <a:pt x="2595755" y="37616"/>
                  </a:lnTo>
                  <a:lnTo>
                    <a:pt x="2593325" y="38099"/>
                  </a:lnTo>
                  <a:close/>
                </a:path>
              </a:pathLst>
            </a:custGeom>
            <a:solidFill>
              <a:srgbClr val="C3B4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05574" y="4810124"/>
              <a:ext cx="5048249" cy="1104899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6500812" y="4805362"/>
              <a:ext cx="5057775" cy="1114425"/>
            </a:xfrm>
            <a:custGeom>
              <a:avLst/>
              <a:gdLst/>
              <a:ahLst/>
              <a:cxnLst/>
              <a:rect l="l" t="t" r="r" b="b"/>
              <a:pathLst>
                <a:path w="50577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71437" y="0"/>
                  </a:lnTo>
                  <a:lnTo>
                    <a:pt x="4986337" y="0"/>
                  </a:lnTo>
                  <a:lnTo>
                    <a:pt x="5026025" y="12039"/>
                  </a:lnTo>
                  <a:lnTo>
                    <a:pt x="5045734" y="31748"/>
                  </a:lnTo>
                  <a:lnTo>
                    <a:pt x="5048340" y="35648"/>
                  </a:lnTo>
                  <a:lnTo>
                    <a:pt x="5050541" y="39765"/>
                  </a:lnTo>
                  <a:lnTo>
                    <a:pt x="5052336" y="44099"/>
                  </a:lnTo>
                  <a:lnTo>
                    <a:pt x="5054131" y="48432"/>
                  </a:lnTo>
                  <a:lnTo>
                    <a:pt x="5055486" y="52899"/>
                  </a:lnTo>
                  <a:lnTo>
                    <a:pt x="5056402" y="57500"/>
                  </a:lnTo>
                  <a:lnTo>
                    <a:pt x="5057317" y="62101"/>
                  </a:lnTo>
                  <a:lnTo>
                    <a:pt x="5057774" y="66746"/>
                  </a:lnTo>
                  <a:lnTo>
                    <a:pt x="5057774" y="71437"/>
                  </a:lnTo>
                  <a:lnTo>
                    <a:pt x="5057774" y="1042987"/>
                  </a:lnTo>
                  <a:lnTo>
                    <a:pt x="5057774" y="1047677"/>
                  </a:lnTo>
                  <a:lnTo>
                    <a:pt x="5057317" y="1052323"/>
                  </a:lnTo>
                  <a:lnTo>
                    <a:pt x="5056402" y="1056923"/>
                  </a:lnTo>
                  <a:lnTo>
                    <a:pt x="5055486" y="1061524"/>
                  </a:lnTo>
                  <a:lnTo>
                    <a:pt x="5054131" y="1065991"/>
                  </a:lnTo>
                  <a:lnTo>
                    <a:pt x="5052336" y="1070325"/>
                  </a:lnTo>
                  <a:lnTo>
                    <a:pt x="5050541" y="1074658"/>
                  </a:lnTo>
                  <a:lnTo>
                    <a:pt x="5048340" y="1078775"/>
                  </a:lnTo>
                  <a:lnTo>
                    <a:pt x="5045734" y="1082675"/>
                  </a:lnTo>
                  <a:lnTo>
                    <a:pt x="5043128" y="1086575"/>
                  </a:lnTo>
                  <a:lnTo>
                    <a:pt x="5013674" y="1108986"/>
                  </a:lnTo>
                  <a:lnTo>
                    <a:pt x="5009340" y="1110781"/>
                  </a:lnTo>
                  <a:lnTo>
                    <a:pt x="4986337" y="1114424"/>
                  </a:lnTo>
                  <a:lnTo>
                    <a:pt x="71437" y="1114424"/>
                  </a:lnTo>
                  <a:lnTo>
                    <a:pt x="31748" y="1102385"/>
                  </a:lnTo>
                  <a:lnTo>
                    <a:pt x="5437" y="1070325"/>
                  </a:lnTo>
                  <a:lnTo>
                    <a:pt x="1372" y="1056923"/>
                  </a:lnTo>
                  <a:lnTo>
                    <a:pt x="457" y="1052323"/>
                  </a:lnTo>
                  <a:lnTo>
                    <a:pt x="0" y="1047677"/>
                  </a:lnTo>
                  <a:lnTo>
                    <a:pt x="0" y="10429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657974" y="5724524"/>
              <a:ext cx="238125" cy="38100"/>
            </a:xfrm>
            <a:custGeom>
              <a:avLst/>
              <a:gdLst/>
              <a:ahLst/>
              <a:cxnLst/>
              <a:rect l="l" t="t" r="r" b="b"/>
              <a:pathLst>
                <a:path w="238125" h="38100">
                  <a:moveTo>
                    <a:pt x="221601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21601" y="0"/>
                  </a:lnTo>
                  <a:lnTo>
                    <a:pt x="238124" y="16523"/>
                  </a:lnTo>
                  <a:lnTo>
                    <a:pt x="238124" y="21576"/>
                  </a:lnTo>
                  <a:lnTo>
                    <a:pt x="224031" y="37616"/>
                  </a:lnTo>
                  <a:lnTo>
                    <a:pt x="221601" y="380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05574" y="6086474"/>
              <a:ext cx="5048249" cy="1104899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6500812" y="6081712"/>
              <a:ext cx="5057775" cy="1114425"/>
            </a:xfrm>
            <a:custGeom>
              <a:avLst/>
              <a:gdLst/>
              <a:ahLst/>
              <a:cxnLst/>
              <a:rect l="l" t="t" r="r" b="b"/>
              <a:pathLst>
                <a:path w="50577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86337" y="0"/>
                  </a:lnTo>
                  <a:lnTo>
                    <a:pt x="4991027" y="0"/>
                  </a:lnTo>
                  <a:lnTo>
                    <a:pt x="4995673" y="457"/>
                  </a:lnTo>
                  <a:lnTo>
                    <a:pt x="5000273" y="1372"/>
                  </a:lnTo>
                  <a:lnTo>
                    <a:pt x="5004873" y="2287"/>
                  </a:lnTo>
                  <a:lnTo>
                    <a:pt x="5009340" y="3642"/>
                  </a:lnTo>
                  <a:lnTo>
                    <a:pt x="5013674" y="5437"/>
                  </a:lnTo>
                  <a:lnTo>
                    <a:pt x="5018008" y="7232"/>
                  </a:lnTo>
                  <a:lnTo>
                    <a:pt x="5045734" y="31748"/>
                  </a:lnTo>
                  <a:lnTo>
                    <a:pt x="5048340" y="35648"/>
                  </a:lnTo>
                  <a:lnTo>
                    <a:pt x="5050541" y="39765"/>
                  </a:lnTo>
                  <a:lnTo>
                    <a:pt x="5052336" y="44099"/>
                  </a:lnTo>
                  <a:lnTo>
                    <a:pt x="5054131" y="48432"/>
                  </a:lnTo>
                  <a:lnTo>
                    <a:pt x="5055486" y="52899"/>
                  </a:lnTo>
                  <a:lnTo>
                    <a:pt x="5056402" y="57500"/>
                  </a:lnTo>
                  <a:lnTo>
                    <a:pt x="5057317" y="62100"/>
                  </a:lnTo>
                  <a:lnTo>
                    <a:pt x="5057774" y="66746"/>
                  </a:lnTo>
                  <a:lnTo>
                    <a:pt x="5057774" y="71437"/>
                  </a:lnTo>
                  <a:lnTo>
                    <a:pt x="5057774" y="1042987"/>
                  </a:lnTo>
                  <a:lnTo>
                    <a:pt x="5057774" y="1047678"/>
                  </a:lnTo>
                  <a:lnTo>
                    <a:pt x="5057317" y="1052323"/>
                  </a:lnTo>
                  <a:lnTo>
                    <a:pt x="5056402" y="1056924"/>
                  </a:lnTo>
                  <a:lnTo>
                    <a:pt x="5055486" y="1061524"/>
                  </a:lnTo>
                  <a:lnTo>
                    <a:pt x="5054131" y="1065991"/>
                  </a:lnTo>
                  <a:lnTo>
                    <a:pt x="5052336" y="1070325"/>
                  </a:lnTo>
                  <a:lnTo>
                    <a:pt x="5050541" y="1074658"/>
                  </a:lnTo>
                  <a:lnTo>
                    <a:pt x="5048340" y="1078775"/>
                  </a:lnTo>
                  <a:lnTo>
                    <a:pt x="5045734" y="1082675"/>
                  </a:lnTo>
                  <a:lnTo>
                    <a:pt x="5043128" y="1086575"/>
                  </a:lnTo>
                  <a:lnTo>
                    <a:pt x="5013674" y="1108986"/>
                  </a:lnTo>
                  <a:lnTo>
                    <a:pt x="5009340" y="1110781"/>
                  </a:lnTo>
                  <a:lnTo>
                    <a:pt x="4986337" y="1114424"/>
                  </a:lnTo>
                  <a:lnTo>
                    <a:pt x="71437" y="1114424"/>
                  </a:lnTo>
                  <a:lnTo>
                    <a:pt x="44099" y="1108986"/>
                  </a:lnTo>
                  <a:lnTo>
                    <a:pt x="39765" y="1107191"/>
                  </a:lnTo>
                  <a:lnTo>
                    <a:pt x="9433" y="1078775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4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657974" y="7000874"/>
              <a:ext cx="2133600" cy="38100"/>
            </a:xfrm>
            <a:custGeom>
              <a:avLst/>
              <a:gdLst/>
              <a:ahLst/>
              <a:cxnLst/>
              <a:rect l="l" t="t" r="r" b="b"/>
              <a:pathLst>
                <a:path w="2133600" h="38100">
                  <a:moveTo>
                    <a:pt x="211707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17075" y="0"/>
                  </a:lnTo>
                  <a:lnTo>
                    <a:pt x="2133599" y="16523"/>
                  </a:lnTo>
                  <a:lnTo>
                    <a:pt x="2133599" y="21576"/>
                  </a:lnTo>
                  <a:lnTo>
                    <a:pt x="2119505" y="37616"/>
                  </a:lnTo>
                  <a:lnTo>
                    <a:pt x="2117075" y="38099"/>
                  </a:lnTo>
                  <a:close/>
                </a:path>
              </a:pathLst>
            </a:custGeom>
            <a:solidFill>
              <a:srgbClr val="6EE7B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 rot="60000">
            <a:off x="10533480" y="2395035"/>
            <a:ext cx="760249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5"/>
              </a:lnSpc>
            </a:pPr>
            <a:r>
              <a:rPr dirty="0" sz="1550" spc="944">
                <a:latin typeface="Cambria"/>
                <a:cs typeface="Cambria"/>
              </a:rPr>
              <a:t/>
            </a:r>
            <a:r>
              <a:rPr dirty="0" sz="1550" spc="90">
                <a:latin typeface="Cambria"/>
                <a:cs typeface="Cambria"/>
              </a:rPr>
              <a:t> </a:t>
            </a:r>
            <a:r>
              <a:rPr dirty="0" baseline="1792" sz="2325" spc="1364">
                <a:latin typeface="Cambria"/>
                <a:cs typeface="Cambria"/>
              </a:rPr>
              <a:t/>
            </a:r>
            <a:r>
              <a:rPr dirty="0" baseline="1792" sz="2325" spc="1364">
                <a:latin typeface="Cambria"/>
                <a:cs typeface="Cambria"/>
              </a:rPr>
              <a:t> </a:t>
            </a:r>
            <a:r>
              <a:rPr dirty="0" baseline="3703" sz="2250" spc="-615">
                <a:latin typeface="Cambria"/>
                <a:cs typeface="Cambria"/>
              </a:rPr>
              <a:t/>
            </a:r>
            <a:endParaRPr baseline="3703" sz="2250">
              <a:latin typeface="Cambria"/>
              <a:cs typeface="Cambria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1337700" y="2335813"/>
            <a:ext cx="486409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880">
                <a:latin typeface="Cambria"/>
                <a:cs typeface="Cambria"/>
              </a:rPr>
              <a:t/>
            </a:r>
            <a:r>
              <a:rPr dirty="0" sz="1450" spc="260">
                <a:latin typeface="Cambria"/>
                <a:cs typeface="Cambria"/>
              </a:rPr>
              <a:t> </a:t>
            </a:r>
            <a:r>
              <a:rPr dirty="0" sz="1400" spc="-710">
                <a:latin typeface="Cambria"/>
                <a:cs typeface="Cambria"/>
              </a:rPr>
              <a:t/>
            </a:r>
            <a:endParaRPr sz="1400">
              <a:latin typeface="Cambria"/>
              <a:cs typeface="Cambria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6483349" y="3089809"/>
            <a:ext cx="204914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80" b="1">
                <a:solidFill>
                  <a:srgbClr val="1F2937"/>
                </a:solidFill>
                <a:latin typeface="Arial"/>
                <a:cs typeface="Arial"/>
              </a:rPr>
              <a:t>Génération</a:t>
            </a:r>
            <a:r>
              <a:rPr dirty="0" sz="1500" spc="-3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1F2937"/>
                </a:solidFill>
                <a:latin typeface="Arial"/>
                <a:cs typeface="Arial"/>
              </a:rPr>
              <a:t>Automatique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90" name="object 9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57975" y="3743325"/>
            <a:ext cx="152399" cy="114299"/>
          </a:xfrm>
          <a:prstGeom prst="rect">
            <a:avLst/>
          </a:prstGeom>
        </p:spPr>
      </p:pic>
      <p:sp>
        <p:nvSpPr>
          <p:cNvPr id="91" name="object 91" descr=""/>
          <p:cNvSpPr txBox="1"/>
          <p:nvPr/>
        </p:nvSpPr>
        <p:spPr>
          <a:xfrm>
            <a:off x="6645275" y="3569985"/>
            <a:ext cx="4545965" cy="79692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15"/>
              </a:spcBef>
            </a:pPr>
            <a:r>
              <a:rPr dirty="0" sz="1350" spc="-105" b="1">
                <a:solidFill>
                  <a:srgbClr val="1F2937"/>
                </a:solidFill>
                <a:latin typeface="Arial"/>
                <a:cs typeface="Arial"/>
              </a:rPr>
              <a:t>Email</a:t>
            </a:r>
            <a:r>
              <a:rPr dirty="0" sz="1350" spc="-5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pour</a:t>
            </a:r>
            <a:r>
              <a:rPr dirty="0" sz="1350" spc="-5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1F2937"/>
                </a:solidFill>
                <a:latin typeface="Arial"/>
                <a:cs typeface="Arial"/>
              </a:rPr>
              <a:t>Sarah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"</a:t>
            </a:r>
            <a:r>
              <a:rPr dirty="0" sz="1150" spc="-30" b="1">
                <a:solidFill>
                  <a:srgbClr val="374050"/>
                </a:solidFill>
                <a:latin typeface="Arial"/>
                <a:cs typeface="Arial"/>
              </a:rPr>
              <a:t>Découvrez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374050"/>
                </a:solidFill>
                <a:latin typeface="Arial"/>
                <a:cs typeface="Arial"/>
              </a:rPr>
              <a:t>la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35" b="1">
                <a:solidFill>
                  <a:srgbClr val="374050"/>
                </a:solidFill>
                <a:latin typeface="Arial"/>
                <a:cs typeface="Arial"/>
              </a:rPr>
              <a:t>tech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5" b="1">
                <a:solidFill>
                  <a:srgbClr val="374050"/>
                </a:solidFill>
                <a:latin typeface="Arial"/>
                <a:cs typeface="Arial"/>
              </a:rPr>
              <a:t>qui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5" b="1">
                <a:solidFill>
                  <a:srgbClr val="374050"/>
                </a:solidFill>
                <a:latin typeface="Arial"/>
                <a:cs typeface="Arial"/>
              </a:rPr>
              <a:t>révolutionne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374050"/>
                </a:solidFill>
                <a:latin typeface="Arial"/>
                <a:cs typeface="Arial"/>
              </a:rPr>
              <a:t>votre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35" b="1">
                <a:solidFill>
                  <a:srgbClr val="374050"/>
                </a:solidFill>
                <a:latin typeface="Arial"/>
                <a:cs typeface="Arial"/>
              </a:rPr>
              <a:t>productivité</a:t>
            </a:r>
            <a:r>
              <a:rPr dirty="0" sz="115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95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Sarah,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en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tant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qu'entrepreneuse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parisienne,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vous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appréciez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l'innovation..."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6657975" y="5000624"/>
            <a:ext cx="152400" cy="1419225"/>
            <a:chOff x="6657975" y="5000624"/>
            <a:chExt cx="152400" cy="1419225"/>
          </a:xfrm>
        </p:grpSpPr>
        <p:pic>
          <p:nvPicPr>
            <p:cNvPr id="93" name="object 9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62737" y="5000624"/>
              <a:ext cx="104774" cy="152399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57975" y="6289637"/>
              <a:ext cx="152399" cy="130211"/>
            </a:xfrm>
            <a:prstGeom prst="rect">
              <a:avLst/>
            </a:prstGeom>
          </p:spPr>
        </p:pic>
      </p:grpSp>
      <p:sp>
        <p:nvSpPr>
          <p:cNvPr id="95" name="object 95" descr=""/>
          <p:cNvSpPr txBox="1"/>
          <p:nvPr/>
        </p:nvSpPr>
        <p:spPr>
          <a:xfrm>
            <a:off x="6835775" y="4949594"/>
            <a:ext cx="11074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 b="1">
                <a:solidFill>
                  <a:srgbClr val="1F2937"/>
                </a:solidFill>
                <a:latin typeface="Arial"/>
                <a:cs typeface="Arial"/>
              </a:rPr>
              <a:t>SMS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pour</a:t>
            </a: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1F2937"/>
                </a:solidFill>
                <a:latin typeface="Arial"/>
                <a:cs typeface="Arial"/>
              </a:rPr>
              <a:t>Alex</a:t>
            </a:r>
            <a:endParaRPr sz="1350">
              <a:latin typeface="Arial"/>
              <a:cs typeface="Arial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6645275" y="5239146"/>
            <a:ext cx="468884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150" spc="60">
                <a:solidFill>
                  <a:srgbClr val="374050"/>
                </a:solidFill>
                <a:latin typeface="Microsoft Sans Serif"/>
                <a:cs typeface="Microsoft Sans Serif"/>
              </a:rPr>
              <a:t>"</a:t>
            </a:r>
            <a:r>
              <a:rPr dirty="0" sz="1250" spc="60">
                <a:solidFill>
                  <a:srgbClr val="374050"/>
                </a:solidFill>
                <a:latin typeface="Segoe UI Symbol"/>
                <a:cs typeface="Segoe UI Symbol"/>
              </a:rPr>
              <a:t>🔥</a:t>
            </a:r>
            <a:r>
              <a:rPr dirty="0" sz="1250" spc="-80">
                <a:solidFill>
                  <a:srgbClr val="374050"/>
                </a:solidFill>
                <a:latin typeface="Segoe UI Symbol"/>
                <a:cs typeface="Segoe UI Symbol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Alex,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gadget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étudiant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à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95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50%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!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Parfait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ton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budget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Lyon.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Livraison gratuite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campus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225">
                <a:solidFill>
                  <a:srgbClr val="374050"/>
                </a:solidFill>
                <a:latin typeface="DejaVu Sans"/>
                <a:cs typeface="DejaVu Sans"/>
              </a:rPr>
              <a:t>⚡</a:t>
            </a:r>
            <a:r>
              <a:rPr dirty="0" sz="1150" spc="225">
                <a:solidFill>
                  <a:srgbClr val="374050"/>
                </a:solidFill>
                <a:latin typeface="Microsoft Sans Serif"/>
                <a:cs typeface="Microsoft Sans Serif"/>
              </a:rPr>
              <a:t>"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6645275" y="6118121"/>
            <a:ext cx="4695825" cy="8013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0"/>
              </a:spcBef>
            </a:pPr>
            <a:r>
              <a:rPr dirty="0" sz="1350" spc="-65" b="1">
                <a:solidFill>
                  <a:srgbClr val="1F2937"/>
                </a:solidFill>
                <a:latin typeface="Arial"/>
                <a:cs typeface="Arial"/>
              </a:rPr>
              <a:t>Lettre </a:t>
            </a: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pour</a:t>
            </a:r>
            <a:r>
              <a:rPr dirty="0" sz="135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1F2937"/>
                </a:solidFill>
                <a:latin typeface="Arial"/>
                <a:cs typeface="Arial"/>
              </a:rPr>
              <a:t>Marie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635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"Chère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Marie,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nous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avons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sélectionné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vous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des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créations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artisanales d'exception,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fabriquées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avec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le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savoir-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faire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traditionnel..."</a:t>
            </a:r>
            <a:endParaRPr sz="1150">
              <a:latin typeface="Microsoft Sans Serif"/>
              <a:cs typeface="Microsoft Sans Serif"/>
            </a:endParaRPr>
          </a:p>
        </p:txBody>
      </p:sp>
      <p:pic>
        <p:nvPicPr>
          <p:cNvPr id="98" name="object 9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4545" y="9560699"/>
            <a:ext cx="155903" cy="155903"/>
          </a:xfrm>
          <a:prstGeom prst="rect">
            <a:avLst/>
          </a:prstGeom>
        </p:spPr>
      </p:pic>
      <p:sp>
        <p:nvSpPr>
          <p:cNvPr id="99" name="object 99" descr=""/>
          <p:cNvSpPr txBox="1"/>
          <p:nvPr/>
        </p:nvSpPr>
        <p:spPr>
          <a:xfrm rot="60000">
            <a:off x="761811" y="9609916"/>
            <a:ext cx="39624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300" spc="-40">
                <a:latin typeface="Microsoft Sans Serif"/>
                <a:cs typeface="Microsoft Sans Serif"/>
              </a:rPr>
              <a:t>Ninja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0" name="object 100" descr=""/>
          <p:cNvSpPr txBox="1"/>
          <p:nvPr/>
        </p:nvSpPr>
        <p:spPr>
          <a:xfrm rot="60000">
            <a:off x="608314" y="9836860"/>
            <a:ext cx="53706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300" spc="-30">
                <a:latin typeface="Microsoft Sans Serif"/>
                <a:cs typeface="Microsoft Sans Serif"/>
              </a:rPr>
              <a:t>Winner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654251" y="9755567"/>
            <a:ext cx="891540" cy="501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2520"/>
              </a:lnSpc>
              <a:spcBef>
                <a:spcPts val="120"/>
              </a:spcBef>
            </a:pPr>
            <a:r>
              <a:rPr dirty="0" sz="2100" spc="-25" b="1">
                <a:solidFill>
                  <a:srgbClr val="7C3AEC"/>
                </a:solidFill>
                <a:latin typeface="Suisse Int'l Bold Italic"/>
                <a:cs typeface="Suisse Int'l Bold Italic"/>
              </a:rPr>
              <a:t>50+</a:t>
            </a:r>
            <a:endParaRPr sz="2100">
              <a:latin typeface="Suisse Int'l Bold Italic"/>
              <a:cs typeface="Suisse Int'l Bold Italic"/>
            </a:endParaRPr>
          </a:p>
          <a:p>
            <a:pPr algn="ctr">
              <a:lnSpc>
                <a:spcPct val="100000"/>
              </a:lnSpc>
            </a:pPr>
            <a:r>
              <a:rPr dirty="0" sz="1000" spc="-35">
                <a:solidFill>
                  <a:srgbClr val="6A7280"/>
                </a:solidFill>
                <a:latin typeface="Microsoft Sans Serif"/>
                <a:cs typeface="Microsoft Sans Serif"/>
              </a:rPr>
              <a:t>Personas</a:t>
            </a:r>
            <a:r>
              <a:rPr dirty="0" sz="1000" spc="-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Types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084646" y="9755567"/>
            <a:ext cx="488315" cy="501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2520"/>
              </a:lnSpc>
              <a:spcBef>
                <a:spcPts val="120"/>
              </a:spcBef>
            </a:pPr>
            <a:r>
              <a:rPr dirty="0" sz="2100" spc="-25" b="1">
                <a:latin typeface="Suisse Int'l Bold Italic"/>
                <a:cs typeface="Suisse Int'l Bold Italic"/>
              </a:rPr>
              <a:t>12</a:t>
            </a:r>
            <a:endParaRPr sz="2100">
              <a:latin typeface="Suisse Int'l Bold Italic"/>
              <a:cs typeface="Suisse Int'l Bold Italic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Langues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233584" y="9755015"/>
            <a:ext cx="66738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2069">
              <a:lnSpc>
                <a:spcPts val="2520"/>
              </a:lnSpc>
              <a:spcBef>
                <a:spcPts val="125"/>
              </a:spcBef>
            </a:pPr>
            <a:r>
              <a:rPr dirty="0" sz="2100" spc="35" b="1">
                <a:solidFill>
                  <a:srgbClr val="049569"/>
                </a:solidFill>
                <a:latin typeface="Arial"/>
                <a:cs typeface="Arial"/>
              </a:rPr>
              <a:t>95%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Précision</a:t>
            </a:r>
            <a:r>
              <a:rPr dirty="0" sz="1000" spc="1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IA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10477499" y="10363199"/>
            <a:ext cx="1524000" cy="323850"/>
            <a:chOff x="10477499" y="10363199"/>
            <a:chExt cx="1524000" cy="323850"/>
          </a:xfrm>
        </p:grpSpPr>
        <p:sp>
          <p:nvSpPr>
            <p:cNvPr id="105" name="object 105" descr=""/>
            <p:cNvSpPr/>
            <p:nvPr/>
          </p:nvSpPr>
          <p:spPr>
            <a:xfrm>
              <a:off x="10477499" y="10363199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91799" y="10458449"/>
              <a:ext cx="133349" cy="133349"/>
            </a:xfrm>
            <a:prstGeom prst="rect">
              <a:avLst/>
            </a:prstGeom>
          </p:spPr>
        </p:pic>
      </p:grpSp>
      <p:sp>
        <p:nvSpPr>
          <p:cNvPr id="107" name="object 107" descr=""/>
          <p:cNvSpPr txBox="1"/>
          <p:nvPr/>
        </p:nvSpPr>
        <p:spPr>
          <a:xfrm>
            <a:off x="10773171" y="10446939"/>
            <a:ext cx="11271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9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avec</a:t>
            </a: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Genspark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1020425"/>
            <a:chOff x="0" y="0"/>
            <a:chExt cx="12192000" cy="110204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10204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1999" y="934402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399" y="1066799"/>
                  </a:moveTo>
                  <a:lnTo>
                    <a:pt x="494164" y="1065355"/>
                  </a:lnTo>
                  <a:lnTo>
                    <a:pt x="455133" y="1061026"/>
                  </a:lnTo>
                  <a:lnTo>
                    <a:pt x="416527" y="1053837"/>
                  </a:lnTo>
                  <a:lnTo>
                    <a:pt x="378562" y="1043831"/>
                  </a:lnTo>
                  <a:lnTo>
                    <a:pt x="341435" y="1031058"/>
                  </a:lnTo>
                  <a:lnTo>
                    <a:pt x="305341" y="1015586"/>
                  </a:lnTo>
                  <a:lnTo>
                    <a:pt x="270484" y="997500"/>
                  </a:lnTo>
                  <a:lnTo>
                    <a:pt x="237058" y="976904"/>
                  </a:lnTo>
                  <a:lnTo>
                    <a:pt x="205238" y="953905"/>
                  </a:lnTo>
                  <a:lnTo>
                    <a:pt x="175190" y="928623"/>
                  </a:lnTo>
                  <a:lnTo>
                    <a:pt x="147083" y="901197"/>
                  </a:lnTo>
                  <a:lnTo>
                    <a:pt x="121076" y="871785"/>
                  </a:lnTo>
                  <a:lnTo>
                    <a:pt x="97302" y="840538"/>
                  </a:lnTo>
                  <a:lnTo>
                    <a:pt x="75887" y="807621"/>
                  </a:lnTo>
                  <a:lnTo>
                    <a:pt x="56952" y="773217"/>
                  </a:lnTo>
                  <a:lnTo>
                    <a:pt x="40602" y="737522"/>
                  </a:lnTo>
                  <a:lnTo>
                    <a:pt x="26922" y="700720"/>
                  </a:lnTo>
                  <a:lnTo>
                    <a:pt x="15984" y="663005"/>
                  </a:lnTo>
                  <a:lnTo>
                    <a:pt x="7851" y="624586"/>
                  </a:lnTo>
                  <a:lnTo>
                    <a:pt x="2568" y="585682"/>
                  </a:lnTo>
                  <a:lnTo>
                    <a:pt x="160" y="546494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1" y="442211"/>
                  </a:lnTo>
                  <a:lnTo>
                    <a:pt x="15984" y="403793"/>
                  </a:lnTo>
                  <a:lnTo>
                    <a:pt x="26922" y="366077"/>
                  </a:lnTo>
                  <a:lnTo>
                    <a:pt x="40602" y="329275"/>
                  </a:lnTo>
                  <a:lnTo>
                    <a:pt x="56952" y="293579"/>
                  </a:lnTo>
                  <a:lnTo>
                    <a:pt x="75887" y="259176"/>
                  </a:lnTo>
                  <a:lnTo>
                    <a:pt x="97302" y="226259"/>
                  </a:lnTo>
                  <a:lnTo>
                    <a:pt x="121076" y="195014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2"/>
                  </a:lnTo>
                  <a:lnTo>
                    <a:pt x="270484" y="69296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3"/>
                  </a:lnTo>
                  <a:lnTo>
                    <a:pt x="494164" y="1445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5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9" y="56951"/>
                  </a:lnTo>
                  <a:lnTo>
                    <a:pt x="807622" y="75886"/>
                  </a:lnTo>
                  <a:lnTo>
                    <a:pt x="840539" y="97301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90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3"/>
                  </a:lnTo>
                  <a:lnTo>
                    <a:pt x="1015587" y="305340"/>
                  </a:lnTo>
                  <a:lnTo>
                    <a:pt x="1031059" y="341434"/>
                  </a:lnTo>
                  <a:lnTo>
                    <a:pt x="1043831" y="378561"/>
                  </a:lnTo>
                  <a:lnTo>
                    <a:pt x="1053838" y="416527"/>
                  </a:lnTo>
                  <a:lnTo>
                    <a:pt x="1061026" y="455132"/>
                  </a:lnTo>
                  <a:lnTo>
                    <a:pt x="1065355" y="494164"/>
                  </a:lnTo>
                  <a:lnTo>
                    <a:pt x="1066799" y="533399"/>
                  </a:lnTo>
                  <a:lnTo>
                    <a:pt x="1066639" y="546494"/>
                  </a:lnTo>
                  <a:lnTo>
                    <a:pt x="1064231" y="585682"/>
                  </a:lnTo>
                  <a:lnTo>
                    <a:pt x="1058947" y="624586"/>
                  </a:lnTo>
                  <a:lnTo>
                    <a:pt x="1050814" y="663005"/>
                  </a:lnTo>
                  <a:lnTo>
                    <a:pt x="1039876" y="700720"/>
                  </a:lnTo>
                  <a:lnTo>
                    <a:pt x="1026197" y="737522"/>
                  </a:lnTo>
                  <a:lnTo>
                    <a:pt x="1009847" y="773217"/>
                  </a:lnTo>
                  <a:lnTo>
                    <a:pt x="990912" y="807621"/>
                  </a:lnTo>
                  <a:lnTo>
                    <a:pt x="969497" y="840538"/>
                  </a:lnTo>
                  <a:lnTo>
                    <a:pt x="945723" y="871785"/>
                  </a:lnTo>
                  <a:lnTo>
                    <a:pt x="919716" y="901197"/>
                  </a:lnTo>
                  <a:lnTo>
                    <a:pt x="891609" y="928623"/>
                  </a:lnTo>
                  <a:lnTo>
                    <a:pt x="861561" y="953905"/>
                  </a:lnTo>
                  <a:lnTo>
                    <a:pt x="829740" y="976904"/>
                  </a:lnTo>
                  <a:lnTo>
                    <a:pt x="796315" y="997500"/>
                  </a:lnTo>
                  <a:lnTo>
                    <a:pt x="761457" y="1015586"/>
                  </a:lnTo>
                  <a:lnTo>
                    <a:pt x="725364" y="1031058"/>
                  </a:lnTo>
                  <a:lnTo>
                    <a:pt x="688237" y="1043831"/>
                  </a:lnTo>
                  <a:lnTo>
                    <a:pt x="650272" y="1053837"/>
                  </a:lnTo>
                  <a:lnTo>
                    <a:pt x="611665" y="1061026"/>
                  </a:lnTo>
                  <a:lnTo>
                    <a:pt x="572635" y="1065355"/>
                  </a:lnTo>
                  <a:lnTo>
                    <a:pt x="533399" y="1066799"/>
                  </a:lnTo>
                  <a:close/>
                </a:path>
              </a:pathLst>
            </a:custGeom>
            <a:solidFill>
              <a:srgbClr val="3B81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67174" y="551497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4" y="905614"/>
                  </a:lnTo>
                  <a:lnTo>
                    <a:pt x="324481" y="894712"/>
                  </a:lnTo>
                  <a:lnTo>
                    <a:pt x="282236" y="879596"/>
                  </a:lnTo>
                  <a:lnTo>
                    <a:pt x="241677" y="860414"/>
                  </a:lnTo>
                  <a:lnTo>
                    <a:pt x="203192" y="837347"/>
                  </a:lnTo>
                  <a:lnTo>
                    <a:pt x="167155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1"/>
                  </a:lnTo>
                  <a:lnTo>
                    <a:pt x="34801" y="632161"/>
                  </a:lnTo>
                  <a:lnTo>
                    <a:pt x="19686" y="589917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2"/>
                  </a:lnTo>
                  <a:lnTo>
                    <a:pt x="23076" y="313781"/>
                  </a:lnTo>
                  <a:lnTo>
                    <a:pt x="39224" y="271920"/>
                  </a:lnTo>
                  <a:lnTo>
                    <a:pt x="59397" y="231843"/>
                  </a:lnTo>
                  <a:lnTo>
                    <a:pt x="83401" y="193936"/>
                  </a:lnTo>
                  <a:lnTo>
                    <a:pt x="111005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8" y="23076"/>
                  </a:lnTo>
                  <a:lnTo>
                    <a:pt x="642479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3" y="111005"/>
                  </a:lnTo>
                  <a:lnTo>
                    <a:pt x="788327" y="141944"/>
                  </a:lnTo>
                  <a:lnTo>
                    <a:pt x="817633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1"/>
                  </a:lnTo>
                  <a:lnTo>
                    <a:pt x="907669" y="379039"/>
                  </a:lnTo>
                  <a:lnTo>
                    <a:pt x="913162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0" y="557376"/>
                  </a:lnTo>
                  <a:lnTo>
                    <a:pt x="891323" y="600617"/>
                  </a:lnTo>
                  <a:lnTo>
                    <a:pt x="875175" y="642478"/>
                  </a:lnTo>
                  <a:lnTo>
                    <a:pt x="855001" y="682555"/>
                  </a:lnTo>
                  <a:lnTo>
                    <a:pt x="830997" y="720462"/>
                  </a:lnTo>
                  <a:lnTo>
                    <a:pt x="803393" y="755833"/>
                  </a:lnTo>
                  <a:lnTo>
                    <a:pt x="772455" y="788327"/>
                  </a:lnTo>
                  <a:lnTo>
                    <a:pt x="738481" y="817633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40" y="883764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0FB981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24799" y="612457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1"/>
                  </a:lnTo>
                  <a:lnTo>
                    <a:pt x="476030" y="1204386"/>
                  </a:lnTo>
                  <a:lnTo>
                    <a:pt x="432641" y="1192949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2"/>
                  </a:lnTo>
                  <a:lnTo>
                    <a:pt x="234557" y="1090178"/>
                  </a:lnTo>
                  <a:lnTo>
                    <a:pt x="200216" y="1061283"/>
                  </a:lnTo>
                  <a:lnTo>
                    <a:pt x="168094" y="1029940"/>
                  </a:lnTo>
                  <a:lnTo>
                    <a:pt x="138371" y="996325"/>
                  </a:lnTo>
                  <a:lnTo>
                    <a:pt x="111201" y="960615"/>
                  </a:lnTo>
                  <a:lnTo>
                    <a:pt x="86726" y="922996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2" y="713813"/>
                  </a:lnTo>
                  <a:lnTo>
                    <a:pt x="2935" y="669351"/>
                  </a:lnTo>
                  <a:lnTo>
                    <a:pt x="183" y="624565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2" y="505386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1"/>
                  </a:lnTo>
                  <a:lnTo>
                    <a:pt x="86726" y="296202"/>
                  </a:lnTo>
                  <a:lnTo>
                    <a:pt x="111201" y="258583"/>
                  </a:lnTo>
                  <a:lnTo>
                    <a:pt x="138371" y="222873"/>
                  </a:lnTo>
                  <a:lnTo>
                    <a:pt x="168094" y="189258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9"/>
                  </a:lnTo>
                  <a:lnTo>
                    <a:pt x="842883" y="46402"/>
                  </a:lnTo>
                  <a:lnTo>
                    <a:pt x="883678" y="65087"/>
                  </a:lnTo>
                  <a:lnTo>
                    <a:pt x="922996" y="86727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3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6" y="624565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0" y="922996"/>
                  </a:lnTo>
                  <a:lnTo>
                    <a:pt x="1107996" y="960616"/>
                  </a:lnTo>
                  <a:lnTo>
                    <a:pt x="1080826" y="996325"/>
                  </a:lnTo>
                  <a:lnTo>
                    <a:pt x="1051103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3" y="1140002"/>
                  </a:lnTo>
                  <a:lnTo>
                    <a:pt x="870237" y="1160671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8B5C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" y="9563099"/>
              <a:ext cx="11410948" cy="1219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85762" y="9558336"/>
              <a:ext cx="11420475" cy="1228725"/>
            </a:xfrm>
            <a:custGeom>
              <a:avLst/>
              <a:gdLst/>
              <a:ahLst/>
              <a:cxnLst/>
              <a:rect l="l" t="t" r="r" b="b"/>
              <a:pathLst>
                <a:path w="11420475" h="1228725">
                  <a:moveTo>
                    <a:pt x="0" y="10810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1"/>
                  </a:lnTo>
                  <a:lnTo>
                    <a:pt x="59682" y="29057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1272836" y="0"/>
                  </a:lnTo>
                  <a:lnTo>
                    <a:pt x="11315693" y="6355"/>
                  </a:lnTo>
                  <a:lnTo>
                    <a:pt x="11354858" y="24881"/>
                  </a:lnTo>
                  <a:lnTo>
                    <a:pt x="11386962" y="53975"/>
                  </a:lnTo>
                  <a:lnTo>
                    <a:pt x="11409235" y="91138"/>
                  </a:lnTo>
                  <a:lnTo>
                    <a:pt x="11419763" y="133165"/>
                  </a:lnTo>
                  <a:lnTo>
                    <a:pt x="11420474" y="147637"/>
                  </a:lnTo>
                  <a:lnTo>
                    <a:pt x="11420474" y="1081087"/>
                  </a:lnTo>
                  <a:lnTo>
                    <a:pt x="11414117" y="1123942"/>
                  </a:lnTo>
                  <a:lnTo>
                    <a:pt x="11395591" y="1163107"/>
                  </a:lnTo>
                  <a:lnTo>
                    <a:pt x="11366498" y="1195212"/>
                  </a:lnTo>
                  <a:lnTo>
                    <a:pt x="11329334" y="1217484"/>
                  </a:lnTo>
                  <a:lnTo>
                    <a:pt x="11287307" y="1228015"/>
                  </a:lnTo>
                  <a:lnTo>
                    <a:pt x="11272836" y="1228724"/>
                  </a:lnTo>
                  <a:lnTo>
                    <a:pt x="147637" y="1228724"/>
                  </a:lnTo>
                  <a:lnTo>
                    <a:pt x="104780" y="1222367"/>
                  </a:lnTo>
                  <a:lnTo>
                    <a:pt x="65614" y="1203841"/>
                  </a:lnTo>
                  <a:lnTo>
                    <a:pt x="33510" y="1174747"/>
                  </a:lnTo>
                  <a:lnTo>
                    <a:pt x="11238" y="1137583"/>
                  </a:lnTo>
                  <a:lnTo>
                    <a:pt x="709" y="1095557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C7D1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6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dirty="0" spc="-135"/>
              <a:t>Stratégie</a:t>
            </a:r>
            <a:r>
              <a:rPr dirty="0" spc="-175"/>
              <a:t> </a:t>
            </a:r>
            <a:r>
              <a:rPr dirty="0" spc="-140"/>
              <a:t>de</a:t>
            </a:r>
            <a:r>
              <a:rPr dirty="0" spc="-175"/>
              <a:t> Contenu</a:t>
            </a:r>
            <a:r>
              <a:rPr dirty="0" spc="-170"/>
              <a:t> </a:t>
            </a:r>
            <a:r>
              <a:rPr dirty="0" sz="2950" spc="-210">
                <a:latin typeface="Century Gothic"/>
                <a:cs typeface="Century Gothic"/>
              </a:rPr>
              <a:t>&amp;</a:t>
            </a:r>
            <a:r>
              <a:rPr dirty="0" sz="2950" spc="-155">
                <a:latin typeface="Century Gothic"/>
                <a:cs typeface="Century Gothic"/>
              </a:rPr>
              <a:t> </a:t>
            </a:r>
            <a:r>
              <a:rPr dirty="0" spc="-190"/>
              <a:t>Lead</a:t>
            </a:r>
            <a:r>
              <a:rPr dirty="0" spc="-175"/>
              <a:t> </a:t>
            </a:r>
            <a:r>
              <a:rPr dirty="0" spc="-10"/>
              <a:t>Magnets</a:t>
            </a:r>
            <a:endParaRPr sz="2950">
              <a:latin typeface="Century Gothic"/>
              <a:cs typeface="Century Gothic"/>
            </a:endParaRPr>
          </a:p>
          <a:p>
            <a:pPr algn="ctr" marL="12700" marR="5080">
              <a:lnSpc>
                <a:spcPct val="115599"/>
              </a:lnSpc>
              <a:spcBef>
                <a:spcPts val="475"/>
              </a:spcBef>
            </a:pP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Un 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écosystème</a:t>
            </a:r>
            <a:r>
              <a:rPr dirty="0" sz="1500" spc="-5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contenu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0" b="0">
                <a:solidFill>
                  <a:srgbClr val="4A5462"/>
                </a:solidFill>
                <a:latin typeface="Microsoft Sans Serif"/>
                <a:cs typeface="Microsoft Sans Serif"/>
              </a:rPr>
              <a:t>automatisé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qui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attire</a:t>
            </a:r>
            <a:r>
              <a:rPr dirty="0" sz="1550" spc="-30" b="0">
                <a:solidFill>
                  <a:srgbClr val="4A5462"/>
                </a:solidFill>
                <a:latin typeface="Sitka Text"/>
                <a:cs typeface="Sitka Text"/>
              </a:rPr>
              <a:t>,</a:t>
            </a:r>
            <a:r>
              <a:rPr dirty="0" sz="1550" spc="-80" b="0">
                <a:solidFill>
                  <a:srgbClr val="4A5462"/>
                </a:solidFill>
                <a:latin typeface="Sitka Text"/>
                <a:cs typeface="Sitka Text"/>
              </a:rPr>
              <a:t> </a:t>
            </a:r>
            <a:r>
              <a:rPr dirty="0" sz="1500" spc="-35" b="0">
                <a:solidFill>
                  <a:srgbClr val="4A5462"/>
                </a:solidFill>
                <a:latin typeface="Microsoft Sans Serif"/>
                <a:cs typeface="Microsoft Sans Serif"/>
              </a:rPr>
              <a:t>engage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b="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convertit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prospects</a:t>
            </a:r>
            <a:r>
              <a:rPr dirty="0" sz="1500" spc="-4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 b="0">
                <a:solidFill>
                  <a:srgbClr val="4A5462"/>
                </a:solidFill>
                <a:latin typeface="Microsoft Sans Serif"/>
                <a:cs typeface="Microsoft Sans Serif"/>
              </a:rPr>
              <a:t>en </a:t>
            </a:r>
            <a:r>
              <a:rPr dirty="0" sz="1500" spc="-20" b="0">
                <a:solidFill>
                  <a:srgbClr val="4A5462"/>
                </a:solidFill>
                <a:latin typeface="Microsoft Sans Serif"/>
                <a:cs typeface="Microsoft Sans Serif"/>
              </a:rPr>
              <a:t>clients</a:t>
            </a:r>
            <a:r>
              <a:rPr dirty="0" sz="1500" spc="-30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4A5462"/>
                </a:solidFill>
                <a:latin typeface="Microsoft Sans Serif"/>
                <a:cs typeface="Microsoft Sans Serif"/>
              </a:rPr>
              <a:t>fidèles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80999" y="419099"/>
            <a:ext cx="11353800" cy="2314575"/>
            <a:chOff x="380999" y="419099"/>
            <a:chExt cx="11353800" cy="231457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2505074"/>
              <a:ext cx="200025" cy="2286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399" y="2405062"/>
              <a:ext cx="200025" cy="2000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44299" y="2409824"/>
              <a:ext cx="190499" cy="1904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0749" y="419099"/>
              <a:ext cx="200025" cy="2286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2793" y="2327336"/>
              <a:ext cx="152460" cy="14928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02121" y="2434879"/>
            <a:ext cx="21399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90" b="1">
                <a:solidFill>
                  <a:srgbClr val="1F2937"/>
                </a:solidFill>
                <a:latin typeface="Trebuchet MS"/>
                <a:cs typeface="Trebuchet MS"/>
              </a:rPr>
              <a:t>Calendrier</a:t>
            </a:r>
            <a:r>
              <a:rPr dirty="0" sz="2000" spc="-55" b="1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2000" spc="-85" b="1">
                <a:solidFill>
                  <a:srgbClr val="1F2937"/>
                </a:solidFill>
                <a:latin typeface="Trebuchet MS"/>
                <a:cs typeface="Trebuchet MS"/>
              </a:rPr>
              <a:t>Éditorial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69521" y="2320579"/>
            <a:ext cx="25222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75" b="1">
                <a:solidFill>
                  <a:srgbClr val="1F2937"/>
                </a:solidFill>
                <a:latin typeface="Trebuchet MS"/>
                <a:cs typeface="Trebuchet MS"/>
              </a:rPr>
              <a:t>Lead</a:t>
            </a:r>
            <a:r>
              <a:rPr dirty="0" sz="2000" spc="-125" b="1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1F2937"/>
                </a:solidFill>
                <a:latin typeface="Trebuchet MS"/>
                <a:cs typeface="Trebuchet MS"/>
              </a:rPr>
              <a:t>Magnets</a:t>
            </a:r>
            <a:r>
              <a:rPr dirty="0" sz="2000" spc="-125" b="1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2000" spc="-60" b="1">
                <a:solidFill>
                  <a:srgbClr val="1F2937"/>
                </a:solidFill>
                <a:latin typeface="Trebuchet MS"/>
                <a:cs typeface="Trebuchet MS"/>
              </a:rPr>
              <a:t>Gratuits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20824" y="9657626"/>
            <a:ext cx="2876550" cy="6813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 spc="-60" b="1">
                <a:solidFill>
                  <a:srgbClr val="111726"/>
                </a:solidFill>
                <a:latin typeface="Arial"/>
                <a:cs typeface="Arial"/>
              </a:rPr>
              <a:t>Résultats</a:t>
            </a:r>
            <a:r>
              <a:rPr dirty="0" sz="1600" spc="-3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11726"/>
                </a:solidFill>
                <a:latin typeface="Arial"/>
                <a:cs typeface="Arial"/>
              </a:rPr>
              <a:t>Mesurés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Chaque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contenu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est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optimisé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maximiser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20197" y="2288210"/>
            <a:ext cx="542290" cy="4832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51765">
              <a:lnSpc>
                <a:spcPct val="115399"/>
              </a:lnSpc>
              <a:spcBef>
                <a:spcPts val="90"/>
              </a:spcBef>
            </a:pPr>
            <a:r>
              <a:rPr dirty="0" sz="1300" spc="-40">
                <a:latin typeface="Microsoft Sans Serif"/>
                <a:cs typeface="Microsoft Sans Serif"/>
              </a:rPr>
              <a:t>Ninja </a:t>
            </a:r>
            <a:r>
              <a:rPr dirty="0" sz="1300" spc="-10">
                <a:latin typeface="Microsoft Sans Serif"/>
                <a:cs typeface="Microsoft Sans Serif"/>
              </a:rPr>
              <a:t>Writer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80999" y="3162299"/>
            <a:ext cx="5562600" cy="3086100"/>
            <a:chOff x="380999" y="3162299"/>
            <a:chExt cx="5562600" cy="3086100"/>
          </a:xfrm>
        </p:grpSpPr>
        <p:sp>
          <p:nvSpPr>
            <p:cNvPr id="21" name="object 21" descr=""/>
            <p:cNvSpPr/>
            <p:nvPr/>
          </p:nvSpPr>
          <p:spPr>
            <a:xfrm>
              <a:off x="390524" y="3171824"/>
              <a:ext cx="5543550" cy="3067050"/>
            </a:xfrm>
            <a:custGeom>
              <a:avLst/>
              <a:gdLst/>
              <a:ahLst/>
              <a:cxnLst/>
              <a:rect l="l" t="t" r="r" b="b"/>
              <a:pathLst>
                <a:path w="5543550" h="3067050">
                  <a:moveTo>
                    <a:pt x="5445654" y="3067049"/>
                  </a:moveTo>
                  <a:lnTo>
                    <a:pt x="97895" y="3067049"/>
                  </a:lnTo>
                  <a:lnTo>
                    <a:pt x="91081" y="3066378"/>
                  </a:lnTo>
                  <a:lnTo>
                    <a:pt x="52285" y="3053213"/>
                  </a:lnTo>
                  <a:lnTo>
                    <a:pt x="21479" y="3026204"/>
                  </a:lnTo>
                  <a:lnTo>
                    <a:pt x="3355" y="2989462"/>
                  </a:lnTo>
                  <a:lnTo>
                    <a:pt x="0" y="2969154"/>
                  </a:lnTo>
                  <a:lnTo>
                    <a:pt x="0" y="2962274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2969154"/>
                  </a:lnTo>
                  <a:lnTo>
                    <a:pt x="5532940" y="3008725"/>
                  </a:lnTo>
                  <a:lnTo>
                    <a:pt x="5507996" y="3041226"/>
                  </a:lnTo>
                  <a:lnTo>
                    <a:pt x="5472514" y="3061706"/>
                  </a:lnTo>
                  <a:lnTo>
                    <a:pt x="5452467" y="3066378"/>
                  </a:lnTo>
                  <a:lnTo>
                    <a:pt x="5445654" y="3067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0524" y="3171824"/>
              <a:ext cx="5543550" cy="3067050"/>
            </a:xfrm>
            <a:custGeom>
              <a:avLst/>
              <a:gdLst/>
              <a:ahLst/>
              <a:cxnLst/>
              <a:rect l="l" t="t" r="r" b="b"/>
              <a:pathLst>
                <a:path w="5543550" h="3067050">
                  <a:moveTo>
                    <a:pt x="0" y="2962274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2962274"/>
                  </a:lnTo>
                  <a:lnTo>
                    <a:pt x="5543549" y="2969154"/>
                  </a:lnTo>
                  <a:lnTo>
                    <a:pt x="5542878" y="2975967"/>
                  </a:lnTo>
                  <a:lnTo>
                    <a:pt x="5541536" y="2982715"/>
                  </a:lnTo>
                  <a:lnTo>
                    <a:pt x="5540193" y="2989462"/>
                  </a:lnTo>
                  <a:lnTo>
                    <a:pt x="5538206" y="2996014"/>
                  </a:lnTo>
                  <a:lnTo>
                    <a:pt x="5535573" y="3002369"/>
                  </a:lnTo>
                  <a:lnTo>
                    <a:pt x="5532940" y="3008725"/>
                  </a:lnTo>
                  <a:lnTo>
                    <a:pt x="5529713" y="3014763"/>
                  </a:lnTo>
                  <a:lnTo>
                    <a:pt x="5525890" y="3020484"/>
                  </a:lnTo>
                  <a:lnTo>
                    <a:pt x="5522068" y="3026204"/>
                  </a:lnTo>
                  <a:lnTo>
                    <a:pt x="5491263" y="3053213"/>
                  </a:lnTo>
                  <a:lnTo>
                    <a:pt x="5478869" y="3059074"/>
                  </a:lnTo>
                  <a:lnTo>
                    <a:pt x="5472514" y="3061706"/>
                  </a:lnTo>
                  <a:lnTo>
                    <a:pt x="5465963" y="3063694"/>
                  </a:lnTo>
                  <a:lnTo>
                    <a:pt x="5459215" y="3065036"/>
                  </a:lnTo>
                  <a:lnTo>
                    <a:pt x="5452467" y="3066378"/>
                  </a:lnTo>
                  <a:lnTo>
                    <a:pt x="5445654" y="3067049"/>
                  </a:lnTo>
                  <a:lnTo>
                    <a:pt x="5438774" y="3067049"/>
                  </a:lnTo>
                  <a:lnTo>
                    <a:pt x="104774" y="3067049"/>
                  </a:lnTo>
                  <a:lnTo>
                    <a:pt x="97895" y="3067049"/>
                  </a:lnTo>
                  <a:lnTo>
                    <a:pt x="91081" y="3066378"/>
                  </a:lnTo>
                  <a:lnTo>
                    <a:pt x="52285" y="3053213"/>
                  </a:lnTo>
                  <a:lnTo>
                    <a:pt x="21479" y="3026204"/>
                  </a:lnTo>
                  <a:lnTo>
                    <a:pt x="7975" y="3002369"/>
                  </a:lnTo>
                  <a:lnTo>
                    <a:pt x="5342" y="2996014"/>
                  </a:lnTo>
                  <a:lnTo>
                    <a:pt x="3355" y="2989462"/>
                  </a:lnTo>
                  <a:lnTo>
                    <a:pt x="2013" y="2982715"/>
                  </a:lnTo>
                  <a:lnTo>
                    <a:pt x="671" y="2975967"/>
                  </a:lnTo>
                  <a:lnTo>
                    <a:pt x="0" y="2969154"/>
                  </a:lnTo>
                  <a:lnTo>
                    <a:pt x="0" y="2962274"/>
                  </a:lnTo>
                  <a:close/>
                </a:path>
              </a:pathLst>
            </a:custGeom>
            <a:ln w="19049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007" y="3468277"/>
              <a:ext cx="160734" cy="150043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63600" y="3394609"/>
            <a:ext cx="199072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85" b="1">
                <a:solidFill>
                  <a:srgbClr val="1F2937"/>
                </a:solidFill>
                <a:latin typeface="Arial"/>
                <a:cs typeface="Arial"/>
              </a:rPr>
              <a:t>Contenu</a:t>
            </a:r>
            <a:r>
              <a:rPr dirty="0" sz="1500" spc="-4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1F2937"/>
                </a:solidFill>
                <a:latin typeface="Arial"/>
                <a:cs typeface="Arial"/>
              </a:rPr>
              <a:t>Hebdomadaire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42949" y="40004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44847" y="4042917"/>
            <a:ext cx="10096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49350" y="3917611"/>
            <a:ext cx="1690370" cy="4413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50" spc="-70" b="1">
                <a:solidFill>
                  <a:srgbClr val="1F2937"/>
                </a:solidFill>
                <a:latin typeface="Trebuchet MS"/>
                <a:cs typeface="Trebuchet MS"/>
              </a:rPr>
              <a:t>Article</a:t>
            </a:r>
            <a:r>
              <a:rPr dirty="0" sz="1350" spc="-65" b="1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-20" b="1">
                <a:solidFill>
                  <a:srgbClr val="1F2937"/>
                </a:solidFill>
                <a:latin typeface="Trebuchet MS"/>
                <a:cs typeface="Trebuchet MS"/>
              </a:rPr>
              <a:t>Blog</a:t>
            </a:r>
            <a:r>
              <a:rPr dirty="0" sz="1350" spc="-60" b="1">
                <a:solidFill>
                  <a:srgbClr val="1F2937"/>
                </a:solidFill>
                <a:latin typeface="Trebuchet MS"/>
                <a:cs typeface="Trebuchet MS"/>
              </a:rPr>
              <a:t> Technique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14">
                <a:solidFill>
                  <a:srgbClr val="4A5462"/>
                </a:solidFill>
                <a:latin typeface="Microsoft Sans Serif"/>
                <a:cs typeface="Microsoft Sans Serif"/>
              </a:rPr>
              <a:t>SEO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20">
                <a:solidFill>
                  <a:srgbClr val="4A5462"/>
                </a:solidFill>
                <a:latin typeface="Sitka Text"/>
                <a:cs typeface="Sitka Text"/>
              </a:rPr>
              <a:t>+</a:t>
            </a:r>
            <a:r>
              <a:rPr dirty="0" sz="1200" spc="-35">
                <a:solidFill>
                  <a:srgbClr val="4A5462"/>
                </a:solidFill>
                <a:latin typeface="Sitka Text"/>
                <a:cs typeface="Sitka Text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Expertise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42949" y="4057649"/>
            <a:ext cx="4839970" cy="1009650"/>
            <a:chOff x="742949" y="4057649"/>
            <a:chExt cx="4839970" cy="1009650"/>
          </a:xfrm>
        </p:grpSpPr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0199" y="4057649"/>
              <a:ext cx="172488" cy="17252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742949" y="4762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20439" y="4804917"/>
            <a:ext cx="14986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49350" y="4672645"/>
            <a:ext cx="146367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75" b="1">
                <a:solidFill>
                  <a:srgbClr val="1F2937"/>
                </a:solidFill>
                <a:latin typeface="Trebuchet MS"/>
                <a:cs typeface="Trebuchet MS"/>
              </a:rPr>
              <a:t>Étude</a:t>
            </a:r>
            <a:r>
              <a:rPr dirty="0" sz="1350" spc="-60" b="1">
                <a:solidFill>
                  <a:srgbClr val="1F2937"/>
                </a:solidFill>
                <a:latin typeface="Trebuchet MS"/>
                <a:cs typeface="Trebuchet MS"/>
              </a:rPr>
              <a:t> de </a:t>
            </a:r>
            <a:r>
              <a:rPr dirty="0" sz="1350" b="1">
                <a:solidFill>
                  <a:srgbClr val="1F2937"/>
                </a:solidFill>
                <a:latin typeface="Trebuchet MS"/>
                <a:cs typeface="Trebuchet MS"/>
              </a:rPr>
              <a:t>Cas</a:t>
            </a:r>
            <a:r>
              <a:rPr dirty="0" sz="1350" spc="-55" b="1">
                <a:solidFill>
                  <a:srgbClr val="1F2937"/>
                </a:solidFill>
                <a:latin typeface="Trebuchet MS"/>
                <a:cs typeface="Trebuchet MS"/>
              </a:rPr>
              <a:t> Client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Social</a:t>
            </a: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Proof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80999" y="4830365"/>
            <a:ext cx="5562600" cy="4418965"/>
            <a:chOff x="380999" y="4830365"/>
            <a:chExt cx="5562600" cy="4418965"/>
          </a:xfrm>
        </p:grpSpPr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0199" y="4830365"/>
              <a:ext cx="171449" cy="15001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3045" y="5584495"/>
              <a:ext cx="165757" cy="16575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90524" y="6486524"/>
              <a:ext cx="5543550" cy="2752725"/>
            </a:xfrm>
            <a:custGeom>
              <a:avLst/>
              <a:gdLst/>
              <a:ahLst/>
              <a:cxnLst/>
              <a:rect l="l" t="t" r="r" b="b"/>
              <a:pathLst>
                <a:path w="5543550" h="2752725">
                  <a:moveTo>
                    <a:pt x="5445654" y="2752724"/>
                  </a:moveTo>
                  <a:lnTo>
                    <a:pt x="97895" y="2752724"/>
                  </a:lnTo>
                  <a:lnTo>
                    <a:pt x="91081" y="2752053"/>
                  </a:lnTo>
                  <a:lnTo>
                    <a:pt x="52285" y="2738888"/>
                  </a:lnTo>
                  <a:lnTo>
                    <a:pt x="21479" y="2711879"/>
                  </a:lnTo>
                  <a:lnTo>
                    <a:pt x="3355" y="2675137"/>
                  </a:lnTo>
                  <a:lnTo>
                    <a:pt x="0" y="2654829"/>
                  </a:lnTo>
                  <a:lnTo>
                    <a:pt x="0" y="2647949"/>
                  </a:lnTo>
                  <a:lnTo>
                    <a:pt x="0" y="97895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5445654" y="0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38206" y="71035"/>
                  </a:lnTo>
                  <a:lnTo>
                    <a:pt x="5543549" y="97895"/>
                  </a:lnTo>
                  <a:lnTo>
                    <a:pt x="5543549" y="2654829"/>
                  </a:lnTo>
                  <a:lnTo>
                    <a:pt x="5532940" y="2694401"/>
                  </a:lnTo>
                  <a:lnTo>
                    <a:pt x="5507996" y="2726901"/>
                  </a:lnTo>
                  <a:lnTo>
                    <a:pt x="5472514" y="2747381"/>
                  </a:lnTo>
                  <a:lnTo>
                    <a:pt x="5452467" y="2752053"/>
                  </a:lnTo>
                  <a:lnTo>
                    <a:pt x="5445654" y="2752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0524" y="6486524"/>
              <a:ext cx="5543550" cy="2752725"/>
            </a:xfrm>
            <a:custGeom>
              <a:avLst/>
              <a:gdLst/>
              <a:ahLst/>
              <a:cxnLst/>
              <a:rect l="l" t="t" r="r" b="b"/>
              <a:pathLst>
                <a:path w="5543550" h="2752725">
                  <a:moveTo>
                    <a:pt x="0" y="2647949"/>
                  </a:moveTo>
                  <a:lnTo>
                    <a:pt x="0" y="104774"/>
                  </a:lnTo>
                  <a:lnTo>
                    <a:pt x="0" y="97895"/>
                  </a:lnTo>
                  <a:lnTo>
                    <a:pt x="671" y="91081"/>
                  </a:lnTo>
                  <a:lnTo>
                    <a:pt x="2013" y="84334"/>
                  </a:lnTo>
                  <a:lnTo>
                    <a:pt x="3355" y="77586"/>
                  </a:lnTo>
                  <a:lnTo>
                    <a:pt x="5342" y="71035"/>
                  </a:lnTo>
                  <a:lnTo>
                    <a:pt x="7975" y="64679"/>
                  </a:lnTo>
                  <a:lnTo>
                    <a:pt x="10608" y="58323"/>
                  </a:lnTo>
                  <a:lnTo>
                    <a:pt x="35552" y="25823"/>
                  </a:lnTo>
                  <a:lnTo>
                    <a:pt x="64679" y="7975"/>
                  </a:lnTo>
                  <a:lnTo>
                    <a:pt x="71035" y="5342"/>
                  </a:lnTo>
                  <a:lnTo>
                    <a:pt x="77586" y="3355"/>
                  </a:lnTo>
                  <a:lnTo>
                    <a:pt x="84334" y="2013"/>
                  </a:lnTo>
                  <a:lnTo>
                    <a:pt x="91081" y="671"/>
                  </a:lnTo>
                  <a:lnTo>
                    <a:pt x="97895" y="0"/>
                  </a:lnTo>
                  <a:lnTo>
                    <a:pt x="104774" y="0"/>
                  </a:lnTo>
                  <a:lnTo>
                    <a:pt x="5438774" y="0"/>
                  </a:lnTo>
                  <a:lnTo>
                    <a:pt x="5445654" y="0"/>
                  </a:lnTo>
                  <a:lnTo>
                    <a:pt x="5452467" y="671"/>
                  </a:lnTo>
                  <a:lnTo>
                    <a:pt x="5459215" y="2013"/>
                  </a:lnTo>
                  <a:lnTo>
                    <a:pt x="5465963" y="3355"/>
                  </a:lnTo>
                  <a:lnTo>
                    <a:pt x="5472514" y="5342"/>
                  </a:lnTo>
                  <a:lnTo>
                    <a:pt x="5478869" y="7975"/>
                  </a:lnTo>
                  <a:lnTo>
                    <a:pt x="5485225" y="10608"/>
                  </a:lnTo>
                  <a:lnTo>
                    <a:pt x="5517725" y="35552"/>
                  </a:lnTo>
                  <a:lnTo>
                    <a:pt x="5525890" y="46565"/>
                  </a:lnTo>
                  <a:lnTo>
                    <a:pt x="5529713" y="52285"/>
                  </a:lnTo>
                  <a:lnTo>
                    <a:pt x="5542878" y="91081"/>
                  </a:lnTo>
                  <a:lnTo>
                    <a:pt x="5543549" y="97895"/>
                  </a:lnTo>
                  <a:lnTo>
                    <a:pt x="5543549" y="104774"/>
                  </a:lnTo>
                  <a:lnTo>
                    <a:pt x="5543549" y="2647949"/>
                  </a:lnTo>
                  <a:lnTo>
                    <a:pt x="5543549" y="2654829"/>
                  </a:lnTo>
                  <a:lnTo>
                    <a:pt x="5542878" y="2661642"/>
                  </a:lnTo>
                  <a:lnTo>
                    <a:pt x="5541536" y="2668389"/>
                  </a:lnTo>
                  <a:lnTo>
                    <a:pt x="5540193" y="2675137"/>
                  </a:lnTo>
                  <a:lnTo>
                    <a:pt x="5538206" y="2681689"/>
                  </a:lnTo>
                  <a:lnTo>
                    <a:pt x="5535573" y="2688044"/>
                  </a:lnTo>
                  <a:lnTo>
                    <a:pt x="5532940" y="2694401"/>
                  </a:lnTo>
                  <a:lnTo>
                    <a:pt x="5529713" y="2700439"/>
                  </a:lnTo>
                  <a:lnTo>
                    <a:pt x="5525890" y="2706159"/>
                  </a:lnTo>
                  <a:lnTo>
                    <a:pt x="5522068" y="2711879"/>
                  </a:lnTo>
                  <a:lnTo>
                    <a:pt x="5491263" y="2738888"/>
                  </a:lnTo>
                  <a:lnTo>
                    <a:pt x="5478869" y="2744749"/>
                  </a:lnTo>
                  <a:lnTo>
                    <a:pt x="5472514" y="2747381"/>
                  </a:lnTo>
                  <a:lnTo>
                    <a:pt x="5465963" y="2749369"/>
                  </a:lnTo>
                  <a:lnTo>
                    <a:pt x="5459215" y="2750711"/>
                  </a:lnTo>
                  <a:lnTo>
                    <a:pt x="5452467" y="2752053"/>
                  </a:lnTo>
                  <a:lnTo>
                    <a:pt x="5445654" y="2752724"/>
                  </a:lnTo>
                  <a:lnTo>
                    <a:pt x="5438774" y="2752724"/>
                  </a:lnTo>
                  <a:lnTo>
                    <a:pt x="104774" y="2752724"/>
                  </a:lnTo>
                  <a:lnTo>
                    <a:pt x="97895" y="2752724"/>
                  </a:lnTo>
                  <a:lnTo>
                    <a:pt x="91081" y="2752053"/>
                  </a:lnTo>
                  <a:lnTo>
                    <a:pt x="84334" y="2750711"/>
                  </a:lnTo>
                  <a:lnTo>
                    <a:pt x="77586" y="2749369"/>
                  </a:lnTo>
                  <a:lnTo>
                    <a:pt x="40844" y="2731244"/>
                  </a:lnTo>
                  <a:lnTo>
                    <a:pt x="13835" y="2700439"/>
                  </a:lnTo>
                  <a:lnTo>
                    <a:pt x="7975" y="2688044"/>
                  </a:lnTo>
                  <a:lnTo>
                    <a:pt x="5342" y="2681689"/>
                  </a:lnTo>
                  <a:lnTo>
                    <a:pt x="3355" y="2675137"/>
                  </a:lnTo>
                  <a:lnTo>
                    <a:pt x="2013" y="2668389"/>
                  </a:lnTo>
                  <a:lnTo>
                    <a:pt x="671" y="2661642"/>
                  </a:lnTo>
                  <a:lnTo>
                    <a:pt x="0" y="2654829"/>
                  </a:lnTo>
                  <a:lnTo>
                    <a:pt x="0" y="2647949"/>
                  </a:lnTo>
                  <a:close/>
                </a:path>
              </a:pathLst>
            </a:custGeom>
            <a:ln w="19049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649" y="6772274"/>
              <a:ext cx="150018" cy="17144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1149350" y="5434645"/>
            <a:ext cx="133032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35" b="1">
                <a:solidFill>
                  <a:srgbClr val="1F2937"/>
                </a:solidFill>
                <a:latin typeface="Trebuchet MS"/>
                <a:cs typeface="Trebuchet MS"/>
              </a:rPr>
              <a:t>Astuce</a:t>
            </a:r>
            <a:r>
              <a:rPr dirty="0" sz="1350" spc="-65" b="1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-40" b="1">
                <a:solidFill>
                  <a:srgbClr val="1F2937"/>
                </a:solidFill>
                <a:latin typeface="Trebuchet MS"/>
                <a:cs typeface="Trebuchet MS"/>
              </a:rPr>
              <a:t>Marketing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35">
                <a:solidFill>
                  <a:srgbClr val="4A5462"/>
                </a:solidFill>
                <a:latin typeface="Microsoft Sans Serif"/>
                <a:cs typeface="Microsoft Sans Serif"/>
              </a:rPr>
              <a:t>Engagement</a:t>
            </a:r>
            <a:r>
              <a:rPr dirty="0" sz="115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Rapide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42168" y="6709309"/>
            <a:ext cx="148463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85" b="1">
                <a:solidFill>
                  <a:srgbClr val="1F2937"/>
                </a:solidFill>
                <a:latin typeface="Arial"/>
                <a:cs typeface="Arial"/>
              </a:rPr>
              <a:t>Contenu</a:t>
            </a:r>
            <a:r>
              <a:rPr dirty="0" sz="1500" spc="-4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50" b="1">
                <a:solidFill>
                  <a:srgbClr val="1F2937"/>
                </a:solidFill>
                <a:latin typeface="Arial"/>
                <a:cs typeface="Arial"/>
              </a:rPr>
              <a:t>Mensuel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17888" y="7258050"/>
            <a:ext cx="3944620" cy="2686685"/>
            <a:chOff x="617888" y="7258050"/>
            <a:chExt cx="3944620" cy="2686685"/>
          </a:xfrm>
        </p:grpSpPr>
        <p:pic>
          <p:nvPicPr>
            <p:cNvPr id="42" name="object 4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1174" y="7258050"/>
              <a:ext cx="166687" cy="19049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2924" y="7281333"/>
              <a:ext cx="209549" cy="13969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1203" y="8248674"/>
              <a:ext cx="190916" cy="19088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71974" y="8260556"/>
              <a:ext cx="166687" cy="16668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888" y="9794966"/>
              <a:ext cx="152460" cy="149284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285974" y="7542803"/>
            <a:ext cx="1162050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50" spc="-60" b="1">
                <a:solidFill>
                  <a:srgbClr val="1F2937"/>
                </a:solidFill>
                <a:latin typeface="Arial"/>
                <a:cs typeface="Arial"/>
              </a:rPr>
              <a:t>Guide</a:t>
            </a:r>
            <a:r>
              <a:rPr dirty="0" sz="1150" spc="-40" b="1">
                <a:solidFill>
                  <a:srgbClr val="1F2937"/>
                </a:solidFill>
                <a:latin typeface="Arial"/>
                <a:cs typeface="Arial"/>
              </a:rPr>
              <a:t> Approfondi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 spc="-30">
                <a:solidFill>
                  <a:srgbClr val="4A5462"/>
                </a:solidFill>
                <a:latin typeface="Microsoft Sans Serif"/>
                <a:cs typeface="Microsoft Sans Serif"/>
              </a:rPr>
              <a:t>Lead</a:t>
            </a:r>
            <a:r>
              <a:rPr dirty="0" sz="100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Magnet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893442" y="7542803"/>
            <a:ext cx="1128395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50" spc="-50" b="1">
                <a:solidFill>
                  <a:srgbClr val="1F2937"/>
                </a:solidFill>
                <a:latin typeface="Arial"/>
                <a:cs typeface="Arial"/>
              </a:rPr>
              <a:t>Webinaire</a:t>
            </a:r>
            <a:r>
              <a:rPr dirty="0" sz="1150" spc="-2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1F2937"/>
                </a:solidFill>
                <a:latin typeface="Arial"/>
                <a:cs typeface="Arial"/>
              </a:rPr>
              <a:t>Expert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Authority</a:t>
            </a:r>
            <a:r>
              <a:rPr dirty="0" sz="10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Building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31800" y="8523878"/>
            <a:ext cx="1270000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50" spc="-35" b="1">
                <a:solidFill>
                  <a:srgbClr val="1F2937"/>
                </a:solidFill>
                <a:latin typeface="Arial"/>
                <a:cs typeface="Arial"/>
              </a:rPr>
              <a:t>Mise</a:t>
            </a:r>
            <a:r>
              <a:rPr dirty="0" sz="1150" spc="-50" b="1">
                <a:solidFill>
                  <a:srgbClr val="1F2937"/>
                </a:solidFill>
                <a:latin typeface="Arial"/>
                <a:cs typeface="Arial"/>
              </a:rPr>
              <a:t> à</a:t>
            </a:r>
            <a:r>
              <a:rPr dirty="0" sz="1150" spc="-4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50" b="1">
                <a:solidFill>
                  <a:srgbClr val="1F2937"/>
                </a:solidFill>
                <a:latin typeface="Arial"/>
                <a:cs typeface="Arial"/>
              </a:rPr>
              <a:t>Jour </a:t>
            </a:r>
            <a:r>
              <a:rPr dirty="0" sz="1150" spc="-35" b="1">
                <a:solidFill>
                  <a:srgbClr val="1F2937"/>
                </a:solidFill>
                <a:latin typeface="Arial"/>
                <a:cs typeface="Arial"/>
              </a:rPr>
              <a:t>Produit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 spc="-20">
                <a:solidFill>
                  <a:srgbClr val="4A5462"/>
                </a:solidFill>
                <a:latin typeface="Microsoft Sans Serif"/>
                <a:cs typeface="Microsoft Sans Serif"/>
              </a:rPr>
              <a:t>Product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 Marketing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730029" y="8523878"/>
            <a:ext cx="1455420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50" spc="-60" b="1">
                <a:solidFill>
                  <a:srgbClr val="1F2937"/>
                </a:solidFill>
                <a:latin typeface="Arial"/>
                <a:cs typeface="Arial"/>
              </a:rPr>
              <a:t>Enquête</a:t>
            </a:r>
            <a:r>
              <a:rPr dirty="0" sz="1150" spc="-1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1F2937"/>
                </a:solidFill>
                <a:latin typeface="Arial"/>
                <a:cs typeface="Arial"/>
              </a:rPr>
              <a:t>Communauté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User</a:t>
            </a:r>
            <a:r>
              <a:rPr dirty="0" sz="10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Research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05292" y="9755840"/>
            <a:ext cx="542290" cy="4832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51765">
              <a:lnSpc>
                <a:spcPct val="115399"/>
              </a:lnSpc>
              <a:spcBef>
                <a:spcPts val="90"/>
              </a:spcBef>
            </a:pPr>
            <a:r>
              <a:rPr dirty="0" sz="1300" spc="-40">
                <a:latin typeface="Microsoft Sans Serif"/>
                <a:cs typeface="Microsoft Sans Serif"/>
              </a:rPr>
              <a:t>Ninja </a:t>
            </a:r>
            <a:r>
              <a:rPr dirty="0" sz="1300" spc="-10">
                <a:latin typeface="Microsoft Sans Serif"/>
                <a:cs typeface="Microsoft Sans Serif"/>
              </a:rPr>
              <a:t>Trophy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585068" y="9873846"/>
            <a:ext cx="1029335" cy="546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2755"/>
              </a:lnSpc>
              <a:spcBef>
                <a:spcPts val="120"/>
              </a:spcBef>
            </a:pPr>
            <a:r>
              <a:rPr dirty="0" sz="2300" spc="50" b="1">
                <a:latin typeface="Arial"/>
                <a:cs typeface="Arial"/>
              </a:rPr>
              <a:t>85%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1315"/>
              </a:lnSpc>
            </a:pPr>
            <a:r>
              <a:rPr dirty="0" sz="1100" spc="-55">
                <a:solidFill>
                  <a:srgbClr val="6A7280"/>
                </a:solidFill>
                <a:latin typeface="Microsoft Sans Serif"/>
                <a:cs typeface="Microsoft Sans Serif"/>
              </a:rPr>
              <a:t>Taux</a:t>
            </a:r>
            <a:r>
              <a:rPr dirty="0" sz="1100" spc="-10">
                <a:solidFill>
                  <a:srgbClr val="6A7280"/>
                </a:solidFill>
                <a:latin typeface="Microsoft Sans Serif"/>
                <a:cs typeface="Microsoft Sans Serif"/>
              </a:rPr>
              <a:t> d'ouverture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715846" y="9874448"/>
            <a:ext cx="1226185" cy="5461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2755"/>
              </a:lnSpc>
              <a:spcBef>
                <a:spcPts val="114"/>
              </a:spcBef>
            </a:pPr>
            <a:r>
              <a:rPr dirty="0" sz="2300" spc="-20" b="1">
                <a:solidFill>
                  <a:srgbClr val="049569"/>
                </a:solidFill>
                <a:latin typeface="Suisse Int'l Bold Italic"/>
                <a:cs typeface="Suisse Int'l Bold Italic"/>
              </a:rPr>
              <a:t>12</a:t>
            </a:r>
            <a:r>
              <a:rPr dirty="0" sz="2300" spc="-20" b="1">
                <a:solidFill>
                  <a:srgbClr val="049569"/>
                </a:solidFill>
                <a:latin typeface="Arial"/>
                <a:cs typeface="Arial"/>
              </a:rPr>
              <a:t>K</a:t>
            </a:r>
            <a:r>
              <a:rPr dirty="0" sz="2300" spc="-20" b="1">
                <a:solidFill>
                  <a:srgbClr val="049569"/>
                </a:solidFill>
                <a:latin typeface="Suisse Int'l Bold Italic"/>
                <a:cs typeface="Suisse Int'l Bold Italic"/>
              </a:rPr>
              <a:t>+</a:t>
            </a:r>
            <a:endParaRPr sz="2300">
              <a:latin typeface="Suisse Int'l Bold Italic"/>
              <a:cs typeface="Suisse Int'l Bold Italic"/>
            </a:endParaRPr>
          </a:p>
          <a:p>
            <a:pPr algn="ctr">
              <a:lnSpc>
                <a:spcPts val="1315"/>
              </a:lnSpc>
            </a:pPr>
            <a:r>
              <a:rPr dirty="0" sz="1100" spc="-40">
                <a:solidFill>
                  <a:srgbClr val="6A7280"/>
                </a:solidFill>
                <a:latin typeface="Microsoft Sans Serif"/>
                <a:cs typeface="Microsoft Sans Serif"/>
              </a:rPr>
              <a:t>Leads</a:t>
            </a:r>
            <a:r>
              <a:rPr dirty="0" sz="110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6A7280"/>
                </a:solidFill>
                <a:latin typeface="Microsoft Sans Serif"/>
                <a:cs typeface="Microsoft Sans Serif"/>
              </a:rPr>
              <a:t>générés/mois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233214" y="9858797"/>
            <a:ext cx="668020" cy="560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0005">
              <a:lnSpc>
                <a:spcPts val="2920"/>
              </a:lnSpc>
              <a:spcBef>
                <a:spcPts val="90"/>
              </a:spcBef>
            </a:pPr>
            <a:r>
              <a:rPr dirty="0" sz="2300" spc="-20" b="1">
                <a:solidFill>
                  <a:srgbClr val="2562EB"/>
                </a:solidFill>
                <a:latin typeface="Arial"/>
                <a:cs typeface="Arial"/>
              </a:rPr>
              <a:t>4.2</a:t>
            </a:r>
            <a:r>
              <a:rPr dirty="0" sz="2450" spc="-20" b="1">
                <a:solidFill>
                  <a:srgbClr val="2562EB"/>
                </a:solidFill>
                <a:latin typeface="Georgia"/>
                <a:cs typeface="Georgia"/>
              </a:rPr>
              <a:t>x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ts val="1300"/>
              </a:lnSpc>
            </a:pPr>
            <a:r>
              <a:rPr dirty="0" sz="1100" spc="-110">
                <a:solidFill>
                  <a:srgbClr val="6A7280"/>
                </a:solidFill>
                <a:latin typeface="Microsoft Sans Serif"/>
                <a:cs typeface="Microsoft Sans Serif"/>
              </a:rPr>
              <a:t>ROI</a:t>
            </a:r>
            <a:r>
              <a:rPr dirty="0" sz="1100" spc="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6A7280"/>
                </a:solidFill>
                <a:latin typeface="Microsoft Sans Serif"/>
                <a:cs typeface="Microsoft Sans Serif"/>
              </a:rPr>
              <a:t>moyen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477499" y="10506074"/>
            <a:ext cx="1524000" cy="323850"/>
            <a:chOff x="10477499" y="10506074"/>
            <a:chExt cx="1524000" cy="323850"/>
          </a:xfrm>
        </p:grpSpPr>
        <p:sp>
          <p:nvSpPr>
            <p:cNvPr id="56" name="object 56" descr=""/>
            <p:cNvSpPr/>
            <p:nvPr/>
          </p:nvSpPr>
          <p:spPr>
            <a:xfrm>
              <a:off x="10477499" y="10506074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91799" y="10601324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1520824" y="10353475"/>
            <a:ext cx="2065020" cy="175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l</a:t>
            </a:r>
            <a:r>
              <a:rPr dirty="0" sz="1200" spc="-25">
                <a:solidFill>
                  <a:srgbClr val="4A5462"/>
                </a:solidFill>
                <a:latin typeface="Sitka Text"/>
                <a:cs typeface="Sitka Text"/>
              </a:rPr>
              <a:t>'</a:t>
            </a:r>
            <a:r>
              <a:rPr dirty="0" sz="1150" spc="-25">
                <a:solidFill>
                  <a:srgbClr val="4A5462"/>
                </a:solidFill>
                <a:latin typeface="Microsoft Sans Serif"/>
                <a:cs typeface="Microsoft Sans Serif"/>
              </a:rPr>
              <a:t>engagement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les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conversions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/>
              <a:t>Créé</a:t>
            </a:r>
            <a:r>
              <a:rPr dirty="0" spc="-25"/>
              <a:t> </a:t>
            </a:r>
            <a:r>
              <a:rPr dirty="0"/>
              <a:t>avec</a:t>
            </a:r>
            <a:r>
              <a:rPr dirty="0" spc="-20"/>
              <a:t> </a:t>
            </a:r>
            <a:r>
              <a:rPr dirty="0" spc="-10"/>
              <a:t>Genspark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1096625"/>
            <a:chOff x="0" y="0"/>
            <a:chExt cx="12192000" cy="11096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10966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9599" y="926782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399" y="1066799"/>
                  </a:moveTo>
                  <a:lnTo>
                    <a:pt x="494164" y="1065355"/>
                  </a:lnTo>
                  <a:lnTo>
                    <a:pt x="455133" y="1061026"/>
                  </a:lnTo>
                  <a:lnTo>
                    <a:pt x="416527" y="1053838"/>
                  </a:lnTo>
                  <a:lnTo>
                    <a:pt x="378562" y="1043831"/>
                  </a:lnTo>
                  <a:lnTo>
                    <a:pt x="341435" y="1031058"/>
                  </a:lnTo>
                  <a:lnTo>
                    <a:pt x="305341" y="1015587"/>
                  </a:lnTo>
                  <a:lnTo>
                    <a:pt x="270484" y="997500"/>
                  </a:lnTo>
                  <a:lnTo>
                    <a:pt x="237058" y="976904"/>
                  </a:lnTo>
                  <a:lnTo>
                    <a:pt x="205238" y="953905"/>
                  </a:lnTo>
                  <a:lnTo>
                    <a:pt x="175190" y="928622"/>
                  </a:lnTo>
                  <a:lnTo>
                    <a:pt x="147083" y="901198"/>
                  </a:lnTo>
                  <a:lnTo>
                    <a:pt x="121076" y="871785"/>
                  </a:lnTo>
                  <a:lnTo>
                    <a:pt x="97302" y="840538"/>
                  </a:lnTo>
                  <a:lnTo>
                    <a:pt x="75887" y="807621"/>
                  </a:lnTo>
                  <a:lnTo>
                    <a:pt x="56952" y="773218"/>
                  </a:lnTo>
                  <a:lnTo>
                    <a:pt x="40602" y="737522"/>
                  </a:lnTo>
                  <a:lnTo>
                    <a:pt x="26922" y="700721"/>
                  </a:lnTo>
                  <a:lnTo>
                    <a:pt x="15984" y="663006"/>
                  </a:lnTo>
                  <a:lnTo>
                    <a:pt x="7851" y="624587"/>
                  </a:lnTo>
                  <a:lnTo>
                    <a:pt x="2568" y="585682"/>
                  </a:lnTo>
                  <a:lnTo>
                    <a:pt x="160" y="546494"/>
                  </a:lnTo>
                  <a:lnTo>
                    <a:pt x="0" y="533399"/>
                  </a:lnTo>
                  <a:lnTo>
                    <a:pt x="160" y="520306"/>
                  </a:lnTo>
                  <a:lnTo>
                    <a:pt x="2568" y="481118"/>
                  </a:lnTo>
                  <a:lnTo>
                    <a:pt x="7851" y="442212"/>
                  </a:lnTo>
                  <a:lnTo>
                    <a:pt x="15984" y="403793"/>
                  </a:lnTo>
                  <a:lnTo>
                    <a:pt x="26922" y="366077"/>
                  </a:lnTo>
                  <a:lnTo>
                    <a:pt x="40602" y="329275"/>
                  </a:lnTo>
                  <a:lnTo>
                    <a:pt x="56952" y="293579"/>
                  </a:lnTo>
                  <a:lnTo>
                    <a:pt x="75887" y="259176"/>
                  </a:lnTo>
                  <a:lnTo>
                    <a:pt x="97302" y="226259"/>
                  </a:lnTo>
                  <a:lnTo>
                    <a:pt x="121076" y="195013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8" y="89893"/>
                  </a:lnTo>
                  <a:lnTo>
                    <a:pt x="270484" y="69297"/>
                  </a:lnTo>
                  <a:lnTo>
                    <a:pt x="305341" y="51211"/>
                  </a:lnTo>
                  <a:lnTo>
                    <a:pt x="341435" y="35739"/>
                  </a:lnTo>
                  <a:lnTo>
                    <a:pt x="378562" y="22967"/>
                  </a:lnTo>
                  <a:lnTo>
                    <a:pt x="416527" y="12960"/>
                  </a:lnTo>
                  <a:lnTo>
                    <a:pt x="455133" y="5773"/>
                  </a:lnTo>
                  <a:lnTo>
                    <a:pt x="494164" y="1445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2" y="2568"/>
                  </a:lnTo>
                  <a:lnTo>
                    <a:pt x="624587" y="7852"/>
                  </a:lnTo>
                  <a:lnTo>
                    <a:pt x="663005" y="15984"/>
                  </a:lnTo>
                  <a:lnTo>
                    <a:pt x="700721" y="26922"/>
                  </a:lnTo>
                  <a:lnTo>
                    <a:pt x="737523" y="40601"/>
                  </a:lnTo>
                  <a:lnTo>
                    <a:pt x="773219" y="56952"/>
                  </a:lnTo>
                  <a:lnTo>
                    <a:pt x="807622" y="75887"/>
                  </a:lnTo>
                  <a:lnTo>
                    <a:pt x="840539" y="97301"/>
                  </a:lnTo>
                  <a:lnTo>
                    <a:pt x="871785" y="121076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7"/>
                  </a:lnTo>
                  <a:lnTo>
                    <a:pt x="976905" y="237057"/>
                  </a:lnTo>
                  <a:lnTo>
                    <a:pt x="997502" y="270483"/>
                  </a:lnTo>
                  <a:lnTo>
                    <a:pt x="1015588" y="305340"/>
                  </a:lnTo>
                  <a:lnTo>
                    <a:pt x="1031059" y="341434"/>
                  </a:lnTo>
                  <a:lnTo>
                    <a:pt x="1043831" y="378560"/>
                  </a:lnTo>
                  <a:lnTo>
                    <a:pt x="1053838" y="416526"/>
                  </a:lnTo>
                  <a:lnTo>
                    <a:pt x="1061027" y="455133"/>
                  </a:lnTo>
                  <a:lnTo>
                    <a:pt x="1065355" y="494165"/>
                  </a:lnTo>
                  <a:lnTo>
                    <a:pt x="1066799" y="533399"/>
                  </a:lnTo>
                  <a:lnTo>
                    <a:pt x="1066639" y="546494"/>
                  </a:lnTo>
                  <a:lnTo>
                    <a:pt x="1064231" y="585682"/>
                  </a:lnTo>
                  <a:lnTo>
                    <a:pt x="1058947" y="624587"/>
                  </a:lnTo>
                  <a:lnTo>
                    <a:pt x="1050814" y="663006"/>
                  </a:lnTo>
                  <a:lnTo>
                    <a:pt x="1039877" y="700721"/>
                  </a:lnTo>
                  <a:lnTo>
                    <a:pt x="1026197" y="737522"/>
                  </a:lnTo>
                  <a:lnTo>
                    <a:pt x="1009847" y="773218"/>
                  </a:lnTo>
                  <a:lnTo>
                    <a:pt x="990912" y="807621"/>
                  </a:lnTo>
                  <a:lnTo>
                    <a:pt x="969497" y="840538"/>
                  </a:lnTo>
                  <a:lnTo>
                    <a:pt x="945723" y="871785"/>
                  </a:lnTo>
                  <a:lnTo>
                    <a:pt x="919716" y="901198"/>
                  </a:lnTo>
                  <a:lnTo>
                    <a:pt x="891609" y="928622"/>
                  </a:lnTo>
                  <a:lnTo>
                    <a:pt x="861561" y="953905"/>
                  </a:lnTo>
                  <a:lnTo>
                    <a:pt x="829740" y="976904"/>
                  </a:lnTo>
                  <a:lnTo>
                    <a:pt x="796315" y="997501"/>
                  </a:lnTo>
                  <a:lnTo>
                    <a:pt x="761457" y="1015588"/>
                  </a:lnTo>
                  <a:lnTo>
                    <a:pt x="725364" y="1031059"/>
                  </a:lnTo>
                  <a:lnTo>
                    <a:pt x="688237" y="1043831"/>
                  </a:lnTo>
                  <a:lnTo>
                    <a:pt x="650272" y="1053838"/>
                  </a:lnTo>
                  <a:lnTo>
                    <a:pt x="611666" y="1061026"/>
                  </a:lnTo>
                  <a:lnTo>
                    <a:pt x="572635" y="1065355"/>
                  </a:lnTo>
                  <a:lnTo>
                    <a:pt x="533399" y="1066799"/>
                  </a:lnTo>
                  <a:close/>
                </a:path>
              </a:pathLst>
            </a:custGeom>
            <a:solidFill>
              <a:srgbClr val="8B5C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6956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4" y="905614"/>
                  </a:lnTo>
                  <a:lnTo>
                    <a:pt x="324481" y="894713"/>
                  </a:lnTo>
                  <a:lnTo>
                    <a:pt x="282237" y="879597"/>
                  </a:lnTo>
                  <a:lnTo>
                    <a:pt x="241677" y="860413"/>
                  </a:lnTo>
                  <a:lnTo>
                    <a:pt x="203193" y="837347"/>
                  </a:lnTo>
                  <a:lnTo>
                    <a:pt x="167155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2" y="711206"/>
                  </a:lnTo>
                  <a:lnTo>
                    <a:pt x="53985" y="672722"/>
                  </a:lnTo>
                  <a:lnTo>
                    <a:pt x="34802" y="632162"/>
                  </a:lnTo>
                  <a:lnTo>
                    <a:pt x="19686" y="589917"/>
                  </a:lnTo>
                  <a:lnTo>
                    <a:pt x="8784" y="546395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4" y="271919"/>
                  </a:lnTo>
                  <a:lnTo>
                    <a:pt x="59397" y="231843"/>
                  </a:lnTo>
                  <a:lnTo>
                    <a:pt x="83402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1" y="70930"/>
                  </a:lnTo>
                  <a:lnTo>
                    <a:pt x="251640" y="48816"/>
                  </a:lnTo>
                  <a:lnTo>
                    <a:pt x="292659" y="30634"/>
                  </a:lnTo>
                  <a:lnTo>
                    <a:pt x="335262" y="16561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8" y="23077"/>
                  </a:lnTo>
                  <a:lnTo>
                    <a:pt x="642479" y="39224"/>
                  </a:lnTo>
                  <a:lnTo>
                    <a:pt x="682556" y="59397"/>
                  </a:lnTo>
                  <a:lnTo>
                    <a:pt x="720462" y="83401"/>
                  </a:lnTo>
                  <a:lnTo>
                    <a:pt x="755833" y="111006"/>
                  </a:lnTo>
                  <a:lnTo>
                    <a:pt x="788328" y="141943"/>
                  </a:lnTo>
                  <a:lnTo>
                    <a:pt x="817634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1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0" y="557376"/>
                  </a:lnTo>
                  <a:lnTo>
                    <a:pt x="891323" y="600618"/>
                  </a:lnTo>
                  <a:lnTo>
                    <a:pt x="875175" y="642479"/>
                  </a:lnTo>
                  <a:lnTo>
                    <a:pt x="855002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5" y="788328"/>
                  </a:lnTo>
                  <a:lnTo>
                    <a:pt x="738481" y="817634"/>
                  </a:lnTo>
                  <a:lnTo>
                    <a:pt x="701798" y="843468"/>
                  </a:lnTo>
                  <a:lnTo>
                    <a:pt x="662759" y="865583"/>
                  </a:lnTo>
                  <a:lnTo>
                    <a:pt x="621740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B81F5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7895" y="827629"/>
            <a:ext cx="459676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5"/>
              <a:t>Choisissez</a:t>
            </a:r>
            <a:r>
              <a:rPr dirty="0" spc="-160"/>
              <a:t> </a:t>
            </a:r>
            <a:r>
              <a:rPr dirty="0" spc="-150"/>
              <a:t>Votre</a:t>
            </a:r>
            <a:r>
              <a:rPr dirty="0" spc="-160"/>
              <a:t> </a:t>
            </a:r>
            <a:r>
              <a:rPr dirty="0" spc="-190"/>
              <a:t>Plan</a:t>
            </a:r>
            <a:r>
              <a:rPr dirty="0" spc="-155"/>
              <a:t> </a:t>
            </a:r>
            <a:r>
              <a:rPr dirty="0" spc="-114"/>
              <a:t>Ninja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34299" y="8919994"/>
            <a:ext cx="4267200" cy="94741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2000" spc="-85" b="1">
                <a:solidFill>
                  <a:srgbClr val="111726"/>
                </a:solidFill>
                <a:latin typeface="Arial"/>
                <a:cs typeface="Arial"/>
              </a:rPr>
              <a:t>Prêt</a:t>
            </a:r>
            <a:r>
              <a:rPr dirty="0" sz="2000" spc="-11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11726"/>
                </a:solidFill>
                <a:latin typeface="Arial"/>
                <a:cs typeface="Arial"/>
              </a:rPr>
              <a:t>à</a:t>
            </a:r>
            <a:r>
              <a:rPr dirty="0" sz="2000" spc="-10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111726"/>
                </a:solidFill>
                <a:latin typeface="Arial"/>
                <a:cs typeface="Arial"/>
              </a:rPr>
              <a:t>Devenir</a:t>
            </a:r>
            <a:r>
              <a:rPr dirty="0" sz="2000" spc="-110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11726"/>
                </a:solidFill>
                <a:latin typeface="Arial"/>
                <a:cs typeface="Arial"/>
              </a:rPr>
              <a:t>un</a:t>
            </a:r>
            <a:r>
              <a:rPr dirty="0" sz="2000" spc="-10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111726"/>
                </a:solidFill>
                <a:latin typeface="Arial"/>
                <a:cs typeface="Arial"/>
              </a:rPr>
              <a:t>Ninja</a:t>
            </a:r>
            <a:r>
              <a:rPr dirty="0" sz="2000" spc="-10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111726"/>
                </a:solidFill>
                <a:latin typeface="Arial"/>
                <a:cs typeface="Arial"/>
              </a:rPr>
              <a:t>du </a:t>
            </a:r>
            <a:r>
              <a:rPr dirty="0" sz="2000" spc="-65" b="1">
                <a:solidFill>
                  <a:srgbClr val="111726"/>
                </a:solidFill>
                <a:latin typeface="Arial"/>
                <a:cs typeface="Arial"/>
              </a:rPr>
              <a:t>Marketing</a:t>
            </a:r>
            <a:r>
              <a:rPr dirty="0" sz="2000" spc="-105" b="1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dirty="0" sz="1950" spc="-50" b="1">
                <a:solidFill>
                  <a:srgbClr val="111726"/>
                </a:solidFill>
                <a:latin typeface="Century Gothic"/>
                <a:cs typeface="Century Gothic"/>
              </a:rPr>
              <a:t>?</a:t>
            </a:r>
            <a:endParaRPr sz="1950">
              <a:latin typeface="Century Gothic"/>
              <a:cs typeface="Century Gothic"/>
            </a:endParaRPr>
          </a:p>
          <a:p>
            <a:pPr algn="ctr" marL="358140" marR="350520">
              <a:lnSpc>
                <a:spcPct val="115399"/>
              </a:lnSpc>
              <a:spcBef>
                <a:spcPts val="1210"/>
              </a:spcBef>
            </a:pPr>
            <a:r>
              <a:rPr dirty="0" sz="1300" spc="-30">
                <a:solidFill>
                  <a:srgbClr val="4A5462"/>
                </a:solidFill>
                <a:latin typeface="Microsoft Sans Serif"/>
                <a:cs typeface="Microsoft Sans Serif"/>
              </a:rPr>
              <a:t>Rejoignez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 plus</a:t>
            </a:r>
            <a:r>
              <a:rPr dirty="0" sz="13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2</a:t>
            </a:r>
            <a:r>
              <a:rPr dirty="0" sz="13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500+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entrepreneurs</a:t>
            </a:r>
            <a:r>
              <a:rPr dirty="0" sz="13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qui</a:t>
            </a:r>
            <a:r>
              <a:rPr dirty="0" sz="13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Microsoft Sans Serif"/>
                <a:cs typeface="Microsoft Sans Serif"/>
              </a:rPr>
              <a:t>ont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déjà</a:t>
            </a:r>
            <a:r>
              <a:rPr dirty="0" sz="13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révolutionné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leur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icrosoft Sans Serif"/>
                <a:cs typeface="Microsoft Sans Serif"/>
              </a:rPr>
              <a:t>business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4A5462"/>
                </a:solidFill>
                <a:latin typeface="Microsoft Sans Serif"/>
                <a:cs typeface="Microsoft Sans Serif"/>
              </a:rPr>
              <a:t>avec</a:t>
            </a:r>
            <a:r>
              <a:rPr dirty="0" sz="13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Microsoft Sans Serif"/>
                <a:cs typeface="Microsoft Sans Serif"/>
              </a:rPr>
              <a:t>NinjaLead.ai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343775" y="10220346"/>
            <a:ext cx="533400" cy="655955"/>
            <a:chOff x="7343775" y="10220346"/>
            <a:chExt cx="533400" cy="65595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23" y="10220346"/>
              <a:ext cx="171753" cy="1717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3775" y="10779653"/>
              <a:ext cx="123824" cy="96308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980681" y="10171789"/>
            <a:ext cx="246253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45" b="1">
                <a:solidFill>
                  <a:srgbClr val="FFFFFF"/>
                </a:solidFill>
                <a:latin typeface="Arial"/>
                <a:cs typeface="Arial"/>
              </a:rPr>
              <a:t>Commencer</a:t>
            </a:r>
            <a:r>
              <a:rPr dirty="0" sz="14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60" b="1">
                <a:solidFill>
                  <a:srgbClr val="FFFFFF"/>
                </a:solidFill>
                <a:latin typeface="Arial"/>
                <a:cs typeface="Arial"/>
              </a:rPr>
              <a:t>GRATUITEMENT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26486" y="10727973"/>
            <a:ext cx="328167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Aucune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carte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6A7280"/>
                </a:solidFill>
                <a:latin typeface="Microsoft Sans Serif"/>
                <a:cs typeface="Microsoft Sans Serif"/>
              </a:rPr>
              <a:t>de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6A7280"/>
                </a:solidFill>
                <a:latin typeface="Microsoft Sans Serif"/>
                <a:cs typeface="Microsoft Sans Serif"/>
              </a:rPr>
              <a:t>crédit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requise </a:t>
            </a:r>
            <a:r>
              <a:rPr dirty="0" sz="950" spc="145" b="0">
                <a:solidFill>
                  <a:srgbClr val="6A7280"/>
                </a:solidFill>
                <a:latin typeface="IBM Plex Sans Light"/>
                <a:cs typeface="IBM Plex Sans Light"/>
              </a:rPr>
              <a:t>•</a:t>
            </a:r>
            <a:r>
              <a:rPr dirty="0" sz="950" spc="20" b="0">
                <a:solidFill>
                  <a:srgbClr val="6A7280"/>
                </a:solidFill>
                <a:latin typeface="IBM Plex Sans Light"/>
                <a:cs typeface="IBM Plex Sans Light"/>
              </a:rPr>
              <a:t> 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Configuration</a:t>
            </a:r>
            <a:r>
              <a:rPr dirty="0" sz="1000" spc="-2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en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950" b="0">
                <a:solidFill>
                  <a:srgbClr val="6A7280"/>
                </a:solidFill>
                <a:latin typeface="IBM Plex Sans Light"/>
                <a:cs typeface="IBM Plex Sans Light"/>
              </a:rPr>
              <a:t>2</a:t>
            </a:r>
            <a:r>
              <a:rPr dirty="0" sz="950" spc="20" b="0">
                <a:solidFill>
                  <a:srgbClr val="6A7280"/>
                </a:solidFill>
                <a:latin typeface="IBM Plex Sans Light"/>
                <a:cs typeface="IBM Plex Sans Light"/>
              </a:rPr>
              <a:t> </a:t>
            </a:r>
            <a:r>
              <a:rPr dirty="0" sz="1000" spc="-10">
                <a:solidFill>
                  <a:srgbClr val="6A7280"/>
                </a:solidFill>
                <a:latin typeface="Microsoft Sans Serif"/>
                <a:cs typeface="Microsoft Sans Serif"/>
              </a:rPr>
              <a:t>minutes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83941"/>
            <a:ext cx="5906135" cy="7131684"/>
            <a:chOff x="304799" y="383941"/>
            <a:chExt cx="5906135" cy="7131684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1699" y="383941"/>
              <a:ext cx="228640" cy="20207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14324" y="2143124"/>
              <a:ext cx="3686175" cy="5362575"/>
            </a:xfrm>
            <a:custGeom>
              <a:avLst/>
              <a:gdLst/>
              <a:ahLst/>
              <a:cxnLst/>
              <a:rect l="l" t="t" r="r" b="b"/>
              <a:pathLst>
                <a:path w="3686175" h="5362575">
                  <a:moveTo>
                    <a:pt x="3543299" y="5362574"/>
                  </a:moveTo>
                  <a:lnTo>
                    <a:pt x="142874" y="5362574"/>
                  </a:lnTo>
                  <a:lnTo>
                    <a:pt x="135855" y="5362402"/>
                  </a:lnTo>
                  <a:lnTo>
                    <a:pt x="94749" y="5354225"/>
                  </a:lnTo>
                  <a:lnTo>
                    <a:pt x="57757" y="5334452"/>
                  </a:lnTo>
                  <a:lnTo>
                    <a:pt x="28121" y="5304816"/>
                  </a:lnTo>
                  <a:lnTo>
                    <a:pt x="8348" y="5267824"/>
                  </a:lnTo>
                  <a:lnTo>
                    <a:pt x="171" y="5226718"/>
                  </a:lnTo>
                  <a:lnTo>
                    <a:pt x="0" y="5219699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543299" y="0"/>
                  </a:lnTo>
                  <a:lnTo>
                    <a:pt x="3584774" y="6150"/>
                  </a:lnTo>
                  <a:lnTo>
                    <a:pt x="3622676" y="24078"/>
                  </a:lnTo>
                  <a:lnTo>
                    <a:pt x="3653744" y="52234"/>
                  </a:lnTo>
                  <a:lnTo>
                    <a:pt x="3675298" y="88199"/>
                  </a:lnTo>
                  <a:lnTo>
                    <a:pt x="3685488" y="128870"/>
                  </a:lnTo>
                  <a:lnTo>
                    <a:pt x="3686174" y="142874"/>
                  </a:lnTo>
                  <a:lnTo>
                    <a:pt x="3686174" y="5219699"/>
                  </a:lnTo>
                  <a:lnTo>
                    <a:pt x="3680023" y="5261174"/>
                  </a:lnTo>
                  <a:lnTo>
                    <a:pt x="3662095" y="5299076"/>
                  </a:lnTo>
                  <a:lnTo>
                    <a:pt x="3633939" y="5330144"/>
                  </a:lnTo>
                  <a:lnTo>
                    <a:pt x="3597975" y="5351698"/>
                  </a:lnTo>
                  <a:lnTo>
                    <a:pt x="3557303" y="5361887"/>
                  </a:lnTo>
                  <a:lnTo>
                    <a:pt x="3543299" y="536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4324" y="2143124"/>
              <a:ext cx="3686175" cy="5362575"/>
            </a:xfrm>
            <a:custGeom>
              <a:avLst/>
              <a:gdLst/>
              <a:ahLst/>
              <a:cxnLst/>
              <a:rect l="l" t="t" r="r" b="b"/>
              <a:pathLst>
                <a:path w="3686175" h="5362575">
                  <a:moveTo>
                    <a:pt x="0" y="5219699"/>
                  </a:move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3543299" y="0"/>
                  </a:lnTo>
                  <a:lnTo>
                    <a:pt x="3584774" y="6150"/>
                  </a:lnTo>
                  <a:lnTo>
                    <a:pt x="3622676" y="24078"/>
                  </a:lnTo>
                  <a:lnTo>
                    <a:pt x="3653744" y="52234"/>
                  </a:lnTo>
                  <a:lnTo>
                    <a:pt x="3675298" y="88199"/>
                  </a:lnTo>
                  <a:lnTo>
                    <a:pt x="3685488" y="128870"/>
                  </a:lnTo>
                  <a:lnTo>
                    <a:pt x="3686174" y="142874"/>
                  </a:lnTo>
                  <a:lnTo>
                    <a:pt x="3686174" y="5219699"/>
                  </a:lnTo>
                  <a:lnTo>
                    <a:pt x="3680023" y="5261174"/>
                  </a:lnTo>
                  <a:lnTo>
                    <a:pt x="3662095" y="5299076"/>
                  </a:lnTo>
                  <a:lnTo>
                    <a:pt x="3633939" y="5330144"/>
                  </a:lnTo>
                  <a:lnTo>
                    <a:pt x="3597975" y="5351698"/>
                  </a:lnTo>
                  <a:lnTo>
                    <a:pt x="3557303" y="5361887"/>
                  </a:lnTo>
                  <a:lnTo>
                    <a:pt x="3543299" y="5362574"/>
                  </a:lnTo>
                  <a:lnTo>
                    <a:pt x="142874" y="5362574"/>
                  </a:lnTo>
                  <a:lnTo>
                    <a:pt x="101400" y="5356423"/>
                  </a:lnTo>
                  <a:lnTo>
                    <a:pt x="63497" y="5338495"/>
                  </a:lnTo>
                  <a:lnTo>
                    <a:pt x="32429" y="5310338"/>
                  </a:lnTo>
                  <a:lnTo>
                    <a:pt x="10875" y="5274375"/>
                  </a:lnTo>
                  <a:lnTo>
                    <a:pt x="686" y="5233703"/>
                  </a:lnTo>
                  <a:lnTo>
                    <a:pt x="0" y="5219699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57374" y="23812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1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6"/>
                  </a:lnTo>
                  <a:lnTo>
                    <a:pt x="304799" y="0"/>
                  </a:lnTo>
                  <a:lnTo>
                    <a:pt x="319755" y="366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7874" y="2571749"/>
              <a:ext cx="228600" cy="2286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83010" y="3073761"/>
            <a:ext cx="1551940" cy="11029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2000" spc="-10" b="1">
                <a:solidFill>
                  <a:srgbClr val="111726"/>
                </a:solidFill>
                <a:latin typeface="Arial"/>
                <a:cs typeface="Arial"/>
              </a:rPr>
              <a:t>Gratuit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2950" spc="-10">
                <a:solidFill>
                  <a:srgbClr val="374050"/>
                </a:solidFill>
                <a:latin typeface="Arial Black"/>
                <a:cs typeface="Arial Black"/>
              </a:rPr>
              <a:t>0€</a:t>
            </a:r>
            <a:r>
              <a:rPr dirty="0" sz="1450" spc="-10" b="0">
                <a:solidFill>
                  <a:srgbClr val="6A7280"/>
                </a:solidFill>
                <a:latin typeface="IBM Plex Sans Light"/>
                <a:cs typeface="IBM Plex Sans Light"/>
              </a:rPr>
              <a:t>/</a:t>
            </a:r>
            <a:r>
              <a:rPr dirty="0" sz="1500" spc="-10">
                <a:solidFill>
                  <a:srgbClr val="6A7280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Parfait</a:t>
            </a:r>
            <a:r>
              <a:rPr dirty="0" sz="1150" spc="-6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5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commencer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52449" y="6048374"/>
            <a:ext cx="3209925" cy="457200"/>
          </a:xfrm>
          <a:custGeom>
            <a:avLst/>
            <a:gdLst/>
            <a:ahLst/>
            <a:cxnLst/>
            <a:rect l="l" t="t" r="r" b="b"/>
            <a:pathLst>
              <a:path w="3209925" h="457200">
                <a:moveTo>
                  <a:pt x="3103129" y="457199"/>
                </a:moveTo>
                <a:lnTo>
                  <a:pt x="106794" y="457199"/>
                </a:lnTo>
                <a:lnTo>
                  <a:pt x="99362" y="456467"/>
                </a:lnTo>
                <a:lnTo>
                  <a:pt x="57038" y="442105"/>
                </a:lnTo>
                <a:lnTo>
                  <a:pt x="23432" y="412641"/>
                </a:lnTo>
                <a:lnTo>
                  <a:pt x="3660" y="372558"/>
                </a:lnTo>
                <a:lnTo>
                  <a:pt x="0" y="350405"/>
                </a:lnTo>
                <a:lnTo>
                  <a:pt x="0" y="342899"/>
                </a:lnTo>
                <a:lnTo>
                  <a:pt x="0" y="106794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3103129" y="0"/>
                </a:lnTo>
                <a:lnTo>
                  <a:pt x="3146298" y="11571"/>
                </a:lnTo>
                <a:lnTo>
                  <a:pt x="3181753" y="38784"/>
                </a:lnTo>
                <a:lnTo>
                  <a:pt x="3204096" y="77492"/>
                </a:lnTo>
                <a:lnTo>
                  <a:pt x="3209924" y="106794"/>
                </a:lnTo>
                <a:lnTo>
                  <a:pt x="3209924" y="350405"/>
                </a:lnTo>
                <a:lnTo>
                  <a:pt x="3198351" y="393573"/>
                </a:lnTo>
                <a:lnTo>
                  <a:pt x="3171139" y="429029"/>
                </a:lnTo>
                <a:lnTo>
                  <a:pt x="3132431" y="451370"/>
                </a:lnTo>
                <a:lnTo>
                  <a:pt x="3110562" y="456467"/>
                </a:lnTo>
                <a:lnTo>
                  <a:pt x="3103129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93551" y="6149744"/>
            <a:ext cx="19310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1F2937"/>
                </a:solidFill>
                <a:latin typeface="Arial"/>
                <a:cs typeface="Arial"/>
              </a:rPr>
              <a:t>Commencer</a:t>
            </a:r>
            <a:r>
              <a:rPr dirty="0" sz="1350" spc="-1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1F2937"/>
                </a:solidFill>
                <a:latin typeface="Arial"/>
                <a:cs typeface="Arial"/>
              </a:rPr>
              <a:t>Gratuitement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51497" y="2133599"/>
            <a:ext cx="11336020" cy="5381625"/>
            <a:chOff x="551497" y="2133599"/>
            <a:chExt cx="11336020" cy="5381625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" y="4456776"/>
              <a:ext cx="135225" cy="9712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" y="4761576"/>
              <a:ext cx="135225" cy="9712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" y="5066376"/>
              <a:ext cx="135225" cy="9712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" y="5371176"/>
              <a:ext cx="135225" cy="9712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2399" y="2133599"/>
              <a:ext cx="4114799" cy="538162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" y="5675976"/>
              <a:ext cx="135225" cy="97125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787399" y="4391673"/>
            <a:ext cx="114427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25">
                <a:solidFill>
                  <a:srgbClr val="374050"/>
                </a:solidFill>
                <a:latin typeface="Microsoft Sans Serif"/>
                <a:cs typeface="Microsoft Sans Serif"/>
              </a:rPr>
              <a:t>1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boutique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ou</a:t>
            </a: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app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7399" y="4696473"/>
            <a:ext cx="69596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65">
                <a:solidFill>
                  <a:srgbClr val="374050"/>
                </a:solidFill>
                <a:latin typeface="Microsoft Sans Serif"/>
                <a:cs typeface="Microsoft Sans Serif"/>
              </a:rPr>
              <a:t>100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clients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87399" y="5001273"/>
            <a:ext cx="151765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Fonctionnalités</a:t>
            </a:r>
            <a:r>
              <a:rPr dirty="0" sz="1150" spc="-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base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7399" y="5306073"/>
            <a:ext cx="138811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communauté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7399" y="5610873"/>
            <a:ext cx="121539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Templates</a:t>
            </a: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de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base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283848" y="3074210"/>
            <a:ext cx="1498600" cy="11023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2000" spc="-10" b="1">
                <a:solidFill>
                  <a:srgbClr val="111726"/>
                </a:solidFill>
                <a:latin typeface="Arial"/>
                <a:cs typeface="Arial"/>
              </a:rPr>
              <a:t>Expert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2950" spc="-10" b="1">
                <a:solidFill>
                  <a:srgbClr val="7C3AEC"/>
                </a:solidFill>
                <a:latin typeface="Neue Haas Grotesk Text Pro"/>
                <a:cs typeface="Neue Haas Grotesk Text Pro"/>
              </a:rPr>
              <a:t>79€</a:t>
            </a:r>
            <a:r>
              <a:rPr dirty="0" sz="1450" spc="-10" b="0">
                <a:solidFill>
                  <a:srgbClr val="6A7280"/>
                </a:solidFill>
                <a:latin typeface="IBM Plex Sans Light"/>
                <a:cs typeface="IBM Plex Sans Light"/>
              </a:rPr>
              <a:t>/</a:t>
            </a:r>
            <a:r>
              <a:rPr dirty="0" sz="1500" spc="-10">
                <a:solidFill>
                  <a:srgbClr val="6A7280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les</a:t>
            </a:r>
            <a:r>
              <a:rPr dirty="0" sz="1150" spc="-4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professionnels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337277" y="6754812"/>
            <a:ext cx="139128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60" b="1">
                <a:solidFill>
                  <a:srgbClr val="FFFFFF"/>
                </a:solidFill>
                <a:latin typeface="Arial Narrow"/>
                <a:cs typeface="Arial Narrow"/>
              </a:rPr>
              <a:t>Contacter</a:t>
            </a:r>
            <a:r>
              <a:rPr dirty="0" sz="1350" b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dirty="0" sz="1350" spc="-10" b="1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1350" spc="-10" b="1">
                <a:solidFill>
                  <a:srgbClr val="FFFFFF"/>
                </a:solidFill>
                <a:latin typeface="Arial Narrow"/>
                <a:cs typeface="Arial Narrow"/>
              </a:rPr>
              <a:t>Équipe</a:t>
            </a:r>
            <a:endParaRPr sz="1350">
              <a:latin typeface="Arial Narrow"/>
              <a:cs typeface="Arial Narro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61300" y="4389207"/>
            <a:ext cx="129984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spc="-55" b="1">
                <a:solidFill>
                  <a:srgbClr val="374050"/>
                </a:solidFill>
                <a:latin typeface="Arial"/>
                <a:cs typeface="Arial"/>
              </a:rPr>
              <a:t>Boutiques</a:t>
            </a:r>
            <a:r>
              <a:rPr dirty="0" sz="1150" spc="-3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35" b="1">
                <a:solidFill>
                  <a:srgbClr val="374050"/>
                </a:solidFill>
                <a:latin typeface="Arial"/>
                <a:cs typeface="Arial"/>
              </a:rPr>
              <a:t>illimitées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61300" y="4694006"/>
            <a:ext cx="1017269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spc="-45" b="1">
                <a:solidFill>
                  <a:srgbClr val="374050"/>
                </a:solidFill>
                <a:latin typeface="Arial"/>
                <a:cs typeface="Arial"/>
              </a:rPr>
              <a:t>Clients</a:t>
            </a:r>
            <a:r>
              <a:rPr dirty="0" sz="1150" spc="-2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374050"/>
                </a:solidFill>
                <a:latin typeface="Arial"/>
                <a:cs typeface="Arial"/>
              </a:rPr>
              <a:t>illimités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661300" y="5001273"/>
            <a:ext cx="118300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Tout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du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plan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Pro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+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61300" y="5306073"/>
            <a:ext cx="115887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70">
                <a:solidFill>
                  <a:srgbClr val="374050"/>
                </a:solidFill>
                <a:latin typeface="Microsoft Sans Serif"/>
                <a:cs typeface="Microsoft Sans Serif"/>
              </a:rPr>
              <a:t>API</a:t>
            </a:r>
            <a:r>
              <a:rPr dirty="0" sz="1150" spc="1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personnalisée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661300" y="5610873"/>
            <a:ext cx="138684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téléphonique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661300" y="5915673"/>
            <a:ext cx="142049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Formations</a:t>
            </a:r>
            <a:r>
              <a:rPr dirty="0" sz="1150" spc="1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exclusives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661300" y="6220473"/>
            <a:ext cx="153225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Account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manager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dédié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723454" y="7777309"/>
            <a:ext cx="1267460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70" b="1">
                <a:solidFill>
                  <a:srgbClr val="1F2937"/>
                </a:solidFill>
                <a:latin typeface="Arial"/>
                <a:cs typeface="Arial"/>
              </a:rPr>
              <a:t>Garantie</a:t>
            </a:r>
            <a:r>
              <a:rPr dirty="0" sz="1200" spc="-3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55" b="1">
                <a:solidFill>
                  <a:srgbClr val="1F2937"/>
                </a:solidFill>
                <a:latin typeface="Lucida Sans"/>
                <a:cs typeface="Lucida Sans"/>
              </a:rPr>
              <a:t>30</a:t>
            </a:r>
            <a:r>
              <a:rPr dirty="0" sz="1150" spc="-65" b="1">
                <a:solidFill>
                  <a:srgbClr val="1F2937"/>
                </a:solidFill>
                <a:latin typeface="Lucida Sans"/>
                <a:cs typeface="Lucida Sans"/>
              </a:rPr>
              <a:t> </a:t>
            </a:r>
            <a:r>
              <a:rPr dirty="0" sz="1200" spc="-20" b="1">
                <a:solidFill>
                  <a:srgbClr val="1F2937"/>
                </a:solidFill>
                <a:latin typeface="Arial"/>
                <a:cs typeface="Arial"/>
              </a:rPr>
              <a:t>jours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Satisfait</a:t>
            </a: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4A5462"/>
                </a:solidFill>
                <a:latin typeface="Microsoft Sans Serif"/>
                <a:cs typeface="Microsoft Sans Serif"/>
              </a:rPr>
              <a:t>ou</a:t>
            </a: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remboursé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04799" y="7732451"/>
            <a:ext cx="5638800" cy="1525905"/>
            <a:chOff x="304799" y="7732451"/>
            <a:chExt cx="5638800" cy="1525905"/>
          </a:xfrm>
        </p:grpSpPr>
        <p:sp>
          <p:nvSpPr>
            <p:cNvPr id="45" name="object 45" descr=""/>
            <p:cNvSpPr/>
            <p:nvPr/>
          </p:nvSpPr>
          <p:spPr>
            <a:xfrm>
              <a:off x="1191890" y="7739130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238514"/>
                  </a:moveTo>
                  <a:lnTo>
                    <a:pt x="2266" y="200435"/>
                  </a:lnTo>
                  <a:lnTo>
                    <a:pt x="13116" y="155995"/>
                  </a:lnTo>
                  <a:lnTo>
                    <a:pt x="32426" y="114526"/>
                  </a:lnTo>
                  <a:lnTo>
                    <a:pt x="59456" y="77621"/>
                  </a:lnTo>
                  <a:lnTo>
                    <a:pt x="93167" y="46698"/>
                  </a:lnTo>
                  <a:lnTo>
                    <a:pt x="132262" y="22946"/>
                  </a:lnTo>
                  <a:lnTo>
                    <a:pt x="175241" y="7278"/>
                  </a:lnTo>
                  <a:lnTo>
                    <a:pt x="220450" y="295"/>
                  </a:lnTo>
                  <a:lnTo>
                    <a:pt x="228073" y="0"/>
                  </a:lnTo>
                  <a:lnTo>
                    <a:pt x="243349" y="158"/>
                  </a:lnTo>
                  <a:lnTo>
                    <a:pt x="288639" y="6599"/>
                  </a:lnTo>
                  <a:lnTo>
                    <a:pt x="331801" y="21752"/>
                  </a:lnTo>
                  <a:lnTo>
                    <a:pt x="371178" y="45035"/>
                  </a:lnTo>
                  <a:lnTo>
                    <a:pt x="405256" y="75552"/>
                  </a:lnTo>
                  <a:lnTo>
                    <a:pt x="432726" y="112131"/>
                  </a:lnTo>
                  <a:lnTo>
                    <a:pt x="452531" y="153367"/>
                  </a:lnTo>
                  <a:lnTo>
                    <a:pt x="463912" y="197674"/>
                  </a:lnTo>
                  <a:lnTo>
                    <a:pt x="466588" y="228073"/>
                  </a:lnTo>
                  <a:lnTo>
                    <a:pt x="466430" y="243349"/>
                  </a:lnTo>
                  <a:lnTo>
                    <a:pt x="459988" y="288639"/>
                  </a:lnTo>
                  <a:lnTo>
                    <a:pt x="444835" y="331801"/>
                  </a:lnTo>
                  <a:lnTo>
                    <a:pt x="421553" y="371178"/>
                  </a:lnTo>
                  <a:lnTo>
                    <a:pt x="391035" y="405256"/>
                  </a:lnTo>
                  <a:lnTo>
                    <a:pt x="354456" y="432726"/>
                  </a:lnTo>
                  <a:lnTo>
                    <a:pt x="313221" y="452531"/>
                  </a:lnTo>
                  <a:lnTo>
                    <a:pt x="268914" y="463912"/>
                  </a:lnTo>
                  <a:lnTo>
                    <a:pt x="238514" y="466588"/>
                  </a:lnTo>
                  <a:lnTo>
                    <a:pt x="230876" y="466509"/>
                  </a:lnTo>
                  <a:lnTo>
                    <a:pt x="223238" y="466430"/>
                  </a:lnTo>
                  <a:lnTo>
                    <a:pt x="177949" y="459988"/>
                  </a:lnTo>
                  <a:lnTo>
                    <a:pt x="134786" y="444835"/>
                  </a:lnTo>
                  <a:lnTo>
                    <a:pt x="95410" y="421553"/>
                  </a:lnTo>
                  <a:lnTo>
                    <a:pt x="61332" y="391035"/>
                  </a:lnTo>
                  <a:lnTo>
                    <a:pt x="33862" y="354456"/>
                  </a:lnTo>
                  <a:lnTo>
                    <a:pt x="14056" y="313221"/>
                  </a:lnTo>
                  <a:lnTo>
                    <a:pt x="2676" y="268914"/>
                  </a:lnTo>
                  <a:lnTo>
                    <a:pt x="295" y="246138"/>
                  </a:lnTo>
                  <a:lnTo>
                    <a:pt x="0" y="23851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7658" y="7899951"/>
              <a:ext cx="155278" cy="14583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145031" y="7732451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60" h="480059">
                  <a:moveTo>
                    <a:pt x="247832" y="479945"/>
                  </a:moveTo>
                  <a:lnTo>
                    <a:pt x="232113" y="479945"/>
                  </a:lnTo>
                  <a:lnTo>
                    <a:pt x="224273" y="479560"/>
                  </a:lnTo>
                  <a:lnTo>
                    <a:pt x="185448" y="473801"/>
                  </a:lnTo>
                  <a:lnTo>
                    <a:pt x="140878" y="458671"/>
                  </a:lnTo>
                  <a:lnTo>
                    <a:pt x="100116" y="435136"/>
                  </a:lnTo>
                  <a:lnTo>
                    <a:pt x="64729" y="404101"/>
                  </a:lnTo>
                  <a:lnTo>
                    <a:pt x="36076" y="366759"/>
                  </a:lnTo>
                  <a:lnTo>
                    <a:pt x="15259" y="324545"/>
                  </a:lnTo>
                  <a:lnTo>
                    <a:pt x="3077" y="279080"/>
                  </a:lnTo>
                  <a:lnTo>
                    <a:pt x="0" y="247832"/>
                  </a:lnTo>
                  <a:lnTo>
                    <a:pt x="0" y="232113"/>
                  </a:lnTo>
                  <a:lnTo>
                    <a:pt x="6144" y="185448"/>
                  </a:lnTo>
                  <a:lnTo>
                    <a:pt x="21274" y="140878"/>
                  </a:lnTo>
                  <a:lnTo>
                    <a:pt x="44809" y="100116"/>
                  </a:lnTo>
                  <a:lnTo>
                    <a:pt x="75843" y="64729"/>
                  </a:lnTo>
                  <a:lnTo>
                    <a:pt x="113185" y="36076"/>
                  </a:lnTo>
                  <a:lnTo>
                    <a:pt x="155400" y="15259"/>
                  </a:lnTo>
                  <a:lnTo>
                    <a:pt x="200864" y="3077"/>
                  </a:lnTo>
                  <a:lnTo>
                    <a:pt x="232113" y="0"/>
                  </a:lnTo>
                  <a:lnTo>
                    <a:pt x="247832" y="0"/>
                  </a:lnTo>
                  <a:lnTo>
                    <a:pt x="294497" y="6144"/>
                  </a:lnTo>
                  <a:lnTo>
                    <a:pt x="339067" y="21274"/>
                  </a:lnTo>
                  <a:lnTo>
                    <a:pt x="379829" y="44809"/>
                  </a:lnTo>
                  <a:lnTo>
                    <a:pt x="415216" y="75843"/>
                  </a:lnTo>
                  <a:lnTo>
                    <a:pt x="443869" y="113185"/>
                  </a:lnTo>
                  <a:lnTo>
                    <a:pt x="464686" y="155400"/>
                  </a:lnTo>
                  <a:lnTo>
                    <a:pt x="476868" y="200864"/>
                  </a:lnTo>
                  <a:lnTo>
                    <a:pt x="479945" y="232113"/>
                  </a:lnTo>
                  <a:lnTo>
                    <a:pt x="479945" y="239972"/>
                  </a:lnTo>
                  <a:lnTo>
                    <a:pt x="479945" y="247832"/>
                  </a:lnTo>
                  <a:lnTo>
                    <a:pt x="473801" y="294497"/>
                  </a:lnTo>
                  <a:lnTo>
                    <a:pt x="458671" y="339067"/>
                  </a:lnTo>
                  <a:lnTo>
                    <a:pt x="435136" y="379829"/>
                  </a:lnTo>
                  <a:lnTo>
                    <a:pt x="404101" y="415216"/>
                  </a:lnTo>
                  <a:lnTo>
                    <a:pt x="366759" y="443869"/>
                  </a:lnTo>
                  <a:lnTo>
                    <a:pt x="324545" y="464686"/>
                  </a:lnTo>
                  <a:lnTo>
                    <a:pt x="279080" y="476868"/>
                  </a:lnTo>
                  <a:lnTo>
                    <a:pt x="255672" y="479560"/>
                  </a:lnTo>
                  <a:lnTo>
                    <a:pt x="247832" y="47994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5012" y="7892433"/>
              <a:ext cx="139984" cy="15998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09562" y="8291174"/>
              <a:ext cx="5629275" cy="962025"/>
            </a:xfrm>
            <a:custGeom>
              <a:avLst/>
              <a:gdLst/>
              <a:ahLst/>
              <a:cxnLst/>
              <a:rect l="l" t="t" r="r" b="b"/>
              <a:pathLst>
                <a:path w="5629275" h="962025">
                  <a:moveTo>
                    <a:pt x="5562527" y="962024"/>
                  </a:moveTo>
                  <a:lnTo>
                    <a:pt x="66746" y="962024"/>
                  </a:lnTo>
                  <a:lnTo>
                    <a:pt x="62101" y="961567"/>
                  </a:lnTo>
                  <a:lnTo>
                    <a:pt x="24240" y="944418"/>
                  </a:lnTo>
                  <a:lnTo>
                    <a:pt x="2287" y="909124"/>
                  </a:lnTo>
                  <a:lnTo>
                    <a:pt x="0" y="895278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562527" y="0"/>
                  </a:lnTo>
                  <a:lnTo>
                    <a:pt x="5601425" y="14645"/>
                  </a:lnTo>
                  <a:lnTo>
                    <a:pt x="5625631" y="48433"/>
                  </a:lnTo>
                  <a:lnTo>
                    <a:pt x="5629274" y="66746"/>
                  </a:lnTo>
                  <a:lnTo>
                    <a:pt x="5629274" y="895278"/>
                  </a:lnTo>
                  <a:lnTo>
                    <a:pt x="5614628" y="934175"/>
                  </a:lnTo>
                  <a:lnTo>
                    <a:pt x="5580840" y="958381"/>
                  </a:lnTo>
                  <a:lnTo>
                    <a:pt x="5567173" y="961567"/>
                  </a:lnTo>
                  <a:lnTo>
                    <a:pt x="5562527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09562" y="8291174"/>
              <a:ext cx="5629275" cy="962025"/>
            </a:xfrm>
            <a:custGeom>
              <a:avLst/>
              <a:gdLst/>
              <a:ahLst/>
              <a:cxnLst/>
              <a:rect l="l" t="t" r="r" b="b"/>
              <a:pathLst>
                <a:path w="5629275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557837" y="0"/>
                  </a:lnTo>
                  <a:lnTo>
                    <a:pt x="5562527" y="0"/>
                  </a:lnTo>
                  <a:lnTo>
                    <a:pt x="5567173" y="457"/>
                  </a:lnTo>
                  <a:lnTo>
                    <a:pt x="5571773" y="1372"/>
                  </a:lnTo>
                  <a:lnTo>
                    <a:pt x="5576373" y="2287"/>
                  </a:lnTo>
                  <a:lnTo>
                    <a:pt x="5580840" y="3642"/>
                  </a:lnTo>
                  <a:lnTo>
                    <a:pt x="5585174" y="5437"/>
                  </a:lnTo>
                  <a:lnTo>
                    <a:pt x="5589508" y="7232"/>
                  </a:lnTo>
                  <a:lnTo>
                    <a:pt x="5593624" y="9433"/>
                  </a:lnTo>
                  <a:lnTo>
                    <a:pt x="5597524" y="12039"/>
                  </a:lnTo>
                  <a:lnTo>
                    <a:pt x="5601425" y="14645"/>
                  </a:lnTo>
                  <a:lnTo>
                    <a:pt x="5623835" y="44099"/>
                  </a:lnTo>
                  <a:lnTo>
                    <a:pt x="5625631" y="48433"/>
                  </a:lnTo>
                  <a:lnTo>
                    <a:pt x="5626986" y="52900"/>
                  </a:lnTo>
                  <a:lnTo>
                    <a:pt x="5627901" y="57500"/>
                  </a:lnTo>
                  <a:lnTo>
                    <a:pt x="5628817" y="62101"/>
                  </a:lnTo>
                  <a:lnTo>
                    <a:pt x="5629274" y="66746"/>
                  </a:lnTo>
                  <a:lnTo>
                    <a:pt x="5629274" y="71437"/>
                  </a:lnTo>
                  <a:lnTo>
                    <a:pt x="5629274" y="890587"/>
                  </a:lnTo>
                  <a:lnTo>
                    <a:pt x="5629274" y="895278"/>
                  </a:lnTo>
                  <a:lnTo>
                    <a:pt x="5628817" y="899923"/>
                  </a:lnTo>
                  <a:lnTo>
                    <a:pt x="5627901" y="904524"/>
                  </a:lnTo>
                  <a:lnTo>
                    <a:pt x="5626986" y="909124"/>
                  </a:lnTo>
                  <a:lnTo>
                    <a:pt x="5625631" y="913591"/>
                  </a:lnTo>
                  <a:lnTo>
                    <a:pt x="5623835" y="917925"/>
                  </a:lnTo>
                  <a:lnTo>
                    <a:pt x="5622041" y="922258"/>
                  </a:lnTo>
                  <a:lnTo>
                    <a:pt x="5619840" y="926375"/>
                  </a:lnTo>
                  <a:lnTo>
                    <a:pt x="5617234" y="930275"/>
                  </a:lnTo>
                  <a:lnTo>
                    <a:pt x="5614628" y="934175"/>
                  </a:lnTo>
                  <a:lnTo>
                    <a:pt x="5597524" y="949985"/>
                  </a:lnTo>
                  <a:lnTo>
                    <a:pt x="5593624" y="952591"/>
                  </a:lnTo>
                  <a:lnTo>
                    <a:pt x="5589508" y="954791"/>
                  </a:lnTo>
                  <a:lnTo>
                    <a:pt x="5585174" y="956586"/>
                  </a:lnTo>
                  <a:lnTo>
                    <a:pt x="5580840" y="958381"/>
                  </a:lnTo>
                  <a:lnTo>
                    <a:pt x="5576373" y="959737"/>
                  </a:lnTo>
                  <a:lnTo>
                    <a:pt x="5571773" y="960652"/>
                  </a:lnTo>
                  <a:lnTo>
                    <a:pt x="5567173" y="961567"/>
                  </a:lnTo>
                  <a:lnTo>
                    <a:pt x="5562527" y="962024"/>
                  </a:lnTo>
                  <a:lnTo>
                    <a:pt x="5557837" y="962024"/>
                  </a:lnTo>
                  <a:lnTo>
                    <a:pt x="71437" y="962024"/>
                  </a:lnTo>
                  <a:lnTo>
                    <a:pt x="31748" y="949985"/>
                  </a:lnTo>
                  <a:lnTo>
                    <a:pt x="27848" y="947379"/>
                  </a:lnTo>
                  <a:lnTo>
                    <a:pt x="24240" y="944418"/>
                  </a:lnTo>
                  <a:lnTo>
                    <a:pt x="20923" y="941101"/>
                  </a:lnTo>
                  <a:lnTo>
                    <a:pt x="17606" y="937784"/>
                  </a:lnTo>
                  <a:lnTo>
                    <a:pt x="5437" y="917925"/>
                  </a:lnTo>
                  <a:lnTo>
                    <a:pt x="3642" y="913591"/>
                  </a:lnTo>
                  <a:lnTo>
                    <a:pt x="2287" y="909124"/>
                  </a:lnTo>
                  <a:lnTo>
                    <a:pt x="1372" y="904524"/>
                  </a:lnTo>
                  <a:lnTo>
                    <a:pt x="457" y="899923"/>
                  </a:lnTo>
                  <a:lnTo>
                    <a:pt x="0" y="895278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692268" y="7772033"/>
            <a:ext cx="1400175" cy="380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90" b="1">
                <a:solidFill>
                  <a:srgbClr val="1F2937"/>
                </a:solidFill>
                <a:latin typeface="Arial"/>
                <a:cs typeface="Arial"/>
              </a:rPr>
              <a:t>Données</a:t>
            </a:r>
            <a:r>
              <a:rPr dirty="0" sz="1250" spc="-5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50" spc="-65" b="1">
                <a:solidFill>
                  <a:srgbClr val="1F2937"/>
                </a:solidFill>
                <a:latin typeface="Arial"/>
                <a:cs typeface="Arial"/>
              </a:rPr>
              <a:t>sécurisées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050" spc="-120">
                <a:solidFill>
                  <a:srgbClr val="4A5462"/>
                </a:solidFill>
                <a:latin typeface="Microsoft Sans Serif"/>
                <a:cs typeface="Microsoft Sans Serif"/>
              </a:rPr>
              <a:t>RGPD</a:t>
            </a:r>
            <a:r>
              <a:rPr dirty="0" sz="105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Microsoft Sans Serif"/>
                <a:cs typeface="Microsoft Sans Serif"/>
              </a:rPr>
              <a:t>compliant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949325" y="8447341"/>
            <a:ext cx="1081405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30" b="1">
                <a:solidFill>
                  <a:srgbClr val="1F2937"/>
                </a:solidFill>
                <a:latin typeface="Arial"/>
                <a:cs typeface="Arial"/>
              </a:rPr>
              <a:t>Marie</a:t>
            </a:r>
            <a:r>
              <a:rPr dirty="0" sz="1150" spc="-4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2937"/>
                </a:solidFill>
                <a:latin typeface="Arial"/>
                <a:cs typeface="Arial"/>
              </a:rPr>
              <a:t>Leroy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E</a:t>
            </a:r>
            <a:r>
              <a:rPr dirty="0" sz="950" spc="-25">
                <a:solidFill>
                  <a:srgbClr val="4A5462"/>
                </a:solidFill>
                <a:latin typeface="Microsoft Sans Serif"/>
                <a:cs typeface="Microsoft Sans Serif"/>
              </a:rPr>
              <a:t>-</a:t>
            </a:r>
            <a:r>
              <a:rPr dirty="0" sz="1000" spc="-25">
                <a:solidFill>
                  <a:srgbClr val="4A5462"/>
                </a:solidFill>
                <a:latin typeface="Microsoft Sans Serif"/>
                <a:cs typeface="Microsoft Sans Serif"/>
              </a:rPr>
              <a:t>commerce</a:t>
            </a:r>
            <a:r>
              <a:rPr dirty="0" sz="1000" spc="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4A5462"/>
                </a:solidFill>
                <a:latin typeface="Microsoft Sans Serif"/>
                <a:cs typeface="Microsoft Sans Serif"/>
              </a:rPr>
              <a:t>Bijoux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54025" y="8884669"/>
            <a:ext cx="4752340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"</a:t>
            </a:r>
            <a:r>
              <a:rPr dirty="0" sz="1150" b="1">
                <a:solidFill>
                  <a:srgbClr val="374050"/>
                </a:solidFill>
                <a:latin typeface="Arial"/>
                <a:cs typeface="Arial"/>
              </a:rPr>
              <a:t>+300%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35" b="1">
                <a:solidFill>
                  <a:srgbClr val="374050"/>
                </a:solidFill>
                <a:latin typeface="Arial"/>
                <a:cs typeface="Arial"/>
              </a:rPr>
              <a:t>de</a:t>
            </a:r>
            <a:r>
              <a:rPr dirty="0" sz="11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5" b="1">
                <a:solidFill>
                  <a:srgbClr val="374050"/>
                </a:solidFill>
                <a:latin typeface="Arial"/>
                <a:cs typeface="Arial"/>
              </a:rPr>
              <a:t>conversions</a:t>
            </a:r>
            <a:r>
              <a:rPr dirty="0" sz="1150" spc="-1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en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2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mois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! </a:t>
            </a: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NinjaLead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a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transformé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Microsoft Sans Serif"/>
                <a:cs typeface="Microsoft Sans Serif"/>
              </a:rPr>
              <a:t>ma</a:t>
            </a:r>
            <a:r>
              <a:rPr dirty="0" sz="1150" spc="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boutique."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04799" y="9428755"/>
            <a:ext cx="5638800" cy="971550"/>
            <a:chOff x="304799" y="9428755"/>
            <a:chExt cx="5638800" cy="971550"/>
          </a:xfrm>
        </p:grpSpPr>
        <p:sp>
          <p:nvSpPr>
            <p:cNvPr id="55" name="object 55" descr=""/>
            <p:cNvSpPr/>
            <p:nvPr/>
          </p:nvSpPr>
          <p:spPr>
            <a:xfrm>
              <a:off x="309562" y="9433517"/>
              <a:ext cx="5629275" cy="962025"/>
            </a:xfrm>
            <a:custGeom>
              <a:avLst/>
              <a:gdLst/>
              <a:ahLst/>
              <a:cxnLst/>
              <a:rect l="l" t="t" r="r" b="b"/>
              <a:pathLst>
                <a:path w="5629275" h="962025">
                  <a:moveTo>
                    <a:pt x="5562527" y="962024"/>
                  </a:moveTo>
                  <a:lnTo>
                    <a:pt x="66746" y="962024"/>
                  </a:lnTo>
                  <a:lnTo>
                    <a:pt x="62101" y="961567"/>
                  </a:lnTo>
                  <a:lnTo>
                    <a:pt x="24240" y="944418"/>
                  </a:lnTo>
                  <a:lnTo>
                    <a:pt x="2287" y="909124"/>
                  </a:lnTo>
                  <a:lnTo>
                    <a:pt x="0" y="895278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562527" y="0"/>
                  </a:lnTo>
                  <a:lnTo>
                    <a:pt x="5601425" y="14645"/>
                  </a:lnTo>
                  <a:lnTo>
                    <a:pt x="5625631" y="48433"/>
                  </a:lnTo>
                  <a:lnTo>
                    <a:pt x="5629274" y="66746"/>
                  </a:lnTo>
                  <a:lnTo>
                    <a:pt x="5629274" y="895278"/>
                  </a:lnTo>
                  <a:lnTo>
                    <a:pt x="5614628" y="934175"/>
                  </a:lnTo>
                  <a:lnTo>
                    <a:pt x="5580840" y="958381"/>
                  </a:lnTo>
                  <a:lnTo>
                    <a:pt x="5567173" y="961567"/>
                  </a:lnTo>
                  <a:lnTo>
                    <a:pt x="5562527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09562" y="9433517"/>
              <a:ext cx="5629275" cy="962025"/>
            </a:xfrm>
            <a:custGeom>
              <a:avLst/>
              <a:gdLst/>
              <a:ahLst/>
              <a:cxnLst/>
              <a:rect l="l" t="t" r="r" b="b"/>
              <a:pathLst>
                <a:path w="5629275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557837" y="0"/>
                  </a:lnTo>
                  <a:lnTo>
                    <a:pt x="5562527" y="0"/>
                  </a:lnTo>
                  <a:lnTo>
                    <a:pt x="5567173" y="457"/>
                  </a:lnTo>
                  <a:lnTo>
                    <a:pt x="5571773" y="1372"/>
                  </a:lnTo>
                  <a:lnTo>
                    <a:pt x="5576373" y="2287"/>
                  </a:lnTo>
                  <a:lnTo>
                    <a:pt x="5580840" y="3642"/>
                  </a:lnTo>
                  <a:lnTo>
                    <a:pt x="5585174" y="5437"/>
                  </a:lnTo>
                  <a:lnTo>
                    <a:pt x="5589508" y="7232"/>
                  </a:lnTo>
                  <a:lnTo>
                    <a:pt x="5593624" y="9433"/>
                  </a:lnTo>
                  <a:lnTo>
                    <a:pt x="5597524" y="12039"/>
                  </a:lnTo>
                  <a:lnTo>
                    <a:pt x="5601425" y="14645"/>
                  </a:lnTo>
                  <a:lnTo>
                    <a:pt x="5623835" y="44099"/>
                  </a:lnTo>
                  <a:lnTo>
                    <a:pt x="5625631" y="48433"/>
                  </a:lnTo>
                  <a:lnTo>
                    <a:pt x="5626986" y="52900"/>
                  </a:lnTo>
                  <a:lnTo>
                    <a:pt x="5627901" y="57500"/>
                  </a:lnTo>
                  <a:lnTo>
                    <a:pt x="5628817" y="62101"/>
                  </a:lnTo>
                  <a:lnTo>
                    <a:pt x="5629274" y="66746"/>
                  </a:lnTo>
                  <a:lnTo>
                    <a:pt x="5629274" y="71437"/>
                  </a:lnTo>
                  <a:lnTo>
                    <a:pt x="5629274" y="890587"/>
                  </a:lnTo>
                  <a:lnTo>
                    <a:pt x="5629274" y="895278"/>
                  </a:lnTo>
                  <a:lnTo>
                    <a:pt x="5628817" y="899923"/>
                  </a:lnTo>
                  <a:lnTo>
                    <a:pt x="5627901" y="904524"/>
                  </a:lnTo>
                  <a:lnTo>
                    <a:pt x="5626986" y="909124"/>
                  </a:lnTo>
                  <a:lnTo>
                    <a:pt x="5625631" y="913591"/>
                  </a:lnTo>
                  <a:lnTo>
                    <a:pt x="5623835" y="917925"/>
                  </a:lnTo>
                  <a:lnTo>
                    <a:pt x="5622041" y="922258"/>
                  </a:lnTo>
                  <a:lnTo>
                    <a:pt x="5619840" y="926375"/>
                  </a:lnTo>
                  <a:lnTo>
                    <a:pt x="5617234" y="930275"/>
                  </a:lnTo>
                  <a:lnTo>
                    <a:pt x="5614628" y="934175"/>
                  </a:lnTo>
                  <a:lnTo>
                    <a:pt x="5597524" y="949985"/>
                  </a:lnTo>
                  <a:lnTo>
                    <a:pt x="5593624" y="952591"/>
                  </a:lnTo>
                  <a:lnTo>
                    <a:pt x="5589508" y="954791"/>
                  </a:lnTo>
                  <a:lnTo>
                    <a:pt x="5585174" y="956586"/>
                  </a:lnTo>
                  <a:lnTo>
                    <a:pt x="5580840" y="958381"/>
                  </a:lnTo>
                  <a:lnTo>
                    <a:pt x="5576373" y="959737"/>
                  </a:lnTo>
                  <a:lnTo>
                    <a:pt x="5571773" y="960652"/>
                  </a:lnTo>
                  <a:lnTo>
                    <a:pt x="5567173" y="961567"/>
                  </a:lnTo>
                  <a:lnTo>
                    <a:pt x="5562527" y="962024"/>
                  </a:lnTo>
                  <a:lnTo>
                    <a:pt x="5557837" y="962024"/>
                  </a:lnTo>
                  <a:lnTo>
                    <a:pt x="71437" y="962024"/>
                  </a:lnTo>
                  <a:lnTo>
                    <a:pt x="31748" y="949985"/>
                  </a:lnTo>
                  <a:lnTo>
                    <a:pt x="27848" y="947379"/>
                  </a:lnTo>
                  <a:lnTo>
                    <a:pt x="24240" y="944418"/>
                  </a:lnTo>
                  <a:lnTo>
                    <a:pt x="20923" y="941101"/>
                  </a:lnTo>
                  <a:lnTo>
                    <a:pt x="17606" y="937784"/>
                  </a:lnTo>
                  <a:lnTo>
                    <a:pt x="5437" y="917925"/>
                  </a:lnTo>
                  <a:lnTo>
                    <a:pt x="3642" y="913591"/>
                  </a:lnTo>
                  <a:lnTo>
                    <a:pt x="2287" y="909124"/>
                  </a:lnTo>
                  <a:lnTo>
                    <a:pt x="1372" y="904524"/>
                  </a:lnTo>
                  <a:lnTo>
                    <a:pt x="457" y="899923"/>
                  </a:lnTo>
                  <a:lnTo>
                    <a:pt x="0" y="895278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66724" y="959068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99876" y="9660021"/>
            <a:ext cx="114935" cy="224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49325" y="9589685"/>
            <a:ext cx="1045210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45" b="1">
                <a:solidFill>
                  <a:srgbClr val="1F2937"/>
                </a:solidFill>
                <a:latin typeface="Arial"/>
                <a:cs typeface="Arial"/>
              </a:rPr>
              <a:t>Julien</a:t>
            </a:r>
            <a:r>
              <a:rPr dirty="0" sz="1150" spc="-5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2937"/>
                </a:solidFill>
                <a:latin typeface="Arial"/>
                <a:cs typeface="Arial"/>
              </a:rPr>
              <a:t>Martin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20">
                <a:solidFill>
                  <a:srgbClr val="4A5462"/>
                </a:solidFill>
                <a:latin typeface="Microsoft Sans Serif"/>
                <a:cs typeface="Microsoft Sans Serif"/>
              </a:rPr>
              <a:t>Dropshipping</a:t>
            </a:r>
            <a:r>
              <a:rPr dirty="0" sz="1000" spc="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4A5462"/>
                </a:solidFill>
                <a:latin typeface="Microsoft Sans Serif"/>
                <a:cs typeface="Microsoft Sans Serif"/>
              </a:rPr>
              <a:t>Tech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4025" y="10027012"/>
            <a:ext cx="3851910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"L'IA</a:t>
            </a:r>
            <a:r>
              <a:rPr dirty="0" sz="1150" spc="-7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comprend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mes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clients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Microsoft Sans Serif"/>
                <a:cs typeface="Microsoft Sans Serif"/>
              </a:rPr>
              <a:t>mieux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que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moi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!</a:t>
            </a:r>
            <a:r>
              <a:rPr dirty="0" sz="1150" spc="-4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95" b="1">
                <a:solidFill>
                  <a:srgbClr val="374050"/>
                </a:solidFill>
                <a:latin typeface="Arial"/>
                <a:cs typeface="Arial"/>
              </a:rPr>
              <a:t>ROI</a:t>
            </a:r>
            <a:r>
              <a:rPr dirty="0" sz="1150" spc="-7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74050"/>
                </a:solidFill>
                <a:latin typeface="Arial"/>
                <a:cs typeface="Arial"/>
              </a:rPr>
              <a:t>incroyable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."</a:t>
            </a:r>
            <a:endParaRPr sz="1150">
              <a:latin typeface="Microsoft Sans Serif"/>
              <a:cs typeface="Microsoft Sans Serif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82900" y="7754203"/>
            <a:ext cx="154404" cy="148102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8724865" y="7761078"/>
            <a:ext cx="639445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5244">
              <a:lnSpc>
                <a:spcPts val="1485"/>
              </a:lnSpc>
            </a:pPr>
            <a:r>
              <a:rPr dirty="0" sz="1300" spc="-10" b="0">
                <a:latin typeface="Suisse Int'l Book"/>
                <a:cs typeface="Suisse Int'l Book"/>
              </a:rPr>
              <a:t>Nin</a:t>
            </a:r>
            <a:r>
              <a:rPr dirty="0" baseline="2136" sz="1950" spc="-15" b="0">
                <a:latin typeface="Suisse Int'l Book"/>
                <a:cs typeface="Suisse Int'l Book"/>
              </a:rPr>
              <a:t>ja</a:t>
            </a:r>
            <a:endParaRPr baseline="2136" sz="1950">
              <a:latin typeface="Suisse Int'l Book"/>
              <a:cs typeface="Suisse Int'l Book"/>
            </a:endParaRPr>
          </a:p>
          <a:p>
            <a:pPr algn="r" marR="5080">
              <a:lnSpc>
                <a:spcPct val="100000"/>
              </a:lnSpc>
              <a:spcBef>
                <a:spcPts val="260"/>
              </a:spcBef>
            </a:pPr>
            <a:r>
              <a:rPr dirty="0" sz="1300" spc="-40" b="0">
                <a:latin typeface="Suisse Int'l Book"/>
                <a:cs typeface="Suisse Int'l Book"/>
              </a:rPr>
              <a:t>Suc</a:t>
            </a:r>
            <a:r>
              <a:rPr dirty="0" baseline="2136" sz="1950" spc="-60" b="0">
                <a:latin typeface="Suisse Int'l Book"/>
                <a:cs typeface="Suisse Int'l Book"/>
              </a:rPr>
              <a:t>cess</a:t>
            </a:r>
            <a:endParaRPr baseline="2136" sz="1950">
              <a:latin typeface="Suisse Int'l Book"/>
              <a:cs typeface="Suisse Int'l Book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4238625" y="2133599"/>
            <a:ext cx="3714750" cy="5381625"/>
            <a:chOff x="4238625" y="2133599"/>
            <a:chExt cx="3714750" cy="5381625"/>
          </a:xfrm>
        </p:grpSpPr>
        <p:sp>
          <p:nvSpPr>
            <p:cNvPr id="64" name="object 64" descr=""/>
            <p:cNvSpPr/>
            <p:nvPr/>
          </p:nvSpPr>
          <p:spPr>
            <a:xfrm>
              <a:off x="4248150" y="2143124"/>
              <a:ext cx="3695700" cy="5362575"/>
            </a:xfrm>
            <a:custGeom>
              <a:avLst/>
              <a:gdLst/>
              <a:ahLst/>
              <a:cxnLst/>
              <a:rect l="l" t="t" r="r" b="b"/>
              <a:pathLst>
                <a:path w="3695700" h="5362575">
                  <a:moveTo>
                    <a:pt x="3552824" y="5362574"/>
                  </a:moveTo>
                  <a:lnTo>
                    <a:pt x="142874" y="5362574"/>
                  </a:lnTo>
                  <a:lnTo>
                    <a:pt x="135855" y="5362402"/>
                  </a:lnTo>
                  <a:lnTo>
                    <a:pt x="94749" y="5354225"/>
                  </a:lnTo>
                  <a:lnTo>
                    <a:pt x="57757" y="5334452"/>
                  </a:lnTo>
                  <a:lnTo>
                    <a:pt x="28121" y="5304816"/>
                  </a:lnTo>
                  <a:lnTo>
                    <a:pt x="8348" y="5267824"/>
                  </a:lnTo>
                  <a:lnTo>
                    <a:pt x="171" y="5226718"/>
                  </a:lnTo>
                  <a:lnTo>
                    <a:pt x="0" y="5219699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552824" y="0"/>
                  </a:lnTo>
                  <a:lnTo>
                    <a:pt x="3594299" y="6150"/>
                  </a:lnTo>
                  <a:lnTo>
                    <a:pt x="3632201" y="24078"/>
                  </a:lnTo>
                  <a:lnTo>
                    <a:pt x="3663269" y="52234"/>
                  </a:lnTo>
                  <a:lnTo>
                    <a:pt x="3684823" y="88199"/>
                  </a:lnTo>
                  <a:lnTo>
                    <a:pt x="3695013" y="128870"/>
                  </a:lnTo>
                  <a:lnTo>
                    <a:pt x="3695699" y="142874"/>
                  </a:lnTo>
                  <a:lnTo>
                    <a:pt x="3695699" y="5219699"/>
                  </a:lnTo>
                  <a:lnTo>
                    <a:pt x="3689548" y="5261174"/>
                  </a:lnTo>
                  <a:lnTo>
                    <a:pt x="3671620" y="5299076"/>
                  </a:lnTo>
                  <a:lnTo>
                    <a:pt x="3643464" y="5330144"/>
                  </a:lnTo>
                  <a:lnTo>
                    <a:pt x="3607500" y="5351698"/>
                  </a:lnTo>
                  <a:lnTo>
                    <a:pt x="3566828" y="5361887"/>
                  </a:lnTo>
                  <a:lnTo>
                    <a:pt x="3552824" y="536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248150" y="2143124"/>
              <a:ext cx="3695700" cy="5362575"/>
            </a:xfrm>
            <a:custGeom>
              <a:avLst/>
              <a:gdLst/>
              <a:ahLst/>
              <a:cxnLst/>
              <a:rect l="l" t="t" r="r" b="b"/>
              <a:pathLst>
                <a:path w="3695700" h="5362575">
                  <a:moveTo>
                    <a:pt x="0" y="5219699"/>
                  </a:move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3552824" y="0"/>
                  </a:lnTo>
                  <a:lnTo>
                    <a:pt x="3594299" y="6150"/>
                  </a:lnTo>
                  <a:lnTo>
                    <a:pt x="3632201" y="24078"/>
                  </a:lnTo>
                  <a:lnTo>
                    <a:pt x="3663269" y="52234"/>
                  </a:lnTo>
                  <a:lnTo>
                    <a:pt x="3684823" y="88199"/>
                  </a:lnTo>
                  <a:lnTo>
                    <a:pt x="3695013" y="128870"/>
                  </a:lnTo>
                  <a:lnTo>
                    <a:pt x="3695699" y="142874"/>
                  </a:lnTo>
                  <a:lnTo>
                    <a:pt x="3695699" y="5219699"/>
                  </a:lnTo>
                  <a:lnTo>
                    <a:pt x="3689548" y="5261174"/>
                  </a:lnTo>
                  <a:lnTo>
                    <a:pt x="3671620" y="5299076"/>
                  </a:lnTo>
                  <a:lnTo>
                    <a:pt x="3643464" y="5330144"/>
                  </a:lnTo>
                  <a:lnTo>
                    <a:pt x="3607500" y="5351698"/>
                  </a:lnTo>
                  <a:lnTo>
                    <a:pt x="3566828" y="5361887"/>
                  </a:lnTo>
                  <a:lnTo>
                    <a:pt x="3552824" y="5362574"/>
                  </a:lnTo>
                  <a:lnTo>
                    <a:pt x="142874" y="5362574"/>
                  </a:lnTo>
                  <a:lnTo>
                    <a:pt x="101400" y="5356423"/>
                  </a:lnTo>
                  <a:lnTo>
                    <a:pt x="63497" y="5338495"/>
                  </a:lnTo>
                  <a:lnTo>
                    <a:pt x="32429" y="5310338"/>
                  </a:lnTo>
                  <a:lnTo>
                    <a:pt x="10875" y="5274375"/>
                  </a:lnTo>
                  <a:lnTo>
                    <a:pt x="686" y="5233703"/>
                  </a:lnTo>
                  <a:lnTo>
                    <a:pt x="0" y="5219699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6274" y="3524249"/>
              <a:ext cx="3219449" cy="542924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81164" y="2571779"/>
              <a:ext cx="229100" cy="229061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5223668" y="3021883"/>
            <a:ext cx="1744980" cy="13068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 spc="-25" b="1">
                <a:solidFill>
                  <a:srgbClr val="111726"/>
                </a:solidFill>
                <a:latin typeface="Arial"/>
                <a:cs typeface="Arial"/>
              </a:rPr>
              <a:t>Pro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2950" spc="-10" b="1">
                <a:solidFill>
                  <a:srgbClr val="FFFFFF"/>
                </a:solidFill>
                <a:latin typeface="Lucida Sans"/>
                <a:cs typeface="Lucida Sans"/>
              </a:rPr>
              <a:t>29€</a:t>
            </a:r>
            <a:r>
              <a:rPr dirty="0" sz="1550" spc="-10" b="0">
                <a:solidFill>
                  <a:srgbClr val="FFFFFF"/>
                </a:solidFill>
                <a:latin typeface="Ubuntu Light"/>
                <a:cs typeface="Ubuntu Light"/>
              </a:rPr>
              <a:t>/</a:t>
            </a:r>
            <a:r>
              <a:rPr dirty="0" sz="1500" spc="-10">
                <a:solidFill>
                  <a:srgbClr val="FFFFFF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dirty="0" sz="1150" spc="-30">
                <a:solidFill>
                  <a:srgbClr val="4A5462"/>
                </a:solidFill>
                <a:latin typeface="Microsoft Sans Serif"/>
                <a:cs typeface="Microsoft Sans Serif"/>
              </a:rPr>
              <a:t>Pour</a:t>
            </a:r>
            <a:r>
              <a:rPr dirty="0" sz="11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5462"/>
                </a:solidFill>
                <a:latin typeface="Microsoft Sans Serif"/>
                <a:cs typeface="Microsoft Sans Serif"/>
              </a:rPr>
              <a:t>entrepreneurs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Microsoft Sans Serif"/>
                <a:cs typeface="Microsoft Sans Serif"/>
              </a:rPr>
              <a:t>sérieux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2981126" y="1320905"/>
            <a:ext cx="6229985" cy="892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Commencez</a:t>
            </a:r>
            <a:r>
              <a:rPr dirty="0" sz="15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4A5462"/>
                </a:solidFill>
                <a:latin typeface="Microsoft Sans Serif"/>
                <a:cs typeface="Microsoft Sans Serif"/>
              </a:rPr>
              <a:t>gratuitement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A5462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4A5462"/>
                </a:solidFill>
                <a:latin typeface="Microsoft Sans Serif"/>
                <a:cs typeface="Microsoft Sans Serif"/>
              </a:rPr>
              <a:t>évoluez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selon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Microsoft Sans Serif"/>
                <a:cs typeface="Microsoft Sans Serif"/>
              </a:rPr>
              <a:t>vos</a:t>
            </a:r>
            <a:r>
              <a:rPr dirty="0" sz="1500" spc="-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besoins</a:t>
            </a:r>
            <a:r>
              <a:rPr dirty="0" sz="1450" spc="-25">
                <a:solidFill>
                  <a:srgbClr val="4A5462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-3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4A5462"/>
                </a:solidFill>
                <a:latin typeface="Microsoft Sans Serif"/>
                <a:cs typeface="Microsoft Sans Serif"/>
              </a:rPr>
              <a:t>Aucun</a:t>
            </a:r>
            <a:r>
              <a:rPr dirty="0" sz="1500" spc="-4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engagement</a:t>
            </a:r>
            <a:r>
              <a:rPr dirty="0" sz="1450" spc="-25">
                <a:solidFill>
                  <a:srgbClr val="4A5462"/>
                </a:solidFill>
                <a:latin typeface="Microsoft Sans Serif"/>
                <a:cs typeface="Microsoft Sans Serif"/>
              </a:rPr>
              <a:t>, </a:t>
            </a:r>
            <a:r>
              <a:rPr dirty="0" sz="1500" spc="-40">
                <a:solidFill>
                  <a:srgbClr val="4A5462"/>
                </a:solidFill>
                <a:latin typeface="Microsoft Sans Serif"/>
                <a:cs typeface="Microsoft Sans Serif"/>
              </a:rPr>
              <a:t>annulation</a:t>
            </a:r>
            <a:r>
              <a:rPr dirty="0" sz="1500" spc="-3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4A5462"/>
                </a:solidFill>
                <a:latin typeface="Microsoft Sans Serif"/>
                <a:cs typeface="Microsoft Sans Serif"/>
              </a:rPr>
              <a:t>à</a:t>
            </a:r>
            <a:r>
              <a:rPr dirty="0" sz="1500" spc="-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A5462"/>
                </a:solidFill>
                <a:latin typeface="Microsoft Sans Serif"/>
                <a:cs typeface="Microsoft Sans Serif"/>
              </a:rPr>
              <a:t>tout</a:t>
            </a:r>
            <a:r>
              <a:rPr dirty="0" sz="1500" spc="-2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Microsoft Sans Serif"/>
                <a:cs typeface="Microsoft Sans Serif"/>
              </a:rPr>
              <a:t>moment</a:t>
            </a:r>
            <a:r>
              <a:rPr dirty="0" sz="1450" spc="-10">
                <a:solidFill>
                  <a:srgbClr val="4A5462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POPULAIRE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485322" y="4609177"/>
            <a:ext cx="7516495" cy="6297295"/>
            <a:chOff x="4485322" y="4609177"/>
            <a:chExt cx="7516495" cy="6297295"/>
          </a:xfrm>
        </p:grpSpPr>
        <p:pic>
          <p:nvPicPr>
            <p:cNvPr id="71" name="object 7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4609177"/>
              <a:ext cx="135225" cy="97125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4913977"/>
              <a:ext cx="135225" cy="97125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5218777"/>
              <a:ext cx="135225" cy="97125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5523577"/>
              <a:ext cx="135225" cy="9712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5828377"/>
              <a:ext cx="135225" cy="97125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6133177"/>
              <a:ext cx="135225" cy="97125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5322" y="6437977"/>
              <a:ext cx="135225" cy="97125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10477499" y="10582274"/>
              <a:ext cx="1524000" cy="323850"/>
            </a:xfrm>
            <a:custGeom>
              <a:avLst/>
              <a:gdLst/>
              <a:ahLst/>
              <a:cxnLst/>
              <a:rect l="l" t="t" r="r" b="b"/>
              <a:pathLst>
                <a:path w="1524000" h="323850">
                  <a:moveTo>
                    <a:pt x="14909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90952" y="0"/>
                  </a:lnTo>
                  <a:lnTo>
                    <a:pt x="1523032" y="28187"/>
                  </a:lnTo>
                  <a:lnTo>
                    <a:pt x="1523999" y="33047"/>
                  </a:lnTo>
                  <a:lnTo>
                    <a:pt x="1523999" y="290802"/>
                  </a:lnTo>
                  <a:lnTo>
                    <a:pt x="1495812" y="322883"/>
                  </a:lnTo>
                  <a:lnTo>
                    <a:pt x="14909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1799" y="10677524"/>
              <a:ext cx="133349" cy="133349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>
            <a:off x="4724350" y="4541606"/>
            <a:ext cx="795020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b="1">
                <a:solidFill>
                  <a:srgbClr val="374050"/>
                </a:solidFill>
                <a:latin typeface="Arial"/>
                <a:cs typeface="Arial"/>
              </a:rPr>
              <a:t>5</a:t>
            </a:r>
            <a:r>
              <a:rPr dirty="0" sz="115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374050"/>
                </a:solidFill>
                <a:latin typeface="Arial"/>
                <a:cs typeface="Arial"/>
              </a:rPr>
              <a:t>boutiques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4724350" y="4846406"/>
            <a:ext cx="85153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50" spc="-195" b="1">
                <a:solidFill>
                  <a:srgbClr val="374050"/>
                </a:solidFill>
                <a:latin typeface="Arial"/>
                <a:cs typeface="Arial"/>
              </a:rPr>
              <a:t>1</a:t>
            </a:r>
            <a:r>
              <a:rPr dirty="0" sz="1150" spc="-7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60" b="1">
                <a:solidFill>
                  <a:srgbClr val="374050"/>
                </a:solidFill>
                <a:latin typeface="Arial"/>
                <a:cs typeface="Arial"/>
              </a:rPr>
              <a:t>000</a:t>
            </a:r>
            <a:r>
              <a:rPr dirty="0" sz="1150" spc="-6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150" spc="-30" b="1">
                <a:solidFill>
                  <a:srgbClr val="374050"/>
                </a:solidFill>
                <a:latin typeface="Arial"/>
                <a:cs typeface="Arial"/>
              </a:rPr>
              <a:t>clients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724350" y="5153673"/>
            <a:ext cx="147066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30">
                <a:solidFill>
                  <a:srgbClr val="374050"/>
                </a:solidFill>
                <a:latin typeface="Microsoft Sans Serif"/>
                <a:cs typeface="Microsoft Sans Serif"/>
              </a:rPr>
              <a:t>IA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avancée </a:t>
            </a: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+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personas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724350" y="5458473"/>
            <a:ext cx="157670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35">
                <a:solidFill>
                  <a:srgbClr val="374050"/>
                </a:solidFill>
                <a:latin typeface="Microsoft Sans Serif"/>
                <a:cs typeface="Microsoft Sans Serif"/>
              </a:rPr>
              <a:t>Campagnes</a:t>
            </a:r>
            <a:r>
              <a:rPr dirty="0" sz="1150" spc="-1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multilingues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724350" y="5763273"/>
            <a:ext cx="113093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>
                <a:solidFill>
                  <a:srgbClr val="374050"/>
                </a:solidFill>
                <a:latin typeface="Microsoft Sans Serif"/>
                <a:cs typeface="Microsoft Sans Serif"/>
              </a:rPr>
              <a:t>Import</a:t>
            </a:r>
            <a:r>
              <a:rPr dirty="0" sz="1150" spc="-7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AliExpress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724350" y="6068073"/>
            <a:ext cx="116649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Analytics avancés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724350" y="6372873"/>
            <a:ext cx="154495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Microsoft Sans Serif"/>
                <a:cs typeface="Microsoft Sans Serif"/>
              </a:rPr>
              <a:t>email</a:t>
            </a:r>
            <a:r>
              <a:rPr dirty="0" sz="1150" spc="-4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Microsoft Sans Serif"/>
                <a:cs typeface="Microsoft Sans Serif"/>
              </a:rPr>
              <a:t>prioritaire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0773171" y="10642248"/>
            <a:ext cx="11271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solidFill>
                  <a:srgbClr val="FFFFFF"/>
                </a:solidFill>
                <a:latin typeface="Microsoft Sans Serif"/>
                <a:cs typeface="Microsoft Sans Serif"/>
              </a:rPr>
              <a:t>Créé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avec Genspark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2025-06-03T03:04:05Z</dcterms:created>
  <dcterms:modified xsi:type="dcterms:W3CDTF">2025-06-03T03:04:05Z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2025-06-03T00:00:00Z</vt:filetime>
  </property>
</Properties>
</file>