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aabd8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aabd8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af9c55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af9c55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4b0028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4b0028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4b0028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4b0028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4b0028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4b0028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4b0028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4b0028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0aabd8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0aabd8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55925" y="1063450"/>
            <a:ext cx="8357400" cy="20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MCV-M</a:t>
            </a:r>
            <a:r>
              <a:rPr lang="en-GB">
                <a:solidFill>
                  <a:srgbClr val="FFFBF0"/>
                </a:solidFill>
              </a:rPr>
              <a:t>2</a:t>
            </a:r>
            <a:r>
              <a:rPr b="0" lang="en-GB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r>
              <a:rPr lang="en-GB">
                <a:solidFill>
                  <a:srgbClr val="FFFBF0"/>
                </a:solidFill>
              </a:rPr>
              <a:t> </a:t>
            </a:r>
            <a:endParaRPr>
              <a:solidFill>
                <a:srgbClr val="FFFB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BF0"/>
                </a:solidFill>
              </a:rPr>
              <a:t>Image Inpainting and Completion</a:t>
            </a:r>
            <a:endParaRPr>
              <a:solidFill>
                <a:srgbClr val="FFFB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BF0"/>
                </a:solidFill>
              </a:rPr>
              <a:t>Exercise: Low Level Segmentation</a:t>
            </a:r>
            <a:endParaRPr>
              <a:solidFill>
                <a:srgbClr val="FFFBF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171000" y="3840650"/>
            <a:ext cx="4460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7 - Joan F. Serracant, </a:t>
            </a:r>
            <a:r>
              <a:rPr lang="en-GB" sz="1800"/>
              <a:t>Martí Cobos</a:t>
            </a:r>
            <a:r>
              <a:rPr lang="en-GB" sz="1800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Image Low Level </a:t>
            </a:r>
            <a:r>
              <a:rPr lang="en-GB" sz="2000">
                <a:solidFill>
                  <a:srgbClr val="000000"/>
                </a:solidFill>
              </a:rPr>
              <a:t>Segmentation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Computer vision pipeline for Low Level Segmentation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Test images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200"/>
              <a:t>Conclusions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Image Low Level Segmentation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58180" l="23964" r="64436" t="7340"/>
          <a:stretch/>
        </p:blipFill>
        <p:spPr>
          <a:xfrm>
            <a:off x="1565425" y="1396000"/>
            <a:ext cx="2084573" cy="31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0965" l="67924" r="20503" t="54820"/>
          <a:stretch/>
        </p:blipFill>
        <p:spPr>
          <a:xfrm>
            <a:off x="5954050" y="1404387"/>
            <a:ext cx="2084573" cy="30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326075" y="2645075"/>
            <a:ext cx="1041000" cy="61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94900" y="705613"/>
            <a:ext cx="8480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</a:t>
            </a:r>
            <a:r>
              <a:rPr b="1" lang="en-GB"/>
              <a:t>:</a:t>
            </a:r>
            <a:r>
              <a:rPr lang="en-GB"/>
              <a:t> image low level segmentation based on color GMMs and graphical models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739813" y="4607225"/>
            <a:ext cx="1735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</a:t>
            </a:r>
            <a:r>
              <a:rPr lang="en-GB"/>
              <a:t> image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066938" y="4607225"/>
            <a:ext cx="1858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 result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Computer vision pipeline for Low Level Segmentation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3" name="Google Shape;83;p16"/>
          <p:cNvSpPr txBox="1"/>
          <p:nvPr/>
        </p:nvSpPr>
        <p:spPr>
          <a:xfrm>
            <a:off x="140925" y="1665350"/>
            <a:ext cx="1135200" cy="65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image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660350" y="1665350"/>
            <a:ext cx="1410900" cy="65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 to </a:t>
            </a:r>
            <a:r>
              <a:rPr b="1" lang="en-GB"/>
              <a:t>Lab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(optional)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456125" y="1665350"/>
            <a:ext cx="1263600" cy="65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 </a:t>
            </a:r>
            <a:r>
              <a:rPr b="1" lang="en-GB"/>
              <a:t>GMM</a:t>
            </a:r>
            <a:r>
              <a:rPr lang="en-GB"/>
              <a:t> with K clusters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125625" y="1665350"/>
            <a:ext cx="1410900" cy="65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</a:t>
            </a:r>
            <a:r>
              <a:rPr b="1" lang="en-GB"/>
              <a:t>graphical</a:t>
            </a:r>
            <a:r>
              <a:rPr b="1" lang="en-GB"/>
              <a:t> model 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6942425" y="1665350"/>
            <a:ext cx="2118600" cy="657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 using </a:t>
            </a:r>
            <a:r>
              <a:rPr b="1" lang="en-GB"/>
              <a:t>graph cut</a:t>
            </a:r>
            <a:r>
              <a:rPr lang="en-GB"/>
              <a:t> inference </a:t>
            </a:r>
            <a:r>
              <a:rPr lang="en-GB"/>
              <a:t>algorithm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999475" y="2796100"/>
            <a:ext cx="1663200" cy="986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GMM as unary potentials and Potts model for pairwise potential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302188" y="1835400"/>
            <a:ext cx="3321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097300" y="1867100"/>
            <a:ext cx="3321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746438" y="1867100"/>
            <a:ext cx="3321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573413" y="1867100"/>
            <a:ext cx="3321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5400000">
            <a:off x="5665013" y="2432463"/>
            <a:ext cx="3321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9786" r="5042" t="6976"/>
          <a:stretch/>
        </p:blipFill>
        <p:spPr>
          <a:xfrm>
            <a:off x="2251525" y="2902625"/>
            <a:ext cx="1596250" cy="16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71775" y="1052638"/>
            <a:ext cx="8480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vision pipeline for Low Level S</a:t>
            </a:r>
            <a:r>
              <a:rPr lang="en-GB"/>
              <a:t>egmentation</a:t>
            </a:r>
            <a:r>
              <a:rPr lang="en-GB"/>
              <a:t> based on GMM clustering and graphical models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Test images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1" name="Google Shape;101;p17"/>
          <p:cNvSpPr txBox="1"/>
          <p:nvPr/>
        </p:nvSpPr>
        <p:spPr>
          <a:xfrm>
            <a:off x="469675" y="665800"/>
            <a:ext cx="3207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</a:t>
            </a:r>
            <a:r>
              <a:rPr lang="en-GB"/>
              <a:t> with </a:t>
            </a:r>
            <a:r>
              <a:rPr b="1" lang="en-GB"/>
              <a:t>RGB</a:t>
            </a:r>
            <a:r>
              <a:rPr lang="en-GB"/>
              <a:t> image: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948750" y="598525"/>
            <a:ext cx="4032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 </a:t>
            </a:r>
            <a:r>
              <a:rPr lang="en-GB"/>
              <a:t>with</a:t>
            </a:r>
            <a:r>
              <a:rPr lang="en-GB"/>
              <a:t> images converted to </a:t>
            </a:r>
            <a:r>
              <a:rPr b="1" lang="en-GB"/>
              <a:t>LAB</a:t>
            </a:r>
            <a:r>
              <a:rPr lang="en-GB"/>
              <a:t>:</a:t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20123" y="1032408"/>
            <a:ext cx="3938117" cy="3380683"/>
            <a:chOff x="75175" y="1027325"/>
            <a:chExt cx="3687375" cy="3076424"/>
          </a:xfrm>
        </p:grpSpPr>
        <p:pic>
          <p:nvPicPr>
            <p:cNvPr id="104" name="Google Shape;104;p17"/>
            <p:cNvPicPr preferRelativeResize="0"/>
            <p:nvPr/>
          </p:nvPicPr>
          <p:blipFill rotWithShape="1">
            <a:blip r:embed="rId3">
              <a:alphaModFix/>
            </a:blip>
            <a:srcRect b="0" l="15061" r="55761" t="0"/>
            <a:stretch/>
          </p:blipFill>
          <p:spPr>
            <a:xfrm>
              <a:off x="75175" y="1027325"/>
              <a:ext cx="1780598" cy="306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7"/>
            <p:cNvPicPr preferRelativeResize="0"/>
            <p:nvPr/>
          </p:nvPicPr>
          <p:blipFill rotWithShape="1">
            <a:blip r:embed="rId3">
              <a:alphaModFix/>
            </a:blip>
            <a:srcRect b="0" l="58825" r="9929" t="0"/>
            <a:stretch/>
          </p:blipFill>
          <p:spPr>
            <a:xfrm>
              <a:off x="1855774" y="1039750"/>
              <a:ext cx="1906776" cy="3063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7"/>
          <p:cNvGrpSpPr/>
          <p:nvPr/>
        </p:nvGrpSpPr>
        <p:grpSpPr>
          <a:xfrm>
            <a:off x="4727134" y="968849"/>
            <a:ext cx="4200680" cy="3355389"/>
            <a:chOff x="5555650" y="1018300"/>
            <a:chExt cx="3605424" cy="3191050"/>
          </a:xfrm>
        </p:grpSpPr>
        <p:pic>
          <p:nvPicPr>
            <p:cNvPr id="107" name="Google Shape;107;p17"/>
            <p:cNvPicPr preferRelativeResize="0"/>
            <p:nvPr/>
          </p:nvPicPr>
          <p:blipFill rotWithShape="1">
            <a:blip r:embed="rId4">
              <a:alphaModFix/>
            </a:blip>
            <a:srcRect b="0" l="58800" r="12230" t="0"/>
            <a:stretch/>
          </p:blipFill>
          <p:spPr>
            <a:xfrm>
              <a:off x="7320024" y="1018300"/>
              <a:ext cx="1841050" cy="3191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0" l="15744" r="56493" t="0"/>
            <a:stretch/>
          </p:blipFill>
          <p:spPr>
            <a:xfrm>
              <a:off x="5555650" y="1018300"/>
              <a:ext cx="1764374" cy="3191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7"/>
          <p:cNvSpPr txBox="1"/>
          <p:nvPr/>
        </p:nvSpPr>
        <p:spPr>
          <a:xfrm>
            <a:off x="4165800" y="4344875"/>
            <a:ext cx="4960200" cy="613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</a:t>
            </a:r>
            <a:r>
              <a:rPr lang="en-GB"/>
              <a:t> in Lab space provides </a:t>
            </a:r>
            <a:r>
              <a:rPr lang="en-GB"/>
              <a:t>slightly</a:t>
            </a:r>
            <a:r>
              <a:rPr lang="en-GB"/>
              <a:t> better results. From this point Segmentation on Lab space will be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Test images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15745" r="53904" t="0"/>
          <a:stretch/>
        </p:blipFill>
        <p:spPr>
          <a:xfrm>
            <a:off x="693525" y="1345000"/>
            <a:ext cx="1482998" cy="24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10676" r="7450" t="1166"/>
          <a:stretch/>
        </p:blipFill>
        <p:spPr>
          <a:xfrm>
            <a:off x="5122819" y="1170276"/>
            <a:ext cx="3315281" cy="30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437750" y="687225"/>
            <a:ext cx="2203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</a:t>
            </a:r>
            <a:r>
              <a:rPr lang="en-GB">
                <a:solidFill>
                  <a:schemeClr val="dk1"/>
                </a:solidFill>
              </a:rPr>
              <a:t>GMM Clusters result :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98025" y="753425"/>
            <a:ext cx="2203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 GMM Clusters result :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470600" y="4344875"/>
            <a:ext cx="3967500" cy="613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segmenting the image </a:t>
            </a:r>
            <a:r>
              <a:rPr lang="en-GB"/>
              <a:t>with</a:t>
            </a:r>
            <a:r>
              <a:rPr lang="en-GB"/>
              <a:t> 2 clusters, the house can be segmented form the </a:t>
            </a:r>
            <a:r>
              <a:rPr lang="en-GB"/>
              <a:t>background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57422" r="12227" t="0"/>
          <a:stretch/>
        </p:blipFill>
        <p:spPr>
          <a:xfrm>
            <a:off x="2176523" y="1345000"/>
            <a:ext cx="1482998" cy="245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410897" y="1189101"/>
            <a:ext cx="3706309" cy="3001367"/>
            <a:chOff x="693525" y="1390825"/>
            <a:chExt cx="2965996" cy="2453501"/>
          </a:xfrm>
        </p:grpSpPr>
        <p:pic>
          <p:nvPicPr>
            <p:cNvPr id="122" name="Google Shape;122;p18"/>
            <p:cNvPicPr preferRelativeResize="0"/>
            <p:nvPr/>
          </p:nvPicPr>
          <p:blipFill rotWithShape="1">
            <a:blip r:embed="rId3">
              <a:alphaModFix/>
            </a:blip>
            <a:srcRect b="0" l="15745" r="53904" t="0"/>
            <a:stretch/>
          </p:blipFill>
          <p:spPr>
            <a:xfrm>
              <a:off x="693525" y="1390825"/>
              <a:ext cx="1482998" cy="245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8"/>
            <p:cNvPicPr preferRelativeResize="0"/>
            <p:nvPr/>
          </p:nvPicPr>
          <p:blipFill rotWithShape="1">
            <a:blip r:embed="rId3">
              <a:alphaModFix/>
            </a:blip>
            <a:srcRect b="0" l="57422" r="12227" t="0"/>
            <a:stretch/>
          </p:blipFill>
          <p:spPr>
            <a:xfrm>
              <a:off x="2176523" y="1390825"/>
              <a:ext cx="1482998" cy="245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Test images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608700" y="1184550"/>
            <a:ext cx="2888978" cy="3642999"/>
            <a:chOff x="530075" y="645100"/>
            <a:chExt cx="2888978" cy="3642999"/>
          </a:xfrm>
        </p:grpSpPr>
        <p:pic>
          <p:nvPicPr>
            <p:cNvPr id="130" name="Google Shape;130;p19"/>
            <p:cNvPicPr preferRelativeResize="0"/>
            <p:nvPr/>
          </p:nvPicPr>
          <p:blipFill rotWithShape="1">
            <a:blip r:embed="rId3">
              <a:alphaModFix/>
            </a:blip>
            <a:srcRect b="4601" l="23447" r="59212" t="6224"/>
            <a:stretch/>
          </p:blipFill>
          <p:spPr>
            <a:xfrm>
              <a:off x="530075" y="645100"/>
              <a:ext cx="1410898" cy="364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9"/>
            <p:cNvPicPr preferRelativeResize="0"/>
            <p:nvPr/>
          </p:nvPicPr>
          <p:blipFill rotWithShape="1">
            <a:blip r:embed="rId3">
              <a:alphaModFix/>
            </a:blip>
            <a:srcRect b="4601" l="61856" r="19885" t="6224"/>
            <a:stretch/>
          </p:blipFill>
          <p:spPr>
            <a:xfrm>
              <a:off x="1933501" y="645100"/>
              <a:ext cx="1485552" cy="3642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9"/>
          <p:cNvGrpSpPr/>
          <p:nvPr/>
        </p:nvGrpSpPr>
        <p:grpSpPr>
          <a:xfrm>
            <a:off x="4001119" y="1167415"/>
            <a:ext cx="4785174" cy="3677253"/>
            <a:chOff x="3672875" y="1099175"/>
            <a:chExt cx="4556875" cy="3480599"/>
          </a:xfrm>
        </p:grpSpPr>
        <p:pic>
          <p:nvPicPr>
            <p:cNvPr id="133" name="Google Shape;133;p19"/>
            <p:cNvPicPr preferRelativeResize="0"/>
            <p:nvPr/>
          </p:nvPicPr>
          <p:blipFill rotWithShape="1">
            <a:blip r:embed="rId4">
              <a:alphaModFix/>
            </a:blip>
            <a:srcRect b="4831" l="15917" r="54950" t="6184"/>
            <a:stretch/>
          </p:blipFill>
          <p:spPr>
            <a:xfrm>
              <a:off x="3672875" y="1099175"/>
              <a:ext cx="2269402" cy="3480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 rotWithShape="1">
            <a:blip r:embed="rId4">
              <a:alphaModFix/>
            </a:blip>
            <a:srcRect b="4831" l="57085" r="11826" t="6184"/>
            <a:stretch/>
          </p:blipFill>
          <p:spPr>
            <a:xfrm>
              <a:off x="5807876" y="1099175"/>
              <a:ext cx="2421874" cy="3480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9"/>
          <p:cNvSpPr txBox="1"/>
          <p:nvPr/>
        </p:nvSpPr>
        <p:spPr>
          <a:xfrm>
            <a:off x="628375" y="774750"/>
            <a:ext cx="2203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images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89000" y="1014800"/>
            <a:ext cx="83205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using </a:t>
            </a:r>
            <a:r>
              <a:rPr lang="en-GB"/>
              <a:t>graphical</a:t>
            </a:r>
            <a:r>
              <a:rPr lang="en-GB"/>
              <a:t> model, image </a:t>
            </a:r>
            <a:r>
              <a:rPr lang="en-GB"/>
              <a:t>segmentation</a:t>
            </a:r>
            <a:r>
              <a:rPr lang="en-GB"/>
              <a:t> takes into account information form the neighbouring pixels, in contrast to GMM color segmentation which only uses pixel RGB values.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Converting image </a:t>
            </a:r>
            <a:r>
              <a:rPr lang="en-GB"/>
              <a:t>from</a:t>
            </a:r>
            <a:r>
              <a:rPr lang="en-GB"/>
              <a:t> RGB to Lab yields to slightly better results. The main reason is that Lab color space separates </a:t>
            </a:r>
            <a:r>
              <a:rPr lang="en-GB"/>
              <a:t>chromaticity</a:t>
            </a:r>
            <a:r>
              <a:rPr lang="en-GB"/>
              <a:t> and luminosity.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</a:t>
            </a:r>
            <a:r>
              <a:rPr lang="en-GB"/>
              <a:t>clusters (segmentation levels)</a:t>
            </a:r>
            <a:r>
              <a:rPr lang="en-GB"/>
              <a:t> can be adapted depending on the segmentation task.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There is no significant difference between “Max-Sum” and “Loopy Belief Propagation” inference algorithms.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