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78" r:id="rId18"/>
    <p:sldId id="273" r:id="rId19"/>
    <p:sldId id="275" r:id="rId20"/>
    <p:sldId id="276" r:id="rId21"/>
    <p:sldId id="274" r:id="rId22"/>
    <p:sldId id="277" r:id="rId23"/>
    <p:sldId id="279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page" id="{DA252F88-0E66-4812-8996-8BDA38953AFD}">
          <p14:sldIdLst>
            <p14:sldId id="256"/>
          </p14:sldIdLst>
        </p14:section>
        <p14:section name="Introduction" id="{96841D19-5480-49D6-B094-199BF0CE8321}">
          <p14:sldIdLst>
            <p14:sldId id="257"/>
            <p14:sldId id="258"/>
            <p14:sldId id="260"/>
            <p14:sldId id="261"/>
            <p14:sldId id="262"/>
          </p14:sldIdLst>
        </p14:section>
        <p14:section name="Data Wrangling and EDA" id="{8D91C29A-23BC-4F60-8866-7575C3C71FEB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80"/>
          </p14:sldIdLst>
        </p14:section>
        <p14:section name="Machine Learning" id="{8AAD23FC-3DE9-46B0-870D-6742F8A5C609}">
          <p14:sldIdLst>
            <p14:sldId id="270"/>
            <p14:sldId id="271"/>
            <p14:sldId id="278"/>
            <p14:sldId id="273"/>
            <p14:sldId id="275"/>
            <p14:sldId id="276"/>
            <p14:sldId id="274"/>
          </p14:sldIdLst>
        </p14:section>
        <p14:section name="Conclusion" id="{2D655397-5F88-4E31-8926-268C77A4CC72}">
          <p14:sldIdLst>
            <p14:sldId id="277"/>
            <p14:sldId id="279"/>
          </p14:sldIdLst>
        </p14:section>
        <p14:section name="References" id="{7284EC3C-8BB3-449F-8433-D0D0350C81E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91CD7-952B-4978-8B6D-DFF040B99504}" v="248" dt="2019-05-01T22:28:24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4164E-3399-4B14-8BF5-C7BB6D60EA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9A309A-AE06-4D62-8627-239C77F33E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Scrape missing data (seasons after 2011-2012).</a:t>
          </a:r>
        </a:p>
      </dgm:t>
    </dgm:pt>
    <dgm:pt modelId="{BE2C2A11-B035-406E-AD17-ED5F48C300B8}" type="parTrans" cxnId="{2A420CD3-37DB-4CC6-B53C-1208500FF361}">
      <dgm:prSet/>
      <dgm:spPr/>
      <dgm:t>
        <a:bodyPr/>
        <a:lstStyle/>
        <a:p>
          <a:endParaRPr lang="en-US"/>
        </a:p>
      </dgm:t>
    </dgm:pt>
    <dgm:pt modelId="{B523903E-399B-47C4-A180-D0A9C5AF87D8}" type="sibTrans" cxnId="{2A420CD3-37DB-4CC6-B53C-1208500FF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AFCEB6-C8A2-4730-A506-72DFD8163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on algorithms that can better describe non-linear relationships (e.g. CART, random forests, gradient boosted trees).</a:t>
          </a:r>
        </a:p>
      </dgm:t>
    </dgm:pt>
    <dgm:pt modelId="{9FCF4388-7DAA-41A6-B647-8D1EBCA86EEB}" type="parTrans" cxnId="{6B8BE7E3-F2F5-491A-8A43-E070485A7473}">
      <dgm:prSet/>
      <dgm:spPr/>
      <dgm:t>
        <a:bodyPr/>
        <a:lstStyle/>
        <a:p>
          <a:endParaRPr lang="en-US"/>
        </a:p>
      </dgm:t>
    </dgm:pt>
    <dgm:pt modelId="{7146EE9A-ECF0-4287-9623-4045C82BB3BF}" type="sibTrans" cxnId="{6B8BE7E3-F2F5-491A-8A43-E070485A74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B415-D3CE-481B-A191-87BD4A91D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Resampling or weighting to address class imbalance.</a:t>
          </a:r>
        </a:p>
      </dgm:t>
    </dgm:pt>
    <dgm:pt modelId="{9DF8219F-B967-4FAF-87DD-61FF60780BD6}" type="parTrans" cxnId="{47F9258C-F353-4F9F-BF9B-E429AE97EE75}">
      <dgm:prSet/>
      <dgm:spPr/>
      <dgm:t>
        <a:bodyPr/>
        <a:lstStyle/>
        <a:p>
          <a:endParaRPr lang="en-US"/>
        </a:p>
      </dgm:t>
    </dgm:pt>
    <dgm:pt modelId="{63F15E42-695D-418E-8B15-2AA4A4B2B46D}" type="sibTrans" cxnId="{47F9258C-F353-4F9F-BF9B-E429AE97EE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CB6B8C-488E-45A1-A0DB-5D1164EBE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Playoff qualification as an indicator variable.</a:t>
          </a:r>
        </a:p>
      </dgm:t>
    </dgm:pt>
    <dgm:pt modelId="{60847EEE-4740-4317-8EAB-9FA1ED6790F1}" type="parTrans" cxnId="{1F4DAB6F-E950-4A2F-B968-85B19BD6C8F9}">
      <dgm:prSet/>
      <dgm:spPr/>
      <dgm:t>
        <a:bodyPr/>
        <a:lstStyle/>
        <a:p>
          <a:endParaRPr lang="en-US"/>
        </a:p>
      </dgm:t>
    </dgm:pt>
    <dgm:pt modelId="{30670385-821E-409A-AD8F-102CCEAFB289}" type="sibTrans" cxnId="{1F4DAB6F-E950-4A2F-B968-85B19BD6C8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F03472-FA5E-4A9D-991B-DCC995DBC7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Applying clustering before creating models.</a:t>
          </a:r>
        </a:p>
      </dgm:t>
    </dgm:pt>
    <dgm:pt modelId="{2845C795-B88E-4940-B285-BBFDD07EA5E3}" type="parTrans" cxnId="{A0215A52-9F4C-4701-A4E1-5EE90D6C31E3}">
      <dgm:prSet/>
      <dgm:spPr/>
      <dgm:t>
        <a:bodyPr/>
        <a:lstStyle/>
        <a:p>
          <a:endParaRPr lang="en-US"/>
        </a:p>
      </dgm:t>
    </dgm:pt>
    <dgm:pt modelId="{D98F3AE9-7DAD-4D6F-8A19-A2619AEF0D6B}" type="sibTrans" cxnId="{A0215A52-9F4C-4701-A4E1-5EE90D6C3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97C607-6A23-4F28-A98C-CB3F7E05C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Potentially more ideas...</a:t>
          </a:r>
        </a:p>
      </dgm:t>
    </dgm:pt>
    <dgm:pt modelId="{EABC2ABC-EA1F-4ADF-801B-1A6281BF0FEC}" type="parTrans" cxnId="{2C78CDC2-02CB-448D-8DDD-F519F939209D}">
      <dgm:prSet/>
      <dgm:spPr/>
      <dgm:t>
        <a:bodyPr/>
        <a:lstStyle/>
        <a:p>
          <a:endParaRPr lang="en-US"/>
        </a:p>
      </dgm:t>
    </dgm:pt>
    <dgm:pt modelId="{00B9F4F8-B10A-45BD-A8D6-0FBD79632623}" type="sibTrans" cxnId="{2C78CDC2-02CB-448D-8DDD-F519F939209D}">
      <dgm:prSet/>
      <dgm:spPr/>
      <dgm:t>
        <a:bodyPr/>
        <a:lstStyle/>
        <a:p>
          <a:endParaRPr lang="en-US"/>
        </a:p>
      </dgm:t>
    </dgm:pt>
    <dgm:pt modelId="{19724D95-7CEA-448E-A35E-8570A6502B38}" type="pres">
      <dgm:prSet presAssocID="{F1A4164E-3399-4B14-8BF5-C7BB6D60EA56}" presName="root" presStyleCnt="0">
        <dgm:presLayoutVars>
          <dgm:dir/>
          <dgm:resizeHandles val="exact"/>
        </dgm:presLayoutVars>
      </dgm:prSet>
      <dgm:spPr/>
    </dgm:pt>
    <dgm:pt modelId="{D09B2092-B329-4C49-B866-EA8F94826BE8}" type="pres">
      <dgm:prSet presAssocID="{F1A4164E-3399-4B14-8BF5-C7BB6D60EA56}" presName="container" presStyleCnt="0">
        <dgm:presLayoutVars>
          <dgm:dir/>
          <dgm:resizeHandles val="exact"/>
        </dgm:presLayoutVars>
      </dgm:prSet>
      <dgm:spPr/>
    </dgm:pt>
    <dgm:pt modelId="{2CD5D28E-E4BE-4165-91A5-74D16B909B4C}" type="pres">
      <dgm:prSet presAssocID="{989A309A-AE06-4D62-8627-239C77F33EEE}" presName="compNode" presStyleCnt="0"/>
      <dgm:spPr/>
    </dgm:pt>
    <dgm:pt modelId="{005C5C77-E531-4E70-96C1-5DE134C57F0D}" type="pres">
      <dgm:prSet presAssocID="{989A309A-AE06-4D62-8627-239C77F33EEE}" presName="iconBgRect" presStyleLbl="bgShp" presStyleIdx="0" presStyleCnt="6"/>
      <dgm:spPr/>
    </dgm:pt>
    <dgm:pt modelId="{626B9C4C-716F-4461-82D8-2627F32C8AAF}" type="pres">
      <dgm:prSet presAssocID="{989A309A-AE06-4D62-8627-239C77F33E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28ADF5-D86F-46F3-9720-3DFF910F42B1}" type="pres">
      <dgm:prSet presAssocID="{989A309A-AE06-4D62-8627-239C77F33EEE}" presName="spaceRect" presStyleCnt="0"/>
      <dgm:spPr/>
    </dgm:pt>
    <dgm:pt modelId="{FD09A30E-89A5-4E54-B9DE-99B709F0D87B}" type="pres">
      <dgm:prSet presAssocID="{989A309A-AE06-4D62-8627-239C77F33EEE}" presName="textRect" presStyleLbl="revTx" presStyleIdx="0" presStyleCnt="6">
        <dgm:presLayoutVars>
          <dgm:chMax val="1"/>
          <dgm:chPref val="1"/>
        </dgm:presLayoutVars>
      </dgm:prSet>
      <dgm:spPr/>
    </dgm:pt>
    <dgm:pt modelId="{12A0ABD7-6F23-49B1-8AB0-97186AFC3A9F}" type="pres">
      <dgm:prSet presAssocID="{B523903E-399B-47C4-A180-D0A9C5AF87D8}" presName="sibTrans" presStyleLbl="sibTrans2D1" presStyleIdx="0" presStyleCnt="0"/>
      <dgm:spPr/>
    </dgm:pt>
    <dgm:pt modelId="{4805087A-5B0D-4755-A1D2-F6C19625056F}" type="pres">
      <dgm:prSet presAssocID="{DFAFCEB6-C8A2-4730-A506-72DFD8163507}" presName="compNode" presStyleCnt="0"/>
      <dgm:spPr/>
    </dgm:pt>
    <dgm:pt modelId="{B17348A4-0A7F-4254-BCA3-0A8B4D334543}" type="pres">
      <dgm:prSet presAssocID="{DFAFCEB6-C8A2-4730-A506-72DFD8163507}" presName="iconBgRect" presStyleLbl="bgShp" presStyleIdx="1" presStyleCnt="6"/>
      <dgm:spPr/>
    </dgm:pt>
    <dgm:pt modelId="{9DB593DC-FA29-4B75-A363-4D342A90AB4F}" type="pres">
      <dgm:prSet presAssocID="{DFAFCEB6-C8A2-4730-A506-72DFD81635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2E54A86-4B58-4CC2-A39A-4219F25898C7}" type="pres">
      <dgm:prSet presAssocID="{DFAFCEB6-C8A2-4730-A506-72DFD8163507}" presName="spaceRect" presStyleCnt="0"/>
      <dgm:spPr/>
    </dgm:pt>
    <dgm:pt modelId="{A65430D0-81B3-4D52-B328-24E662C72A67}" type="pres">
      <dgm:prSet presAssocID="{DFAFCEB6-C8A2-4730-A506-72DFD8163507}" presName="textRect" presStyleLbl="revTx" presStyleIdx="1" presStyleCnt="6">
        <dgm:presLayoutVars>
          <dgm:chMax val="1"/>
          <dgm:chPref val="1"/>
        </dgm:presLayoutVars>
      </dgm:prSet>
      <dgm:spPr/>
    </dgm:pt>
    <dgm:pt modelId="{5F4CA782-B447-434A-A777-22F12E953FCF}" type="pres">
      <dgm:prSet presAssocID="{7146EE9A-ECF0-4287-9623-4045C82BB3BF}" presName="sibTrans" presStyleLbl="sibTrans2D1" presStyleIdx="0" presStyleCnt="0"/>
      <dgm:spPr/>
    </dgm:pt>
    <dgm:pt modelId="{9934D349-6E49-4638-848C-118CEA5B7AD6}" type="pres">
      <dgm:prSet presAssocID="{79A3B415-D3CE-481B-A191-87BD4A91DC3B}" presName="compNode" presStyleCnt="0"/>
      <dgm:spPr/>
    </dgm:pt>
    <dgm:pt modelId="{D024C671-16A7-4DB7-8709-01C8EB007326}" type="pres">
      <dgm:prSet presAssocID="{79A3B415-D3CE-481B-A191-87BD4A91DC3B}" presName="iconBgRect" presStyleLbl="bgShp" presStyleIdx="2" presStyleCnt="6"/>
      <dgm:spPr/>
    </dgm:pt>
    <dgm:pt modelId="{D740CFFE-238E-4018-A31F-5B7DE754D66B}" type="pres">
      <dgm:prSet presAssocID="{79A3B415-D3CE-481B-A191-87BD4A91DC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EEBCD798-0BBB-41E0-9E81-59C8F2DFA903}" type="pres">
      <dgm:prSet presAssocID="{79A3B415-D3CE-481B-A191-87BD4A91DC3B}" presName="spaceRect" presStyleCnt="0"/>
      <dgm:spPr/>
    </dgm:pt>
    <dgm:pt modelId="{91148057-66A4-4F42-BE89-D9ED6046E067}" type="pres">
      <dgm:prSet presAssocID="{79A3B415-D3CE-481B-A191-87BD4A91DC3B}" presName="textRect" presStyleLbl="revTx" presStyleIdx="2" presStyleCnt="6">
        <dgm:presLayoutVars>
          <dgm:chMax val="1"/>
          <dgm:chPref val="1"/>
        </dgm:presLayoutVars>
      </dgm:prSet>
      <dgm:spPr/>
    </dgm:pt>
    <dgm:pt modelId="{0AA46849-6A6C-4B4D-91D4-EF57E5626F8E}" type="pres">
      <dgm:prSet presAssocID="{63F15E42-695D-418E-8B15-2AA4A4B2B46D}" presName="sibTrans" presStyleLbl="sibTrans2D1" presStyleIdx="0" presStyleCnt="0"/>
      <dgm:spPr/>
    </dgm:pt>
    <dgm:pt modelId="{1A69D27D-39BE-4890-B27B-AD01DA3A542A}" type="pres">
      <dgm:prSet presAssocID="{BBCB6B8C-488E-45A1-A0DB-5D1164EBE0C1}" presName="compNode" presStyleCnt="0"/>
      <dgm:spPr/>
    </dgm:pt>
    <dgm:pt modelId="{FA7EA09B-30CD-47C1-80BE-E1761877EAD6}" type="pres">
      <dgm:prSet presAssocID="{BBCB6B8C-488E-45A1-A0DB-5D1164EBE0C1}" presName="iconBgRect" presStyleLbl="bgShp" presStyleIdx="3" presStyleCnt="6"/>
      <dgm:spPr/>
    </dgm:pt>
    <dgm:pt modelId="{D9FFD52A-C19D-4A09-9C72-7D25694E8C14}" type="pres">
      <dgm:prSet presAssocID="{BBCB6B8C-488E-45A1-A0DB-5D1164EBE0C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37800AA-67C1-4873-850A-8E6AACB21D8A}" type="pres">
      <dgm:prSet presAssocID="{BBCB6B8C-488E-45A1-A0DB-5D1164EBE0C1}" presName="spaceRect" presStyleCnt="0"/>
      <dgm:spPr/>
    </dgm:pt>
    <dgm:pt modelId="{AAA7C4C3-1F97-4092-89EE-B03EFB86C0DF}" type="pres">
      <dgm:prSet presAssocID="{BBCB6B8C-488E-45A1-A0DB-5D1164EBE0C1}" presName="textRect" presStyleLbl="revTx" presStyleIdx="3" presStyleCnt="6">
        <dgm:presLayoutVars>
          <dgm:chMax val="1"/>
          <dgm:chPref val="1"/>
        </dgm:presLayoutVars>
      </dgm:prSet>
      <dgm:spPr/>
    </dgm:pt>
    <dgm:pt modelId="{9113F1F7-D94C-4AF8-86C1-4D702CBF54DB}" type="pres">
      <dgm:prSet presAssocID="{30670385-821E-409A-AD8F-102CCEAFB289}" presName="sibTrans" presStyleLbl="sibTrans2D1" presStyleIdx="0" presStyleCnt="0"/>
      <dgm:spPr/>
    </dgm:pt>
    <dgm:pt modelId="{112839AC-FB56-409D-A9FB-02F5FDD53D40}" type="pres">
      <dgm:prSet presAssocID="{1CF03472-FA5E-4A9D-991B-DCC995DBC7A3}" presName="compNode" presStyleCnt="0"/>
      <dgm:spPr/>
    </dgm:pt>
    <dgm:pt modelId="{273BBDE0-30D7-465E-9488-49D492A21BA9}" type="pres">
      <dgm:prSet presAssocID="{1CF03472-FA5E-4A9D-991B-DCC995DBC7A3}" presName="iconBgRect" presStyleLbl="bgShp" presStyleIdx="4" presStyleCnt="6"/>
      <dgm:spPr/>
    </dgm:pt>
    <dgm:pt modelId="{593BD521-AF47-44AA-B3CC-3C2E54FBE2E3}" type="pres">
      <dgm:prSet presAssocID="{1CF03472-FA5E-4A9D-991B-DCC995DBC7A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98A4A1-6BA9-4906-8BD0-77F5094D0764}" type="pres">
      <dgm:prSet presAssocID="{1CF03472-FA5E-4A9D-991B-DCC995DBC7A3}" presName="spaceRect" presStyleCnt="0"/>
      <dgm:spPr/>
    </dgm:pt>
    <dgm:pt modelId="{798BE9CE-3D29-49EE-BFFC-E02AC7B21C26}" type="pres">
      <dgm:prSet presAssocID="{1CF03472-FA5E-4A9D-991B-DCC995DBC7A3}" presName="textRect" presStyleLbl="revTx" presStyleIdx="4" presStyleCnt="6">
        <dgm:presLayoutVars>
          <dgm:chMax val="1"/>
          <dgm:chPref val="1"/>
        </dgm:presLayoutVars>
      </dgm:prSet>
      <dgm:spPr/>
    </dgm:pt>
    <dgm:pt modelId="{2A467CBB-B711-4A9B-9B4A-F93B2B4779D0}" type="pres">
      <dgm:prSet presAssocID="{D98F3AE9-7DAD-4D6F-8A19-A2619AEF0D6B}" presName="sibTrans" presStyleLbl="sibTrans2D1" presStyleIdx="0" presStyleCnt="0"/>
      <dgm:spPr/>
    </dgm:pt>
    <dgm:pt modelId="{61A0F8E7-AB59-4E8E-943A-366B7C77F473}" type="pres">
      <dgm:prSet presAssocID="{6997C607-6A23-4F28-A98C-CB3F7E05CF24}" presName="compNode" presStyleCnt="0"/>
      <dgm:spPr/>
    </dgm:pt>
    <dgm:pt modelId="{36E03F37-07A6-405C-BAA6-0360107F4271}" type="pres">
      <dgm:prSet presAssocID="{6997C607-6A23-4F28-A98C-CB3F7E05CF24}" presName="iconBgRect" presStyleLbl="bgShp" presStyleIdx="5" presStyleCnt="6"/>
      <dgm:spPr/>
    </dgm:pt>
    <dgm:pt modelId="{39A8B7A4-CFD4-4419-824F-D5287FC88676}" type="pres">
      <dgm:prSet presAssocID="{6997C607-6A23-4F28-A98C-CB3F7E05CF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EFE956A-5615-459B-8372-B042CE931E41}" type="pres">
      <dgm:prSet presAssocID="{6997C607-6A23-4F28-A98C-CB3F7E05CF24}" presName="spaceRect" presStyleCnt="0"/>
      <dgm:spPr/>
    </dgm:pt>
    <dgm:pt modelId="{920608E7-6F9B-4798-99E8-6A6991E18C89}" type="pres">
      <dgm:prSet presAssocID="{6997C607-6A23-4F28-A98C-CB3F7E05CF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DA5E021-18A0-4E3E-8D84-7FF59CB20E39}" type="presOf" srcId="{7146EE9A-ECF0-4287-9623-4045C82BB3BF}" destId="{5F4CA782-B447-434A-A777-22F12E953FCF}" srcOrd="0" destOrd="0" presId="urn:microsoft.com/office/officeart/2018/2/layout/IconCircleList"/>
    <dgm:cxn modelId="{C11B3424-B813-45BE-B578-54D28655EA75}" type="presOf" srcId="{B523903E-399B-47C4-A180-D0A9C5AF87D8}" destId="{12A0ABD7-6F23-49B1-8AB0-97186AFC3A9F}" srcOrd="0" destOrd="0" presId="urn:microsoft.com/office/officeart/2018/2/layout/IconCircleList"/>
    <dgm:cxn modelId="{2FC5F927-0CEE-4AB5-9366-5E117461AC33}" type="presOf" srcId="{D98F3AE9-7DAD-4D6F-8A19-A2619AEF0D6B}" destId="{2A467CBB-B711-4A9B-9B4A-F93B2B4779D0}" srcOrd="0" destOrd="0" presId="urn:microsoft.com/office/officeart/2018/2/layout/IconCircleList"/>
    <dgm:cxn modelId="{DE0A1329-D69B-463B-B59A-71B45DC34CBC}" type="presOf" srcId="{989A309A-AE06-4D62-8627-239C77F33EEE}" destId="{FD09A30E-89A5-4E54-B9DE-99B709F0D87B}" srcOrd="0" destOrd="0" presId="urn:microsoft.com/office/officeart/2018/2/layout/IconCircleList"/>
    <dgm:cxn modelId="{C9072940-0D66-4499-9B26-2DBB68589825}" type="presOf" srcId="{79A3B415-D3CE-481B-A191-87BD4A91DC3B}" destId="{91148057-66A4-4F42-BE89-D9ED6046E067}" srcOrd="0" destOrd="0" presId="urn:microsoft.com/office/officeart/2018/2/layout/IconCircleList"/>
    <dgm:cxn modelId="{3BEB2B43-CB79-4370-8A7E-E9DD899E44CE}" type="presOf" srcId="{63F15E42-695D-418E-8B15-2AA4A4B2B46D}" destId="{0AA46849-6A6C-4B4D-91D4-EF57E5626F8E}" srcOrd="0" destOrd="0" presId="urn:microsoft.com/office/officeart/2018/2/layout/IconCircleList"/>
    <dgm:cxn modelId="{1F4DAB6F-E950-4A2F-B968-85B19BD6C8F9}" srcId="{F1A4164E-3399-4B14-8BF5-C7BB6D60EA56}" destId="{BBCB6B8C-488E-45A1-A0DB-5D1164EBE0C1}" srcOrd="3" destOrd="0" parTransId="{60847EEE-4740-4317-8EAB-9FA1ED6790F1}" sibTransId="{30670385-821E-409A-AD8F-102CCEAFB289}"/>
    <dgm:cxn modelId="{F082DE50-7FED-4BBE-B8E6-019A695266C5}" type="presOf" srcId="{1CF03472-FA5E-4A9D-991B-DCC995DBC7A3}" destId="{798BE9CE-3D29-49EE-BFFC-E02AC7B21C26}" srcOrd="0" destOrd="0" presId="urn:microsoft.com/office/officeart/2018/2/layout/IconCircleList"/>
    <dgm:cxn modelId="{A0215A52-9F4C-4701-A4E1-5EE90D6C31E3}" srcId="{F1A4164E-3399-4B14-8BF5-C7BB6D60EA56}" destId="{1CF03472-FA5E-4A9D-991B-DCC995DBC7A3}" srcOrd="4" destOrd="0" parTransId="{2845C795-B88E-4940-B285-BBFDD07EA5E3}" sibTransId="{D98F3AE9-7DAD-4D6F-8A19-A2619AEF0D6B}"/>
    <dgm:cxn modelId="{A0171D59-26F8-487B-8821-109585C6424A}" type="presOf" srcId="{6997C607-6A23-4F28-A98C-CB3F7E05CF24}" destId="{920608E7-6F9B-4798-99E8-6A6991E18C89}" srcOrd="0" destOrd="0" presId="urn:microsoft.com/office/officeart/2018/2/layout/IconCircleList"/>
    <dgm:cxn modelId="{47F9258C-F353-4F9F-BF9B-E429AE97EE75}" srcId="{F1A4164E-3399-4B14-8BF5-C7BB6D60EA56}" destId="{79A3B415-D3CE-481B-A191-87BD4A91DC3B}" srcOrd="2" destOrd="0" parTransId="{9DF8219F-B967-4FAF-87DD-61FF60780BD6}" sibTransId="{63F15E42-695D-418E-8B15-2AA4A4B2B46D}"/>
    <dgm:cxn modelId="{6398868E-2C1A-454C-A8AA-02CF4A77666F}" type="presOf" srcId="{DFAFCEB6-C8A2-4730-A506-72DFD8163507}" destId="{A65430D0-81B3-4D52-B328-24E662C72A67}" srcOrd="0" destOrd="0" presId="urn:microsoft.com/office/officeart/2018/2/layout/IconCircleList"/>
    <dgm:cxn modelId="{78FFEC95-2A54-4F3F-86BF-F35FFAFF5343}" type="presOf" srcId="{30670385-821E-409A-AD8F-102CCEAFB289}" destId="{9113F1F7-D94C-4AF8-86C1-4D702CBF54DB}" srcOrd="0" destOrd="0" presId="urn:microsoft.com/office/officeart/2018/2/layout/IconCircleList"/>
    <dgm:cxn modelId="{2C78CDC2-02CB-448D-8DDD-F519F939209D}" srcId="{F1A4164E-3399-4B14-8BF5-C7BB6D60EA56}" destId="{6997C607-6A23-4F28-A98C-CB3F7E05CF24}" srcOrd="5" destOrd="0" parTransId="{EABC2ABC-EA1F-4ADF-801B-1A6281BF0FEC}" sibTransId="{00B9F4F8-B10A-45BD-A8D6-0FBD79632623}"/>
    <dgm:cxn modelId="{23449EC9-A154-4C6C-A68C-E0E73C6F04DF}" type="presOf" srcId="{F1A4164E-3399-4B14-8BF5-C7BB6D60EA56}" destId="{19724D95-7CEA-448E-A35E-8570A6502B38}" srcOrd="0" destOrd="0" presId="urn:microsoft.com/office/officeart/2018/2/layout/IconCircleList"/>
    <dgm:cxn modelId="{2A420CD3-37DB-4CC6-B53C-1208500FF361}" srcId="{F1A4164E-3399-4B14-8BF5-C7BB6D60EA56}" destId="{989A309A-AE06-4D62-8627-239C77F33EEE}" srcOrd="0" destOrd="0" parTransId="{BE2C2A11-B035-406E-AD17-ED5F48C300B8}" sibTransId="{B523903E-399B-47C4-A180-D0A9C5AF87D8}"/>
    <dgm:cxn modelId="{CD1E31D7-A2D9-4B0A-9ACF-C5E6FC11154D}" type="presOf" srcId="{BBCB6B8C-488E-45A1-A0DB-5D1164EBE0C1}" destId="{AAA7C4C3-1F97-4092-89EE-B03EFB86C0DF}" srcOrd="0" destOrd="0" presId="urn:microsoft.com/office/officeart/2018/2/layout/IconCircleList"/>
    <dgm:cxn modelId="{6B8BE7E3-F2F5-491A-8A43-E070485A7473}" srcId="{F1A4164E-3399-4B14-8BF5-C7BB6D60EA56}" destId="{DFAFCEB6-C8A2-4730-A506-72DFD8163507}" srcOrd="1" destOrd="0" parTransId="{9FCF4388-7DAA-41A6-B647-8D1EBCA86EEB}" sibTransId="{7146EE9A-ECF0-4287-9623-4045C82BB3BF}"/>
    <dgm:cxn modelId="{08952FB2-475B-4DB1-BAA2-B68297EF95E2}" type="presParOf" srcId="{19724D95-7CEA-448E-A35E-8570A6502B38}" destId="{D09B2092-B329-4C49-B866-EA8F94826BE8}" srcOrd="0" destOrd="0" presId="urn:microsoft.com/office/officeart/2018/2/layout/IconCircleList"/>
    <dgm:cxn modelId="{5094A9E9-B8BE-4FF3-9746-2A72A462B829}" type="presParOf" srcId="{D09B2092-B329-4C49-B866-EA8F94826BE8}" destId="{2CD5D28E-E4BE-4165-91A5-74D16B909B4C}" srcOrd="0" destOrd="0" presId="urn:microsoft.com/office/officeart/2018/2/layout/IconCircleList"/>
    <dgm:cxn modelId="{FDBC64A4-FEEF-4D49-9268-6E4300A9EEFC}" type="presParOf" srcId="{2CD5D28E-E4BE-4165-91A5-74D16B909B4C}" destId="{005C5C77-E531-4E70-96C1-5DE134C57F0D}" srcOrd="0" destOrd="0" presId="urn:microsoft.com/office/officeart/2018/2/layout/IconCircleList"/>
    <dgm:cxn modelId="{9BF94E09-6576-4AF9-854D-C6125C387F24}" type="presParOf" srcId="{2CD5D28E-E4BE-4165-91A5-74D16B909B4C}" destId="{626B9C4C-716F-4461-82D8-2627F32C8AAF}" srcOrd="1" destOrd="0" presId="urn:microsoft.com/office/officeart/2018/2/layout/IconCircleList"/>
    <dgm:cxn modelId="{0F2BE2C8-9A8E-4547-A226-7C63B39FEC41}" type="presParOf" srcId="{2CD5D28E-E4BE-4165-91A5-74D16B909B4C}" destId="{C828ADF5-D86F-46F3-9720-3DFF910F42B1}" srcOrd="2" destOrd="0" presId="urn:microsoft.com/office/officeart/2018/2/layout/IconCircleList"/>
    <dgm:cxn modelId="{3D5527EB-AF9E-4254-9860-882F98CAC2C0}" type="presParOf" srcId="{2CD5D28E-E4BE-4165-91A5-74D16B909B4C}" destId="{FD09A30E-89A5-4E54-B9DE-99B709F0D87B}" srcOrd="3" destOrd="0" presId="urn:microsoft.com/office/officeart/2018/2/layout/IconCircleList"/>
    <dgm:cxn modelId="{D73E946C-B29A-4065-80F8-B05C35CD4DB7}" type="presParOf" srcId="{D09B2092-B329-4C49-B866-EA8F94826BE8}" destId="{12A0ABD7-6F23-49B1-8AB0-97186AFC3A9F}" srcOrd="1" destOrd="0" presId="urn:microsoft.com/office/officeart/2018/2/layout/IconCircleList"/>
    <dgm:cxn modelId="{2A64533F-98E4-47D8-900D-901D6B06D902}" type="presParOf" srcId="{D09B2092-B329-4C49-B866-EA8F94826BE8}" destId="{4805087A-5B0D-4755-A1D2-F6C19625056F}" srcOrd="2" destOrd="0" presId="urn:microsoft.com/office/officeart/2018/2/layout/IconCircleList"/>
    <dgm:cxn modelId="{11D2C8EC-F326-459D-92F3-0A106A97457C}" type="presParOf" srcId="{4805087A-5B0D-4755-A1D2-F6C19625056F}" destId="{B17348A4-0A7F-4254-BCA3-0A8B4D334543}" srcOrd="0" destOrd="0" presId="urn:microsoft.com/office/officeart/2018/2/layout/IconCircleList"/>
    <dgm:cxn modelId="{32ABA69E-287E-479E-AB8C-8249109C02FE}" type="presParOf" srcId="{4805087A-5B0D-4755-A1D2-F6C19625056F}" destId="{9DB593DC-FA29-4B75-A363-4D342A90AB4F}" srcOrd="1" destOrd="0" presId="urn:microsoft.com/office/officeart/2018/2/layout/IconCircleList"/>
    <dgm:cxn modelId="{719103A2-D6FA-4D37-A680-A352B28C6865}" type="presParOf" srcId="{4805087A-5B0D-4755-A1D2-F6C19625056F}" destId="{12E54A86-4B58-4CC2-A39A-4219F25898C7}" srcOrd="2" destOrd="0" presId="urn:microsoft.com/office/officeart/2018/2/layout/IconCircleList"/>
    <dgm:cxn modelId="{0FEF56F8-2FCD-44BB-97C9-D5FA73BBECBC}" type="presParOf" srcId="{4805087A-5B0D-4755-A1D2-F6C19625056F}" destId="{A65430D0-81B3-4D52-B328-24E662C72A67}" srcOrd="3" destOrd="0" presId="urn:microsoft.com/office/officeart/2018/2/layout/IconCircleList"/>
    <dgm:cxn modelId="{CA889856-34DC-4A80-BC59-CAA942FAC233}" type="presParOf" srcId="{D09B2092-B329-4C49-B866-EA8F94826BE8}" destId="{5F4CA782-B447-434A-A777-22F12E953FCF}" srcOrd="3" destOrd="0" presId="urn:microsoft.com/office/officeart/2018/2/layout/IconCircleList"/>
    <dgm:cxn modelId="{A8E93CAA-29A7-44FF-BC3F-ACAFCF861399}" type="presParOf" srcId="{D09B2092-B329-4C49-B866-EA8F94826BE8}" destId="{9934D349-6E49-4638-848C-118CEA5B7AD6}" srcOrd="4" destOrd="0" presId="urn:microsoft.com/office/officeart/2018/2/layout/IconCircleList"/>
    <dgm:cxn modelId="{0EA7B9AC-58C8-4213-98B5-C650D5BB25FC}" type="presParOf" srcId="{9934D349-6E49-4638-848C-118CEA5B7AD6}" destId="{D024C671-16A7-4DB7-8709-01C8EB007326}" srcOrd="0" destOrd="0" presId="urn:microsoft.com/office/officeart/2018/2/layout/IconCircleList"/>
    <dgm:cxn modelId="{D9952930-CDBE-4CCA-87A5-4C7A53A0F476}" type="presParOf" srcId="{9934D349-6E49-4638-848C-118CEA5B7AD6}" destId="{D740CFFE-238E-4018-A31F-5B7DE754D66B}" srcOrd="1" destOrd="0" presId="urn:microsoft.com/office/officeart/2018/2/layout/IconCircleList"/>
    <dgm:cxn modelId="{9E416DFC-146F-41DF-943B-4B988AF78AA5}" type="presParOf" srcId="{9934D349-6E49-4638-848C-118CEA5B7AD6}" destId="{EEBCD798-0BBB-41E0-9E81-59C8F2DFA903}" srcOrd="2" destOrd="0" presId="urn:microsoft.com/office/officeart/2018/2/layout/IconCircleList"/>
    <dgm:cxn modelId="{B88F09AB-828D-4EE2-AA24-F9B36B9894AD}" type="presParOf" srcId="{9934D349-6E49-4638-848C-118CEA5B7AD6}" destId="{91148057-66A4-4F42-BE89-D9ED6046E067}" srcOrd="3" destOrd="0" presId="urn:microsoft.com/office/officeart/2018/2/layout/IconCircleList"/>
    <dgm:cxn modelId="{E1FDB7BB-9FE0-4ED3-9EE7-7C8E59377F73}" type="presParOf" srcId="{D09B2092-B329-4C49-B866-EA8F94826BE8}" destId="{0AA46849-6A6C-4B4D-91D4-EF57E5626F8E}" srcOrd="5" destOrd="0" presId="urn:microsoft.com/office/officeart/2018/2/layout/IconCircleList"/>
    <dgm:cxn modelId="{14A806F5-7522-4A0D-8E09-E485FBF220F7}" type="presParOf" srcId="{D09B2092-B329-4C49-B866-EA8F94826BE8}" destId="{1A69D27D-39BE-4890-B27B-AD01DA3A542A}" srcOrd="6" destOrd="0" presId="urn:microsoft.com/office/officeart/2018/2/layout/IconCircleList"/>
    <dgm:cxn modelId="{3779EB71-DB9C-43C5-A93B-E3C2B0B9223D}" type="presParOf" srcId="{1A69D27D-39BE-4890-B27B-AD01DA3A542A}" destId="{FA7EA09B-30CD-47C1-80BE-E1761877EAD6}" srcOrd="0" destOrd="0" presId="urn:microsoft.com/office/officeart/2018/2/layout/IconCircleList"/>
    <dgm:cxn modelId="{F28732DA-F836-40A1-B21F-C963072B8FC9}" type="presParOf" srcId="{1A69D27D-39BE-4890-B27B-AD01DA3A542A}" destId="{D9FFD52A-C19D-4A09-9C72-7D25694E8C14}" srcOrd="1" destOrd="0" presId="urn:microsoft.com/office/officeart/2018/2/layout/IconCircleList"/>
    <dgm:cxn modelId="{0D6F371C-1A8E-4303-8D25-C14193AA5B0E}" type="presParOf" srcId="{1A69D27D-39BE-4890-B27B-AD01DA3A542A}" destId="{B37800AA-67C1-4873-850A-8E6AACB21D8A}" srcOrd="2" destOrd="0" presId="urn:microsoft.com/office/officeart/2018/2/layout/IconCircleList"/>
    <dgm:cxn modelId="{757438F9-CEB6-4BB1-928D-0C51B56D30B0}" type="presParOf" srcId="{1A69D27D-39BE-4890-B27B-AD01DA3A542A}" destId="{AAA7C4C3-1F97-4092-89EE-B03EFB86C0DF}" srcOrd="3" destOrd="0" presId="urn:microsoft.com/office/officeart/2018/2/layout/IconCircleList"/>
    <dgm:cxn modelId="{B1BD75C4-E9B9-450D-AB84-C3FBC50C5696}" type="presParOf" srcId="{D09B2092-B329-4C49-B866-EA8F94826BE8}" destId="{9113F1F7-D94C-4AF8-86C1-4D702CBF54DB}" srcOrd="7" destOrd="0" presId="urn:microsoft.com/office/officeart/2018/2/layout/IconCircleList"/>
    <dgm:cxn modelId="{C70F620C-06E6-4E7F-9BE2-832D27F55F9D}" type="presParOf" srcId="{D09B2092-B329-4C49-B866-EA8F94826BE8}" destId="{112839AC-FB56-409D-A9FB-02F5FDD53D40}" srcOrd="8" destOrd="0" presId="urn:microsoft.com/office/officeart/2018/2/layout/IconCircleList"/>
    <dgm:cxn modelId="{E0FD16C9-5231-4F45-A7CE-DCA12C458330}" type="presParOf" srcId="{112839AC-FB56-409D-A9FB-02F5FDD53D40}" destId="{273BBDE0-30D7-465E-9488-49D492A21BA9}" srcOrd="0" destOrd="0" presId="urn:microsoft.com/office/officeart/2018/2/layout/IconCircleList"/>
    <dgm:cxn modelId="{B1A63239-ACBE-4457-98E0-B80018BBD44C}" type="presParOf" srcId="{112839AC-FB56-409D-A9FB-02F5FDD53D40}" destId="{593BD521-AF47-44AA-B3CC-3C2E54FBE2E3}" srcOrd="1" destOrd="0" presId="urn:microsoft.com/office/officeart/2018/2/layout/IconCircleList"/>
    <dgm:cxn modelId="{1DACD9D0-CA59-4B4F-B627-4FFA1FD5DCAC}" type="presParOf" srcId="{112839AC-FB56-409D-A9FB-02F5FDD53D40}" destId="{1698A4A1-6BA9-4906-8BD0-77F5094D0764}" srcOrd="2" destOrd="0" presId="urn:microsoft.com/office/officeart/2018/2/layout/IconCircleList"/>
    <dgm:cxn modelId="{36E5B6A7-2D89-4EB1-B813-DDB21D46DB67}" type="presParOf" srcId="{112839AC-FB56-409D-A9FB-02F5FDD53D40}" destId="{798BE9CE-3D29-49EE-BFFC-E02AC7B21C26}" srcOrd="3" destOrd="0" presId="urn:microsoft.com/office/officeart/2018/2/layout/IconCircleList"/>
    <dgm:cxn modelId="{D940BF48-F5F1-488B-877D-CBBBF1063C4D}" type="presParOf" srcId="{D09B2092-B329-4C49-B866-EA8F94826BE8}" destId="{2A467CBB-B711-4A9B-9B4A-F93B2B4779D0}" srcOrd="9" destOrd="0" presId="urn:microsoft.com/office/officeart/2018/2/layout/IconCircleList"/>
    <dgm:cxn modelId="{FFDBCB4B-D6B3-4AD3-9259-53D811FA8B8C}" type="presParOf" srcId="{D09B2092-B329-4C49-B866-EA8F94826BE8}" destId="{61A0F8E7-AB59-4E8E-943A-366B7C77F473}" srcOrd="10" destOrd="0" presId="urn:microsoft.com/office/officeart/2018/2/layout/IconCircleList"/>
    <dgm:cxn modelId="{C1E1C44E-1838-4AC9-90AB-AFB09ACB04B8}" type="presParOf" srcId="{61A0F8E7-AB59-4E8E-943A-366B7C77F473}" destId="{36E03F37-07A6-405C-BAA6-0360107F4271}" srcOrd="0" destOrd="0" presId="urn:microsoft.com/office/officeart/2018/2/layout/IconCircleList"/>
    <dgm:cxn modelId="{33927228-9847-429D-B2A6-920A4DD52E2F}" type="presParOf" srcId="{61A0F8E7-AB59-4E8E-943A-366B7C77F473}" destId="{39A8B7A4-CFD4-4419-824F-D5287FC88676}" srcOrd="1" destOrd="0" presId="urn:microsoft.com/office/officeart/2018/2/layout/IconCircleList"/>
    <dgm:cxn modelId="{84FD940C-62D0-4B16-9460-232137281C84}" type="presParOf" srcId="{61A0F8E7-AB59-4E8E-943A-366B7C77F473}" destId="{5EFE956A-5615-459B-8372-B042CE931E41}" srcOrd="2" destOrd="0" presId="urn:microsoft.com/office/officeart/2018/2/layout/IconCircleList"/>
    <dgm:cxn modelId="{DE94F40D-33A6-4C24-AE97-C6F8FEFF93F1}" type="presParOf" srcId="{61A0F8E7-AB59-4E8E-943A-366B7C77F473}" destId="{920608E7-6F9B-4798-99E8-6A6991E18C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5C77-E531-4E70-96C1-5DE134C57F0D}">
      <dsp:nvSpPr>
        <dsp:cNvPr id="0" name=""/>
        <dsp:cNvSpPr/>
      </dsp:nvSpPr>
      <dsp:spPr>
        <a:xfrm>
          <a:off x="200931" y="421640"/>
          <a:ext cx="911136" cy="911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B9C4C-716F-4461-82D8-2627F32C8AAF}">
      <dsp:nvSpPr>
        <dsp:cNvPr id="0" name=""/>
        <dsp:cNvSpPr/>
      </dsp:nvSpPr>
      <dsp:spPr>
        <a:xfrm>
          <a:off x="392270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9A30E-89A5-4E54-B9DE-99B709F0D87B}">
      <dsp:nvSpPr>
        <dsp:cNvPr id="0" name=""/>
        <dsp:cNvSpPr/>
      </dsp:nvSpPr>
      <dsp:spPr>
        <a:xfrm>
          <a:off x="1307311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Scrape missing data (seasons after 2011-2012).</a:t>
          </a:r>
        </a:p>
      </dsp:txBody>
      <dsp:txXfrm>
        <a:off x="1307311" y="421640"/>
        <a:ext cx="2147679" cy="911136"/>
      </dsp:txXfrm>
    </dsp:sp>
    <dsp:sp modelId="{B17348A4-0A7F-4254-BCA3-0A8B4D334543}">
      <dsp:nvSpPr>
        <dsp:cNvPr id="0" name=""/>
        <dsp:cNvSpPr/>
      </dsp:nvSpPr>
      <dsp:spPr>
        <a:xfrm>
          <a:off x="3829207" y="421640"/>
          <a:ext cx="911136" cy="9111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593DC-FA29-4B75-A363-4D342A90AB4F}">
      <dsp:nvSpPr>
        <dsp:cNvPr id="0" name=""/>
        <dsp:cNvSpPr/>
      </dsp:nvSpPr>
      <dsp:spPr>
        <a:xfrm>
          <a:off x="4020546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430D0-81B3-4D52-B328-24E662C72A67}">
      <dsp:nvSpPr>
        <dsp:cNvPr id="0" name=""/>
        <dsp:cNvSpPr/>
      </dsp:nvSpPr>
      <dsp:spPr>
        <a:xfrm>
          <a:off x="4935588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on algorithms that can better describe non-linear relationships (e.g. CART, random forests, gradient boosted trees).</a:t>
          </a:r>
        </a:p>
      </dsp:txBody>
      <dsp:txXfrm>
        <a:off x="4935588" y="421640"/>
        <a:ext cx="2147679" cy="911136"/>
      </dsp:txXfrm>
    </dsp:sp>
    <dsp:sp modelId="{D024C671-16A7-4DB7-8709-01C8EB007326}">
      <dsp:nvSpPr>
        <dsp:cNvPr id="0" name=""/>
        <dsp:cNvSpPr/>
      </dsp:nvSpPr>
      <dsp:spPr>
        <a:xfrm>
          <a:off x="7457484" y="421640"/>
          <a:ext cx="911136" cy="9111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CFFE-238E-4018-A31F-5B7DE754D66B}">
      <dsp:nvSpPr>
        <dsp:cNvPr id="0" name=""/>
        <dsp:cNvSpPr/>
      </dsp:nvSpPr>
      <dsp:spPr>
        <a:xfrm>
          <a:off x="7648822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48057-66A4-4F42-BE89-D9ED6046E067}">
      <dsp:nvSpPr>
        <dsp:cNvPr id="0" name=""/>
        <dsp:cNvSpPr/>
      </dsp:nvSpPr>
      <dsp:spPr>
        <a:xfrm>
          <a:off x="8563864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Resampling or weighting to address class imbalance.</a:t>
          </a:r>
        </a:p>
      </dsp:txBody>
      <dsp:txXfrm>
        <a:off x="8563864" y="421640"/>
        <a:ext cx="2147679" cy="911136"/>
      </dsp:txXfrm>
    </dsp:sp>
    <dsp:sp modelId="{FA7EA09B-30CD-47C1-80BE-E1761877EAD6}">
      <dsp:nvSpPr>
        <dsp:cNvPr id="0" name=""/>
        <dsp:cNvSpPr/>
      </dsp:nvSpPr>
      <dsp:spPr>
        <a:xfrm>
          <a:off x="200931" y="1878734"/>
          <a:ext cx="911136" cy="9111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D52A-C19D-4A09-9C72-7D25694E8C14}">
      <dsp:nvSpPr>
        <dsp:cNvPr id="0" name=""/>
        <dsp:cNvSpPr/>
      </dsp:nvSpPr>
      <dsp:spPr>
        <a:xfrm>
          <a:off x="392270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C4C3-1F97-4092-89EE-B03EFB86C0DF}">
      <dsp:nvSpPr>
        <dsp:cNvPr id="0" name=""/>
        <dsp:cNvSpPr/>
      </dsp:nvSpPr>
      <dsp:spPr>
        <a:xfrm>
          <a:off x="1307311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Playoff qualification as an indicator variable.</a:t>
          </a:r>
        </a:p>
      </dsp:txBody>
      <dsp:txXfrm>
        <a:off x="1307311" y="1878734"/>
        <a:ext cx="2147679" cy="911136"/>
      </dsp:txXfrm>
    </dsp:sp>
    <dsp:sp modelId="{273BBDE0-30D7-465E-9488-49D492A21BA9}">
      <dsp:nvSpPr>
        <dsp:cNvPr id="0" name=""/>
        <dsp:cNvSpPr/>
      </dsp:nvSpPr>
      <dsp:spPr>
        <a:xfrm>
          <a:off x="3829207" y="1878734"/>
          <a:ext cx="911136" cy="9111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BD521-AF47-44AA-B3CC-3C2E54FBE2E3}">
      <dsp:nvSpPr>
        <dsp:cNvPr id="0" name=""/>
        <dsp:cNvSpPr/>
      </dsp:nvSpPr>
      <dsp:spPr>
        <a:xfrm>
          <a:off x="4020546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BE9CE-3D29-49EE-BFFC-E02AC7B21C26}">
      <dsp:nvSpPr>
        <dsp:cNvPr id="0" name=""/>
        <dsp:cNvSpPr/>
      </dsp:nvSpPr>
      <dsp:spPr>
        <a:xfrm>
          <a:off x="4935588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Applying clustering before creating models.</a:t>
          </a:r>
        </a:p>
      </dsp:txBody>
      <dsp:txXfrm>
        <a:off x="4935588" y="1878734"/>
        <a:ext cx="2147679" cy="911136"/>
      </dsp:txXfrm>
    </dsp:sp>
    <dsp:sp modelId="{36E03F37-07A6-405C-BAA6-0360107F4271}">
      <dsp:nvSpPr>
        <dsp:cNvPr id="0" name=""/>
        <dsp:cNvSpPr/>
      </dsp:nvSpPr>
      <dsp:spPr>
        <a:xfrm>
          <a:off x="7457484" y="1878734"/>
          <a:ext cx="911136" cy="911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8B7A4-CFD4-4419-824F-D5287FC88676}">
      <dsp:nvSpPr>
        <dsp:cNvPr id="0" name=""/>
        <dsp:cNvSpPr/>
      </dsp:nvSpPr>
      <dsp:spPr>
        <a:xfrm>
          <a:off x="7648822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608E7-6F9B-4798-99E8-6A6991E18C89}">
      <dsp:nvSpPr>
        <dsp:cNvPr id="0" name=""/>
        <dsp:cNvSpPr/>
      </dsp:nvSpPr>
      <dsp:spPr>
        <a:xfrm>
          <a:off x="8563864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Potentially more ideas...</a:t>
          </a:r>
        </a:p>
      </dsp:txBody>
      <dsp:txXfrm>
        <a:off x="8563864" y="1878734"/>
        <a:ext cx="2147679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00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F760CA-8713-4304-95BE-8E57C6DFFB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D08692-ADE8-4789-8287-174DC6E1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keeda.com/basketball/all-nba-teams-the-who-what-when-why-and-how" TargetMode="External"/><Relationship Id="rId2" Type="http://schemas.openxmlformats.org/officeDocument/2006/relationships/hyperlink" Target="https://www.forbes.com/sites/kurtbadenhausen/2019/02/06/nba-team-values-2019-knicks-on-top-at-4-bill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pen-source-sports/mens-professional-basketball/kerne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nkStock">
            <a:extLst>
              <a:ext uri="{FF2B5EF4-FFF2-40B4-BE49-F238E27FC236}">
                <a16:creationId xmlns:a16="http://schemas.microsoft.com/office/drawing/2014/main" id="{ADF01F3F-F9A8-40C0-AEC1-6965CF5DA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2DC10-07C8-4E23-B67B-19F7D324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All-NBA Team Predictions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E71A-F8BA-4B48-B7A4-4F8721DF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Capstone Presentation</a:t>
            </a:r>
          </a:p>
          <a:p>
            <a:pPr>
              <a:lnSpc>
                <a:spcPct val="90000"/>
              </a:lnSpc>
            </a:pPr>
            <a:r>
              <a:rPr lang="en-US" sz="1700"/>
              <a:t>James Martinez</a:t>
            </a:r>
          </a:p>
          <a:p>
            <a:pPr>
              <a:lnSpc>
                <a:spcPct val="90000"/>
              </a:lnSpc>
            </a:pPr>
            <a:r>
              <a:rPr lang="en-US" sz="1700"/>
              <a:t>April 30, 2019</a:t>
            </a:r>
          </a:p>
        </p:txBody>
      </p:sp>
    </p:spTree>
    <p:extLst>
      <p:ext uri="{BB962C8B-B14F-4D97-AF65-F5344CB8AC3E}">
        <p14:creationId xmlns:p14="http://schemas.microsoft.com/office/powerpoint/2010/main" val="285315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643467"/>
            <a:ext cx="4594401" cy="970450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 – Per Game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3" y="1732449"/>
            <a:ext cx="3078749" cy="4482084"/>
          </a:xfrm>
        </p:spPr>
        <p:txBody>
          <a:bodyPr anchor="t">
            <a:normAutofit/>
          </a:bodyPr>
          <a:lstStyle/>
          <a:p>
            <a:pPr marL="342900" lvl="1" indent="-306000">
              <a:buClr>
                <a:schemeClr val="bg1"/>
              </a:buClr>
              <a:buFont typeface="Wingdings 2" charset="2"/>
              <a:buChar char=""/>
            </a:pP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3-point shooting became an </a:t>
            </a: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increasingly important </a:t>
            </a: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part of the game</a:t>
            </a:r>
          </a:p>
          <a:p>
            <a:pPr marL="342900" lvl="1" indent="-306000">
              <a:buClr>
                <a:schemeClr val="bg1"/>
              </a:buClr>
              <a:buFont typeface="Wingdings 2" charset="2"/>
              <a:buChar char=""/>
            </a:pP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Despite the 3-point shooting, the </a:t>
            </a: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points scored per game decreased </a:t>
            </a: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overall</a:t>
            </a:r>
          </a:p>
          <a:p>
            <a:pPr marL="450000" lvl="1" indent="0">
              <a:buNone/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  <p:pic>
        <p:nvPicPr>
          <p:cNvPr id="3074" name="Picture 2" descr="Lineplots corrected">
            <a:extLst>
              <a:ext uri="{FF2B5EF4-FFF2-40B4-BE49-F238E27FC236}">
                <a16:creationId xmlns:a16="http://schemas.microsoft.com/office/drawing/2014/main" id="{F002AD55-8E5C-4DE5-855A-BE4F6222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94" y="1029508"/>
            <a:ext cx="6642193" cy="47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2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istograms of member vs. non-member">
            <a:extLst>
              <a:ext uri="{FF2B5EF4-FFF2-40B4-BE49-F238E27FC236}">
                <a16:creationId xmlns:a16="http://schemas.microsoft.com/office/drawing/2014/main" id="{B190B3D1-84CF-4C9F-8F6A-C2785EECF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0" r="3849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7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– Stat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Interesting relationships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Bi-modal: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Rebounds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Free throws made</a:t>
            </a:r>
          </a:p>
          <a:p>
            <a:pPr>
              <a:buClr>
                <a:schemeClr val="tx1"/>
              </a:buClr>
            </a:pPr>
            <a:r>
              <a:rPr lang="en-US" sz="220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Demonstrates potential positional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489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3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56" y="643011"/>
            <a:ext cx="4601481" cy="891941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 – Stat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56" y="1732905"/>
            <a:ext cx="4412200" cy="448208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j-lt"/>
                <a:ea typeface="+mj-ea"/>
              </a:rPr>
              <a:t>Interesting relationships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j-lt"/>
                <a:ea typeface="+mj-ea"/>
              </a:rPr>
              <a:t>All-NBA members averaged more of everything, including: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j-lt"/>
                <a:ea typeface="+mj-ea"/>
              </a:rPr>
              <a:t>Turnovers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j-lt"/>
                <a:ea typeface="+mj-ea"/>
              </a:rPr>
              <a:t>Personal Fouls</a:t>
            </a:r>
          </a:p>
        </p:txBody>
      </p:sp>
      <p:pic>
        <p:nvPicPr>
          <p:cNvPr id="6146" name="Picture 2" descr="Boxplots of member vs. non-member">
            <a:extLst>
              <a:ext uri="{FF2B5EF4-FFF2-40B4-BE49-F238E27FC236}">
                <a16:creationId xmlns:a16="http://schemas.microsoft.com/office/drawing/2014/main" id="{17C3FE05-23BA-4CD9-90F1-DC4D2EB1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4593" y="-6570"/>
            <a:ext cx="6847407" cy="68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0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– Games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All-NBA Team members 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play a lot more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:</a:t>
            </a: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New features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“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GPRatio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” and “healthy”</a:t>
            </a:r>
          </a:p>
          <a:p>
            <a:pPr marL="907200" lvl="1" indent="-457200">
              <a:buClr>
                <a:srgbClr val="F0A285"/>
              </a:buClr>
              <a:buFont typeface="+mj-lt"/>
              <a:buAutoNum type="arabicPeriod"/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effectLst/>
            </a:endParaRPr>
          </a:p>
          <a:p>
            <a:pPr>
              <a:buClr>
                <a:srgbClr val="F0A285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effectLst/>
            </a:endParaRPr>
          </a:p>
        </p:txBody>
      </p:sp>
      <p:pic>
        <p:nvPicPr>
          <p:cNvPr id="8194" name="Picture 2" descr="Playtime">
            <a:extLst>
              <a:ext uri="{FF2B5EF4-FFF2-40B4-BE49-F238E27FC236}">
                <a16:creationId xmlns:a16="http://schemas.microsoft.com/office/drawing/2014/main" id="{3E6601CE-E646-469D-A9FC-30E7DBE9E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/>
          <a:stretch/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71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Rectangle 7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251DA-72E3-429E-B165-AD34313A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 – Shot %</a:t>
            </a:r>
          </a:p>
        </p:txBody>
      </p:sp>
      <p:sp>
        <p:nvSpPr>
          <p:cNvPr id="18450" name="Content Placeholder 18438">
            <a:extLst>
              <a:ext uri="{FF2B5EF4-FFF2-40B4-BE49-F238E27FC236}">
                <a16:creationId xmlns:a16="http://schemas.microsoft.com/office/drawing/2014/main" id="{091266E5-C470-44F9-9F4A-DA5E1D82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All-NBA members were generally more effective shooters</a:t>
            </a: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Except for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</a:rPr>
              <a:t>three-pointers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Both mean and median are higher for non-members</a:t>
            </a: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Maybe non-members receive assists</a:t>
            </a:r>
          </a:p>
        </p:txBody>
      </p:sp>
      <p:pic>
        <p:nvPicPr>
          <p:cNvPr id="18451" name="Picture 2" descr="Shot Percentage Densities">
            <a:extLst>
              <a:ext uri="{FF2B5EF4-FFF2-40B4-BE49-F238E27FC236}">
                <a16:creationId xmlns:a16="http://schemas.microsoft.com/office/drawing/2014/main" id="{EE5F659F-3A1B-411D-BE16-50F56807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353315"/>
            <a:ext cx="6642193" cy="41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7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15A-AEB8-457F-A504-0CC5FFC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FEBE-49B2-4576-9CF2-B77BF2F9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dirty="0"/>
              <a:t>Regularized Logistic Regression</a:t>
            </a:r>
          </a:p>
          <a:p>
            <a:pPr lvl="1"/>
            <a:r>
              <a:rPr lang="en-US" sz="2800" dirty="0"/>
              <a:t>LASSO – feature </a:t>
            </a:r>
            <a:r>
              <a:rPr lang="en-US" sz="2800" dirty="0">
                <a:solidFill>
                  <a:schemeClr val="accent1"/>
                </a:solidFill>
              </a:rPr>
              <a:t>selection</a:t>
            </a:r>
          </a:p>
          <a:p>
            <a:pPr lvl="1"/>
            <a:r>
              <a:rPr lang="en-US" sz="2800" dirty="0"/>
              <a:t>Ridge – feature </a:t>
            </a:r>
            <a:r>
              <a:rPr lang="en-US" sz="2800" dirty="0">
                <a:solidFill>
                  <a:schemeClr val="accent1"/>
                </a:solidFill>
              </a:rPr>
              <a:t>shrinkage</a:t>
            </a:r>
          </a:p>
          <a:p>
            <a:pPr lvl="1"/>
            <a:r>
              <a:rPr lang="en-US" sz="2800" dirty="0"/>
              <a:t>Elastic-Net – combination of above</a:t>
            </a:r>
          </a:p>
          <a:p>
            <a:r>
              <a:rPr lang="en-US" sz="2800" dirty="0"/>
              <a:t>Binary Classifier (All-NBA or not)</a:t>
            </a:r>
          </a:p>
        </p:txBody>
      </p:sp>
    </p:spTree>
    <p:extLst>
      <p:ext uri="{BB962C8B-B14F-4D97-AF65-F5344CB8AC3E}">
        <p14:creationId xmlns:p14="http://schemas.microsoft.com/office/powerpoint/2010/main" val="210275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2F1-51D4-4789-84C6-FA77BA8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35A3-9D93-4F31-BB56-92E85508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 80-20 split</a:t>
            </a:r>
          </a:p>
          <a:p>
            <a:pPr lvl="1"/>
            <a:r>
              <a:rPr lang="en-US" sz="2000" dirty="0"/>
              <a:t>Good performance based on AUROC</a:t>
            </a:r>
          </a:p>
          <a:p>
            <a:pPr lvl="1"/>
            <a:r>
              <a:rPr lang="en-US" sz="2000" dirty="0"/>
              <a:t>Variable performance with actual predictions</a:t>
            </a:r>
          </a:p>
          <a:p>
            <a:pPr lvl="1"/>
            <a:r>
              <a:rPr lang="en-US" sz="2000" dirty="0"/>
              <a:t>10 of 15 correct predictions for 2011-2012 All-NBA Team</a:t>
            </a:r>
          </a:p>
          <a:p>
            <a:r>
              <a:rPr lang="en-US" sz="2400" dirty="0"/>
              <a:t>Maximized training data</a:t>
            </a:r>
          </a:p>
          <a:p>
            <a:pPr lvl="1"/>
            <a:r>
              <a:rPr lang="en-US" sz="2000" dirty="0"/>
              <a:t>All but </a:t>
            </a:r>
            <a:r>
              <a:rPr lang="en-US" sz="2000" dirty="0">
                <a:solidFill>
                  <a:schemeClr val="accent1"/>
                </a:solidFill>
              </a:rPr>
              <a:t>last season </a:t>
            </a:r>
            <a:r>
              <a:rPr lang="en-US" sz="2000" dirty="0"/>
              <a:t>used for training</a:t>
            </a:r>
          </a:p>
          <a:p>
            <a:pPr lvl="1"/>
            <a:r>
              <a:rPr lang="en-US" sz="2000" dirty="0"/>
              <a:t>Last available season (2011-2012) used for testing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Better performance </a:t>
            </a:r>
            <a:r>
              <a:rPr lang="en-US" sz="2000" dirty="0"/>
              <a:t>than initial split based on AUPRC and Cross-Entropy</a:t>
            </a:r>
          </a:p>
        </p:txBody>
      </p:sp>
    </p:spTree>
    <p:extLst>
      <p:ext uri="{BB962C8B-B14F-4D97-AF65-F5344CB8AC3E}">
        <p14:creationId xmlns:p14="http://schemas.microsoft.com/office/powerpoint/2010/main" val="420164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2F1-51D4-4789-84C6-FA77BA8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35A3-9D93-4F31-BB56-92E85508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value is typically a </a:t>
            </a:r>
            <a:r>
              <a:rPr lang="en-US" dirty="0">
                <a:solidFill>
                  <a:schemeClr val="accent1"/>
                </a:solidFill>
              </a:rPr>
              <a:t>business decision</a:t>
            </a:r>
          </a:p>
          <a:p>
            <a:pPr lvl="1"/>
            <a:r>
              <a:rPr lang="en-US" dirty="0"/>
              <a:t>Based on willingness for false positives, false negatives, etc.</a:t>
            </a:r>
          </a:p>
          <a:p>
            <a:r>
              <a:rPr lang="en-US" dirty="0"/>
              <a:t>We’re only interested in a player’s </a:t>
            </a:r>
            <a:r>
              <a:rPr lang="en-US" dirty="0">
                <a:solidFill>
                  <a:schemeClr val="accent1"/>
                </a:solidFill>
              </a:rPr>
              <a:t>relative probability </a:t>
            </a:r>
            <a:r>
              <a:rPr lang="en-US" dirty="0"/>
              <a:t>to make the team</a:t>
            </a:r>
          </a:p>
          <a:p>
            <a:r>
              <a:rPr lang="en-US" dirty="0"/>
              <a:t>Rank players by position and probability</a:t>
            </a:r>
          </a:p>
          <a:p>
            <a:pPr lvl="1"/>
            <a:r>
              <a:rPr lang="en-US" dirty="0"/>
              <a:t>Top 2 Guards/Forwards and #1 Center – </a:t>
            </a:r>
            <a:r>
              <a:rPr lang="en-US" dirty="0">
                <a:solidFill>
                  <a:schemeClr val="accent1"/>
                </a:solidFill>
              </a:rPr>
              <a:t>First Team</a:t>
            </a:r>
          </a:p>
          <a:p>
            <a:pPr lvl="1"/>
            <a:r>
              <a:rPr lang="en-US" dirty="0"/>
              <a:t>#3 and #4 Guards/Forwards and #2 Center– </a:t>
            </a:r>
            <a:r>
              <a:rPr lang="en-US" dirty="0">
                <a:solidFill>
                  <a:schemeClr val="accent1"/>
                </a:solidFill>
              </a:rPr>
              <a:t>Second Team </a:t>
            </a:r>
          </a:p>
          <a:p>
            <a:pPr lvl="1"/>
            <a:r>
              <a:rPr lang="en-US" dirty="0"/>
              <a:t>#5 and #6 Guards/Forwards  and #3 Center – </a:t>
            </a:r>
            <a:r>
              <a:rPr lang="en-US" dirty="0">
                <a:solidFill>
                  <a:schemeClr val="accent1"/>
                </a:solidFill>
              </a:rPr>
              <a:t>Third Team</a:t>
            </a:r>
          </a:p>
        </p:txBody>
      </p:sp>
    </p:spTree>
    <p:extLst>
      <p:ext uri="{BB962C8B-B14F-4D97-AF65-F5344CB8AC3E}">
        <p14:creationId xmlns:p14="http://schemas.microsoft.com/office/powerpoint/2010/main" val="107738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453A-F6CA-49A0-9568-91711C4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Predictions – First Team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E4599CD-B6AC-4324-8DC0-C297BC9DB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27915"/>
              </p:ext>
            </p:extLst>
          </p:nvPr>
        </p:nvGraphicFramePr>
        <p:xfrm>
          <a:off x="634435" y="950334"/>
          <a:ext cx="10912477" cy="2478666"/>
        </p:xfrm>
        <a:graphic>
          <a:graphicData uri="http://schemas.openxmlformats.org/drawingml/2006/table">
            <a:tbl>
              <a:tblPr/>
              <a:tblGrid>
                <a:gridCol w="1586437">
                  <a:extLst>
                    <a:ext uri="{9D8B030D-6E8A-4147-A177-3AD203B41FA5}">
                      <a16:colId xmlns:a16="http://schemas.microsoft.com/office/drawing/2014/main" val="2375593792"/>
                    </a:ext>
                  </a:extLst>
                </a:gridCol>
                <a:gridCol w="2331510">
                  <a:extLst>
                    <a:ext uri="{9D8B030D-6E8A-4147-A177-3AD203B41FA5}">
                      <a16:colId xmlns:a16="http://schemas.microsoft.com/office/drawing/2014/main" val="2027257461"/>
                    </a:ext>
                  </a:extLst>
                </a:gridCol>
                <a:gridCol w="2331510">
                  <a:extLst>
                    <a:ext uri="{9D8B030D-6E8A-4147-A177-3AD203B41FA5}">
                      <a16:colId xmlns:a16="http://schemas.microsoft.com/office/drawing/2014/main" val="443433328"/>
                    </a:ext>
                  </a:extLst>
                </a:gridCol>
                <a:gridCol w="2331510">
                  <a:extLst>
                    <a:ext uri="{9D8B030D-6E8A-4147-A177-3AD203B41FA5}">
                      <a16:colId xmlns:a16="http://schemas.microsoft.com/office/drawing/2014/main" val="1078066740"/>
                    </a:ext>
                  </a:extLst>
                </a:gridCol>
                <a:gridCol w="2331510">
                  <a:extLst>
                    <a:ext uri="{9D8B030D-6E8A-4147-A177-3AD203B41FA5}">
                      <a16:colId xmlns:a16="http://schemas.microsoft.com/office/drawing/2014/main" val="3258974146"/>
                    </a:ext>
                  </a:extLst>
                </a:gridCol>
              </a:tblGrid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Position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effectLst/>
                          <a:latin typeface="Arial" panose="020B0604020202020204" pitchFamily="34" charset="0"/>
                        </a:rPr>
                        <a:t>Lasso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Ridge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Elastic-Net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2027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Chris Paul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Chris Paul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Chris Paul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Chris Paul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332324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Kobe Bryant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Kobe Bryant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Kobe Bryant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Kobe Bryant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75030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40129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3604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Dwight Howard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Dwight Howard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Dwight Howard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Dwight Howard</a:t>
                      </a:r>
                    </a:p>
                  </a:txBody>
                  <a:tcPr marL="154255" marR="154255" marT="71194" marB="711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79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7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453A-F6CA-49A0-9568-91711C4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Predictions – Second Team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58647F-0790-4688-94FF-2E3DAFF4C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29224"/>
              </p:ext>
            </p:extLst>
          </p:nvPr>
        </p:nvGraphicFramePr>
        <p:xfrm>
          <a:off x="642938" y="1062980"/>
          <a:ext cx="10912479" cy="2371428"/>
        </p:xfrm>
        <a:graphic>
          <a:graphicData uri="http://schemas.openxmlformats.org/drawingml/2006/table">
            <a:tbl>
              <a:tblPr/>
              <a:tblGrid>
                <a:gridCol w="2119515">
                  <a:extLst>
                    <a:ext uri="{9D8B030D-6E8A-4147-A177-3AD203B41FA5}">
                      <a16:colId xmlns:a16="http://schemas.microsoft.com/office/drawing/2014/main" val="2381851839"/>
                    </a:ext>
                  </a:extLst>
                </a:gridCol>
                <a:gridCol w="2198241">
                  <a:extLst>
                    <a:ext uri="{9D8B030D-6E8A-4147-A177-3AD203B41FA5}">
                      <a16:colId xmlns:a16="http://schemas.microsoft.com/office/drawing/2014/main" val="1235801827"/>
                    </a:ext>
                  </a:extLst>
                </a:gridCol>
                <a:gridCol w="2198241">
                  <a:extLst>
                    <a:ext uri="{9D8B030D-6E8A-4147-A177-3AD203B41FA5}">
                      <a16:colId xmlns:a16="http://schemas.microsoft.com/office/drawing/2014/main" val="3237856845"/>
                    </a:ext>
                  </a:extLst>
                </a:gridCol>
                <a:gridCol w="2198241">
                  <a:extLst>
                    <a:ext uri="{9D8B030D-6E8A-4147-A177-3AD203B41FA5}">
                      <a16:colId xmlns:a16="http://schemas.microsoft.com/office/drawing/2014/main" val="3304414367"/>
                    </a:ext>
                  </a:extLst>
                </a:gridCol>
                <a:gridCol w="2198241">
                  <a:extLst>
                    <a:ext uri="{9D8B030D-6E8A-4147-A177-3AD203B41FA5}">
                      <a16:colId xmlns:a16="http://schemas.microsoft.com/office/drawing/2014/main" val="4261485922"/>
                    </a:ext>
                  </a:extLst>
                </a:gridCol>
              </a:tblGrid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Position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effectLst/>
                          <a:latin typeface="Arial" panose="020B0604020202020204" pitchFamily="34" charset="0"/>
                        </a:rPr>
                        <a:t>Lasso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Ridge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Elastic-Net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3273"/>
                  </a:ext>
                </a:extLst>
              </a:tr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Deron Williams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Deron Williams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Deron Williams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Tony Parker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16148"/>
                  </a:ext>
                </a:extLst>
              </a:tr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59008"/>
                  </a:ext>
                </a:extLst>
              </a:tr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Kevin Love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Kevin Love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Kevin Love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Kevin Love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18049"/>
                  </a:ext>
                </a:extLst>
              </a:tr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Blake Griffin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Blake Griffin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Blake Griffin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Blake Griffin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069548"/>
                  </a:ext>
                </a:extLst>
              </a:tr>
              <a:tr h="39523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Andrew Bynum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Andrew Bynum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Andrew Bynum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Andrew Bynum</a:t>
                      </a:r>
                    </a:p>
                  </a:txBody>
                  <a:tcPr marL="115709" marR="115709" marT="53404" marB="534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9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2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The National Basketball Association (NBA) is considered to be the premier basketball league in the world.</a:t>
            </a:r>
          </a:p>
          <a:p>
            <a:pPr lvl="1"/>
            <a:r>
              <a:rPr lang="en-US" sz="2000" dirty="0">
                <a:effectLst/>
              </a:rPr>
              <a:t>Popularity is increasing - total revenue </a:t>
            </a:r>
            <a:r>
              <a:rPr lang="en-US" sz="2000" b="1" dirty="0">
                <a:effectLst/>
              </a:rPr>
              <a:t>increased by 8.5% </a:t>
            </a:r>
            <a:r>
              <a:rPr lang="en-US" sz="2000" dirty="0">
                <a:effectLst/>
              </a:rPr>
              <a:t>over the previous season, hitting the</a:t>
            </a:r>
            <a:r>
              <a:rPr lang="en-US" sz="2000" b="1" dirty="0">
                <a:effectLst/>
              </a:rPr>
              <a:t> $8 billion mark</a:t>
            </a:r>
            <a:r>
              <a:rPr lang="en-US" sz="2000" baseline="30000" dirty="0">
                <a:effectLst/>
              </a:rPr>
              <a:t>1</a:t>
            </a:r>
            <a:r>
              <a:rPr lang="en-US" sz="2000" dirty="0">
                <a:effectLst/>
              </a:rPr>
              <a:t>.</a:t>
            </a:r>
          </a:p>
          <a:p>
            <a:pPr lvl="1"/>
            <a:endParaRPr lang="en-US" dirty="0">
              <a:effectLst/>
            </a:endParaRPr>
          </a:p>
          <a:p>
            <a:r>
              <a:rPr lang="en-US" sz="2400" dirty="0">
                <a:effectLst/>
              </a:rPr>
              <a:t>Clients:</a:t>
            </a:r>
          </a:p>
          <a:p>
            <a:pPr lvl="1"/>
            <a:r>
              <a:rPr lang="en-US" sz="2000" dirty="0">
                <a:effectLst/>
              </a:rPr>
              <a:t>General basketball fans</a:t>
            </a:r>
          </a:p>
          <a:p>
            <a:pPr lvl="1"/>
            <a:r>
              <a:rPr lang="en-US" sz="2000" dirty="0">
                <a:effectLst/>
              </a:rPr>
              <a:t>Sports betters</a:t>
            </a:r>
          </a:p>
          <a:p>
            <a:pPr lvl="1"/>
            <a:r>
              <a:rPr lang="en-US" sz="2000" dirty="0">
                <a:effectLst/>
              </a:rPr>
              <a:t>Team Front-Offices</a:t>
            </a:r>
          </a:p>
        </p:txBody>
      </p:sp>
    </p:spTree>
    <p:extLst>
      <p:ext uri="{BB962C8B-B14F-4D97-AF65-F5344CB8AC3E}">
        <p14:creationId xmlns:p14="http://schemas.microsoft.com/office/powerpoint/2010/main" val="177115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453A-F6CA-49A0-9568-91711C4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Predictions – Third Team</a:t>
            </a:r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02FBE7-6EAD-4423-A109-15D1D4932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14552"/>
              </p:ext>
            </p:extLst>
          </p:nvPr>
        </p:nvGraphicFramePr>
        <p:xfrm>
          <a:off x="642938" y="1120769"/>
          <a:ext cx="10912478" cy="2255856"/>
        </p:xfrm>
        <a:graphic>
          <a:graphicData uri="http://schemas.openxmlformats.org/drawingml/2006/table">
            <a:tbl>
              <a:tblPr/>
              <a:tblGrid>
                <a:gridCol w="2160032">
                  <a:extLst>
                    <a:ext uri="{9D8B030D-6E8A-4147-A177-3AD203B41FA5}">
                      <a16:colId xmlns:a16="http://schemas.microsoft.com/office/drawing/2014/main" val="3909024385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386426838"/>
                    </a:ext>
                  </a:extLst>
                </a:gridCol>
                <a:gridCol w="2160032">
                  <a:extLst>
                    <a:ext uri="{9D8B030D-6E8A-4147-A177-3AD203B41FA5}">
                      <a16:colId xmlns:a16="http://schemas.microsoft.com/office/drawing/2014/main" val="4109088613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962375630"/>
                    </a:ext>
                  </a:extLst>
                </a:gridCol>
                <a:gridCol w="2160032">
                  <a:extLst>
                    <a:ext uri="{9D8B030D-6E8A-4147-A177-3AD203B41FA5}">
                      <a16:colId xmlns:a16="http://schemas.microsoft.com/office/drawing/2014/main" val="717217416"/>
                    </a:ext>
                  </a:extLst>
                </a:gridCol>
              </a:tblGrid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Position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Lasso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Ridge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Elastic-Net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84003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Brandon Jennings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Dwyane Wade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Dwyane Wade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Dwyane Wade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03923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Guard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Tony Parker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John Wall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Tony Parker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Rajon Rondo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76808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Pau Gasol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Pau Gasol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Pau Gasol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Dirk Nowitzki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23406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Forward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Josh Smith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Josh Smith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Josh Smith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Carmelo Anthony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10930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Center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Marcin Gortat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Marc Gasol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Marcin Gortat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Tyson Chandler</a:t>
                      </a:r>
                    </a:p>
                  </a:txBody>
                  <a:tcPr marL="109491" marR="109491" marT="50534" marB="505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95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85B-977C-4FFB-855F-01C398E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5" y="477252"/>
            <a:ext cx="8325532" cy="93846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Model Comparison –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68FD-E269-4D43-A8DE-A32A9CB3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27" y="3777916"/>
            <a:ext cx="4926948" cy="2133600"/>
          </a:xfrm>
        </p:spPr>
        <p:txBody>
          <a:bodyPr anchor="ctr"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Area Under ROC Curve (AUROC)</a:t>
            </a:r>
          </a:p>
          <a:p>
            <a:pPr>
              <a:buClr>
                <a:schemeClr val="tx1"/>
              </a:buClr>
            </a:pPr>
            <a:r>
              <a:rPr lang="en-US" dirty="0"/>
              <a:t>Area Under PR Curve (AUPRC)</a:t>
            </a:r>
          </a:p>
          <a:p>
            <a:pPr>
              <a:buClr>
                <a:schemeClr val="tx1"/>
              </a:buClr>
            </a:pPr>
            <a:r>
              <a:rPr lang="en-US" dirty="0"/>
              <a:t>(Mean) Cross-Entropy loss</a:t>
            </a:r>
          </a:p>
          <a:p>
            <a:pPr>
              <a:buClr>
                <a:schemeClr val="tx1"/>
              </a:buClr>
            </a:pPr>
            <a:r>
              <a:rPr lang="en-US" b="1" dirty="0"/>
              <a:t>Elastic-Net</a:t>
            </a:r>
            <a:r>
              <a:rPr lang="en-US" dirty="0"/>
              <a:t> provides the </a:t>
            </a:r>
            <a:r>
              <a:rPr lang="en-US" dirty="0">
                <a:solidFill>
                  <a:schemeClr val="accent1"/>
                </a:solidFill>
              </a:rPr>
              <a:t>best model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Based on metrics + results</a:t>
            </a:r>
          </a:p>
        </p:txBody>
      </p:sp>
      <p:pic>
        <p:nvPicPr>
          <p:cNvPr id="6" name="Picture 2" descr="Model Metrics Comparison Plot">
            <a:extLst>
              <a:ext uri="{FF2B5EF4-FFF2-40B4-BE49-F238E27FC236}">
                <a16:creationId xmlns:a16="http://schemas.microsoft.com/office/drawing/2014/main" id="{C87B19B0-8FD7-4AEB-B528-009F326A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625" y="3552687"/>
            <a:ext cx="5816372" cy="25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Model Metrics Comparison Table">
            <a:extLst>
              <a:ext uri="{FF2B5EF4-FFF2-40B4-BE49-F238E27FC236}">
                <a16:creationId xmlns:a16="http://schemas.microsoft.com/office/drawing/2014/main" id="{014182EE-674B-4551-90AF-B3F53D45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625" y="1696133"/>
            <a:ext cx="11258138" cy="15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2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CD8ECE-67D6-4364-8654-09FA5EA0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68290B-4717-41FA-AF1D-D496C86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models did a good job predicting </a:t>
            </a:r>
            <a:r>
              <a:rPr lang="en-US" sz="2800" dirty="0">
                <a:solidFill>
                  <a:schemeClr val="accent1"/>
                </a:solidFill>
              </a:rPr>
              <a:t>First and Second </a:t>
            </a:r>
            <a:r>
              <a:rPr lang="en-US" sz="2800" dirty="0"/>
              <a:t>Teams (9 of 10 players)</a:t>
            </a:r>
          </a:p>
          <a:p>
            <a:r>
              <a:rPr lang="en-US" sz="2800" dirty="0"/>
              <a:t>Results should be used as a </a:t>
            </a:r>
            <a:r>
              <a:rPr lang="en-US" sz="2800" dirty="0">
                <a:solidFill>
                  <a:schemeClr val="accent1"/>
                </a:solidFill>
              </a:rPr>
              <a:t>guideline</a:t>
            </a:r>
            <a:r>
              <a:rPr lang="en-US" sz="2800" dirty="0"/>
              <a:t>, particularly Third Team</a:t>
            </a:r>
          </a:p>
          <a:p>
            <a:pPr lvl="1"/>
            <a:r>
              <a:rPr lang="en-US" sz="2400" dirty="0"/>
              <a:t>Compare relative probabilities for each position</a:t>
            </a:r>
          </a:p>
        </p:txBody>
      </p:sp>
    </p:spTree>
    <p:extLst>
      <p:ext uri="{BB962C8B-B14F-4D97-AF65-F5344CB8AC3E}">
        <p14:creationId xmlns:p14="http://schemas.microsoft.com/office/powerpoint/2010/main" val="291939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CD8ECE-67D6-4364-8654-09FA5EA0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Improving the Model – Future Work</a:t>
            </a:r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2" name="Content Placeholder 7">
            <a:extLst>
              <a:ext uri="{FF2B5EF4-FFF2-40B4-BE49-F238E27FC236}">
                <a16:creationId xmlns:a16="http://schemas.microsoft.com/office/drawing/2014/main" id="{51AD4FD2-EFF2-4ABE-BEEB-8E42375DF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79215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141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29A4-3F8C-4EE6-A2F9-ED3E3DC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E78D-BFB0-4B8D-A99A-0FBECA2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https://www.forbes.com/sites/kurtbadenhausen/2019/02/06/nba-team-values-2019-knicks-on-top-at-4-billion/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https://www.sportskeeda.com/basketball/all-nba-teams-the-who-what-when-why-and-how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04" y="1732448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EB9E2F"/>
              </a:buClr>
            </a:pPr>
            <a:r>
              <a:rPr lang="en-US" dirty="0">
                <a:effectLst/>
              </a:rPr>
              <a:t>Changes to contracts and salary cap rules related to “star” players (e.g., players who make the All-NBA team)</a:t>
            </a:r>
          </a:p>
          <a:p>
            <a:pPr marL="450000" lvl="1" indent="0">
              <a:lnSpc>
                <a:spcPct val="90000"/>
              </a:lnSpc>
              <a:buClr>
                <a:srgbClr val="EB9E2F"/>
              </a:buClr>
              <a:buNone/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  <a:buClr>
                <a:srgbClr val="EB9E2F"/>
              </a:buClr>
            </a:pPr>
            <a:r>
              <a:rPr lang="en-US" b="1" dirty="0">
                <a:effectLst/>
              </a:rPr>
              <a:t>High-value players </a:t>
            </a:r>
            <a:r>
              <a:rPr lang="en-US" dirty="0">
                <a:effectLst/>
              </a:rPr>
              <a:t>can be gained or lost by teams based on whether or not the player makes an All-NBA team.</a:t>
            </a:r>
          </a:p>
          <a:p>
            <a:pPr lvl="1">
              <a:lnSpc>
                <a:spcPct val="90000"/>
              </a:lnSpc>
              <a:buClr>
                <a:srgbClr val="EB9E2F"/>
              </a:buClr>
            </a:pPr>
            <a:r>
              <a:rPr lang="en-US" dirty="0">
                <a:effectLst/>
              </a:rPr>
              <a:t>The Utah Jazz could have offered Gordon Hayward more money than any other team - </a:t>
            </a:r>
            <a:r>
              <a:rPr lang="en-US" i="1" dirty="0">
                <a:effectLst/>
              </a:rPr>
              <a:t>had he made the All-NBA roster</a:t>
            </a:r>
          </a:p>
          <a:p>
            <a:pPr lvl="1">
              <a:lnSpc>
                <a:spcPct val="90000"/>
              </a:lnSpc>
              <a:buClr>
                <a:srgbClr val="EB9E2F"/>
              </a:buClr>
            </a:pPr>
            <a:r>
              <a:rPr lang="en-US" dirty="0">
                <a:effectLst/>
              </a:rPr>
              <a:t>The Boston Celtics were able to sign him in 2017 for </a:t>
            </a:r>
            <a:r>
              <a:rPr lang="en-US" dirty="0">
                <a:solidFill>
                  <a:schemeClr val="accent1"/>
                </a:solidFill>
                <a:effectLst/>
              </a:rPr>
              <a:t>$40M less </a:t>
            </a:r>
            <a:r>
              <a:rPr lang="en-US" dirty="0">
                <a:effectLst/>
              </a:rPr>
              <a:t>than Utah was willing to pay</a:t>
            </a:r>
            <a:r>
              <a:rPr lang="en-US" baseline="30000" dirty="0">
                <a:effectLst/>
              </a:rPr>
              <a:t>2</a:t>
            </a:r>
          </a:p>
        </p:txBody>
      </p:sp>
      <p:pic>
        <p:nvPicPr>
          <p:cNvPr id="1026" name="Picture 2" descr="Golden State Warriors v Utah Jazz - Game Three : News Photo">
            <a:extLst>
              <a:ext uri="{FF2B5EF4-FFF2-40B4-BE49-F238E27FC236}">
                <a16:creationId xmlns:a16="http://schemas.microsoft.com/office/drawing/2014/main" id="{24F2EFFF-200B-43E6-A416-E6A7F0F0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0067" y="2033139"/>
            <a:ext cx="4921524" cy="34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1BBCFF"/>
              </a:buClr>
            </a:pPr>
            <a:r>
              <a:rPr lang="en-US" sz="3200" dirty="0">
                <a:effectLst/>
              </a:rPr>
              <a:t>Leverage historical NBA data from Kaggle to train a predictive model</a:t>
            </a:r>
          </a:p>
          <a:p>
            <a:pPr>
              <a:buClr>
                <a:srgbClr val="1BBCFF"/>
              </a:buClr>
            </a:pPr>
            <a:endParaRPr lang="en-US" dirty="0">
              <a:effectLst/>
            </a:endParaRPr>
          </a:p>
        </p:txBody>
      </p:sp>
      <p:pic>
        <p:nvPicPr>
          <p:cNvPr id="17412" name="Picture 4" descr="Image result for kaggle">
            <a:extLst>
              <a:ext uri="{FF2B5EF4-FFF2-40B4-BE49-F238E27FC236}">
                <a16:creationId xmlns:a16="http://schemas.microsoft.com/office/drawing/2014/main" id="{369F1884-E341-4C24-8518-A06261196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0067" y="2723433"/>
            <a:ext cx="4579923" cy="20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</a:rPr>
              <a:t>Data set: </a:t>
            </a:r>
            <a:r>
              <a:rPr lang="en-US" sz="2800" dirty="0">
                <a:effectLst/>
                <a:hlinkClick r:id="rId2"/>
              </a:rPr>
              <a:t>Men's Professional Basketball</a:t>
            </a:r>
            <a:endParaRPr lang="en-US" sz="2800" dirty="0">
              <a:effectLst/>
            </a:endParaRPr>
          </a:p>
          <a:p>
            <a:pPr lvl="1"/>
            <a:r>
              <a:rPr lang="en-US" sz="2400" dirty="0">
                <a:effectLst/>
              </a:rPr>
              <a:t>Stats on players, teams, and coaches in men's pro basketball leagues, 1937-2012</a:t>
            </a:r>
          </a:p>
          <a:p>
            <a:pPr lvl="1"/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Only the following used:</a:t>
            </a:r>
          </a:p>
          <a:p>
            <a:pPr lvl="1"/>
            <a:r>
              <a:rPr lang="en-US" sz="2000" b="1" dirty="0">
                <a:effectLst/>
              </a:rPr>
              <a:t>master</a:t>
            </a:r>
            <a:r>
              <a:rPr lang="en-US" sz="2000" dirty="0">
                <a:effectLst/>
              </a:rPr>
              <a:t>: biographical information for players and coaches</a:t>
            </a:r>
          </a:p>
          <a:p>
            <a:pPr lvl="1"/>
            <a:r>
              <a:rPr lang="en-US" sz="2000" b="1" dirty="0">
                <a:effectLst/>
              </a:rPr>
              <a:t>players</a:t>
            </a:r>
            <a:r>
              <a:rPr lang="en-US" sz="2000" dirty="0">
                <a:effectLst/>
              </a:rPr>
              <a:t>: stats for each player, per year</a:t>
            </a:r>
          </a:p>
          <a:p>
            <a:pPr lvl="1"/>
            <a:r>
              <a:rPr lang="en-US" sz="2000" b="1" dirty="0" err="1">
                <a:effectLst/>
              </a:rPr>
              <a:t>awards_players</a:t>
            </a:r>
            <a:r>
              <a:rPr lang="en-US" sz="2000" dirty="0">
                <a:effectLst/>
              </a:rPr>
              <a:t>: player awards, per year</a:t>
            </a:r>
          </a:p>
          <a:p>
            <a:pPr lvl="1"/>
            <a:r>
              <a:rPr lang="en-US" sz="2000" b="1" dirty="0" err="1">
                <a:effectLst/>
              </a:rPr>
              <a:t>player_allstar</a:t>
            </a:r>
            <a:r>
              <a:rPr lang="en-US" sz="2000" dirty="0">
                <a:effectLst/>
              </a:rPr>
              <a:t>: individual player stats for the All-Star Game, per year</a:t>
            </a:r>
          </a:p>
        </p:txBody>
      </p:sp>
    </p:spTree>
    <p:extLst>
      <p:ext uri="{BB962C8B-B14F-4D97-AF65-F5344CB8AC3E}">
        <p14:creationId xmlns:p14="http://schemas.microsoft.com/office/powerpoint/2010/main" val="424990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effectLst/>
              </a:rPr>
              <a:t>Features</a:t>
            </a:r>
          </a:p>
          <a:p>
            <a:pPr lvl="1"/>
            <a:r>
              <a:rPr lang="en-US" sz="2800" dirty="0">
                <a:effectLst/>
              </a:rPr>
              <a:t>Final data set contains 64 variables</a:t>
            </a:r>
          </a:p>
          <a:p>
            <a:pPr lvl="1"/>
            <a:r>
              <a:rPr lang="en-US" sz="2800" dirty="0">
                <a:effectLst/>
              </a:rPr>
              <a:t>Mostly numerical, engineered from initial raw statistics</a:t>
            </a:r>
          </a:p>
          <a:p>
            <a:r>
              <a:rPr lang="en-US" sz="3200" dirty="0">
                <a:effectLst/>
              </a:rPr>
              <a:t>Limitations</a:t>
            </a:r>
          </a:p>
          <a:p>
            <a:pPr lvl="1"/>
            <a:r>
              <a:rPr lang="en-US" sz="2800" dirty="0">
                <a:effectLst/>
              </a:rPr>
              <a:t>Data only up to 2011-2012 season</a:t>
            </a:r>
          </a:p>
          <a:p>
            <a:pPr lvl="1"/>
            <a:r>
              <a:rPr lang="en-US" sz="2800" dirty="0">
                <a:effectLst/>
              </a:rPr>
              <a:t>Cannot capture true nature of selection process (point-based vote)</a:t>
            </a:r>
          </a:p>
          <a:p>
            <a:pPr lvl="1"/>
            <a:r>
              <a:rPr lang="en-US" sz="2800" dirty="0">
                <a:effectLst/>
              </a:rPr>
              <a:t>Cannot accurately leverage post-season data for model</a:t>
            </a:r>
          </a:p>
        </p:txBody>
      </p:sp>
    </p:spTree>
    <p:extLst>
      <p:ext uri="{BB962C8B-B14F-4D97-AF65-F5344CB8AC3E}">
        <p14:creationId xmlns:p14="http://schemas.microsoft.com/office/powerpoint/2010/main" val="309902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020"/>
            <a:ext cx="4319942" cy="4058751"/>
          </a:xfrm>
        </p:spPr>
        <p:txBody>
          <a:bodyPr/>
          <a:lstStyle/>
          <a:p>
            <a:r>
              <a:rPr lang="en-US" sz="2400" dirty="0">
                <a:effectLst/>
              </a:rPr>
              <a:t>Tidy data</a:t>
            </a:r>
          </a:p>
          <a:p>
            <a:pPr lvl="1"/>
            <a:r>
              <a:rPr lang="en-US" sz="2200" dirty="0">
                <a:effectLst/>
              </a:rPr>
              <a:t>1 observation per column</a:t>
            </a:r>
          </a:p>
          <a:p>
            <a:r>
              <a:rPr lang="en-US" sz="2400" dirty="0">
                <a:effectLst/>
              </a:rPr>
              <a:t>Merging datasets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effectLst/>
              </a:rPr>
              <a:t>Inconsistency</a:t>
            </a:r>
            <a:r>
              <a:rPr lang="en-US" sz="2200" dirty="0">
                <a:effectLst/>
              </a:rPr>
              <a:t> between Kaggle data sets</a:t>
            </a:r>
          </a:p>
          <a:p>
            <a:pPr lvl="1"/>
            <a:r>
              <a:rPr lang="en-US" sz="2200" dirty="0">
                <a:effectLst/>
              </a:rPr>
              <a:t>Encoding issues</a:t>
            </a:r>
          </a:p>
          <a:p>
            <a:endParaRPr lang="en-US" sz="2200" dirty="0">
              <a:effectLst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4F1086-FD8D-462F-A121-E6C64C42D4D3}"/>
              </a:ext>
            </a:extLst>
          </p:cNvPr>
          <p:cNvGrpSpPr/>
          <p:nvPr/>
        </p:nvGrpSpPr>
        <p:grpSpPr>
          <a:xfrm>
            <a:off x="5832325" y="1792607"/>
            <a:ext cx="2251880" cy="795122"/>
            <a:chOff x="10072" y="0"/>
            <a:chExt cx="3727323" cy="198006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8F12A57-3703-4C9E-87D1-4821A8884C03}"/>
                </a:ext>
              </a:extLst>
            </p:cNvPr>
            <p:cNvSpPr/>
            <p:nvPr/>
          </p:nvSpPr>
          <p:spPr>
            <a:xfrm>
              <a:off x="10072" y="0"/>
              <a:ext cx="3727323" cy="19800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2EEB4E7-4BCC-4F26-8D27-2589FD0AA86E}"/>
                </a:ext>
              </a:extLst>
            </p:cNvPr>
            <p:cNvSpPr txBox="1"/>
            <p:nvPr/>
          </p:nvSpPr>
          <p:spPr>
            <a:xfrm>
              <a:off x="106731" y="96659"/>
              <a:ext cx="3534005" cy="1786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112395" rIns="224790" bIns="11239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master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AE3D50-FBCE-4ED0-9B91-945FF16C2D52}"/>
              </a:ext>
            </a:extLst>
          </p:cNvPr>
          <p:cNvGrpSpPr/>
          <p:nvPr/>
        </p:nvGrpSpPr>
        <p:grpSpPr>
          <a:xfrm>
            <a:off x="5832325" y="2626544"/>
            <a:ext cx="2251880" cy="795122"/>
            <a:chOff x="10072" y="0"/>
            <a:chExt cx="3727323" cy="19800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77359D-E4CB-41D1-AF93-C6E90077EEDA}"/>
                </a:ext>
              </a:extLst>
            </p:cNvPr>
            <p:cNvSpPr/>
            <p:nvPr/>
          </p:nvSpPr>
          <p:spPr>
            <a:xfrm>
              <a:off x="10072" y="0"/>
              <a:ext cx="3727323" cy="19800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D87344B6-2760-48DC-9D94-2C378E03839F}"/>
                </a:ext>
              </a:extLst>
            </p:cNvPr>
            <p:cNvSpPr txBox="1"/>
            <p:nvPr/>
          </p:nvSpPr>
          <p:spPr>
            <a:xfrm>
              <a:off x="106731" y="96659"/>
              <a:ext cx="3534005" cy="1786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112395" rIns="224790" bIns="11239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players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01788C-C49E-42F8-B4A2-DF74CEE817B3}"/>
              </a:ext>
            </a:extLst>
          </p:cNvPr>
          <p:cNvGrpSpPr/>
          <p:nvPr/>
        </p:nvGrpSpPr>
        <p:grpSpPr>
          <a:xfrm>
            <a:off x="5832325" y="3460481"/>
            <a:ext cx="2251880" cy="795122"/>
            <a:chOff x="10072" y="0"/>
            <a:chExt cx="3727323" cy="198006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D96E601-F8B5-4EC2-BAFE-F80D632B6FCB}"/>
                </a:ext>
              </a:extLst>
            </p:cNvPr>
            <p:cNvSpPr/>
            <p:nvPr/>
          </p:nvSpPr>
          <p:spPr>
            <a:xfrm>
              <a:off x="10072" y="0"/>
              <a:ext cx="3727323" cy="19800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49AB7FB-C3B3-413F-B7E0-7AB05FB45DA6}"/>
                </a:ext>
              </a:extLst>
            </p:cNvPr>
            <p:cNvSpPr txBox="1"/>
            <p:nvPr/>
          </p:nvSpPr>
          <p:spPr>
            <a:xfrm>
              <a:off x="106731" y="96659"/>
              <a:ext cx="3534005" cy="1786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112395" rIns="224790" bIns="11239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 err="1"/>
                <a:t>a</a:t>
              </a:r>
              <a:r>
                <a:rPr lang="en-US" kern="1200" dirty="0" err="1"/>
                <a:t>wards_players</a:t>
              </a:r>
              <a:endParaRPr lang="en-US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7DF34-DE91-48D3-ACAA-46E036F92295}"/>
              </a:ext>
            </a:extLst>
          </p:cNvPr>
          <p:cNvGrpSpPr/>
          <p:nvPr/>
        </p:nvGrpSpPr>
        <p:grpSpPr>
          <a:xfrm>
            <a:off x="5832325" y="4294418"/>
            <a:ext cx="2251880" cy="795122"/>
            <a:chOff x="10072" y="0"/>
            <a:chExt cx="3727323" cy="19800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94B1F75-A3C1-43BF-B15D-49C5FA521A1F}"/>
                </a:ext>
              </a:extLst>
            </p:cNvPr>
            <p:cNvSpPr/>
            <p:nvPr/>
          </p:nvSpPr>
          <p:spPr>
            <a:xfrm>
              <a:off x="10072" y="0"/>
              <a:ext cx="3727323" cy="198006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7B13AEA5-CE64-45A2-BC3F-C4DF3647C0C4}"/>
                </a:ext>
              </a:extLst>
            </p:cNvPr>
            <p:cNvSpPr txBox="1"/>
            <p:nvPr/>
          </p:nvSpPr>
          <p:spPr>
            <a:xfrm>
              <a:off x="106731" y="96659"/>
              <a:ext cx="3534005" cy="1786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112395" rIns="224790" bIns="11239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 err="1"/>
                <a:t>p</a:t>
              </a:r>
              <a:r>
                <a:rPr lang="en-US" kern="1200" dirty="0" err="1"/>
                <a:t>layer_allstar</a:t>
              </a:r>
              <a:endParaRPr lang="en-US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B18D86-6B98-4ACD-9A5A-257660610132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8084205" y="2190168"/>
            <a:ext cx="1325508" cy="137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670718-FB4E-41A3-9B1C-1DB5DEF3217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084204" y="3024105"/>
            <a:ext cx="1325509" cy="54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1519E8-37F4-4411-888B-FE92709475B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084204" y="3566835"/>
            <a:ext cx="1325509" cy="29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9899EE-DBDD-49A2-A758-0761329347D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084204" y="3566835"/>
            <a:ext cx="1325509" cy="1086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CE3E3-B569-4472-957B-44D79A9B57AB}"/>
              </a:ext>
            </a:extLst>
          </p:cNvPr>
          <p:cNvGrpSpPr/>
          <p:nvPr/>
        </p:nvGrpSpPr>
        <p:grpSpPr>
          <a:xfrm>
            <a:off x="9409713" y="3169274"/>
            <a:ext cx="2251880" cy="795122"/>
            <a:chOff x="10072" y="0"/>
            <a:chExt cx="3727323" cy="198006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E864B29-DC51-4BF6-8ABA-0310AFEE1CAB}"/>
                </a:ext>
              </a:extLst>
            </p:cNvPr>
            <p:cNvSpPr/>
            <p:nvPr/>
          </p:nvSpPr>
          <p:spPr>
            <a:xfrm>
              <a:off x="10072" y="0"/>
              <a:ext cx="3727323" cy="19800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1891D82B-1CBB-48DE-B38A-A4FD61CE5987}"/>
                </a:ext>
              </a:extLst>
            </p:cNvPr>
            <p:cNvSpPr txBox="1"/>
            <p:nvPr/>
          </p:nvSpPr>
          <p:spPr>
            <a:xfrm>
              <a:off x="106731" y="96659"/>
              <a:ext cx="3534005" cy="178674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4790" tIns="112395" rIns="224790" bIns="11239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 err="1"/>
                <a:t>players_clean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898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Data summarized to view mean stats per year</a:t>
            </a: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There's a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noticeable dive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 every statistic in 1998 and 2012.</a:t>
            </a:r>
          </a:p>
        </p:txBody>
      </p:sp>
      <p:pic>
        <p:nvPicPr>
          <p:cNvPr id="4098" name="Picture 2" descr="Lineplots">
            <a:extLst>
              <a:ext uri="{FF2B5EF4-FFF2-40B4-BE49-F238E27FC236}">
                <a16:creationId xmlns:a16="http://schemas.microsoft.com/office/drawing/2014/main" id="{55A93AEB-DEB5-4969-AD03-D0D1EA51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037810"/>
            <a:ext cx="6642193" cy="47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14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9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F65A-C98F-4C76-A575-116315B9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832" y="755583"/>
            <a:ext cx="3491958" cy="112284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 – Lockout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ADA-F2B1-45CF-9064-594C229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832" y="2136790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Two NBA lockouts resulted in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shorter regular seasons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(less games played before Playoffs)</a:t>
            </a: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To get a more accurate picture: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normalize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each stat on a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accent1"/>
                </a:solidFill>
                <a:effectLst/>
              </a:rPr>
              <a:t>per-game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basis</a:t>
            </a:r>
          </a:p>
          <a:p>
            <a:pPr marL="907200" lvl="1" indent="-457200">
              <a:buFont typeface="+mj-lt"/>
              <a:buAutoNum type="arabicPeriod"/>
            </a:pP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  <p:pic>
        <p:nvPicPr>
          <p:cNvPr id="2050" name="Picture 2" descr="Games Played Per Season">
            <a:extLst>
              <a:ext uri="{FF2B5EF4-FFF2-40B4-BE49-F238E27FC236}">
                <a16:creationId xmlns:a16="http://schemas.microsoft.com/office/drawing/2014/main" id="{8EB27260-5840-4EF5-9D2B-DA000E23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210" y="733926"/>
            <a:ext cx="7469881" cy="5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4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956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Calisto MT</vt:lpstr>
      <vt:lpstr>Wingdings</vt:lpstr>
      <vt:lpstr>Wingdings 2</vt:lpstr>
      <vt:lpstr>Slate</vt:lpstr>
      <vt:lpstr>All-NBA Team Predictions</vt:lpstr>
      <vt:lpstr>Introduction</vt:lpstr>
      <vt:lpstr>Problem</vt:lpstr>
      <vt:lpstr>Solution</vt:lpstr>
      <vt:lpstr>Data</vt:lpstr>
      <vt:lpstr>Data</vt:lpstr>
      <vt:lpstr>Data Wrangling</vt:lpstr>
      <vt:lpstr>Exploratory Data Analysis</vt:lpstr>
      <vt:lpstr>Exploratory Data Analysis – Lockout Seasons</vt:lpstr>
      <vt:lpstr>Exploratory Data Analysis – Per Game Stats</vt:lpstr>
      <vt:lpstr>Exploratory Data Analysis – Stat Distributions</vt:lpstr>
      <vt:lpstr>Exploratory Data Analysis – Stat Distributions</vt:lpstr>
      <vt:lpstr>Exploratory Data Analysis – Games Played</vt:lpstr>
      <vt:lpstr>Exploratory Data Analysis – Shot %</vt:lpstr>
      <vt:lpstr>Machine Learning</vt:lpstr>
      <vt:lpstr>Train/Test Split</vt:lpstr>
      <vt:lpstr>Threshold Value</vt:lpstr>
      <vt:lpstr>Predictions – First Team</vt:lpstr>
      <vt:lpstr>Predictions – Second Team</vt:lpstr>
      <vt:lpstr>Predictions – Third Team</vt:lpstr>
      <vt:lpstr>Model Comparison – Metrics</vt:lpstr>
      <vt:lpstr>Conclusion</vt:lpstr>
      <vt:lpstr>Improving the Model –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All-NBA Team Predictions</dc:title>
  <dc:creator>James Martinez</dc:creator>
  <cp:lastModifiedBy>James Martinez</cp:lastModifiedBy>
  <cp:revision>1</cp:revision>
  <dcterms:created xsi:type="dcterms:W3CDTF">2019-05-01T22:08:55Z</dcterms:created>
  <dcterms:modified xsi:type="dcterms:W3CDTF">2019-05-01T22:30:06Z</dcterms:modified>
</cp:coreProperties>
</file>