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7" r:id="rId4"/>
    <p:sldId id="261" r:id="rId5"/>
    <p:sldId id="262" r:id="rId6"/>
    <p:sldId id="286" r:id="rId7"/>
    <p:sldId id="285" r:id="rId8"/>
    <p:sldId id="263" r:id="rId9"/>
    <p:sldId id="264" r:id="rId10"/>
    <p:sldId id="265" r:id="rId11"/>
    <p:sldId id="266" r:id="rId12"/>
    <p:sldId id="269" r:id="rId13"/>
    <p:sldId id="284" r:id="rId14"/>
    <p:sldId id="274" r:id="rId15"/>
    <p:sldId id="275" r:id="rId16"/>
    <p:sldId id="273" r:id="rId17"/>
    <p:sldId id="278" r:id="rId18"/>
    <p:sldId id="277" r:id="rId19"/>
    <p:sldId id="279" r:id="rId20"/>
    <p:sldId id="281" r:id="rId21"/>
    <p:sldId id="282" r:id="rId22"/>
    <p:sldId id="288" r:id="rId23"/>
    <p:sldId id="276" r:id="rId24"/>
    <p:sldId id="271" r:id="rId25"/>
    <p:sldId id="272" r:id="rId26"/>
    <p:sldId id="270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bu13564" initials="m" lastIdx="2" clrIdx="0">
    <p:extLst>
      <p:ext uri="{19B8F6BF-5375-455C-9EA6-DF929625EA0E}">
        <p15:presenceInfo xmlns:p15="http://schemas.microsoft.com/office/powerpoint/2012/main" userId="mbu1356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000"/>
    <a:srgbClr val="E46C0A"/>
    <a:srgbClr val="B87C4B"/>
    <a:srgbClr val="F5EC39"/>
    <a:srgbClr val="FC5910"/>
    <a:srgbClr val="FF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82" autoAdjust="0"/>
    <p:restoredTop sz="84934" autoAdjust="0"/>
  </p:normalViewPr>
  <p:slideViewPr>
    <p:cSldViewPr snapToObjects="1">
      <p:cViewPr varScale="1">
        <p:scale>
          <a:sx n="112" d="100"/>
          <a:sy n="112" d="100"/>
        </p:scale>
        <p:origin x="148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BB8DA-FD3D-40D4-A36D-DC23982BD4E2}" type="datetimeFigureOut">
              <a:rPr lang="nl-NL" smtClean="0"/>
              <a:t>19-2-2013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0D5A2-80DE-4409-80EE-EF678649CB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6323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NL" dirty="0" smtClean="0"/>
              <a:t>Programming has </a:t>
            </a:r>
            <a:r>
              <a:rPr lang="nl-NL" dirty="0" err="1" smtClean="0"/>
              <a:t>moved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the web, as browsers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JavaScript</a:t>
            </a:r>
            <a:r>
              <a:rPr lang="nl-NL" baseline="0" dirty="0" smtClean="0"/>
              <a:t> engines </a:t>
            </a:r>
            <a:r>
              <a:rPr lang="nl-NL" baseline="0" dirty="0" err="1" smtClean="0"/>
              <a:t>getting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better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every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day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is </a:t>
            </a:r>
            <a:r>
              <a:rPr lang="nl-NL" baseline="0" dirty="0" err="1" smtClean="0"/>
              <a:t>continuing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grow</a:t>
            </a:r>
            <a:r>
              <a:rPr lang="nl-NL" baseline="0" dirty="0" smtClean="0"/>
              <a:t>.</a:t>
            </a:r>
            <a:endParaRPr lang="nl-NL" dirty="0" smtClean="0"/>
          </a:p>
          <a:p>
            <a:pPr marL="171450" indent="-171450">
              <a:buFontTx/>
              <a:buChar char="-"/>
            </a:pPr>
            <a:r>
              <a:rPr lang="nl-NL" dirty="0" err="1" smtClean="0"/>
              <a:t>JavaScript</a:t>
            </a:r>
            <a:r>
              <a:rPr lang="nl-NL" dirty="0" smtClean="0"/>
              <a:t> is no </a:t>
            </a:r>
            <a:r>
              <a:rPr lang="nl-NL" dirty="0" err="1" smtClean="0"/>
              <a:t>longer</a:t>
            </a:r>
            <a:r>
              <a:rPr lang="nl-NL" dirty="0" smtClean="0"/>
              <a:t> a sub-</a:t>
            </a:r>
            <a:r>
              <a:rPr lang="nl-NL" dirty="0" err="1" smtClean="0"/>
              <a:t>language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relegated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simple</a:t>
            </a:r>
            <a:r>
              <a:rPr lang="nl-NL" baseline="0" dirty="0" smtClean="0"/>
              <a:t> scripts. It’s </a:t>
            </a:r>
            <a:r>
              <a:rPr lang="nl-NL" baseline="0" dirty="0" err="1" smtClean="0"/>
              <a:t>now</a:t>
            </a:r>
            <a:r>
              <a:rPr lang="nl-NL" baseline="0" dirty="0" smtClean="0"/>
              <a:t> a standalone </a:t>
            </a:r>
            <a:r>
              <a:rPr lang="nl-NL" baseline="0" dirty="0" err="1" smtClean="0"/>
              <a:t>language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full </a:t>
            </a:r>
            <a:r>
              <a:rPr lang="nl-NL" baseline="0" dirty="0" err="1" smtClean="0"/>
              <a:t>potential</a:t>
            </a:r>
            <a:r>
              <a:rPr lang="nl-NL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nl-NL" sz="1200" baseline="0" dirty="0" smtClean="0">
                <a:solidFill>
                  <a:schemeClr val="bg2"/>
                </a:solidFill>
              </a:rPr>
              <a:t>Ja</a:t>
            </a:r>
            <a:r>
              <a:rPr lang="en-US" sz="1200" dirty="0" err="1" smtClean="0">
                <a:solidFill>
                  <a:schemeClr val="bg2"/>
                </a:solidFill>
              </a:rPr>
              <a:t>vaScript</a:t>
            </a:r>
            <a:r>
              <a:rPr lang="en-US" sz="1200" dirty="0" smtClean="0">
                <a:solidFill>
                  <a:schemeClr val="bg2"/>
                </a:solidFill>
              </a:rPr>
              <a:t> is the only client-side scripting language. </a:t>
            </a:r>
            <a:endParaRPr lang="nl-NL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nl-NL" dirty="0" err="1" smtClean="0"/>
              <a:t>Together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HTML5 </a:t>
            </a:r>
            <a:r>
              <a:rPr lang="nl-NL" dirty="0" err="1" smtClean="0"/>
              <a:t>and</a:t>
            </a:r>
            <a:r>
              <a:rPr lang="nl-NL" dirty="0" smtClean="0"/>
              <a:t> CSS3 </a:t>
            </a:r>
            <a:r>
              <a:rPr lang="nl-NL" dirty="0" err="1" smtClean="0"/>
              <a:t>it’s</a:t>
            </a:r>
            <a:r>
              <a:rPr lang="nl-NL" dirty="0" smtClean="0"/>
              <a:t> </a:t>
            </a:r>
            <a:r>
              <a:rPr lang="nl-NL" dirty="0" err="1" smtClean="0"/>
              <a:t>posible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create</a:t>
            </a:r>
            <a:r>
              <a:rPr lang="nl-NL" baseline="0" dirty="0" smtClean="0"/>
              <a:t> websites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webapplication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behave</a:t>
            </a:r>
            <a:r>
              <a:rPr lang="nl-NL" baseline="0" dirty="0" smtClean="0"/>
              <a:t> as </a:t>
            </a:r>
            <a:r>
              <a:rPr lang="nl-NL" baseline="0" dirty="0" err="1" smtClean="0"/>
              <a:t>they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where</a:t>
            </a:r>
            <a:r>
              <a:rPr lang="nl-NL" baseline="0" dirty="0" smtClean="0"/>
              <a:t> desktop </a:t>
            </a:r>
            <a:r>
              <a:rPr lang="nl-NL" baseline="0" dirty="0" err="1" smtClean="0"/>
              <a:t>apps</a:t>
            </a:r>
            <a:r>
              <a:rPr lang="nl-NL" baseline="0" dirty="0" smtClean="0"/>
              <a:t>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0D5A2-80DE-4409-80EE-EF678649CB50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806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En dat betekent dat je de data types van een </a:t>
            </a:r>
            <a:r>
              <a:rPr lang="nl-NL" dirty="0" err="1" smtClean="0"/>
              <a:t>variable</a:t>
            </a:r>
            <a:r>
              <a:rPr lang="nl-NL" dirty="0" smtClean="0"/>
              <a:t> niet </a:t>
            </a:r>
            <a:r>
              <a:rPr lang="nl-NL" dirty="0" err="1" smtClean="0"/>
              <a:t>explicitiet</a:t>
            </a:r>
            <a:r>
              <a:rPr lang="nl-NL" dirty="0" smtClean="0"/>
              <a:t> </a:t>
            </a:r>
            <a:r>
              <a:rPr lang="nl-NL" dirty="0" err="1" smtClean="0"/>
              <a:t>declared</a:t>
            </a:r>
            <a:r>
              <a:rPr lang="nl-NL" dirty="0" smtClean="0"/>
              <a:t>. Wat niet wil zeggen dat er geen datatypes bestaan.</a:t>
            </a:r>
          </a:p>
          <a:p>
            <a:endParaRPr lang="nl-NL" dirty="0" smtClean="0"/>
          </a:p>
          <a:p>
            <a:r>
              <a:rPr lang="nl-NL" dirty="0" err="1" smtClean="0"/>
              <a:t>Dynamicly</a:t>
            </a:r>
            <a:r>
              <a:rPr lang="nl-NL" dirty="0" smtClean="0"/>
              <a:t> </a:t>
            </a:r>
            <a:r>
              <a:rPr lang="nl-NL" dirty="0" err="1" smtClean="0"/>
              <a:t>typed</a:t>
            </a:r>
            <a:r>
              <a:rPr lang="nl-NL" dirty="0" smtClean="0"/>
              <a:t> wil zeggen dat types pas worden </a:t>
            </a:r>
            <a:r>
              <a:rPr lang="nl-NL" dirty="0" err="1" smtClean="0"/>
              <a:t>controleerd</a:t>
            </a:r>
            <a:r>
              <a:rPr lang="nl-NL" dirty="0" smtClean="0"/>
              <a:t> tijdens de executie van een programma. Dit in contrast  tot een </a:t>
            </a:r>
            <a:r>
              <a:rPr lang="nl-NL" dirty="0" err="1" smtClean="0"/>
              <a:t>staticly</a:t>
            </a:r>
            <a:r>
              <a:rPr lang="nl-NL" dirty="0" smtClean="0"/>
              <a:t> </a:t>
            </a:r>
            <a:r>
              <a:rPr lang="nl-NL" dirty="0" err="1" smtClean="0"/>
              <a:t>typed</a:t>
            </a:r>
            <a:r>
              <a:rPr lang="nl-NL" dirty="0" smtClean="0"/>
              <a:t> </a:t>
            </a:r>
            <a:r>
              <a:rPr lang="nl-NL" dirty="0" err="1" smtClean="0"/>
              <a:t>language</a:t>
            </a:r>
            <a:r>
              <a:rPr lang="nl-NL" dirty="0" smtClean="0"/>
              <a:t> waar dit vooraf gebeurt.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0D5A2-80DE-4409-80EE-EF678649CB50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0582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0D5A2-80DE-4409-80EE-EF678649CB50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1566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0D5A2-80DE-4409-80EE-EF678649CB50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7532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99F1F-74DE-428C-B76B-98E23A11411F}" type="datetimeFigureOut">
              <a:rPr lang="en-US"/>
              <a:pPr>
                <a:defRPr/>
              </a:pPr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B19B0-25C1-4231-85D5-B95CEF6A69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D7F16-D85F-44AD-8148-A0F1E02F3F72}" type="datetimeFigureOut">
              <a:rPr lang="en-US"/>
              <a:pPr>
                <a:defRPr/>
              </a:pPr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B7273-B89F-437E-B450-EB159FA28C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09F21-F7BC-4898-B4D3-C89239188961}" type="datetimeFigureOut">
              <a:rPr lang="en-US"/>
              <a:pPr>
                <a:defRPr/>
              </a:pPr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64E23-FC48-467C-BD10-BDEB91099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027D7-D7BA-4A60-BBCF-CFE08568D807}" type="datetimeFigureOut">
              <a:rPr lang="en-US"/>
              <a:pPr>
                <a:defRPr/>
              </a:pPr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710BB-B138-49AD-A4F8-EFC9029AC0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B1A63-8C34-4267-973C-B24DA1406096}" type="datetimeFigureOut">
              <a:rPr lang="en-US"/>
              <a:pPr>
                <a:defRPr/>
              </a:pPr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132CE-8505-4442-BF80-C7715F7734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D230-15C9-4641-9918-2B6961F771EA}" type="datetimeFigureOut">
              <a:rPr lang="en-US"/>
              <a:pPr>
                <a:defRPr/>
              </a:pPr>
              <a:t>2/19/2013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823C0-3ECF-456D-9D88-249FE22F43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7588F-73C4-4AF7-AFEA-5583310490FE}" type="datetimeFigureOut">
              <a:rPr lang="en-US"/>
              <a:pPr>
                <a:defRPr/>
              </a:pPr>
              <a:t>2/19/2013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2E1DD-43C1-477D-833A-2A781EC9D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14646-B61B-4544-881B-9AE28EE0AC00}" type="datetimeFigureOut">
              <a:rPr lang="en-US"/>
              <a:pPr>
                <a:defRPr/>
              </a:pPr>
              <a:t>2/19/2013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7DDA0-3EAF-4B82-9388-605CA83586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73B4A-8F1A-437F-9DA3-3D7BDB369551}" type="datetimeFigureOut">
              <a:rPr lang="en-US"/>
              <a:pPr>
                <a:defRPr/>
              </a:pPr>
              <a:t>2/19/2013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C2A8F-DDBE-46DF-84B5-E4C1CE68E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3EEDC-EBB9-4257-B5D7-82EFB2F298D8}" type="datetimeFigureOut">
              <a:rPr lang="en-US"/>
              <a:pPr>
                <a:defRPr/>
              </a:pPr>
              <a:t>2/19/2013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ACBFE-F801-41AB-98E6-11317C8C6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5599C-2979-4161-A0FB-B9EDD8CEA1A6}" type="datetimeFigureOut">
              <a:rPr lang="en-US"/>
              <a:pPr>
                <a:defRPr/>
              </a:pPr>
              <a:t>2/19/2013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BD446-C197-4A67-85DC-CEB0B2F99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498A6B5-EAD3-41C4-AFDD-3423C7962F63}" type="datetimeFigureOut">
              <a:rPr lang="en-US"/>
              <a:pPr>
                <a:defRPr/>
              </a:pPr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C2DE9DB-9EEC-4642-9C76-A715F310E8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23850" y="1368000"/>
            <a:ext cx="8496300" cy="14700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E46C0A"/>
                </a:solidFill>
                <a:latin typeface="nevis Bold"/>
                <a:ea typeface="nevis Bold"/>
                <a:cs typeface="nevis Bold"/>
              </a:rPr>
              <a:t>Some JavaScript Fundamentals</a:t>
            </a: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1371600" y="2420888"/>
            <a:ext cx="6400800" cy="94911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2"/>
                </a:solidFill>
              </a:rPr>
              <a:t>Getting to know the language</a:t>
            </a:r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2974975" y="5537200"/>
            <a:ext cx="3181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NL" b="1" dirty="0">
                <a:solidFill>
                  <a:schemeClr val="bg2"/>
                </a:solidFill>
                <a:latin typeface="nevis Bold"/>
                <a:ea typeface="nevis Bold"/>
                <a:cs typeface="nevis Bold"/>
              </a:rPr>
              <a:t>Martijn Burgers</a:t>
            </a:r>
          </a:p>
          <a:p>
            <a:pPr algn="ctr"/>
            <a:r>
              <a:rPr lang="nl-NL" dirty="0">
                <a:solidFill>
                  <a:schemeClr val="bg2"/>
                </a:solidFill>
                <a:latin typeface="nevis Bold"/>
                <a:ea typeface="nevis Bold"/>
                <a:cs typeface="nevis Bold"/>
              </a:rPr>
              <a:t>Twitter:</a:t>
            </a:r>
            <a:r>
              <a:rPr lang="nl-NL" dirty="0">
                <a:solidFill>
                  <a:srgbClr val="E46C0A"/>
                </a:solidFill>
                <a:latin typeface="nevis Bold"/>
                <a:ea typeface="nevis Bold"/>
                <a:cs typeface="nevis Bold"/>
              </a:rPr>
              <a:t> @</a:t>
            </a:r>
            <a:r>
              <a:rPr lang="nl-NL" dirty="0" err="1">
                <a:solidFill>
                  <a:srgbClr val="E46C0A"/>
                </a:solidFill>
                <a:latin typeface="nevis Bold"/>
                <a:ea typeface="nevis Bold"/>
                <a:cs typeface="nevis Bold"/>
              </a:rPr>
              <a:t>martijnburgers</a:t>
            </a:r>
            <a:endParaRPr lang="nl-NL" dirty="0">
              <a:solidFill>
                <a:srgbClr val="E46C0A"/>
              </a:solidFill>
              <a:latin typeface="nevis Bold"/>
              <a:ea typeface="nevis Bold"/>
              <a:cs typeface="nevis Bold"/>
            </a:endParaRPr>
          </a:p>
          <a:p>
            <a:pPr algn="ctr"/>
            <a:r>
              <a:rPr lang="nl-NL" dirty="0">
                <a:solidFill>
                  <a:schemeClr val="bg2"/>
                </a:solidFill>
                <a:latin typeface="nevis Bold"/>
                <a:ea typeface="nevis Bold"/>
                <a:cs typeface="nevis Bold"/>
              </a:rPr>
              <a:t>Web:</a:t>
            </a:r>
            <a:r>
              <a:rPr lang="nl-NL" dirty="0">
                <a:solidFill>
                  <a:srgbClr val="E46C0A"/>
                </a:solidFill>
                <a:latin typeface="nevis Bold"/>
                <a:ea typeface="nevis Bold"/>
                <a:cs typeface="nevis Bold"/>
              </a:rPr>
              <a:t> www.martijnburgers.net</a:t>
            </a:r>
            <a:endParaRPr lang="en-US" dirty="0">
              <a:solidFill>
                <a:srgbClr val="E46C0A"/>
              </a:solidFill>
              <a:latin typeface="nevis Bold"/>
              <a:ea typeface="nevis Bold"/>
              <a:cs typeface="nevis Bold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916022" y="2974148"/>
            <a:ext cx="5311956" cy="3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2700" dirty="0">
                <a:solidFill>
                  <a:srgbClr val="FFFF00"/>
                </a:solidFill>
                <a:latin typeface="nevis Bold"/>
                <a:ea typeface="nevis Bold"/>
                <a:cs typeface="nevis Bold"/>
              </a:rPr>
              <a:t>in </a:t>
            </a:r>
            <a:r>
              <a:rPr lang="en-US" sz="2700" dirty="0" smtClean="0">
                <a:solidFill>
                  <a:srgbClr val="FFFF00"/>
                </a:solidFill>
                <a:latin typeface="nevis Bold"/>
                <a:ea typeface="nevis Bold"/>
                <a:cs typeface="nevis Bold"/>
              </a:rPr>
              <a:t>approximately </a:t>
            </a:r>
            <a:r>
              <a:rPr lang="en-US" sz="2700" dirty="0" smtClean="0">
                <a:solidFill>
                  <a:schemeClr val="bg2"/>
                </a:solidFill>
                <a:latin typeface="nevis Bold"/>
                <a:ea typeface="nevis Bold"/>
                <a:cs typeface="nevis Bold"/>
              </a:rPr>
              <a:t>120</a:t>
            </a:r>
            <a:r>
              <a:rPr lang="en-US" sz="2700" dirty="0" smtClean="0">
                <a:solidFill>
                  <a:srgbClr val="FFFF00"/>
                </a:solidFill>
                <a:latin typeface="nevis Bold"/>
                <a:ea typeface="nevis Bold"/>
                <a:cs typeface="nevis Bold"/>
              </a:rPr>
              <a:t> minutes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E46C0A"/>
                </a:solidFill>
                <a:latin typeface="nevis Bold"/>
                <a:ea typeface="nevis Bold"/>
                <a:cs typeface="nevis Bold"/>
              </a:rPr>
              <a:t>Language Fundamentals</a:t>
            </a:r>
            <a:endParaRPr lang="en-US" dirty="0" smtClean="0">
              <a:solidFill>
                <a:srgbClr val="E46C0A"/>
              </a:solidFill>
              <a:latin typeface="nevis Bold"/>
              <a:ea typeface="nevis Bold"/>
              <a:cs typeface="nevis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40768"/>
            <a:ext cx="8229600" cy="4525963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nl-NL" sz="2500" dirty="0" err="1" smtClean="0">
                <a:solidFill>
                  <a:schemeClr val="bg2"/>
                </a:solidFill>
              </a:rPr>
              <a:t>Example</a:t>
            </a:r>
            <a:r>
              <a:rPr lang="nl-NL" sz="2500" dirty="0" smtClean="0">
                <a:solidFill>
                  <a:schemeClr val="bg2"/>
                </a:solidFill>
              </a:rPr>
              <a:t> of the default </a:t>
            </a:r>
            <a:r>
              <a:rPr lang="nl-NL" sz="2500" dirty="0" err="1" smtClean="0">
                <a:solidFill>
                  <a:schemeClr val="bg2"/>
                </a:solidFill>
              </a:rPr>
              <a:t>inheritance</a:t>
            </a:r>
            <a:r>
              <a:rPr lang="nl-NL" sz="2500" dirty="0" smtClean="0">
                <a:solidFill>
                  <a:schemeClr val="bg2"/>
                </a:solidFill>
              </a:rPr>
              <a:t> chain</a:t>
            </a:r>
          </a:p>
          <a:p>
            <a:pPr marL="0" indent="0" algn="ctr">
              <a:buNone/>
            </a:pPr>
            <a:endParaRPr lang="nl-NL" sz="2800" dirty="0" smtClean="0">
              <a:solidFill>
                <a:schemeClr val="bg2"/>
              </a:solidFill>
            </a:endParaRPr>
          </a:p>
        </p:txBody>
      </p:sp>
      <p:graphicFrame>
        <p:nvGraphicFramePr>
          <p:cNvPr id="5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732383"/>
              </p:ext>
            </p:extLst>
          </p:nvPr>
        </p:nvGraphicFramePr>
        <p:xfrm>
          <a:off x="3199656" y="5013177"/>
          <a:ext cx="3028528" cy="1152127"/>
        </p:xfrm>
        <a:graphic>
          <a:graphicData uri="http://schemas.openxmlformats.org/drawingml/2006/table">
            <a:tbl>
              <a:tblPr/>
              <a:tblGrid>
                <a:gridCol w="3028528"/>
              </a:tblGrid>
              <a:tr h="26645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new </a:t>
                      </a:r>
                      <a:r>
                        <a:rPr kumimoji="0" lang="nl-NL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Mammal</a:t>
                      </a:r>
                      <a:r>
                        <a:rPr kumimoji="0" lang="nl-NL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(name)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6C0A"/>
                    </a:solidFill>
                  </a:tcPr>
                </a:tc>
              </a:tr>
              <a:tr h="295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5DD"/>
                    </a:solidFill>
                  </a:tcPr>
                </a:tc>
              </a:tr>
              <a:tr h="4510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__</a:t>
                      </a:r>
                      <a:r>
                        <a:rPr kumimoji="0" lang="nl-NL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proto</a:t>
                      </a:r>
                      <a:r>
                        <a:rPr kumimoji="0" lang="nl-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__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465375"/>
              </p:ext>
            </p:extLst>
          </p:nvPr>
        </p:nvGraphicFramePr>
        <p:xfrm>
          <a:off x="3183652" y="3284984"/>
          <a:ext cx="2609850" cy="1477011"/>
        </p:xfrm>
        <a:graphic>
          <a:graphicData uri="http://schemas.openxmlformats.org/drawingml/2006/table">
            <a:tbl>
              <a:tblPr/>
              <a:tblGrid>
                <a:gridCol w="2609850"/>
              </a:tblGrid>
              <a:tr h="333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Mammal.prototype</a:t>
                      </a:r>
                      <a:endParaRPr kumimoji="0" lang="nl-NL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6C0A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says</a:t>
                      </a:r>
                      <a:r>
                        <a:rPr kumimoji="0" lang="nl-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5DD"/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getName</a:t>
                      </a:r>
                      <a:r>
                        <a:rPr kumimoji="0" lang="nl-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EF"/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__</a:t>
                      </a:r>
                      <a:r>
                        <a:rPr kumimoji="0" lang="nl-NL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proto</a:t>
                      </a:r>
                      <a:r>
                        <a:rPr kumimoji="0" lang="nl-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__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655615"/>
              </p:ext>
            </p:extLst>
          </p:nvPr>
        </p:nvGraphicFramePr>
        <p:xfrm>
          <a:off x="3199656" y="1844824"/>
          <a:ext cx="2565400" cy="1111251"/>
        </p:xfrm>
        <a:graphic>
          <a:graphicData uri="http://schemas.openxmlformats.org/drawingml/2006/table">
            <a:tbl>
              <a:tblPr/>
              <a:tblGrid>
                <a:gridCol w="2565400"/>
              </a:tblGrid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Object.prototype</a:t>
                      </a:r>
                      <a:endParaRPr kumimoji="0" lang="nl-NL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6C0A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5DD"/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__</a:t>
                      </a:r>
                      <a:r>
                        <a:rPr kumimoji="0" lang="nl-NL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proto</a:t>
                      </a:r>
                      <a:r>
                        <a:rPr kumimoji="0" lang="nl-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__ [==</a:t>
                      </a:r>
                      <a:r>
                        <a:rPr kumimoji="0" lang="nl-NL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null</a:t>
                      </a:r>
                      <a:r>
                        <a:rPr kumimoji="0" lang="nl-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EF"/>
                    </a:solidFill>
                  </a:tcPr>
                </a:tc>
              </a:tr>
            </a:tbl>
          </a:graphicData>
        </a:graphic>
      </p:graphicFrame>
      <p:cxnSp>
        <p:nvCxnSpPr>
          <p:cNvPr id="24" name="Elbow Connector 23"/>
          <p:cNvCxnSpPr>
            <a:stCxn id="5" idx="2"/>
            <a:endCxn id="6" idx="2"/>
          </p:cNvCxnSpPr>
          <p:nvPr/>
        </p:nvCxnSpPr>
        <p:spPr>
          <a:xfrm rot="5400000" flipH="1">
            <a:off x="3899594" y="5350979"/>
            <a:ext cx="1403309" cy="225343"/>
          </a:xfrm>
          <a:prstGeom prst="bentConnector5">
            <a:avLst>
              <a:gd name="adj1" fmla="val -16290"/>
              <a:gd name="adj2" fmla="val 773427"/>
              <a:gd name="adj3" fmla="val 9105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5400000" flipH="1">
            <a:off x="3744158" y="3855925"/>
            <a:ext cx="1805920" cy="6221"/>
          </a:xfrm>
          <a:prstGeom prst="bentConnector5">
            <a:avLst>
              <a:gd name="adj1" fmla="val -6751"/>
              <a:gd name="adj2" fmla="val -21527359"/>
              <a:gd name="adj3" fmla="val 90894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E46C0A"/>
                </a:solidFill>
                <a:latin typeface="nevis Bold"/>
                <a:ea typeface="nevis Bold"/>
                <a:cs typeface="nevis Bold"/>
              </a:rPr>
              <a:t>Language Fundamentals</a:t>
            </a:r>
            <a:endParaRPr lang="en-US" dirty="0" smtClean="0">
              <a:solidFill>
                <a:srgbClr val="E46C0A"/>
              </a:solidFill>
              <a:latin typeface="nevis Bold"/>
              <a:ea typeface="nevis Bold"/>
              <a:cs typeface="nevis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40768"/>
            <a:ext cx="8229600" cy="4525963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nl-NL" sz="2500" dirty="0" err="1" smtClean="0">
                <a:solidFill>
                  <a:schemeClr val="bg2"/>
                </a:solidFill>
              </a:rPr>
              <a:t>Example</a:t>
            </a:r>
            <a:r>
              <a:rPr lang="nl-NL" sz="2500" dirty="0" smtClean="0">
                <a:solidFill>
                  <a:schemeClr val="bg2"/>
                </a:solidFill>
              </a:rPr>
              <a:t> 2 of </a:t>
            </a:r>
            <a:r>
              <a:rPr lang="nl-NL" sz="2500" dirty="0" err="1" smtClean="0">
                <a:solidFill>
                  <a:schemeClr val="bg2"/>
                </a:solidFill>
              </a:rPr>
              <a:t>an</a:t>
            </a:r>
            <a:r>
              <a:rPr lang="nl-NL" sz="2500" dirty="0" smtClean="0">
                <a:solidFill>
                  <a:schemeClr val="bg2"/>
                </a:solidFill>
              </a:rPr>
              <a:t> </a:t>
            </a:r>
            <a:r>
              <a:rPr lang="nl-NL" sz="2500" dirty="0" err="1" smtClean="0">
                <a:solidFill>
                  <a:schemeClr val="bg2"/>
                </a:solidFill>
              </a:rPr>
              <a:t>inheritance</a:t>
            </a:r>
            <a:r>
              <a:rPr lang="nl-NL" sz="2500" dirty="0" smtClean="0">
                <a:solidFill>
                  <a:schemeClr val="bg2"/>
                </a:solidFill>
              </a:rPr>
              <a:t> chain</a:t>
            </a:r>
          </a:p>
        </p:txBody>
      </p:sp>
      <p:graphicFrame>
        <p:nvGraphicFramePr>
          <p:cNvPr id="10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024093"/>
              </p:ext>
            </p:extLst>
          </p:nvPr>
        </p:nvGraphicFramePr>
        <p:xfrm>
          <a:off x="1331640" y="3955245"/>
          <a:ext cx="2925763" cy="1901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5763"/>
              </a:tblGrid>
              <a:tr h="416330">
                <a:tc>
                  <a:txBody>
                    <a:bodyPr/>
                    <a:lstStyle/>
                    <a:p>
                      <a:r>
                        <a:rPr lang="nl-NL" sz="1800" dirty="0" smtClean="0"/>
                        <a:t>new Cat(name)</a:t>
                      </a:r>
                      <a:endParaRPr lang="nl-NL" sz="1800" dirty="0"/>
                    </a:p>
                  </a:txBody>
                  <a:tcPr marL="91485" marR="91485" marT="45773" marB="45773">
                    <a:solidFill>
                      <a:srgbClr val="E46C0A"/>
                    </a:solidFill>
                  </a:tcPr>
                </a:tc>
              </a:tr>
              <a:tr h="371273">
                <a:tc>
                  <a:txBody>
                    <a:bodyPr/>
                    <a:lstStyle/>
                    <a:p>
                      <a:r>
                        <a:rPr lang="nl-NL" sz="1800" dirty="0" smtClean="0"/>
                        <a:t>name</a:t>
                      </a:r>
                      <a:endParaRPr lang="nl-NL" sz="1800" dirty="0"/>
                    </a:p>
                  </a:txBody>
                  <a:tcPr marL="91485" marR="91485" marT="45773" marB="45773"/>
                </a:tc>
              </a:tr>
              <a:tr h="371273">
                <a:tc>
                  <a:txBody>
                    <a:bodyPr/>
                    <a:lstStyle/>
                    <a:p>
                      <a:r>
                        <a:rPr lang="nl-NL" sz="1800" dirty="0" err="1" smtClean="0"/>
                        <a:t>saying</a:t>
                      </a:r>
                      <a:r>
                        <a:rPr lang="nl-NL" sz="1800" dirty="0" smtClean="0"/>
                        <a:t> = “</a:t>
                      </a:r>
                      <a:r>
                        <a:rPr lang="nl-NL" sz="1800" dirty="0" err="1" smtClean="0"/>
                        <a:t>meow</a:t>
                      </a:r>
                      <a:r>
                        <a:rPr lang="nl-NL" sz="1800" dirty="0" smtClean="0"/>
                        <a:t>”</a:t>
                      </a:r>
                      <a:endParaRPr lang="nl-NL" sz="1800" dirty="0"/>
                    </a:p>
                  </a:txBody>
                  <a:tcPr marL="91485" marR="91485" marT="45773" marB="45773"/>
                </a:tc>
              </a:tr>
              <a:tr h="3712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 err="1" smtClean="0"/>
                        <a:t>purr</a:t>
                      </a:r>
                      <a:r>
                        <a:rPr lang="nl-NL" sz="1800" dirty="0" smtClean="0"/>
                        <a:t>()</a:t>
                      </a:r>
                    </a:p>
                  </a:txBody>
                  <a:tcPr marL="91485" marR="91485" marT="45773" marB="45773"/>
                </a:tc>
              </a:tr>
              <a:tr h="3712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 smtClean="0"/>
                        <a:t>__</a:t>
                      </a:r>
                      <a:r>
                        <a:rPr lang="nl-NL" sz="1800" dirty="0" err="1" smtClean="0"/>
                        <a:t>proto</a:t>
                      </a:r>
                      <a:r>
                        <a:rPr lang="nl-NL" sz="1800" dirty="0" smtClean="0"/>
                        <a:t>__</a:t>
                      </a:r>
                    </a:p>
                  </a:txBody>
                  <a:tcPr marL="91485" marR="91485" marT="45773" marB="45773"/>
                </a:tc>
              </a:tr>
            </a:tbl>
          </a:graphicData>
        </a:graphic>
      </p:graphicFrame>
      <p:graphicFrame>
        <p:nvGraphicFramePr>
          <p:cNvPr id="11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460116"/>
              </p:ext>
            </p:extLst>
          </p:nvPr>
        </p:nvGraphicFramePr>
        <p:xfrm>
          <a:off x="2483768" y="2420888"/>
          <a:ext cx="1872208" cy="1106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</a:tblGrid>
              <a:tr h="365446">
                <a:tc>
                  <a:txBody>
                    <a:bodyPr/>
                    <a:lstStyle/>
                    <a:p>
                      <a:r>
                        <a:rPr lang="nl-NL" sz="1800" dirty="0" smtClean="0"/>
                        <a:t>new </a:t>
                      </a:r>
                      <a:r>
                        <a:rPr lang="nl-NL" sz="1800" dirty="0" err="1" smtClean="0"/>
                        <a:t>Mammal</a:t>
                      </a:r>
                      <a:r>
                        <a:rPr lang="nl-NL" sz="1800" dirty="0" smtClean="0"/>
                        <a:t>()</a:t>
                      </a:r>
                      <a:endParaRPr lang="nl-NL" sz="1800" dirty="0"/>
                    </a:p>
                  </a:txBody>
                  <a:tcPr marL="91425" marR="91425" marT="45681" marB="45681">
                    <a:solidFill>
                      <a:srgbClr val="E46C0A"/>
                    </a:solidFill>
                  </a:tcPr>
                </a:tc>
              </a:tr>
              <a:tr h="3705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91425" marR="91425" marT="45681" marB="45681"/>
                </a:tc>
              </a:tr>
              <a:tr h="370521">
                <a:tc>
                  <a:txBody>
                    <a:bodyPr/>
                    <a:lstStyle/>
                    <a:p>
                      <a:r>
                        <a:rPr lang="nl-NL" sz="1800" dirty="0" smtClean="0"/>
                        <a:t>__</a:t>
                      </a:r>
                      <a:r>
                        <a:rPr lang="nl-NL" sz="1800" dirty="0" err="1" smtClean="0"/>
                        <a:t>proto</a:t>
                      </a:r>
                      <a:r>
                        <a:rPr lang="nl-NL" sz="1800" dirty="0" smtClean="0"/>
                        <a:t>__</a:t>
                      </a:r>
                      <a:endParaRPr lang="nl-NL" sz="1800" dirty="0"/>
                    </a:p>
                  </a:txBody>
                  <a:tcPr marL="91425" marR="91425" marT="45681" marB="45681"/>
                </a:tc>
              </a:tr>
            </a:tbl>
          </a:graphicData>
        </a:graphic>
      </p:graphicFrame>
      <p:graphicFrame>
        <p:nvGraphicFramePr>
          <p:cNvPr id="12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633425"/>
              </p:ext>
            </p:extLst>
          </p:nvPr>
        </p:nvGraphicFramePr>
        <p:xfrm>
          <a:off x="5126415" y="4383350"/>
          <a:ext cx="256540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400"/>
              </a:tblGrid>
              <a:tr h="370946">
                <a:tc>
                  <a:txBody>
                    <a:bodyPr/>
                    <a:lstStyle/>
                    <a:p>
                      <a:r>
                        <a:rPr lang="nl-NL" sz="1800" dirty="0" err="1" smtClean="0"/>
                        <a:t>Object.prototype</a:t>
                      </a:r>
                      <a:endParaRPr lang="nl-NL" sz="1800" dirty="0"/>
                    </a:p>
                  </a:txBody>
                  <a:tcPr marL="91444" marR="91444" marT="45733" marB="45733">
                    <a:solidFill>
                      <a:srgbClr val="E46C0A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nl-NL" sz="1800" dirty="0" err="1" smtClean="0"/>
                        <a:t>constructor</a:t>
                      </a:r>
                      <a:endParaRPr lang="nl-NL" sz="1800" dirty="0"/>
                    </a:p>
                  </a:txBody>
                  <a:tcPr marL="91444" marR="91444"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nl-NL" sz="1800" dirty="0" smtClean="0"/>
                        <a:t>__</a:t>
                      </a:r>
                      <a:r>
                        <a:rPr lang="nl-NL" sz="1800" dirty="0" err="1" smtClean="0"/>
                        <a:t>proto</a:t>
                      </a:r>
                      <a:r>
                        <a:rPr lang="nl-NL" sz="1800" dirty="0" smtClean="0"/>
                        <a:t>__ [==</a:t>
                      </a:r>
                      <a:r>
                        <a:rPr lang="nl-NL" sz="1800" dirty="0" err="1" smtClean="0"/>
                        <a:t>null</a:t>
                      </a:r>
                      <a:r>
                        <a:rPr lang="nl-NL" sz="1800" dirty="0" smtClean="0"/>
                        <a:t>]</a:t>
                      </a:r>
                      <a:endParaRPr lang="nl-NL" sz="1800" dirty="0"/>
                    </a:p>
                  </a:txBody>
                  <a:tcPr marL="91444" marR="91444" marT="45733" marB="45733"/>
                </a:tc>
              </a:tr>
            </a:tbl>
          </a:graphicData>
        </a:graphic>
      </p:graphicFrame>
      <p:graphicFrame>
        <p:nvGraphicFramePr>
          <p:cNvPr id="15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939409"/>
              </p:ext>
            </p:extLst>
          </p:nvPr>
        </p:nvGraphicFramePr>
        <p:xfrm>
          <a:off x="5625554" y="2048482"/>
          <a:ext cx="2186805" cy="1479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805"/>
              </a:tblGrid>
              <a:tr h="365970">
                <a:tc>
                  <a:txBody>
                    <a:bodyPr/>
                    <a:lstStyle/>
                    <a:p>
                      <a:r>
                        <a:rPr lang="nl-NL" sz="1800" dirty="0" err="1" smtClean="0"/>
                        <a:t>Mammal.prototype</a:t>
                      </a:r>
                      <a:endParaRPr lang="nl-NL" sz="1800" dirty="0"/>
                    </a:p>
                  </a:txBody>
                  <a:tcPr marL="91425" marR="91425" marT="45746" marB="45746">
                    <a:solidFill>
                      <a:srgbClr val="E46C0A"/>
                    </a:solidFill>
                  </a:tcPr>
                </a:tc>
              </a:tr>
              <a:tr h="3710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says</a:t>
                      </a:r>
                      <a:r>
                        <a:rPr lang="nl-N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91425" marR="91425" marT="45746" marB="45746"/>
                </a:tc>
              </a:tr>
              <a:tr h="371053">
                <a:tc>
                  <a:txBody>
                    <a:bodyPr/>
                    <a:lstStyle/>
                    <a:p>
                      <a:r>
                        <a:rPr lang="nl-NL" sz="1800" dirty="0" err="1" smtClean="0"/>
                        <a:t>getName</a:t>
                      </a:r>
                      <a:r>
                        <a:rPr lang="nl-NL" sz="1800" dirty="0" smtClean="0"/>
                        <a:t>()</a:t>
                      </a:r>
                      <a:endParaRPr lang="nl-NL" sz="1800" dirty="0"/>
                    </a:p>
                  </a:txBody>
                  <a:tcPr marL="91425" marR="91425" marT="45746" marB="45746"/>
                </a:tc>
              </a:tr>
              <a:tr h="37105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dirty="0" smtClean="0"/>
                        <a:t>__</a:t>
                      </a:r>
                      <a:r>
                        <a:rPr lang="nl-NL" sz="1800" dirty="0" err="1" smtClean="0"/>
                        <a:t>proto</a:t>
                      </a:r>
                      <a:r>
                        <a:rPr lang="nl-NL" sz="1800" dirty="0" smtClean="0"/>
                        <a:t>__</a:t>
                      </a:r>
                    </a:p>
                  </a:txBody>
                  <a:tcPr marL="91425" marR="91425" marT="45746" marB="45746"/>
                </a:tc>
              </a:tr>
            </a:tbl>
          </a:graphicData>
        </a:graphic>
      </p:graphicFrame>
      <p:cxnSp>
        <p:nvCxnSpPr>
          <p:cNvPr id="25" name="Elbow Connector 24"/>
          <p:cNvCxnSpPr>
            <a:stCxn id="10" idx="2"/>
            <a:endCxn id="11" idx="2"/>
          </p:cNvCxnSpPr>
          <p:nvPr/>
        </p:nvCxnSpPr>
        <p:spPr>
          <a:xfrm rot="5400000" flipH="1" flipV="1">
            <a:off x="1942668" y="4379464"/>
            <a:ext cx="2329055" cy="625351"/>
          </a:xfrm>
          <a:prstGeom prst="bentConnector5">
            <a:avLst>
              <a:gd name="adj1" fmla="val -9815"/>
              <a:gd name="adj2" fmla="val -270485"/>
              <a:gd name="adj3" fmla="val 9082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6200000" flipH="1">
            <a:off x="5231292" y="1872545"/>
            <a:ext cx="3891" cy="3321807"/>
          </a:xfrm>
          <a:prstGeom prst="bentConnector3">
            <a:avLst>
              <a:gd name="adj1" fmla="val 5975096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5400000">
            <a:off x="5932555" y="4099178"/>
            <a:ext cx="1923172" cy="800616"/>
          </a:xfrm>
          <a:prstGeom prst="bentConnector5">
            <a:avLst>
              <a:gd name="adj1" fmla="val 21068"/>
              <a:gd name="adj2" fmla="val -88767"/>
              <a:gd name="adj3" fmla="val 11188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Double Brace 34"/>
          <p:cNvSpPr/>
          <p:nvPr/>
        </p:nvSpPr>
        <p:spPr>
          <a:xfrm>
            <a:off x="457200" y="2499400"/>
            <a:ext cx="1872208" cy="855073"/>
          </a:xfrm>
          <a:prstGeom prst="bracePair">
            <a:avLst/>
          </a:prstGeom>
          <a:ln>
            <a:solidFill>
              <a:srgbClr val="FFFF00"/>
            </a:solidFill>
          </a:ln>
          <a:effectLst>
            <a:outerShdw blurRad="4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2"/>
                </a:solidFill>
              </a:rPr>
              <a:t>n</a:t>
            </a:r>
            <a:r>
              <a:rPr lang="nl-NL" dirty="0" smtClean="0">
                <a:solidFill>
                  <a:schemeClr val="bg2"/>
                </a:solidFill>
              </a:rPr>
              <a:t>ew </a:t>
            </a:r>
            <a:r>
              <a:rPr lang="nl-NL" dirty="0" err="1" smtClean="0">
                <a:solidFill>
                  <a:schemeClr val="bg2"/>
                </a:solidFill>
              </a:rPr>
              <a:t>Mammal</a:t>
            </a:r>
            <a:r>
              <a:rPr lang="nl-NL" dirty="0" smtClean="0">
                <a:solidFill>
                  <a:schemeClr val="bg2"/>
                </a:solidFill>
              </a:rPr>
              <a:t>() </a:t>
            </a:r>
            <a:r>
              <a:rPr lang="nl-NL" dirty="0" err="1" smtClean="0">
                <a:solidFill>
                  <a:schemeClr val="bg2"/>
                </a:solidFill>
              </a:rPr>
              <a:t>becomes</a:t>
            </a:r>
            <a:r>
              <a:rPr lang="nl-NL" dirty="0" smtClean="0">
                <a:solidFill>
                  <a:schemeClr val="bg2"/>
                </a:solidFill>
              </a:rPr>
              <a:t> </a:t>
            </a:r>
            <a:r>
              <a:rPr lang="nl-NL" dirty="0">
                <a:solidFill>
                  <a:schemeClr val="bg2"/>
                </a:solidFill>
              </a:rPr>
              <a:t>a new </a:t>
            </a:r>
            <a:r>
              <a:rPr lang="nl-NL" dirty="0" err="1" smtClean="0">
                <a:solidFill>
                  <a:schemeClr val="bg2"/>
                </a:solidFill>
              </a:rPr>
              <a:t>created</a:t>
            </a:r>
            <a:r>
              <a:rPr lang="nl-NL" dirty="0" smtClean="0">
                <a:solidFill>
                  <a:schemeClr val="bg2"/>
                </a:solidFill>
              </a:rPr>
              <a:t> object</a:t>
            </a:r>
            <a:endParaRPr lang="nl-NL" dirty="0">
              <a:solidFill>
                <a:schemeClr val="bg2"/>
              </a:solidFill>
            </a:endParaRPr>
          </a:p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0404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E46C0A"/>
                </a:solidFill>
                <a:latin typeface="nevis Bold"/>
                <a:ea typeface="nevis Bold"/>
                <a:cs typeface="nevis Bold"/>
              </a:rPr>
              <a:t>Language </a:t>
            </a:r>
            <a:r>
              <a:rPr lang="en-US" dirty="0" smtClean="0">
                <a:solidFill>
                  <a:srgbClr val="E46C0A"/>
                </a:solidFill>
                <a:latin typeface="nevis Bold"/>
                <a:ea typeface="nevis Bold"/>
                <a:cs typeface="nevis Bold"/>
              </a:rPr>
              <a:t>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25372"/>
            <a:ext cx="8363272" cy="4525963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Relational Operators: </a:t>
            </a:r>
            <a:r>
              <a:rPr lang="en-US" sz="2800" b="1" u="sng" dirty="0" smtClean="0">
                <a:solidFill>
                  <a:schemeClr val="bg2"/>
                </a:solidFill>
              </a:rPr>
              <a:t>(In)equality</a:t>
            </a:r>
            <a:endParaRPr lang="en-US" sz="2800" b="1" u="sng" dirty="0">
              <a:solidFill>
                <a:schemeClr val="bg2"/>
              </a:solidFill>
            </a:endParaRPr>
          </a:p>
          <a:p>
            <a:r>
              <a:rPr lang="en-US" sz="2600" dirty="0" smtClean="0">
                <a:solidFill>
                  <a:schemeClr val="bg2"/>
                </a:solidFill>
              </a:rPr>
              <a:t>JavaScript objects are compared by reference, not by value.</a:t>
            </a:r>
          </a:p>
          <a:p>
            <a:r>
              <a:rPr lang="en-US" sz="2600" dirty="0" smtClean="0">
                <a:solidFill>
                  <a:schemeClr val="bg2"/>
                </a:solidFill>
              </a:rPr>
              <a:t>Primitives are compared by value.</a:t>
            </a:r>
          </a:p>
          <a:p>
            <a:pPr marL="0" indent="0">
              <a:buNone/>
            </a:pPr>
            <a:endParaRPr lang="en-US" sz="2600" dirty="0" smtClean="0">
              <a:solidFill>
                <a:schemeClr val="bg2"/>
              </a:solidFill>
            </a:endParaRPr>
          </a:p>
          <a:p>
            <a:r>
              <a:rPr lang="en-US" sz="2600" dirty="0" smtClean="0">
                <a:solidFill>
                  <a:schemeClr val="bg2"/>
                </a:solidFill>
              </a:rPr>
              <a:t>Avoid </a:t>
            </a:r>
            <a:r>
              <a:rPr lang="en-US" sz="2600" dirty="0">
                <a:solidFill>
                  <a:schemeClr val="bg2"/>
                </a:solidFill>
              </a:rPr>
              <a:t>using the evil twins </a:t>
            </a:r>
            <a:r>
              <a:rPr lang="en-US" sz="2600" dirty="0">
                <a:solidFill>
                  <a:srgbClr val="FFFF00"/>
                </a:solidFill>
              </a:rPr>
              <a:t>==</a:t>
            </a:r>
            <a:r>
              <a:rPr lang="en-US" sz="2600" dirty="0">
                <a:solidFill>
                  <a:schemeClr val="bg2"/>
                </a:solidFill>
              </a:rPr>
              <a:t> and </a:t>
            </a:r>
            <a:r>
              <a:rPr lang="en-US" sz="2600" dirty="0">
                <a:solidFill>
                  <a:srgbClr val="FFFF00"/>
                </a:solidFill>
              </a:rPr>
              <a:t>!=</a:t>
            </a:r>
            <a:r>
              <a:rPr lang="en-US" sz="2600" dirty="0">
                <a:solidFill>
                  <a:schemeClr val="bg2"/>
                </a:solidFill>
              </a:rPr>
              <a:t> for </a:t>
            </a:r>
            <a:r>
              <a:rPr lang="en-US" sz="2600" dirty="0" smtClean="0">
                <a:solidFill>
                  <a:schemeClr val="bg2"/>
                </a:solidFill>
              </a:rPr>
              <a:t>(in)equality  checks.</a:t>
            </a:r>
            <a:endParaRPr lang="en-US" sz="2600" dirty="0">
              <a:solidFill>
                <a:schemeClr val="bg2"/>
              </a:solidFill>
            </a:endParaRPr>
          </a:p>
          <a:p>
            <a:r>
              <a:rPr lang="en-US" sz="2600" dirty="0" smtClean="0">
                <a:solidFill>
                  <a:schemeClr val="bg2"/>
                </a:solidFill>
              </a:rPr>
              <a:t>Always </a:t>
            </a:r>
            <a:r>
              <a:rPr lang="en-US" sz="2600" dirty="0">
                <a:solidFill>
                  <a:schemeClr val="bg2"/>
                </a:solidFill>
              </a:rPr>
              <a:t>use the honest trio </a:t>
            </a:r>
            <a:r>
              <a:rPr lang="en-US" sz="2600" dirty="0">
                <a:solidFill>
                  <a:srgbClr val="FFFF00"/>
                </a:solidFill>
              </a:rPr>
              <a:t>===</a:t>
            </a:r>
            <a:r>
              <a:rPr lang="en-US" sz="2600" dirty="0">
                <a:solidFill>
                  <a:schemeClr val="bg2"/>
                </a:solidFill>
              </a:rPr>
              <a:t> and </a:t>
            </a:r>
            <a:r>
              <a:rPr lang="en-US" sz="2600" dirty="0">
                <a:solidFill>
                  <a:srgbClr val="FFFF00"/>
                </a:solidFill>
              </a:rPr>
              <a:t>!==</a:t>
            </a:r>
            <a:r>
              <a:rPr lang="en-US" sz="2600" dirty="0">
                <a:solidFill>
                  <a:schemeClr val="bg2"/>
                </a:solidFill>
              </a:rPr>
              <a:t> (avoids type coercion</a:t>
            </a:r>
            <a:r>
              <a:rPr lang="en-US" sz="2600" dirty="0" smtClean="0">
                <a:solidFill>
                  <a:schemeClr val="bg2"/>
                </a:solidFill>
              </a:rPr>
              <a:t>).</a:t>
            </a:r>
            <a:endParaRPr lang="en-US" sz="26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nl-NL" sz="22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2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E46C0A"/>
                </a:solidFill>
                <a:latin typeface="nevis Bold"/>
                <a:ea typeface="nevis Bold"/>
                <a:cs typeface="nevis Bold"/>
              </a:rPr>
              <a:t>Language </a:t>
            </a:r>
            <a:r>
              <a:rPr lang="en-US" dirty="0" smtClean="0">
                <a:solidFill>
                  <a:srgbClr val="E46C0A"/>
                </a:solidFill>
                <a:latin typeface="nevis Bold"/>
                <a:ea typeface="nevis Bold"/>
                <a:cs typeface="nevis Bold"/>
              </a:rPr>
              <a:t>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7293"/>
            <a:ext cx="8363272" cy="5174035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FFFF00"/>
                </a:solidFill>
              </a:rPr>
              <a:t>Relational Operators: </a:t>
            </a:r>
            <a:r>
              <a:rPr lang="en-US" sz="2800" b="1" u="sng" dirty="0">
                <a:solidFill>
                  <a:schemeClr val="bg2"/>
                </a:solidFill>
              </a:rPr>
              <a:t>(</a:t>
            </a:r>
            <a:r>
              <a:rPr lang="en-US" sz="2800" b="1" u="sng" dirty="0" smtClean="0">
                <a:solidFill>
                  <a:schemeClr val="bg2"/>
                </a:solidFill>
              </a:rPr>
              <a:t>In)equality</a:t>
            </a:r>
          </a:p>
          <a:p>
            <a:r>
              <a:rPr lang="en-US" sz="2600" dirty="0" smtClean="0">
                <a:solidFill>
                  <a:schemeClr val="bg2"/>
                </a:solidFill>
              </a:rPr>
              <a:t>Beware of </a:t>
            </a:r>
            <a:r>
              <a:rPr lang="en-US" sz="2600" dirty="0" err="1" smtClean="0">
                <a:solidFill>
                  <a:schemeClr val="bg2"/>
                </a:solidFill>
              </a:rPr>
              <a:t>truthy</a:t>
            </a:r>
            <a:r>
              <a:rPr lang="en-US" sz="2600" dirty="0" smtClean="0">
                <a:solidFill>
                  <a:schemeClr val="bg2"/>
                </a:solidFill>
              </a:rPr>
              <a:t> and </a:t>
            </a:r>
            <a:r>
              <a:rPr lang="en-US" sz="2600" dirty="0" err="1" smtClean="0">
                <a:solidFill>
                  <a:schemeClr val="bg2"/>
                </a:solidFill>
              </a:rPr>
              <a:t>falsy</a:t>
            </a:r>
            <a:r>
              <a:rPr lang="en-US" sz="2600" dirty="0" smtClean="0">
                <a:solidFill>
                  <a:schemeClr val="bg2"/>
                </a:solidFill>
              </a:rPr>
              <a:t> values</a:t>
            </a:r>
            <a:endParaRPr lang="nl-NL" sz="2600" dirty="0" smtClean="0">
              <a:solidFill>
                <a:schemeClr val="bg2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787251"/>
              </p:ext>
            </p:extLst>
          </p:nvPr>
        </p:nvGraphicFramePr>
        <p:xfrm>
          <a:off x="601216" y="2269717"/>
          <a:ext cx="8147248" cy="4399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6896"/>
                <a:gridCol w="4940352"/>
              </a:tblGrid>
              <a:tr h="337896">
                <a:tc>
                  <a:txBody>
                    <a:bodyPr/>
                    <a:lstStyle/>
                    <a:p>
                      <a:pPr algn="l"/>
                      <a:r>
                        <a:rPr lang="nl-NL" sz="1200" dirty="0" smtClean="0"/>
                        <a:t>statement</a:t>
                      </a:r>
                      <a:endParaRPr lang="nl-NL" sz="1200" dirty="0"/>
                    </a:p>
                  </a:txBody>
                  <a:tcP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200" dirty="0" err="1" smtClean="0"/>
                        <a:t>result</a:t>
                      </a:r>
                      <a:endParaRPr lang="nl-NL" sz="1200" dirty="0"/>
                    </a:p>
                  </a:txBody>
                  <a:tcPr>
                    <a:solidFill>
                      <a:srgbClr val="E46C0A"/>
                    </a:solidFill>
                  </a:tcPr>
                </a:tc>
              </a:tr>
              <a:tr h="307886">
                <a:tc>
                  <a:txBody>
                    <a:bodyPr/>
                    <a:lstStyle/>
                    <a:p>
                      <a:pPr algn="l"/>
                      <a:r>
                        <a:rPr lang="da-DK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da-DK" sz="12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200" dirty="0" err="1" smtClean="0"/>
                        <a:t>False</a:t>
                      </a:r>
                      <a:endParaRPr lang="nl-NL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6464">
                <a:tc>
                  <a:txBody>
                    <a:bodyPr/>
                    <a:lstStyle/>
                    <a:p>
                      <a:pPr algn="l"/>
                      <a:r>
                        <a:rPr lang="da-DK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r>
                        <a:rPr lang="da-DK" sz="1200" dirty="0" smtClean="0"/>
                        <a:t> </a:t>
                      </a:r>
                      <a:endParaRPr lang="nl-NL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200" dirty="0" err="1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nl-N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07886">
                <a:tc>
                  <a:txBody>
                    <a:bodyPr/>
                    <a:lstStyle/>
                    <a:p>
                      <a:pPr algn="l"/>
                      <a:r>
                        <a:rPr lang="da-DK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""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r>
                        <a:rPr lang="da-DK" sz="1200" dirty="0" smtClean="0"/>
                        <a:t> </a:t>
                      </a:r>
                      <a:endParaRPr lang="nl-NL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200" dirty="0" err="1" smtClean="0"/>
                        <a:t>False</a:t>
                      </a:r>
                      <a:endParaRPr lang="nl-NL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07886">
                <a:tc>
                  <a:txBody>
                    <a:bodyPr/>
                    <a:lstStyle/>
                    <a:p>
                      <a:pPr algn="l"/>
                      <a:r>
                        <a:rPr lang="da-DK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nl-NL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200" dirty="0" err="1" smtClean="0"/>
                        <a:t>False</a:t>
                      </a:r>
                      <a:endParaRPr lang="nl-NL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8537">
                <a:tc>
                  <a:txBody>
                    <a:bodyPr/>
                    <a:lstStyle/>
                    <a:p>
                      <a:pPr algn="l"/>
                      <a:r>
                        <a:rPr lang="da-DK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a-DK" sz="1200" dirty="0" smtClean="0"/>
                        <a:t> NaN </a:t>
                      </a:r>
                      <a:r>
                        <a:rPr lang="da-DK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r>
                        <a:rPr lang="da-DK" sz="1200" dirty="0" smtClean="0"/>
                        <a:t> </a:t>
                      </a:r>
                      <a:endParaRPr lang="nl-NL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200" dirty="0" err="1" smtClean="0"/>
                        <a:t>False</a:t>
                      </a:r>
                      <a:endParaRPr lang="nl-NL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078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a-DK" sz="1200" dirty="0" smtClean="0"/>
                        <a:t> undefined </a:t>
                      </a:r>
                      <a:r>
                        <a:rPr lang="da-DK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r>
                        <a:rPr lang="da-DK" sz="1200" dirty="0" smtClean="0"/>
                        <a:t> </a:t>
                      </a:r>
                      <a:endParaRPr lang="nl-NL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200" dirty="0" err="1" smtClean="0"/>
                        <a:t>False</a:t>
                      </a:r>
                      <a:endParaRPr lang="nl-NL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07886">
                <a:tc>
                  <a:txBody>
                    <a:bodyPr/>
                    <a:lstStyle/>
                    <a:p>
                      <a:pPr marL="0" indent="0"/>
                      <a:r>
                        <a:rPr lang="nl-NL" sz="1200" dirty="0" smtClean="0"/>
                        <a:t>(0 == </a:t>
                      </a:r>
                      <a:r>
                        <a:rPr lang="nl-NL" sz="1200" dirty="0" err="1" smtClean="0"/>
                        <a:t>false</a:t>
                      </a:r>
                      <a:r>
                        <a:rPr lang="nl-NL" sz="1200" dirty="0" smtClean="0"/>
                        <a:t>);</a:t>
                      </a:r>
                      <a:endParaRPr lang="nl-NL" sz="1200" dirty="0" smtClean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200" dirty="0" smtClean="0"/>
                        <a:t>True</a:t>
                      </a:r>
                      <a:endParaRPr lang="nl-NL" sz="1200" dirty="0"/>
                    </a:p>
                  </a:txBody>
                  <a:tcPr/>
                </a:tc>
              </a:tr>
              <a:tr h="307886">
                <a:tc>
                  <a:txBody>
                    <a:bodyPr/>
                    <a:lstStyle/>
                    <a:p>
                      <a:pPr marL="0" indent="0"/>
                      <a:r>
                        <a:rPr lang="nl-NL" sz="1200" dirty="0" smtClean="0"/>
                        <a:t>(1 == </a:t>
                      </a:r>
                      <a:r>
                        <a:rPr lang="nl-NL" sz="1200" dirty="0" err="1" smtClean="0"/>
                        <a:t>true</a:t>
                      </a:r>
                      <a:r>
                        <a:rPr lang="nl-NL" sz="1200" dirty="0" smtClean="0"/>
                        <a:t>);</a:t>
                      </a:r>
                      <a:endParaRPr lang="nl-NL" sz="1200" dirty="0" smtClean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200" dirty="0" smtClean="0"/>
                        <a:t>True</a:t>
                      </a:r>
                      <a:endParaRPr lang="nl-NL" sz="1200" dirty="0"/>
                    </a:p>
                  </a:txBody>
                  <a:tcPr/>
                </a:tc>
              </a:tr>
              <a:tr h="307886">
                <a:tc>
                  <a:txBody>
                    <a:bodyPr/>
                    <a:lstStyle/>
                    <a:p>
                      <a:pPr marL="0" indent="0"/>
                      <a:r>
                        <a:rPr lang="nl-NL" sz="1200" dirty="0" smtClean="0"/>
                        <a:t>(“” == </a:t>
                      </a:r>
                      <a:r>
                        <a:rPr lang="nl-NL" sz="1200" dirty="0" err="1" smtClean="0"/>
                        <a:t>false</a:t>
                      </a:r>
                      <a:r>
                        <a:rPr lang="nl-NL" sz="1200" dirty="0" smtClean="0"/>
                        <a:t>);</a:t>
                      </a:r>
                      <a:endParaRPr lang="nl-NL" sz="1200" dirty="0" smtClean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200" dirty="0" smtClean="0"/>
                        <a:t>True</a:t>
                      </a:r>
                      <a:endParaRPr lang="nl-NL" sz="1200" dirty="0"/>
                    </a:p>
                  </a:txBody>
                  <a:tcPr/>
                </a:tc>
              </a:tr>
              <a:tr h="307886">
                <a:tc>
                  <a:txBody>
                    <a:bodyPr/>
                    <a:lstStyle/>
                    <a:p>
                      <a:pPr marL="0" indent="0"/>
                      <a:r>
                        <a:rPr lang="nl-NL" sz="1200" dirty="0" smtClean="0"/>
                        <a:t>(0 === </a:t>
                      </a:r>
                      <a:r>
                        <a:rPr lang="nl-NL" sz="1200" dirty="0" err="1" smtClean="0"/>
                        <a:t>false</a:t>
                      </a:r>
                      <a:r>
                        <a:rPr lang="nl-NL" sz="1200" dirty="0" smtClean="0"/>
                        <a:t>);</a:t>
                      </a:r>
                      <a:endParaRPr lang="nl-NL" sz="1200" dirty="0" smtClean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200" dirty="0" err="1" smtClean="0"/>
                        <a:t>False</a:t>
                      </a:r>
                      <a:endParaRPr lang="nl-NL" sz="1200" dirty="0"/>
                    </a:p>
                  </a:txBody>
                  <a:tcPr/>
                </a:tc>
              </a:tr>
              <a:tr h="307886">
                <a:tc>
                  <a:txBody>
                    <a:bodyPr/>
                    <a:lstStyle/>
                    <a:p>
                      <a:pPr marL="0" indent="0"/>
                      <a:r>
                        <a:rPr lang="nl-NL" sz="1200" dirty="0" smtClean="0"/>
                        <a:t>(1 === </a:t>
                      </a:r>
                      <a:r>
                        <a:rPr lang="nl-NL" sz="1200" dirty="0" err="1" smtClean="0"/>
                        <a:t>true</a:t>
                      </a:r>
                      <a:r>
                        <a:rPr lang="nl-NL" sz="1200" dirty="0" smtClean="0"/>
                        <a:t>);</a:t>
                      </a:r>
                      <a:endParaRPr lang="nl-NL" sz="1200" dirty="0" smtClean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200" dirty="0" err="1" smtClean="0"/>
                        <a:t>False</a:t>
                      </a:r>
                      <a:endParaRPr lang="nl-NL" sz="1200" dirty="0"/>
                    </a:p>
                  </a:txBody>
                  <a:tcPr/>
                </a:tc>
              </a:tr>
              <a:tr h="307886">
                <a:tc>
                  <a:txBody>
                    <a:bodyPr/>
                    <a:lstStyle/>
                    <a:p>
                      <a:pPr marL="0" indent="0"/>
                      <a:r>
                        <a:rPr lang="nl-NL" sz="1200" dirty="0" smtClean="0"/>
                        <a:t>(“” === </a:t>
                      </a:r>
                      <a:r>
                        <a:rPr lang="nl-NL" sz="1200" dirty="0" err="1" smtClean="0"/>
                        <a:t>false</a:t>
                      </a:r>
                      <a:r>
                        <a:rPr lang="nl-NL" sz="1200" dirty="0" smtClean="0"/>
                        <a:t>);</a:t>
                      </a:r>
                      <a:endParaRPr lang="nl-NL" sz="1200" dirty="0" smtClean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200" dirty="0" err="1" smtClean="0"/>
                        <a:t>False</a:t>
                      </a:r>
                      <a:endParaRPr lang="nl-NL" sz="1200" dirty="0"/>
                    </a:p>
                  </a:txBody>
                  <a:tcPr/>
                </a:tc>
              </a:tr>
              <a:tr h="307886">
                <a:tc>
                  <a:txBody>
                    <a:bodyPr/>
                    <a:lstStyle/>
                    <a:p>
                      <a:pPr marL="0" indent="0"/>
                      <a:r>
                        <a:rPr lang="nl-NL" sz="1200" dirty="0" smtClean="0"/>
                        <a:t>(0 === 0);</a:t>
                      </a:r>
                      <a:endParaRPr lang="nl-NL" sz="1200" dirty="0" smtClean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200" dirty="0" smtClean="0"/>
                        <a:t>True</a:t>
                      </a:r>
                      <a:endParaRPr lang="nl-NL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94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E46C0A"/>
                </a:solidFill>
                <a:latin typeface="nevis Bold"/>
                <a:ea typeface="nevis Bold"/>
                <a:cs typeface="nevis Bold"/>
              </a:rPr>
              <a:t>Language </a:t>
            </a:r>
            <a:r>
              <a:rPr lang="en-US" dirty="0" smtClean="0">
                <a:solidFill>
                  <a:srgbClr val="E46C0A"/>
                </a:solidFill>
                <a:latin typeface="nevis Bold"/>
                <a:ea typeface="nevis Bold"/>
                <a:cs typeface="nevis Bold"/>
              </a:rPr>
              <a:t>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25372"/>
            <a:ext cx="8363272" cy="4525963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Relational Operators: </a:t>
            </a:r>
            <a:r>
              <a:rPr lang="en-US" sz="2800" b="1" u="sng" dirty="0" smtClean="0">
                <a:solidFill>
                  <a:schemeClr val="bg2"/>
                </a:solidFill>
              </a:rPr>
              <a:t>The in operator</a:t>
            </a:r>
            <a:endParaRPr lang="en-US" sz="2800" b="1" u="sng" dirty="0">
              <a:solidFill>
                <a:schemeClr val="bg2"/>
              </a:solidFill>
            </a:endParaRPr>
          </a:p>
          <a:p>
            <a:endParaRPr lang="en-US" sz="26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sz="2600" dirty="0" smtClean="0">
              <a:solidFill>
                <a:schemeClr val="bg2"/>
              </a:solidFill>
            </a:endParaRPr>
          </a:p>
          <a:p>
            <a:r>
              <a:rPr lang="en-US" sz="2600" dirty="0" smtClean="0">
                <a:solidFill>
                  <a:schemeClr val="bg2"/>
                </a:solidFill>
              </a:rPr>
              <a:t>prop </a:t>
            </a:r>
            <a:r>
              <a:rPr lang="en-US" sz="2600" dirty="0">
                <a:solidFill>
                  <a:schemeClr val="bg2"/>
                </a:solidFill>
              </a:rPr>
              <a:t>is </a:t>
            </a:r>
            <a:r>
              <a:rPr lang="en-US" sz="2600" dirty="0" smtClean="0">
                <a:solidFill>
                  <a:schemeClr val="bg2"/>
                </a:solidFill>
              </a:rPr>
              <a:t>a string </a:t>
            </a:r>
            <a:r>
              <a:rPr lang="en-US" sz="2600" dirty="0">
                <a:solidFill>
                  <a:schemeClr val="bg2"/>
                </a:solidFill>
              </a:rPr>
              <a:t>or numeric expression representing a property name or array index</a:t>
            </a:r>
            <a:r>
              <a:rPr lang="en-US" sz="2600" dirty="0" smtClean="0">
                <a:solidFill>
                  <a:schemeClr val="bg2"/>
                </a:solidFill>
              </a:rPr>
              <a:t>.</a:t>
            </a:r>
            <a:endParaRPr lang="en-US" sz="2600" dirty="0">
              <a:solidFill>
                <a:schemeClr val="bg2"/>
              </a:solidFill>
            </a:endParaRPr>
          </a:p>
          <a:p>
            <a:r>
              <a:rPr lang="en-US" sz="2600" dirty="0" smtClean="0">
                <a:solidFill>
                  <a:schemeClr val="bg2"/>
                </a:solidFill>
              </a:rPr>
              <a:t>Returns true if the left-side operand is in the right-side operand (that is an object).</a:t>
            </a:r>
          </a:p>
        </p:txBody>
      </p:sp>
      <p:sp>
        <p:nvSpPr>
          <p:cNvPr id="4" name="Rectangle 3"/>
          <p:cNvSpPr/>
          <p:nvPr/>
        </p:nvSpPr>
        <p:spPr>
          <a:xfrm>
            <a:off x="2658616" y="2276872"/>
            <a:ext cx="3960440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 </a:t>
            </a: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objectName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756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E46C0A"/>
                </a:solidFill>
                <a:latin typeface="nevis Bold"/>
                <a:ea typeface="nevis Bold"/>
                <a:cs typeface="nevis Bold"/>
              </a:rPr>
              <a:t>Language </a:t>
            </a:r>
            <a:r>
              <a:rPr lang="en-US" dirty="0" smtClean="0">
                <a:solidFill>
                  <a:srgbClr val="E46C0A"/>
                </a:solidFill>
                <a:latin typeface="nevis Bold"/>
                <a:ea typeface="nevis Bold"/>
                <a:cs typeface="nevis Bold"/>
              </a:rPr>
              <a:t>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25372"/>
            <a:ext cx="8363272" cy="4899972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Relational Operators: </a:t>
            </a:r>
            <a:r>
              <a:rPr lang="en-US" sz="2800" b="1" u="sng" dirty="0" smtClean="0">
                <a:solidFill>
                  <a:schemeClr val="bg2"/>
                </a:solidFill>
              </a:rPr>
              <a:t>The </a:t>
            </a:r>
            <a:r>
              <a:rPr lang="en-US" sz="2800" b="1" u="sng" dirty="0" err="1" smtClean="0">
                <a:solidFill>
                  <a:schemeClr val="bg2"/>
                </a:solidFill>
              </a:rPr>
              <a:t>instanceof</a:t>
            </a:r>
            <a:r>
              <a:rPr lang="en-US" sz="2800" b="1" u="sng" dirty="0" smtClean="0">
                <a:solidFill>
                  <a:schemeClr val="bg2"/>
                </a:solidFill>
              </a:rPr>
              <a:t> operator</a:t>
            </a:r>
            <a:endParaRPr lang="en-US" sz="2600" dirty="0" smtClean="0">
              <a:solidFill>
                <a:srgbClr val="FFFF00"/>
              </a:solidFill>
            </a:endParaRPr>
          </a:p>
          <a:p>
            <a:r>
              <a:rPr lang="en-US" sz="2600" dirty="0">
                <a:solidFill>
                  <a:schemeClr val="bg2"/>
                </a:solidFill>
              </a:rPr>
              <a:t>The </a:t>
            </a:r>
            <a:r>
              <a:rPr lang="en-US" sz="2600" dirty="0" err="1">
                <a:solidFill>
                  <a:schemeClr val="bg2"/>
                </a:solidFill>
              </a:rPr>
              <a:t>instanceof</a:t>
            </a:r>
            <a:r>
              <a:rPr lang="en-US" sz="2600" dirty="0">
                <a:solidFill>
                  <a:schemeClr val="bg2"/>
                </a:solidFill>
              </a:rPr>
              <a:t> operator tests whether an object has in its prototype chain the prototype property of a constructor</a:t>
            </a:r>
            <a:r>
              <a:rPr lang="en-US" sz="2600" dirty="0" smtClean="0">
                <a:solidFill>
                  <a:schemeClr val="bg2"/>
                </a:solidFill>
              </a:rPr>
              <a:t>.</a:t>
            </a:r>
          </a:p>
          <a:p>
            <a:pPr marL="0" indent="0">
              <a:buNone/>
            </a:pPr>
            <a:endParaRPr lang="en-US" sz="2600" dirty="0" smtClean="0">
              <a:solidFill>
                <a:schemeClr val="bg2"/>
              </a:solidFill>
            </a:endParaRPr>
          </a:p>
          <a:p>
            <a:r>
              <a:rPr lang="en-US" sz="2600" dirty="0" smtClean="0">
                <a:solidFill>
                  <a:schemeClr val="bg2"/>
                </a:solidFill>
              </a:rPr>
              <a:t>It expects a left-side operand that is an object and right-side operand that is an constructor function.</a:t>
            </a:r>
          </a:p>
          <a:p>
            <a:pPr marL="0" indent="0">
              <a:buNone/>
            </a:pPr>
            <a:endParaRPr lang="en-US" sz="2600" dirty="0">
              <a:solidFill>
                <a:schemeClr val="bg2"/>
              </a:solidFill>
            </a:endParaRPr>
          </a:p>
          <a:p>
            <a:r>
              <a:rPr lang="en-US" sz="2600" dirty="0" smtClean="0">
                <a:solidFill>
                  <a:schemeClr val="bg2"/>
                </a:solidFill>
              </a:rPr>
              <a:t>If the right-side operand is not a function, it throws a </a:t>
            </a:r>
            <a:r>
              <a:rPr lang="en-US" sz="2600" dirty="0" err="1" smtClean="0">
                <a:solidFill>
                  <a:schemeClr val="bg2"/>
                </a:solidFill>
              </a:rPr>
              <a:t>TypeError</a:t>
            </a:r>
            <a:r>
              <a:rPr lang="en-US" sz="2600" dirty="0" smtClean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Lucida Grande"/>
              </a:rPr>
              <a:t>The </a:t>
            </a:r>
            <a:r>
              <a:rPr kumimoji="0" lang="nl-NL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kumimoji="0" lang="nl-NL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Lucida Grande"/>
              </a:rPr>
              <a:t> operator tests whether an object has in its prototype chain the </a:t>
            </a:r>
            <a:r>
              <a:rPr kumimoji="0" lang="nl-NL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nl-NL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Lucida Grande"/>
              </a:rPr>
              <a:t> property of a constructor.</a:t>
            </a:r>
            <a:r>
              <a:rPr kumimoji="0" lang="nl-NL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Lucida Grande"/>
              </a:rPr>
              <a:t>The </a:t>
            </a:r>
            <a:r>
              <a:rPr kumimoji="0" lang="nl-NL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kumimoji="0" lang="nl-NL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Lucida Grande"/>
              </a:rPr>
              <a:t> operator tests whether an object has in its prototype chain the </a:t>
            </a:r>
            <a:r>
              <a:rPr kumimoji="0" lang="nl-NL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kumimoji="0" lang="nl-NL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Lucida Grande"/>
              </a:rPr>
              <a:t> property of a constructor.</a:t>
            </a:r>
            <a:r>
              <a:rPr kumimoji="0" lang="nl-NL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76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E46C0A"/>
                </a:solidFill>
                <a:latin typeface="nevis Bold"/>
                <a:ea typeface="nevis Bold"/>
                <a:cs typeface="nevis Bold"/>
              </a:rPr>
              <a:t>Language </a:t>
            </a:r>
            <a:r>
              <a:rPr lang="en-US" dirty="0" smtClean="0">
                <a:solidFill>
                  <a:srgbClr val="E46C0A"/>
                </a:solidFill>
                <a:latin typeface="nevis Bold"/>
                <a:ea typeface="nevis Bold"/>
                <a:cs typeface="nevis Bold"/>
              </a:rPr>
              <a:t>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25372"/>
            <a:ext cx="8363272" cy="4525963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Relational Operators: </a:t>
            </a:r>
            <a:r>
              <a:rPr lang="en-US" sz="2800" b="1" u="sng" dirty="0" smtClean="0">
                <a:solidFill>
                  <a:schemeClr val="bg2"/>
                </a:solidFill>
              </a:rPr>
              <a:t>Comparison</a:t>
            </a:r>
            <a:endParaRPr lang="en-US" sz="2800" b="1" u="sng" dirty="0">
              <a:solidFill>
                <a:schemeClr val="bg2"/>
              </a:solidFill>
            </a:endParaRPr>
          </a:p>
          <a:p>
            <a:r>
              <a:rPr lang="en-US" sz="2600" dirty="0" smtClean="0">
                <a:solidFill>
                  <a:schemeClr val="bg2"/>
                </a:solidFill>
              </a:rPr>
              <a:t>Less than (</a:t>
            </a:r>
            <a:r>
              <a:rPr lang="en-US" sz="2600" dirty="0" smtClean="0">
                <a:solidFill>
                  <a:srgbClr val="FFFF00"/>
                </a:solidFill>
              </a:rPr>
              <a:t>&lt;</a:t>
            </a:r>
            <a:r>
              <a:rPr lang="en-US" sz="2600" dirty="0" smtClean="0">
                <a:solidFill>
                  <a:schemeClr val="bg2"/>
                </a:solidFill>
              </a:rPr>
              <a:t>), Greater than (</a:t>
            </a:r>
            <a:r>
              <a:rPr lang="en-US" sz="2600" dirty="0" smtClean="0">
                <a:solidFill>
                  <a:srgbClr val="FFFF00"/>
                </a:solidFill>
              </a:rPr>
              <a:t>&gt;</a:t>
            </a:r>
            <a:r>
              <a:rPr lang="en-US" sz="2600" dirty="0" smtClean="0">
                <a:solidFill>
                  <a:schemeClr val="bg2"/>
                </a:solidFill>
              </a:rPr>
              <a:t>),  Less than or equal (</a:t>
            </a:r>
            <a:r>
              <a:rPr lang="en-US" sz="2600" dirty="0" smtClean="0">
                <a:solidFill>
                  <a:srgbClr val="FFFF00"/>
                </a:solidFill>
              </a:rPr>
              <a:t>&lt;=</a:t>
            </a:r>
            <a:r>
              <a:rPr lang="en-US" sz="2600" dirty="0" smtClean="0">
                <a:solidFill>
                  <a:schemeClr val="bg2"/>
                </a:solidFill>
              </a:rPr>
              <a:t>), Greater than or equal (</a:t>
            </a:r>
            <a:r>
              <a:rPr lang="en-US" sz="2600" dirty="0" smtClean="0">
                <a:solidFill>
                  <a:srgbClr val="FFFF00"/>
                </a:solidFill>
              </a:rPr>
              <a:t>&gt;=</a:t>
            </a:r>
            <a:r>
              <a:rPr lang="en-US" sz="2600" dirty="0" smtClean="0">
                <a:solidFill>
                  <a:schemeClr val="bg2"/>
                </a:solidFill>
              </a:rPr>
              <a:t>).</a:t>
            </a:r>
          </a:p>
          <a:p>
            <a:r>
              <a:rPr lang="en-US" sz="2600" dirty="0" smtClean="0">
                <a:solidFill>
                  <a:schemeClr val="bg2"/>
                </a:solidFill>
              </a:rPr>
              <a:t>Test the relative order (numerical or </a:t>
            </a:r>
            <a:r>
              <a:rPr lang="en-US" sz="2600" dirty="0" err="1" smtClean="0">
                <a:solidFill>
                  <a:schemeClr val="bg2"/>
                </a:solidFill>
              </a:rPr>
              <a:t>alphabetics</a:t>
            </a:r>
            <a:r>
              <a:rPr lang="en-US" sz="2600" dirty="0" smtClean="0">
                <a:solidFill>
                  <a:schemeClr val="bg2"/>
                </a:solidFill>
              </a:rPr>
              <a:t>) of their two operands.</a:t>
            </a:r>
          </a:p>
          <a:p>
            <a:r>
              <a:rPr lang="en-US" sz="2600" dirty="0" smtClean="0">
                <a:solidFill>
                  <a:schemeClr val="bg2"/>
                </a:solidFill>
              </a:rPr>
              <a:t>The operands may be of any type </a:t>
            </a:r>
            <a:r>
              <a:rPr lang="en-US" sz="2600" b="1" dirty="0" smtClean="0">
                <a:solidFill>
                  <a:srgbClr val="FFFF00"/>
                </a:solidFill>
              </a:rPr>
              <a:t>BUT</a:t>
            </a:r>
            <a:r>
              <a:rPr lang="en-US" sz="2600" dirty="0" smtClean="0">
                <a:solidFill>
                  <a:schemeClr val="bg2"/>
                </a:solidFill>
              </a:rPr>
              <a:t>…</a:t>
            </a:r>
            <a:endParaRPr lang="en-US" sz="2600" dirty="0">
              <a:solidFill>
                <a:schemeClr val="bg2"/>
              </a:solidFill>
            </a:endParaRPr>
          </a:p>
          <a:p>
            <a:r>
              <a:rPr lang="en-US" sz="2600" dirty="0" smtClean="0">
                <a:solidFill>
                  <a:schemeClr val="bg2"/>
                </a:solidFill>
              </a:rPr>
              <a:t>Comparison can be performed only on </a:t>
            </a:r>
            <a:r>
              <a:rPr lang="en-US" sz="2600" dirty="0" smtClean="0">
                <a:solidFill>
                  <a:srgbClr val="FFFF00"/>
                </a:solidFill>
              </a:rPr>
              <a:t>numbers</a:t>
            </a:r>
            <a:r>
              <a:rPr lang="en-US" sz="2600" dirty="0" smtClean="0">
                <a:solidFill>
                  <a:schemeClr val="bg2"/>
                </a:solidFill>
              </a:rPr>
              <a:t> and </a:t>
            </a:r>
            <a:r>
              <a:rPr lang="en-US" sz="2600" dirty="0" smtClean="0">
                <a:solidFill>
                  <a:srgbClr val="FFFF00"/>
                </a:solidFill>
              </a:rPr>
              <a:t>strings</a:t>
            </a:r>
            <a:r>
              <a:rPr lang="en-US" sz="2600" dirty="0" smtClean="0">
                <a:solidFill>
                  <a:schemeClr val="bg2"/>
                </a:solidFill>
              </a:rPr>
              <a:t>!</a:t>
            </a:r>
          </a:p>
          <a:p>
            <a:r>
              <a:rPr lang="en-US" sz="2600" dirty="0" smtClean="0">
                <a:solidFill>
                  <a:srgbClr val="FFFF00"/>
                </a:solidFill>
              </a:rPr>
              <a:t>Operands that are not numbers or strings are converted to primitives.</a:t>
            </a:r>
            <a:endParaRPr lang="en-US" sz="26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nl-NL" sz="22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9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E46C0A"/>
                </a:solidFill>
                <a:latin typeface="nevis Bold"/>
                <a:ea typeface="nevis Bold"/>
                <a:cs typeface="nevis Bold"/>
              </a:rPr>
              <a:t>Language </a:t>
            </a:r>
            <a:r>
              <a:rPr lang="en-US" dirty="0" smtClean="0">
                <a:solidFill>
                  <a:srgbClr val="E46C0A"/>
                </a:solidFill>
                <a:latin typeface="nevis Bold"/>
                <a:ea typeface="nevis Bold"/>
                <a:cs typeface="nevis Bold"/>
              </a:rPr>
              <a:t>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40768"/>
            <a:ext cx="8363272" cy="5256584"/>
          </a:xfrm>
        </p:spPr>
        <p:txBody>
          <a:bodyPr anchor="t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Miscellaneous Operators</a:t>
            </a:r>
            <a:endParaRPr lang="en-US" sz="2800" b="1" u="sng" dirty="0">
              <a:solidFill>
                <a:schemeClr val="bg2"/>
              </a:solidFill>
            </a:endParaRPr>
          </a:p>
          <a:p>
            <a:r>
              <a:rPr lang="en-US" sz="2600" dirty="0" smtClean="0">
                <a:solidFill>
                  <a:schemeClr val="bg2"/>
                </a:solidFill>
              </a:rPr>
              <a:t>The conditional operator (</a:t>
            </a:r>
            <a:r>
              <a:rPr lang="en-US" sz="2600" dirty="0" smtClean="0">
                <a:solidFill>
                  <a:srgbClr val="FFFF00"/>
                </a:solidFill>
              </a:rPr>
              <a:t>?:</a:t>
            </a:r>
            <a:r>
              <a:rPr lang="en-US" sz="2600" dirty="0" smtClean="0">
                <a:solidFill>
                  <a:schemeClr val="bg2"/>
                </a:solidFill>
              </a:rPr>
              <a:t>) is the only ternary operator.</a:t>
            </a:r>
          </a:p>
          <a:p>
            <a:pPr marL="0" indent="0" algn="ctr">
              <a:buNone/>
            </a:pPr>
            <a:r>
              <a:rPr lang="en-US" sz="2600" dirty="0" err="1" smtClean="0">
                <a:solidFill>
                  <a:schemeClr val="bg2"/>
                </a:solidFill>
              </a:rPr>
              <a:t>var</a:t>
            </a:r>
            <a:r>
              <a:rPr lang="en-US" sz="2600" dirty="0" smtClean="0">
                <a:solidFill>
                  <a:schemeClr val="bg2"/>
                </a:solidFill>
              </a:rPr>
              <a:t> </a:t>
            </a:r>
            <a:r>
              <a:rPr lang="en-US" sz="2600" dirty="0" smtClean="0">
                <a:solidFill>
                  <a:srgbClr val="00B0F0"/>
                </a:solidFill>
              </a:rPr>
              <a:t>x</a:t>
            </a:r>
            <a:r>
              <a:rPr lang="en-US" sz="2600" dirty="0" smtClean="0">
                <a:solidFill>
                  <a:schemeClr val="bg2"/>
                </a:solidFill>
              </a:rPr>
              <a:t> = 1, </a:t>
            </a:r>
            <a:r>
              <a:rPr lang="en-US" sz="2600" dirty="0" smtClean="0">
                <a:solidFill>
                  <a:srgbClr val="00B0F0"/>
                </a:solidFill>
              </a:rPr>
              <a:t>b</a:t>
            </a:r>
            <a:r>
              <a:rPr lang="en-US" sz="2600" dirty="0" smtClean="0">
                <a:solidFill>
                  <a:schemeClr val="bg2"/>
                </a:solidFill>
              </a:rPr>
              <a:t> = </a:t>
            </a:r>
            <a:r>
              <a:rPr lang="en-US" sz="2600" dirty="0" smtClean="0">
                <a:solidFill>
                  <a:srgbClr val="00B0F0"/>
                </a:solidFill>
              </a:rPr>
              <a:t>x</a:t>
            </a:r>
            <a:r>
              <a:rPr lang="en-US" sz="2600" dirty="0" smtClean="0">
                <a:solidFill>
                  <a:schemeClr val="bg2"/>
                </a:solidFill>
              </a:rPr>
              <a:t> &gt; 0 </a:t>
            </a:r>
            <a:r>
              <a:rPr lang="en-US" sz="2600" dirty="0" smtClean="0">
                <a:solidFill>
                  <a:srgbClr val="FFFF00"/>
                </a:solidFill>
              </a:rPr>
              <a:t>?</a:t>
            </a:r>
            <a:r>
              <a:rPr lang="en-US" sz="2600" dirty="0" smtClean="0">
                <a:solidFill>
                  <a:schemeClr val="bg2"/>
                </a:solidFill>
              </a:rPr>
              <a:t> </a:t>
            </a:r>
            <a:r>
              <a:rPr lang="en-US" sz="2600" dirty="0" smtClean="0">
                <a:solidFill>
                  <a:srgbClr val="00B0F0"/>
                </a:solidFill>
              </a:rPr>
              <a:t>x</a:t>
            </a:r>
            <a:r>
              <a:rPr lang="en-US" sz="2600" dirty="0" smtClean="0">
                <a:solidFill>
                  <a:schemeClr val="bg2"/>
                </a:solidFill>
              </a:rPr>
              <a:t> </a:t>
            </a:r>
            <a:r>
              <a:rPr lang="en-US" sz="2600" dirty="0" smtClean="0">
                <a:solidFill>
                  <a:srgbClr val="FFFF00"/>
                </a:solidFill>
              </a:rPr>
              <a:t>:</a:t>
            </a:r>
            <a:r>
              <a:rPr lang="en-US" sz="2600" dirty="0" smtClean="0">
                <a:solidFill>
                  <a:schemeClr val="bg2"/>
                </a:solidFill>
              </a:rPr>
              <a:t> -</a:t>
            </a:r>
            <a:r>
              <a:rPr lang="en-US" sz="2600" dirty="0" smtClean="0">
                <a:solidFill>
                  <a:srgbClr val="00B0F0"/>
                </a:solidFill>
              </a:rPr>
              <a:t>x</a:t>
            </a:r>
            <a:r>
              <a:rPr lang="en-US" sz="2600" dirty="0" smtClean="0">
                <a:solidFill>
                  <a:schemeClr val="bg2"/>
                </a:solidFill>
              </a:rPr>
              <a:t>;</a:t>
            </a:r>
          </a:p>
          <a:p>
            <a:pPr marL="0" indent="0">
              <a:buNone/>
            </a:pPr>
            <a:endParaRPr lang="en-US" sz="2600" dirty="0" smtClean="0">
              <a:solidFill>
                <a:schemeClr val="bg2"/>
              </a:solidFill>
            </a:endParaRPr>
          </a:p>
          <a:p>
            <a:r>
              <a:rPr lang="en-US" sz="2600" dirty="0" smtClean="0">
                <a:solidFill>
                  <a:schemeClr val="bg2"/>
                </a:solidFill>
              </a:rPr>
              <a:t>The </a:t>
            </a:r>
            <a:r>
              <a:rPr lang="en-US" sz="2600" dirty="0" smtClean="0">
                <a:solidFill>
                  <a:srgbClr val="FFFF00"/>
                </a:solidFill>
              </a:rPr>
              <a:t>delete </a:t>
            </a:r>
            <a:r>
              <a:rPr lang="en-US" sz="2600" dirty="0" smtClean="0">
                <a:solidFill>
                  <a:schemeClr val="bg2"/>
                </a:solidFill>
              </a:rPr>
              <a:t>operator. It attempts to delete the object property or array element specified as its operand.</a:t>
            </a:r>
          </a:p>
          <a:p>
            <a:endParaRPr lang="en-US" sz="2600" dirty="0">
              <a:solidFill>
                <a:schemeClr val="bg2"/>
              </a:solidFill>
            </a:endParaRPr>
          </a:p>
          <a:p>
            <a:r>
              <a:rPr lang="en-US" sz="2600" dirty="0" smtClean="0">
                <a:solidFill>
                  <a:schemeClr val="bg2"/>
                </a:solidFill>
              </a:rPr>
              <a:t>When a property is deleted, the property ceases to exist.</a:t>
            </a:r>
          </a:p>
          <a:p>
            <a:pPr marL="0" indent="0">
              <a:buNone/>
            </a:pPr>
            <a:endParaRPr lang="en-US" sz="2600" dirty="0" smtClean="0">
              <a:solidFill>
                <a:schemeClr val="bg2"/>
              </a:solidFill>
            </a:endParaRPr>
          </a:p>
          <a:p>
            <a:r>
              <a:rPr lang="en-US" sz="2600" dirty="0" smtClean="0">
                <a:solidFill>
                  <a:schemeClr val="bg2"/>
                </a:solidFill>
              </a:rPr>
              <a:t>Not all properties can be deleted.</a:t>
            </a:r>
          </a:p>
          <a:p>
            <a:pPr marL="0" indent="0">
              <a:buNone/>
            </a:pPr>
            <a:endParaRPr lang="en-US" sz="2600" dirty="0" smtClean="0">
              <a:solidFill>
                <a:schemeClr val="bg2"/>
              </a:solidFill>
            </a:endParaRPr>
          </a:p>
          <a:p>
            <a:r>
              <a:rPr lang="en-US" sz="2600" dirty="0" smtClean="0">
                <a:solidFill>
                  <a:schemeClr val="bg2"/>
                </a:solidFill>
              </a:rPr>
              <a:t>Deleting a array element leaves a “hole” in the array and does not change the array’s length.</a:t>
            </a:r>
            <a:endParaRPr lang="en-US" sz="2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5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E46C0A"/>
                </a:solidFill>
                <a:latin typeface="nevis Bold"/>
                <a:ea typeface="nevis Bold"/>
                <a:cs typeface="nevis Bold"/>
              </a:rPr>
              <a:t>Language </a:t>
            </a:r>
            <a:r>
              <a:rPr lang="en-US" dirty="0" smtClean="0">
                <a:solidFill>
                  <a:srgbClr val="E46C0A"/>
                </a:solidFill>
                <a:latin typeface="nevis Bold"/>
                <a:ea typeface="nevis Bold"/>
                <a:cs typeface="nevis Bold"/>
              </a:rPr>
              <a:t>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7293"/>
            <a:ext cx="8363272" cy="4525963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Miscellaneous Operators</a:t>
            </a:r>
            <a:endParaRPr lang="en-US" sz="2800" b="1" u="sng" dirty="0">
              <a:solidFill>
                <a:schemeClr val="bg2"/>
              </a:solidFill>
            </a:endParaRPr>
          </a:p>
          <a:p>
            <a:r>
              <a:rPr lang="en-US" sz="2600" dirty="0" smtClean="0">
                <a:solidFill>
                  <a:schemeClr val="bg2"/>
                </a:solidFill>
              </a:rPr>
              <a:t>The </a:t>
            </a:r>
            <a:r>
              <a:rPr lang="en-US" sz="2600" dirty="0" err="1" smtClean="0">
                <a:solidFill>
                  <a:srgbClr val="FFFF00"/>
                </a:solidFill>
              </a:rPr>
              <a:t>typeof</a:t>
            </a:r>
            <a:r>
              <a:rPr lang="en-US" sz="2600" dirty="0" smtClean="0">
                <a:solidFill>
                  <a:srgbClr val="FFFF00"/>
                </a:solidFill>
              </a:rPr>
              <a:t> </a:t>
            </a:r>
            <a:r>
              <a:rPr lang="en-US" sz="2600" dirty="0" smtClean="0">
                <a:solidFill>
                  <a:schemeClr val="bg2"/>
                </a:solidFill>
              </a:rPr>
              <a:t>operator. Returns a string value that specifies the type of the operand.</a:t>
            </a:r>
            <a:endParaRPr lang="en-US" sz="26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nl-NL" sz="2200" dirty="0" smtClean="0">
              <a:solidFill>
                <a:schemeClr val="bg2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679737"/>
              </p:ext>
            </p:extLst>
          </p:nvPr>
        </p:nvGraphicFramePr>
        <p:xfrm>
          <a:off x="539552" y="2780928"/>
          <a:ext cx="8147248" cy="3579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6896"/>
                <a:gridCol w="4940352"/>
              </a:tblGrid>
              <a:tr h="337896">
                <a:tc>
                  <a:txBody>
                    <a:bodyPr/>
                    <a:lstStyle/>
                    <a:p>
                      <a:pPr algn="l"/>
                      <a:r>
                        <a:rPr lang="nl-NL" sz="1600" dirty="0" smtClean="0"/>
                        <a:t>x</a:t>
                      </a:r>
                      <a:endParaRPr lang="nl-NL" sz="1600" dirty="0"/>
                    </a:p>
                  </a:txBody>
                  <a:tcP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typeof</a:t>
                      </a:r>
                      <a:r>
                        <a:rPr lang="nl-NL" sz="1600" baseline="0" dirty="0" smtClean="0"/>
                        <a:t> x</a:t>
                      </a:r>
                      <a:endParaRPr lang="nl-NL" sz="1600" dirty="0"/>
                    </a:p>
                  </a:txBody>
                  <a:tcPr>
                    <a:solidFill>
                      <a:srgbClr val="E46C0A"/>
                    </a:solidFill>
                  </a:tcPr>
                </a:tc>
              </a:tr>
              <a:tr h="307886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undefined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smtClean="0"/>
                        <a:t>“</a:t>
                      </a:r>
                      <a:r>
                        <a:rPr lang="nl-NL" sz="1600" dirty="0" err="1" smtClean="0"/>
                        <a:t>undefined</a:t>
                      </a:r>
                      <a:r>
                        <a:rPr lang="nl-NL" sz="1600" dirty="0" smtClean="0"/>
                        <a:t>”</a:t>
                      </a:r>
                      <a:endParaRPr lang="nl-NL" sz="1600" dirty="0"/>
                    </a:p>
                  </a:txBody>
                  <a:tcPr/>
                </a:tc>
              </a:tr>
              <a:tr h="487487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null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smtClean="0"/>
                        <a:t>“object” </a:t>
                      </a:r>
                      <a:r>
                        <a:rPr lang="en-US" sz="1600" dirty="0" smtClean="0">
                          <a:solidFill>
                            <a:srgbClr val="E20000"/>
                          </a:solidFill>
                        </a:rPr>
                        <a:t>// this stands since the beginning of JavaScript</a:t>
                      </a:r>
                      <a:endParaRPr lang="nl-NL" sz="1600" dirty="0">
                        <a:solidFill>
                          <a:srgbClr val="E20000"/>
                        </a:solidFill>
                      </a:endParaRPr>
                    </a:p>
                  </a:txBody>
                  <a:tcPr/>
                </a:tc>
              </a:tr>
              <a:tr h="307886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true</a:t>
                      </a:r>
                      <a:r>
                        <a:rPr lang="nl-NL" sz="1600" baseline="0" dirty="0" smtClean="0"/>
                        <a:t> / </a:t>
                      </a:r>
                      <a:r>
                        <a:rPr lang="nl-NL" sz="1600" baseline="0" dirty="0" err="1" smtClean="0"/>
                        <a:t>false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smtClean="0"/>
                        <a:t>“</a:t>
                      </a:r>
                      <a:r>
                        <a:rPr lang="nl-NL" sz="1600" dirty="0" err="1" smtClean="0"/>
                        <a:t>boolean</a:t>
                      </a:r>
                      <a:r>
                        <a:rPr lang="nl-NL" sz="1600" dirty="0" smtClean="0"/>
                        <a:t>”</a:t>
                      </a:r>
                      <a:endParaRPr lang="nl-NL" sz="1600" dirty="0"/>
                    </a:p>
                  </a:txBody>
                  <a:tcPr/>
                </a:tc>
              </a:tr>
              <a:tr h="307886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Any</a:t>
                      </a:r>
                      <a:r>
                        <a:rPr lang="nl-NL" sz="1600" dirty="0" smtClean="0"/>
                        <a:t> </a:t>
                      </a:r>
                      <a:r>
                        <a:rPr lang="nl-NL" sz="1600" dirty="0" err="1" smtClean="0"/>
                        <a:t>number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smtClean="0"/>
                        <a:t>“</a:t>
                      </a:r>
                      <a:r>
                        <a:rPr lang="nl-NL" sz="1600" dirty="0" err="1" smtClean="0"/>
                        <a:t>number</a:t>
                      </a:r>
                      <a:r>
                        <a:rPr lang="nl-NL" sz="1600" dirty="0" smtClean="0"/>
                        <a:t>”</a:t>
                      </a:r>
                      <a:endParaRPr lang="nl-NL" sz="1600" dirty="0"/>
                    </a:p>
                  </a:txBody>
                  <a:tcPr/>
                </a:tc>
              </a:tr>
              <a:tr h="53880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NaN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smtClean="0"/>
                        <a:t>“</a:t>
                      </a:r>
                      <a:r>
                        <a:rPr lang="nl-NL" sz="1600" dirty="0" err="1" smtClean="0"/>
                        <a:t>number</a:t>
                      </a:r>
                      <a:r>
                        <a:rPr lang="nl-NL" sz="1600" dirty="0" smtClean="0"/>
                        <a:t>” </a:t>
                      </a:r>
                      <a:r>
                        <a:rPr lang="nl-NL" sz="1600" dirty="0" smtClean="0">
                          <a:solidFill>
                            <a:srgbClr val="E20000"/>
                          </a:solidFill>
                        </a:rPr>
                        <a:t>// </a:t>
                      </a:r>
                      <a:r>
                        <a:rPr lang="nl-NL" sz="1600" dirty="0" err="1" smtClean="0">
                          <a:solidFill>
                            <a:srgbClr val="E20000"/>
                          </a:solidFill>
                        </a:rPr>
                        <a:t>despite</a:t>
                      </a:r>
                      <a:r>
                        <a:rPr lang="nl-NL" sz="1600" dirty="0" smtClean="0">
                          <a:solidFill>
                            <a:srgbClr val="E20000"/>
                          </a:solidFill>
                        </a:rPr>
                        <a:t> </a:t>
                      </a:r>
                      <a:r>
                        <a:rPr lang="nl-NL" sz="1600" dirty="0" err="1" smtClean="0">
                          <a:solidFill>
                            <a:srgbClr val="E20000"/>
                          </a:solidFill>
                        </a:rPr>
                        <a:t>being</a:t>
                      </a:r>
                      <a:r>
                        <a:rPr lang="nl-NL" sz="1600" dirty="0" smtClean="0">
                          <a:solidFill>
                            <a:srgbClr val="E20000"/>
                          </a:solidFill>
                        </a:rPr>
                        <a:t> "</a:t>
                      </a:r>
                      <a:r>
                        <a:rPr lang="nl-NL" sz="1600" dirty="0" err="1" smtClean="0">
                          <a:solidFill>
                            <a:srgbClr val="E20000"/>
                          </a:solidFill>
                        </a:rPr>
                        <a:t>Not</a:t>
                      </a:r>
                      <a:r>
                        <a:rPr lang="nl-NL" sz="1600" dirty="0" smtClean="0">
                          <a:solidFill>
                            <a:srgbClr val="E20000"/>
                          </a:solidFill>
                        </a:rPr>
                        <a:t>-A-</a:t>
                      </a:r>
                      <a:r>
                        <a:rPr lang="nl-NL" sz="1600" dirty="0" err="1" smtClean="0">
                          <a:solidFill>
                            <a:srgbClr val="E20000"/>
                          </a:solidFill>
                        </a:rPr>
                        <a:t>Number</a:t>
                      </a:r>
                      <a:r>
                        <a:rPr lang="nl-NL" sz="1600" dirty="0" smtClean="0"/>
                        <a:t>"</a:t>
                      </a:r>
                      <a:endParaRPr lang="nl-NL" sz="1600" dirty="0"/>
                    </a:p>
                  </a:txBody>
                  <a:tcPr/>
                </a:tc>
              </a:tr>
              <a:tr h="307886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Any</a:t>
                      </a:r>
                      <a:r>
                        <a:rPr lang="nl-NL" sz="1600" dirty="0" smtClean="0"/>
                        <a:t> string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smtClean="0"/>
                        <a:t>“string”</a:t>
                      </a:r>
                      <a:endParaRPr lang="nl-NL" sz="1600" dirty="0"/>
                    </a:p>
                  </a:txBody>
                  <a:tcPr/>
                </a:tc>
              </a:tr>
              <a:tr h="307886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Any</a:t>
                      </a:r>
                      <a:r>
                        <a:rPr lang="nl-NL" sz="1600" dirty="0" smtClean="0"/>
                        <a:t> </a:t>
                      </a:r>
                      <a:r>
                        <a:rPr lang="nl-NL" sz="1600" dirty="0" err="1" smtClean="0"/>
                        <a:t>function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smtClean="0"/>
                        <a:t>“</a:t>
                      </a:r>
                      <a:r>
                        <a:rPr lang="nl-NL" sz="1600" dirty="0" err="1" smtClean="0"/>
                        <a:t>function</a:t>
                      </a:r>
                      <a:r>
                        <a:rPr lang="nl-NL" sz="1600" dirty="0" smtClean="0"/>
                        <a:t>”</a:t>
                      </a:r>
                      <a:endParaRPr lang="nl-NL" sz="1600" dirty="0"/>
                    </a:p>
                  </a:txBody>
                  <a:tcPr/>
                </a:tc>
              </a:tr>
              <a:tr h="53880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Any</a:t>
                      </a:r>
                      <a:r>
                        <a:rPr lang="nl-NL" sz="1600" dirty="0" smtClean="0"/>
                        <a:t> </a:t>
                      </a:r>
                      <a:r>
                        <a:rPr lang="nl-NL" sz="1600" dirty="0" err="1" smtClean="0"/>
                        <a:t>nonfunction</a:t>
                      </a:r>
                      <a:r>
                        <a:rPr lang="nl-NL" sz="1600" dirty="0" smtClean="0"/>
                        <a:t> native object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smtClean="0"/>
                        <a:t>“object”</a:t>
                      </a:r>
                      <a:endParaRPr lang="nl-NL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12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E46C0A"/>
                </a:solidFill>
                <a:latin typeface="nevis Bold"/>
                <a:ea typeface="nevis Bold"/>
                <a:cs typeface="nevis Bold"/>
              </a:rPr>
              <a:t>Language </a:t>
            </a:r>
            <a:r>
              <a:rPr lang="en-US" dirty="0" smtClean="0">
                <a:solidFill>
                  <a:srgbClr val="E46C0A"/>
                </a:solidFill>
                <a:latin typeface="nevis Bold"/>
                <a:ea typeface="nevis Bold"/>
                <a:cs typeface="nevis Bold"/>
              </a:rPr>
              <a:t>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40768"/>
            <a:ext cx="8363272" cy="5256584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Functions</a:t>
            </a:r>
            <a:endParaRPr lang="en-US" b="1" u="sng" dirty="0">
              <a:solidFill>
                <a:schemeClr val="bg2"/>
              </a:solidFill>
            </a:endParaRPr>
          </a:p>
          <a:p>
            <a:r>
              <a:rPr lang="en-US" sz="2600" dirty="0" smtClean="0">
                <a:solidFill>
                  <a:schemeClr val="bg2"/>
                </a:solidFill>
              </a:rPr>
              <a:t>Functions </a:t>
            </a:r>
            <a:r>
              <a:rPr lang="en-US" sz="2600" dirty="0">
                <a:solidFill>
                  <a:schemeClr val="bg2"/>
                </a:solidFill>
              </a:rPr>
              <a:t>are objects so they can have properties and methods</a:t>
            </a:r>
            <a:r>
              <a:rPr lang="en-US" sz="2600" dirty="0" smtClean="0">
                <a:solidFill>
                  <a:schemeClr val="bg2"/>
                </a:solidFill>
              </a:rPr>
              <a:t>.</a:t>
            </a:r>
            <a:endParaRPr lang="en-US" sz="2600" dirty="0">
              <a:solidFill>
                <a:schemeClr val="bg2"/>
              </a:solidFill>
            </a:endParaRPr>
          </a:p>
          <a:p>
            <a:r>
              <a:rPr lang="en-US" sz="2600" dirty="0" smtClean="0">
                <a:solidFill>
                  <a:schemeClr val="bg2"/>
                </a:solidFill>
              </a:rPr>
              <a:t>Function </a:t>
            </a:r>
            <a:r>
              <a:rPr lang="en-US" sz="2600" dirty="0">
                <a:solidFill>
                  <a:schemeClr val="bg2"/>
                </a:solidFill>
              </a:rPr>
              <a:t>objects inherit from </a:t>
            </a:r>
            <a:r>
              <a:rPr lang="en-US" sz="2600" dirty="0" err="1">
                <a:solidFill>
                  <a:schemeClr val="bg2"/>
                </a:solidFill>
              </a:rPr>
              <a:t>Function.prototype</a:t>
            </a:r>
            <a:r>
              <a:rPr lang="en-US" sz="2600" dirty="0" smtClean="0">
                <a:solidFill>
                  <a:schemeClr val="bg2"/>
                </a:solidFill>
              </a:rPr>
              <a:t>.</a:t>
            </a:r>
            <a:endParaRPr lang="en-US" sz="2600" dirty="0">
              <a:solidFill>
                <a:schemeClr val="bg2"/>
              </a:solidFill>
            </a:endParaRPr>
          </a:p>
          <a:p>
            <a:r>
              <a:rPr lang="en-US" sz="2600" dirty="0" smtClean="0">
                <a:solidFill>
                  <a:schemeClr val="bg2"/>
                </a:solidFill>
              </a:rPr>
              <a:t>Every </a:t>
            </a:r>
            <a:r>
              <a:rPr lang="en-US" sz="2600" dirty="0">
                <a:solidFill>
                  <a:schemeClr val="bg2"/>
                </a:solidFill>
              </a:rPr>
              <a:t>function gets the bonus parameters </a:t>
            </a:r>
            <a:r>
              <a:rPr lang="en-US" sz="2600" dirty="0" smtClean="0">
                <a:solidFill>
                  <a:srgbClr val="FFFF00"/>
                </a:solidFill>
              </a:rPr>
              <a:t>this </a:t>
            </a:r>
            <a:r>
              <a:rPr lang="en-US" sz="2600" dirty="0" smtClean="0">
                <a:solidFill>
                  <a:schemeClr val="bg2"/>
                </a:solidFill>
              </a:rPr>
              <a:t>(invocation context) </a:t>
            </a:r>
            <a:r>
              <a:rPr lang="en-US" sz="2600" dirty="0">
                <a:solidFill>
                  <a:schemeClr val="bg2"/>
                </a:solidFill>
              </a:rPr>
              <a:t>and </a:t>
            </a:r>
            <a:r>
              <a:rPr lang="en-US" sz="2600" dirty="0">
                <a:solidFill>
                  <a:srgbClr val="FFFF00"/>
                </a:solidFill>
              </a:rPr>
              <a:t>arguments</a:t>
            </a:r>
            <a:r>
              <a:rPr lang="en-US" sz="2600" dirty="0" smtClean="0">
                <a:solidFill>
                  <a:schemeClr val="bg2"/>
                </a:solidFill>
              </a:rPr>
              <a:t>.</a:t>
            </a:r>
            <a:endParaRPr lang="en-US" sz="2600" dirty="0">
              <a:solidFill>
                <a:schemeClr val="bg2"/>
              </a:solidFill>
            </a:endParaRPr>
          </a:p>
          <a:p>
            <a:r>
              <a:rPr lang="en-US" sz="2600" dirty="0" smtClean="0">
                <a:solidFill>
                  <a:schemeClr val="bg2"/>
                </a:solidFill>
              </a:rPr>
              <a:t>Functions </a:t>
            </a:r>
            <a:r>
              <a:rPr lang="en-US" sz="2600" dirty="0">
                <a:solidFill>
                  <a:schemeClr val="bg2"/>
                </a:solidFill>
              </a:rPr>
              <a:t>can be </a:t>
            </a:r>
            <a:r>
              <a:rPr lang="en-US" sz="2600" dirty="0" smtClean="0">
                <a:solidFill>
                  <a:schemeClr val="bg2"/>
                </a:solidFill>
              </a:rPr>
              <a:t>stored in </a:t>
            </a:r>
            <a:r>
              <a:rPr lang="en-US" sz="2600" dirty="0">
                <a:solidFill>
                  <a:schemeClr val="bg2"/>
                </a:solidFill>
              </a:rPr>
              <a:t>variables, objects or arrays</a:t>
            </a:r>
            <a:r>
              <a:rPr lang="en-US" sz="2600" dirty="0" smtClean="0">
                <a:solidFill>
                  <a:schemeClr val="bg2"/>
                </a:solidFill>
              </a:rPr>
              <a:t>.</a:t>
            </a:r>
          </a:p>
          <a:p>
            <a:r>
              <a:rPr lang="en-US" sz="2600" dirty="0" smtClean="0">
                <a:solidFill>
                  <a:schemeClr val="bg2"/>
                </a:solidFill>
              </a:rPr>
              <a:t>Functions can be static.</a:t>
            </a:r>
            <a:endParaRPr lang="en-US" sz="2600" dirty="0">
              <a:solidFill>
                <a:schemeClr val="bg2"/>
              </a:solidFill>
            </a:endParaRPr>
          </a:p>
          <a:p>
            <a:r>
              <a:rPr lang="en-US" sz="2600" dirty="0" smtClean="0">
                <a:solidFill>
                  <a:schemeClr val="bg2"/>
                </a:solidFill>
              </a:rPr>
              <a:t>Functions </a:t>
            </a:r>
            <a:r>
              <a:rPr lang="en-US" sz="2600" dirty="0">
                <a:solidFill>
                  <a:schemeClr val="bg2"/>
                </a:solidFill>
              </a:rPr>
              <a:t>can be passed as a </a:t>
            </a:r>
            <a:r>
              <a:rPr lang="en-US" sz="2600" dirty="0" smtClean="0">
                <a:solidFill>
                  <a:schemeClr val="bg2"/>
                </a:solidFill>
              </a:rPr>
              <a:t>argument.</a:t>
            </a:r>
            <a:endParaRPr lang="en-US" sz="2600" dirty="0">
              <a:solidFill>
                <a:schemeClr val="bg2"/>
              </a:solidFill>
            </a:endParaRPr>
          </a:p>
          <a:p>
            <a:r>
              <a:rPr lang="en-US" sz="2600" dirty="0" smtClean="0">
                <a:solidFill>
                  <a:schemeClr val="bg2"/>
                </a:solidFill>
              </a:rPr>
              <a:t>Function </a:t>
            </a:r>
            <a:r>
              <a:rPr lang="en-US" sz="2600" dirty="0">
                <a:solidFill>
                  <a:schemeClr val="bg2"/>
                </a:solidFill>
              </a:rPr>
              <a:t>can be returned as a result of another function</a:t>
            </a:r>
            <a:r>
              <a:rPr lang="en-US" sz="2600" dirty="0" smtClean="0">
                <a:solidFill>
                  <a:schemeClr val="bg2"/>
                </a:solidFill>
              </a:rPr>
              <a:t>.</a:t>
            </a:r>
          </a:p>
          <a:p>
            <a:r>
              <a:rPr lang="en-US" sz="2600" dirty="0" smtClean="0">
                <a:solidFill>
                  <a:schemeClr val="bg2"/>
                </a:solidFill>
              </a:rPr>
              <a:t>Function definitions can be nested within other functions.</a:t>
            </a:r>
          </a:p>
          <a:p>
            <a:endParaRPr lang="en-US" sz="2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23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23850" y="1368000"/>
            <a:ext cx="84963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E46C0A"/>
                </a:solidFill>
                <a:latin typeface="nevis Bold"/>
                <a:ea typeface="nevis Bold"/>
                <a:cs typeface="nevis Bold"/>
              </a:rPr>
              <a:t>Before we start…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503709" y="2400300"/>
            <a:ext cx="813658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dirty="0" smtClean="0">
                <a:solidFill>
                  <a:srgbClr val="FFFF00"/>
                </a:solidFill>
              </a:rPr>
              <a:t>Take a deep breath and say to yourself</a:t>
            </a:r>
          </a:p>
          <a:p>
            <a:pPr marL="0" indent="0" algn="ctr" eaLnBrk="1" hangingPunct="1">
              <a:buNone/>
            </a:pPr>
            <a:r>
              <a:rPr lang="en-US" dirty="0" smtClean="0">
                <a:solidFill>
                  <a:schemeClr val="bg2"/>
                </a:solidFill>
              </a:rPr>
              <a:t>“JavaScript is a totally different language then </a:t>
            </a:r>
          </a:p>
          <a:p>
            <a:pPr marL="0" indent="0" algn="ctr" eaLnBrk="1" hangingPunct="1">
              <a:buNone/>
            </a:pPr>
            <a:r>
              <a:rPr lang="en-US" dirty="0" smtClean="0">
                <a:solidFill>
                  <a:schemeClr val="bg2"/>
                </a:solidFill>
              </a:rPr>
              <a:t>C# or Java.”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E46C0A"/>
                </a:solidFill>
                <a:latin typeface="nevis Bold"/>
                <a:ea typeface="nevis Bold"/>
                <a:cs typeface="nevis Bold"/>
              </a:rPr>
              <a:t>Language </a:t>
            </a:r>
            <a:r>
              <a:rPr lang="en-US" dirty="0" smtClean="0">
                <a:solidFill>
                  <a:srgbClr val="E46C0A"/>
                </a:solidFill>
                <a:latin typeface="nevis Bold"/>
                <a:ea typeface="nevis Bold"/>
                <a:cs typeface="nevis Bold"/>
              </a:rPr>
              <a:t>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40768"/>
            <a:ext cx="8363272" cy="504056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Functions</a:t>
            </a:r>
            <a:endParaRPr lang="en-US" b="1" u="sng" dirty="0">
              <a:solidFill>
                <a:schemeClr val="bg2"/>
              </a:solidFill>
            </a:endParaRPr>
          </a:p>
          <a:p>
            <a:r>
              <a:rPr lang="en-US" sz="2600" dirty="0" smtClean="0">
                <a:solidFill>
                  <a:schemeClr val="bg2"/>
                </a:solidFill>
              </a:rPr>
              <a:t>JavaScript </a:t>
            </a:r>
            <a:r>
              <a:rPr lang="en-US" sz="2600" dirty="0">
                <a:solidFill>
                  <a:schemeClr val="bg2"/>
                </a:solidFill>
              </a:rPr>
              <a:t>does </a:t>
            </a:r>
            <a:r>
              <a:rPr lang="en-US" sz="2600" dirty="0">
                <a:solidFill>
                  <a:srgbClr val="FFFF00"/>
                </a:solidFill>
              </a:rPr>
              <a:t>not support block </a:t>
            </a:r>
            <a:r>
              <a:rPr lang="en-US" sz="2600" dirty="0" smtClean="0">
                <a:solidFill>
                  <a:srgbClr val="FFFF00"/>
                </a:solidFill>
              </a:rPr>
              <a:t>scoping (the one exception to this are catch blocks of a try-catch statement).</a:t>
            </a:r>
            <a:endParaRPr lang="en-US" sz="2600" dirty="0" smtClean="0">
              <a:solidFill>
                <a:schemeClr val="bg2"/>
              </a:solidFill>
            </a:endParaRPr>
          </a:p>
          <a:p>
            <a:r>
              <a:rPr lang="en-US" sz="2600" dirty="0" smtClean="0">
                <a:solidFill>
                  <a:schemeClr val="bg2"/>
                </a:solidFill>
              </a:rPr>
              <a:t>A (local) variable </a:t>
            </a:r>
            <a:r>
              <a:rPr lang="en-US" sz="2600" dirty="0">
                <a:solidFill>
                  <a:schemeClr val="bg2"/>
                </a:solidFill>
              </a:rPr>
              <a:t>within a function </a:t>
            </a:r>
            <a:r>
              <a:rPr lang="en-US" sz="2600" dirty="0" smtClean="0">
                <a:solidFill>
                  <a:schemeClr val="bg2"/>
                </a:solidFill>
              </a:rPr>
              <a:t>is therefor </a:t>
            </a:r>
            <a:r>
              <a:rPr lang="en-US" sz="2600" dirty="0">
                <a:solidFill>
                  <a:schemeClr val="bg2"/>
                </a:solidFill>
              </a:rPr>
              <a:t>visible </a:t>
            </a:r>
            <a:r>
              <a:rPr lang="en-US" sz="2600" dirty="0">
                <a:solidFill>
                  <a:srgbClr val="FFFF00"/>
                </a:solidFill>
              </a:rPr>
              <a:t>everywhere</a:t>
            </a:r>
            <a:r>
              <a:rPr lang="en-US" sz="2600" dirty="0">
                <a:solidFill>
                  <a:schemeClr val="bg2"/>
                </a:solidFill>
              </a:rPr>
              <a:t> in the function. This feature is called </a:t>
            </a:r>
            <a:r>
              <a:rPr lang="en-US" sz="2600" dirty="0" smtClean="0">
                <a:solidFill>
                  <a:schemeClr val="bg2"/>
                </a:solidFill>
              </a:rPr>
              <a:t>hoisting.</a:t>
            </a:r>
          </a:p>
          <a:p>
            <a:r>
              <a:rPr lang="en-US" sz="2600" dirty="0" smtClean="0">
                <a:solidFill>
                  <a:schemeClr val="bg2"/>
                </a:solidFill>
              </a:rPr>
              <a:t>JavaScript implicitly “hoists” the declaration part to the top of the enclosing function.</a:t>
            </a:r>
          </a:p>
          <a:p>
            <a:r>
              <a:rPr lang="en-US" sz="2600" dirty="0" smtClean="0">
                <a:solidFill>
                  <a:schemeClr val="bg2"/>
                </a:solidFill>
              </a:rPr>
              <a:t>Consider manually hoisting local variable declarations to avoid confusion.</a:t>
            </a:r>
          </a:p>
        </p:txBody>
      </p:sp>
    </p:spTree>
    <p:extLst>
      <p:ext uri="{BB962C8B-B14F-4D97-AF65-F5344CB8AC3E}">
        <p14:creationId xmlns:p14="http://schemas.microsoft.com/office/powerpoint/2010/main" val="163612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E46C0A"/>
                </a:solidFill>
                <a:latin typeface="nevis Bold"/>
                <a:ea typeface="nevis Bold"/>
                <a:cs typeface="nevis Bold"/>
              </a:rPr>
              <a:t>Language </a:t>
            </a:r>
            <a:r>
              <a:rPr lang="en-US" dirty="0" smtClean="0">
                <a:solidFill>
                  <a:srgbClr val="E46C0A"/>
                </a:solidFill>
                <a:latin typeface="nevis Bold"/>
                <a:ea typeface="nevis Bold"/>
                <a:cs typeface="nevis Bold"/>
              </a:rPr>
              <a:t>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40768"/>
            <a:ext cx="8363272" cy="504056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Functions</a:t>
            </a:r>
            <a:endParaRPr lang="en-US" b="1" u="sng" dirty="0">
              <a:solidFill>
                <a:schemeClr val="bg2"/>
              </a:solidFill>
            </a:endParaRPr>
          </a:p>
          <a:p>
            <a:r>
              <a:rPr lang="en-US" sz="2600" dirty="0">
                <a:solidFill>
                  <a:schemeClr val="bg2"/>
                </a:solidFill>
              </a:rPr>
              <a:t>JavaScript functions has lexical (aka static) </a:t>
            </a:r>
            <a:r>
              <a:rPr lang="en-US" sz="2600" dirty="0" smtClean="0">
                <a:solidFill>
                  <a:schemeClr val="bg2"/>
                </a:solidFill>
              </a:rPr>
              <a:t>scoping.</a:t>
            </a:r>
          </a:p>
          <a:p>
            <a:r>
              <a:rPr lang="en-US" sz="2600" dirty="0" smtClean="0">
                <a:solidFill>
                  <a:schemeClr val="bg2"/>
                </a:solidFill>
              </a:rPr>
              <a:t>Functions create scope when they are defined, not when they are executed.</a:t>
            </a:r>
            <a:endParaRPr lang="en-US" sz="2600" dirty="0">
              <a:solidFill>
                <a:schemeClr val="bg2"/>
              </a:solidFill>
            </a:endParaRPr>
          </a:p>
          <a:p>
            <a:r>
              <a:rPr lang="en-US" sz="2600" dirty="0" smtClean="0">
                <a:solidFill>
                  <a:schemeClr val="bg2"/>
                </a:solidFill>
              </a:rPr>
              <a:t>A nested (inner) </a:t>
            </a:r>
            <a:r>
              <a:rPr lang="en-US" sz="2600" dirty="0">
                <a:solidFill>
                  <a:schemeClr val="bg2"/>
                </a:solidFill>
              </a:rPr>
              <a:t>function has access </a:t>
            </a:r>
            <a:r>
              <a:rPr lang="en-US" sz="2600" dirty="0" smtClean="0">
                <a:solidFill>
                  <a:schemeClr val="bg2"/>
                </a:solidFill>
              </a:rPr>
              <a:t>to </a:t>
            </a:r>
            <a:r>
              <a:rPr lang="en-US" sz="2600" dirty="0">
                <a:solidFill>
                  <a:schemeClr val="bg2"/>
                </a:solidFill>
              </a:rPr>
              <a:t>every variable of the outer function</a:t>
            </a:r>
            <a:r>
              <a:rPr lang="en-US" sz="2600" dirty="0" smtClean="0">
                <a:solidFill>
                  <a:schemeClr val="bg2"/>
                </a:solidFill>
              </a:rPr>
              <a:t>. This is also called a </a:t>
            </a:r>
            <a:r>
              <a:rPr lang="en-US" sz="2600" dirty="0" smtClean="0">
                <a:solidFill>
                  <a:srgbClr val="FFFF00"/>
                </a:solidFill>
              </a:rPr>
              <a:t>closure</a:t>
            </a:r>
            <a:r>
              <a:rPr lang="en-US" sz="2600" dirty="0" smtClean="0">
                <a:solidFill>
                  <a:schemeClr val="bg2"/>
                </a:solidFill>
              </a:rPr>
              <a:t>.</a:t>
            </a:r>
          </a:p>
          <a:p>
            <a:r>
              <a:rPr lang="en-US" sz="2600" dirty="0" smtClean="0">
                <a:solidFill>
                  <a:schemeClr val="bg2"/>
                </a:solidFill>
              </a:rPr>
              <a:t>Closures store their outer variables by reference, not by value.</a:t>
            </a:r>
          </a:p>
          <a:p>
            <a:endParaRPr lang="en-US" sz="2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94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E46C0A"/>
                </a:solidFill>
                <a:latin typeface="nevis Bold"/>
                <a:ea typeface="nevis Bold"/>
                <a:cs typeface="nevis Bold"/>
              </a:rPr>
              <a:t>Language </a:t>
            </a:r>
            <a:r>
              <a:rPr lang="en-US" dirty="0" smtClean="0">
                <a:solidFill>
                  <a:srgbClr val="E46C0A"/>
                </a:solidFill>
                <a:latin typeface="nevis Bold"/>
                <a:ea typeface="nevis Bold"/>
                <a:cs typeface="nevis Bold"/>
              </a:rPr>
              <a:t>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40768"/>
            <a:ext cx="8363272" cy="504056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JavaScript Object Notation</a:t>
            </a:r>
            <a:endParaRPr lang="en-US" b="1" u="sng" dirty="0">
              <a:solidFill>
                <a:schemeClr val="bg2"/>
              </a:solidFill>
            </a:endParaRPr>
          </a:p>
          <a:p>
            <a:r>
              <a:rPr lang="en-US" sz="2600" dirty="0" smtClean="0">
                <a:solidFill>
                  <a:schemeClr val="bg2"/>
                </a:solidFill>
              </a:rPr>
              <a:t>Data serialization format based on JavaScript literals.</a:t>
            </a:r>
          </a:p>
          <a:p>
            <a:r>
              <a:rPr lang="en-US" sz="2600" dirty="0" smtClean="0">
                <a:solidFill>
                  <a:schemeClr val="bg2"/>
                </a:solidFill>
              </a:rPr>
              <a:t>Native in </a:t>
            </a:r>
            <a:r>
              <a:rPr lang="en-US" sz="2600" dirty="0" err="1" smtClean="0">
                <a:solidFill>
                  <a:schemeClr val="bg2"/>
                </a:solidFill>
              </a:rPr>
              <a:t>ECMAScript</a:t>
            </a:r>
            <a:r>
              <a:rPr lang="en-US" sz="2600" dirty="0" smtClean="0">
                <a:solidFill>
                  <a:schemeClr val="bg2"/>
                </a:solidFill>
              </a:rPr>
              <a:t> 5 </a:t>
            </a:r>
            <a:r>
              <a:rPr lang="en-US" sz="2600" dirty="0" smtClean="0">
                <a:solidFill>
                  <a:srgbClr val="FFFF00"/>
                </a:solidFill>
              </a:rPr>
              <a:t>(prior to that use json2.js).</a:t>
            </a:r>
          </a:p>
          <a:p>
            <a:r>
              <a:rPr lang="en-US" sz="2600" dirty="0" smtClean="0">
                <a:solidFill>
                  <a:schemeClr val="bg2"/>
                </a:solidFill>
              </a:rPr>
              <a:t>The primitive </a:t>
            </a:r>
            <a:r>
              <a:rPr lang="en-US" sz="2600" dirty="0">
                <a:solidFill>
                  <a:schemeClr val="bg2"/>
                </a:solidFill>
              </a:rPr>
              <a:t>value </a:t>
            </a:r>
            <a:r>
              <a:rPr lang="en-US" sz="2600" dirty="0" smtClean="0">
                <a:solidFill>
                  <a:schemeClr val="bg2"/>
                </a:solidFill>
              </a:rPr>
              <a:t>undefined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smtClean="0">
                <a:solidFill>
                  <a:schemeClr val="bg2"/>
                </a:solidFill>
              </a:rPr>
              <a:t>is not supported.</a:t>
            </a:r>
          </a:p>
          <a:p>
            <a:r>
              <a:rPr lang="en-US" sz="2600" dirty="0" smtClean="0">
                <a:solidFill>
                  <a:schemeClr val="bg2"/>
                </a:solidFill>
              </a:rPr>
              <a:t>The </a:t>
            </a:r>
            <a:r>
              <a:rPr lang="en-US" sz="2600" dirty="0">
                <a:solidFill>
                  <a:schemeClr val="bg2"/>
                </a:solidFill>
              </a:rPr>
              <a:t>numbers </a:t>
            </a:r>
            <a:r>
              <a:rPr lang="en-US" sz="2600" dirty="0" err="1">
                <a:solidFill>
                  <a:schemeClr val="bg2"/>
                </a:solidFill>
              </a:rPr>
              <a:t>NaN</a:t>
            </a:r>
            <a:r>
              <a:rPr lang="en-US" sz="2600" dirty="0">
                <a:solidFill>
                  <a:schemeClr val="bg2"/>
                </a:solidFill>
              </a:rPr>
              <a:t> and </a:t>
            </a:r>
            <a:r>
              <a:rPr lang="en-US" sz="2600" dirty="0" smtClean="0">
                <a:solidFill>
                  <a:schemeClr val="bg2"/>
                </a:solidFill>
              </a:rPr>
              <a:t>Infinity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smtClean="0">
                <a:solidFill>
                  <a:schemeClr val="bg2"/>
                </a:solidFill>
              </a:rPr>
              <a:t>are not supported.</a:t>
            </a:r>
          </a:p>
          <a:p>
            <a:r>
              <a:rPr lang="en-US" sz="2600" dirty="0" smtClean="0">
                <a:solidFill>
                  <a:schemeClr val="bg2"/>
                </a:solidFill>
              </a:rPr>
              <a:t>Functions are not supported.</a:t>
            </a:r>
          </a:p>
          <a:p>
            <a:r>
              <a:rPr lang="en-US" sz="2600" dirty="0" smtClean="0">
                <a:solidFill>
                  <a:schemeClr val="bg2"/>
                </a:solidFill>
              </a:rPr>
              <a:t>Dates</a:t>
            </a:r>
            <a:r>
              <a:rPr lang="en-US" sz="2600" dirty="0">
                <a:solidFill>
                  <a:schemeClr val="bg2"/>
                </a:solidFill>
              </a:rPr>
              <a:t>, </a:t>
            </a:r>
            <a:r>
              <a:rPr lang="en-US" sz="2600" dirty="0" err="1" smtClean="0">
                <a:solidFill>
                  <a:schemeClr val="bg2"/>
                </a:solidFill>
              </a:rPr>
              <a:t>RegExps</a:t>
            </a:r>
            <a:r>
              <a:rPr lang="en-US" sz="2600" dirty="0" smtClean="0">
                <a:solidFill>
                  <a:schemeClr val="bg2"/>
                </a:solidFill>
              </a:rPr>
              <a:t> </a:t>
            </a:r>
            <a:r>
              <a:rPr lang="en-US" sz="2600" dirty="0">
                <a:solidFill>
                  <a:schemeClr val="bg2"/>
                </a:solidFill>
              </a:rPr>
              <a:t>and Errors are not </a:t>
            </a:r>
            <a:r>
              <a:rPr lang="en-US" sz="2600" dirty="0" smtClean="0">
                <a:solidFill>
                  <a:schemeClr val="bg2"/>
                </a:solidFill>
              </a:rPr>
              <a:t>supported.</a:t>
            </a:r>
          </a:p>
          <a:p>
            <a:pPr marL="0" indent="0">
              <a:buNone/>
            </a:pPr>
            <a:endParaRPr lang="en-US" sz="26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2600" dirty="0" err="1" smtClean="0">
                <a:solidFill>
                  <a:schemeClr val="bg2"/>
                </a:solidFill>
              </a:rPr>
              <a:t>JSON.Stringify</a:t>
            </a:r>
            <a:r>
              <a:rPr lang="en-US" sz="2600" dirty="0" smtClean="0">
                <a:solidFill>
                  <a:schemeClr val="bg2"/>
                </a:solidFill>
              </a:rPr>
              <a:t>(o, filter, indent)</a:t>
            </a:r>
          </a:p>
          <a:p>
            <a:pPr marL="0" indent="0">
              <a:buNone/>
            </a:pPr>
            <a:r>
              <a:rPr lang="en-US" sz="2600" dirty="0" err="1" smtClean="0">
                <a:solidFill>
                  <a:schemeClr val="bg2"/>
                </a:solidFill>
              </a:rPr>
              <a:t>JSON.Parse</a:t>
            </a:r>
            <a:r>
              <a:rPr lang="en-US" sz="2600" dirty="0" smtClean="0">
                <a:solidFill>
                  <a:schemeClr val="bg2"/>
                </a:solidFill>
              </a:rPr>
              <a:t>(s, reviver)</a:t>
            </a:r>
            <a:endParaRPr lang="en-US" sz="26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sz="2600" dirty="0" smtClean="0">
              <a:solidFill>
                <a:srgbClr val="FF0000"/>
              </a:solidFill>
            </a:endParaRPr>
          </a:p>
          <a:p>
            <a:endParaRPr lang="en-US" sz="2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18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23850" y="1368000"/>
            <a:ext cx="84963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E46C0A"/>
                </a:solidFill>
                <a:latin typeface="nevis Bold"/>
                <a:ea typeface="nevis Bold"/>
                <a:cs typeface="nevis Bold"/>
              </a:rPr>
              <a:t>Language Fundamentals left…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503709" y="2400300"/>
            <a:ext cx="813658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sz="3600" b="1" dirty="0" smtClean="0">
                <a:solidFill>
                  <a:srgbClr val="FFFF00"/>
                </a:solidFill>
              </a:rPr>
              <a:t>A lot!</a:t>
            </a:r>
          </a:p>
          <a:p>
            <a:pPr marL="0" indent="0" algn="ctr" eaLnBrk="1" hangingPunct="1">
              <a:buNone/>
            </a:pPr>
            <a:r>
              <a:rPr lang="en-US" dirty="0" smtClean="0">
                <a:solidFill>
                  <a:schemeClr val="bg2"/>
                </a:solidFill>
              </a:rPr>
              <a:t>Good parts and bad parts – study them hard and become a JavaScript Ninja!</a:t>
            </a:r>
          </a:p>
        </p:txBody>
      </p:sp>
      <p:pic>
        <p:nvPicPr>
          <p:cNvPr id="24580" name="Picture 4" descr="http://blog.rememberthemilk.com/img/ninj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62" y="4285087"/>
            <a:ext cx="1666875" cy="1800225"/>
          </a:xfrm>
          <a:prstGeom prst="rect">
            <a:avLst/>
          </a:prstGeom>
          <a:noFill/>
          <a:effectLst>
            <a:glow rad="127000">
              <a:schemeClr val="accent1">
                <a:alpha val="5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17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rgbClr val="E46C0A"/>
                </a:solidFill>
                <a:latin typeface="nevis Bold"/>
                <a:ea typeface="nevis Bold"/>
                <a:cs typeface="nevis Bold"/>
              </a:rPr>
              <a:t>Recommended Books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898" y="1286322"/>
            <a:ext cx="1959714" cy="2569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268760"/>
            <a:ext cx="2005882" cy="2587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9" descr="book-thumbn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884" y="1266690"/>
            <a:ext cx="1996758" cy="258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 descr="http://4.bp.blogspot.com/-j9ka663fvSI/T9heaZ8sfXI/AAAAAAAAFQo/b445ccGhIsM/s1600/JavaScript%2BWeb%2BApplicatio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064" y="3987160"/>
            <a:ext cx="1959714" cy="254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addison-wesley.de/media_local/shop_u1bigs/978193398869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459" y="3984124"/>
            <a:ext cx="1968153" cy="258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59832" y="32036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1</a:t>
            </a:r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5283972" y="32194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52320" y="14847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87824" y="60493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4</a:t>
            </a:r>
            <a:endParaRPr lang="nl-NL" dirty="0"/>
          </a:p>
        </p:txBody>
      </p:sp>
      <p:sp>
        <p:nvSpPr>
          <p:cNvPr id="12" name="TextBox 11"/>
          <p:cNvSpPr txBox="1"/>
          <p:nvPr/>
        </p:nvSpPr>
        <p:spPr>
          <a:xfrm>
            <a:off x="5233610" y="41490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040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rgbClr val="E46C0A"/>
                </a:solidFill>
                <a:latin typeface="nevis Bold"/>
                <a:ea typeface="nevis Bold"/>
                <a:cs typeface="nevis Bold"/>
              </a:rPr>
              <a:t>JavaScript References</a:t>
            </a:r>
          </a:p>
        </p:txBody>
      </p:sp>
      <p:pic>
        <p:nvPicPr>
          <p:cNvPr id="23554" name="Picture 2" descr="http://www.taiphanmem.org/wp-content/uploads/2012/01/0596101996_lr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16832"/>
            <a:ext cx="2544217" cy="333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5384707"/>
            <a:ext cx="6643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2"/>
                </a:solidFill>
                <a:latin typeface="+mn-lt"/>
              </a:rPr>
              <a:t>The </a:t>
            </a:r>
            <a:r>
              <a:rPr lang="nl-NL" dirty="0" err="1" smtClean="0">
                <a:solidFill>
                  <a:schemeClr val="bg2"/>
                </a:solidFill>
                <a:latin typeface="+mn-lt"/>
              </a:rPr>
              <a:t>Bible</a:t>
            </a:r>
            <a:r>
              <a:rPr lang="nl-NL" dirty="0" smtClean="0">
                <a:solidFill>
                  <a:schemeClr val="bg2"/>
                </a:solidFill>
                <a:latin typeface="+mn-lt"/>
              </a:rPr>
              <a:t> (~1100 pages)           online </a:t>
            </a:r>
            <a:r>
              <a:rPr lang="nl-NL" dirty="0">
                <a:solidFill>
                  <a:schemeClr val="bg2"/>
                </a:solidFill>
                <a:latin typeface="+mn-lt"/>
              </a:rPr>
              <a:t>@ https://developer.mozilla.org</a:t>
            </a:r>
          </a:p>
        </p:txBody>
      </p:sp>
      <p:pic>
        <p:nvPicPr>
          <p:cNvPr id="23556" name="Picture 4" descr="https://lh6.googleusercontent.com/-VS75HEg0Xk8/AAAAAAAAAAI/AAAAAAAAACE/Gy3a_8YSy9k/s250-c-k/ph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34888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69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324" y="1700808"/>
            <a:ext cx="7772400" cy="1470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 smtClean="0">
                <a:solidFill>
                  <a:schemeClr val="accent6">
                    <a:lumMod val="75000"/>
                  </a:schemeClr>
                </a:solidFill>
                <a:latin typeface="nevis Bold"/>
                <a:cs typeface="nevis Bold"/>
              </a:rPr>
              <a:t>THANKS FOR WATCHING!</a:t>
            </a:r>
            <a:endParaRPr lang="en-US" sz="4800" dirty="0">
              <a:solidFill>
                <a:schemeClr val="accent6">
                  <a:lumMod val="75000"/>
                </a:schemeClr>
              </a:solidFill>
              <a:latin typeface="nevis Bold"/>
              <a:cs typeface="nevis Bold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489876" y="4293096"/>
            <a:ext cx="6400800" cy="1752600"/>
          </a:xfrm>
        </p:spPr>
        <p:txBody>
          <a:bodyPr rtlCol="0">
            <a:normAutofit/>
          </a:bodyPr>
          <a:lstStyle/>
          <a:p>
            <a:r>
              <a:rPr lang="nl-NL" b="1" dirty="0">
                <a:solidFill>
                  <a:schemeClr val="bg2"/>
                </a:solidFill>
                <a:latin typeface="nevis Bold"/>
                <a:ea typeface="nevis Bold"/>
                <a:cs typeface="nevis Bold"/>
              </a:rPr>
              <a:t>Martijn Burgers</a:t>
            </a:r>
          </a:p>
          <a:p>
            <a:r>
              <a:rPr lang="nl-NL" dirty="0">
                <a:solidFill>
                  <a:schemeClr val="bg2"/>
                </a:solidFill>
                <a:latin typeface="nevis Bold"/>
                <a:ea typeface="nevis Bold"/>
                <a:cs typeface="nevis Bold"/>
              </a:rPr>
              <a:t>Twitter:</a:t>
            </a:r>
            <a:r>
              <a:rPr lang="nl-NL" dirty="0">
                <a:solidFill>
                  <a:srgbClr val="E46C0A"/>
                </a:solidFill>
                <a:latin typeface="nevis Bold"/>
                <a:ea typeface="nevis Bold"/>
                <a:cs typeface="nevis Bold"/>
              </a:rPr>
              <a:t> @</a:t>
            </a:r>
            <a:r>
              <a:rPr lang="nl-NL" dirty="0" err="1">
                <a:solidFill>
                  <a:srgbClr val="E46C0A"/>
                </a:solidFill>
                <a:latin typeface="nevis Bold"/>
                <a:ea typeface="nevis Bold"/>
                <a:cs typeface="nevis Bold"/>
              </a:rPr>
              <a:t>martijnburgers</a:t>
            </a:r>
            <a:endParaRPr lang="nl-NL" dirty="0">
              <a:solidFill>
                <a:srgbClr val="E46C0A"/>
              </a:solidFill>
              <a:latin typeface="nevis Bold"/>
              <a:ea typeface="nevis Bold"/>
              <a:cs typeface="nevis Bold"/>
            </a:endParaRPr>
          </a:p>
          <a:p>
            <a:r>
              <a:rPr lang="nl-NL" dirty="0">
                <a:solidFill>
                  <a:schemeClr val="bg2"/>
                </a:solidFill>
                <a:latin typeface="nevis Bold"/>
                <a:ea typeface="nevis Bold"/>
                <a:cs typeface="nevis Bold"/>
              </a:rPr>
              <a:t>Web:</a:t>
            </a:r>
            <a:r>
              <a:rPr lang="nl-NL" dirty="0">
                <a:solidFill>
                  <a:srgbClr val="E46C0A"/>
                </a:solidFill>
                <a:latin typeface="nevis Bold"/>
                <a:ea typeface="nevis Bold"/>
                <a:cs typeface="nevis Bold"/>
              </a:rPr>
              <a:t> www.martijnburgers.net</a:t>
            </a:r>
            <a:endParaRPr lang="en-US" dirty="0">
              <a:solidFill>
                <a:srgbClr val="E46C0A"/>
              </a:solidFill>
              <a:latin typeface="nevis Bold"/>
              <a:ea typeface="nevis Bold"/>
              <a:cs typeface="nevis Bold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702692" y="2924944"/>
            <a:ext cx="778103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600" dirty="0" smtClean="0">
                <a:solidFill>
                  <a:schemeClr val="bg2"/>
                </a:solidFill>
              </a:rPr>
              <a:t>The presentation and demo’s can be found at</a:t>
            </a:r>
            <a:endParaRPr lang="en-US" sz="2600" dirty="0">
              <a:solidFill>
                <a:srgbClr val="FFFF00"/>
              </a:solidFill>
            </a:endParaRPr>
          </a:p>
          <a:p>
            <a:pPr eaLnBrk="1" hangingPunct="1"/>
            <a:r>
              <a:rPr lang="en-US" sz="2600" dirty="0">
                <a:solidFill>
                  <a:srgbClr val="FFFF00"/>
                </a:solidFill>
              </a:rPr>
              <a:t>https://github.com/martijnburgers/somejsfundamentals</a:t>
            </a:r>
            <a:endParaRPr lang="en-US" sz="26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04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rgbClr val="E46C0A"/>
                </a:solidFill>
                <a:latin typeface="nevis Bold"/>
                <a:ea typeface="nevis Bold"/>
                <a:cs typeface="nevis Bold"/>
              </a:rPr>
              <a:t>Why learn JavaScript?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84784"/>
            <a:ext cx="8229600" cy="5112568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nl-NL" sz="2800" dirty="0" err="1" smtClean="0">
                <a:solidFill>
                  <a:schemeClr val="bg2"/>
                </a:solidFill>
              </a:rPr>
              <a:t>You</a:t>
            </a:r>
            <a:r>
              <a:rPr lang="nl-NL" sz="2800" dirty="0" smtClean="0">
                <a:solidFill>
                  <a:schemeClr val="bg2"/>
                </a:solidFill>
              </a:rPr>
              <a:t> </a:t>
            </a:r>
            <a:r>
              <a:rPr lang="nl-NL" sz="2800" dirty="0" err="1" smtClean="0">
                <a:solidFill>
                  <a:schemeClr val="bg2"/>
                </a:solidFill>
              </a:rPr>
              <a:t>can’t</a:t>
            </a:r>
            <a:r>
              <a:rPr lang="nl-NL" sz="2800" dirty="0" smtClean="0">
                <a:solidFill>
                  <a:schemeClr val="bg2"/>
                </a:solidFill>
              </a:rPr>
              <a:t> turn </a:t>
            </a:r>
            <a:r>
              <a:rPr lang="nl-NL" sz="2800" dirty="0" err="1" smtClean="0">
                <a:solidFill>
                  <a:schemeClr val="bg2"/>
                </a:solidFill>
              </a:rPr>
              <a:t>your</a:t>
            </a:r>
            <a:r>
              <a:rPr lang="nl-NL" sz="2800" dirty="0" smtClean="0">
                <a:solidFill>
                  <a:schemeClr val="bg2"/>
                </a:solidFill>
              </a:rPr>
              <a:t> back on it.</a:t>
            </a:r>
          </a:p>
          <a:p>
            <a:pPr marL="0" indent="0">
              <a:lnSpc>
                <a:spcPct val="110000"/>
              </a:lnSpc>
              <a:buNone/>
            </a:pPr>
            <a:endParaRPr lang="nl-NL" sz="2800" dirty="0" smtClean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</a:pPr>
            <a:r>
              <a:rPr lang="nl-NL" sz="2800" dirty="0" smtClean="0">
                <a:solidFill>
                  <a:schemeClr val="bg2"/>
                </a:solidFill>
              </a:rPr>
              <a:t>Make </a:t>
            </a:r>
            <a:r>
              <a:rPr lang="nl-NL" sz="2800" dirty="0" err="1" smtClean="0">
                <a:solidFill>
                  <a:schemeClr val="bg2"/>
                </a:solidFill>
              </a:rPr>
              <a:t>your</a:t>
            </a:r>
            <a:r>
              <a:rPr lang="nl-NL" sz="2800" dirty="0" smtClean="0">
                <a:solidFill>
                  <a:schemeClr val="bg2"/>
                </a:solidFill>
              </a:rPr>
              <a:t> websites </a:t>
            </a:r>
            <a:r>
              <a:rPr lang="nl-NL" sz="2800" dirty="0" err="1" smtClean="0">
                <a:solidFill>
                  <a:schemeClr val="bg2"/>
                </a:solidFill>
              </a:rPr>
              <a:t>better</a:t>
            </a:r>
            <a:r>
              <a:rPr lang="nl-NL" sz="2800" dirty="0" smtClean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endParaRPr lang="nl-NL" sz="2800" dirty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</a:pPr>
            <a:r>
              <a:rPr lang="nl-NL" sz="2800" dirty="0" smtClean="0">
                <a:solidFill>
                  <a:schemeClr val="bg2"/>
                </a:solidFill>
              </a:rPr>
              <a:t>Websites </a:t>
            </a:r>
            <a:r>
              <a:rPr lang="nl-NL" sz="2800" dirty="0" err="1" smtClean="0">
                <a:solidFill>
                  <a:schemeClr val="bg2"/>
                </a:solidFill>
              </a:rPr>
              <a:t>become</a:t>
            </a:r>
            <a:r>
              <a:rPr lang="nl-NL" sz="2800" dirty="0">
                <a:solidFill>
                  <a:schemeClr val="bg2"/>
                </a:solidFill>
              </a:rPr>
              <a:t>/</a:t>
            </a:r>
            <a:r>
              <a:rPr lang="nl-NL" sz="2800" dirty="0" smtClean="0">
                <a:solidFill>
                  <a:schemeClr val="bg2"/>
                </a:solidFill>
              </a:rPr>
              <a:t>are web-</a:t>
            </a:r>
            <a:r>
              <a:rPr lang="nl-NL" sz="2800" dirty="0" err="1" smtClean="0">
                <a:solidFill>
                  <a:schemeClr val="bg2"/>
                </a:solidFill>
              </a:rPr>
              <a:t>applications</a:t>
            </a:r>
            <a:r>
              <a:rPr lang="nl-NL" sz="2800" dirty="0" smtClean="0">
                <a:solidFill>
                  <a:schemeClr val="bg2"/>
                </a:solidFill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nl-NL" sz="2800" dirty="0" smtClean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</a:pPr>
            <a:r>
              <a:rPr lang="nl-NL" sz="2800" dirty="0" smtClean="0">
                <a:solidFill>
                  <a:schemeClr val="bg2"/>
                </a:solidFill>
              </a:rPr>
              <a:t>It’s more </a:t>
            </a:r>
            <a:r>
              <a:rPr lang="nl-NL" sz="2800" dirty="0" err="1" smtClean="0">
                <a:solidFill>
                  <a:schemeClr val="bg2"/>
                </a:solidFill>
              </a:rPr>
              <a:t>than</a:t>
            </a:r>
            <a:r>
              <a:rPr lang="nl-NL" sz="2800" dirty="0" smtClean="0">
                <a:solidFill>
                  <a:schemeClr val="bg2"/>
                </a:solidFill>
              </a:rPr>
              <a:t> </a:t>
            </a:r>
            <a:r>
              <a:rPr lang="nl-NL" sz="2800" dirty="0" err="1" smtClean="0">
                <a:solidFill>
                  <a:schemeClr val="bg2"/>
                </a:solidFill>
              </a:rPr>
              <a:t>just</a:t>
            </a:r>
            <a:r>
              <a:rPr lang="nl-NL" sz="2800" dirty="0" smtClean="0">
                <a:solidFill>
                  <a:schemeClr val="bg2"/>
                </a:solidFill>
              </a:rPr>
              <a:t> the web.</a:t>
            </a:r>
          </a:p>
          <a:p>
            <a:pPr>
              <a:lnSpc>
                <a:spcPct val="110000"/>
              </a:lnSpc>
            </a:pPr>
            <a:endParaRPr lang="nl-NL" sz="2800" dirty="0" smtClean="0">
              <a:solidFill>
                <a:srgbClr val="F5EC39"/>
              </a:solidFill>
            </a:endParaRPr>
          </a:p>
          <a:p>
            <a:pPr>
              <a:lnSpc>
                <a:spcPct val="110000"/>
              </a:lnSpc>
            </a:pPr>
            <a:r>
              <a:rPr lang="nl-NL" sz="2800" dirty="0" err="1" smtClean="0">
                <a:solidFill>
                  <a:schemeClr val="bg2"/>
                </a:solidFill>
              </a:rPr>
              <a:t>JavaScript</a:t>
            </a:r>
            <a:r>
              <a:rPr lang="nl-NL" sz="2800" dirty="0" smtClean="0">
                <a:solidFill>
                  <a:schemeClr val="bg2"/>
                </a:solidFill>
              </a:rPr>
              <a:t> is </a:t>
            </a:r>
            <a:r>
              <a:rPr lang="nl-NL" sz="2800" dirty="0" err="1" smtClean="0">
                <a:solidFill>
                  <a:schemeClr val="bg2"/>
                </a:solidFill>
              </a:rPr>
              <a:t>fun</a:t>
            </a:r>
            <a:r>
              <a:rPr lang="nl-NL" sz="2800" dirty="0" smtClean="0">
                <a:solidFill>
                  <a:schemeClr val="bg2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4917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rgbClr val="E46C0A"/>
                </a:solidFill>
                <a:latin typeface="nevis Bold"/>
                <a:ea typeface="nevis Bold"/>
                <a:cs typeface="nevis Bold"/>
              </a:rPr>
              <a:t>Language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97152"/>
          </a:xfrm>
        </p:spPr>
        <p:txBody>
          <a:bodyPr anchor="ctr">
            <a:normAutofit fontScale="92500" lnSpcReduction="20000"/>
          </a:bodyPr>
          <a:lstStyle/>
          <a:p>
            <a:r>
              <a:rPr lang="nl-NL" sz="2800" dirty="0" err="1" smtClean="0">
                <a:solidFill>
                  <a:schemeClr val="bg2"/>
                </a:solidFill>
              </a:rPr>
              <a:t>JavaScript</a:t>
            </a:r>
            <a:r>
              <a:rPr lang="nl-NL" sz="2800" dirty="0" smtClean="0">
                <a:solidFill>
                  <a:schemeClr val="bg2"/>
                </a:solidFill>
              </a:rPr>
              <a:t> is a </a:t>
            </a:r>
            <a:r>
              <a:rPr lang="nl-NL" sz="2800" dirty="0" err="1" smtClean="0">
                <a:solidFill>
                  <a:schemeClr val="bg2"/>
                </a:solidFill>
              </a:rPr>
              <a:t>loosely-weakly</a:t>
            </a:r>
            <a:r>
              <a:rPr lang="nl-NL" sz="2800" dirty="0" smtClean="0">
                <a:solidFill>
                  <a:schemeClr val="bg2"/>
                </a:solidFill>
              </a:rPr>
              <a:t> </a:t>
            </a:r>
            <a:r>
              <a:rPr lang="nl-NL" sz="2800" dirty="0" err="1" smtClean="0">
                <a:solidFill>
                  <a:schemeClr val="bg2"/>
                </a:solidFill>
              </a:rPr>
              <a:t>typed</a:t>
            </a:r>
            <a:r>
              <a:rPr lang="nl-NL" sz="2800" dirty="0" smtClean="0">
                <a:solidFill>
                  <a:schemeClr val="bg2"/>
                </a:solidFill>
              </a:rPr>
              <a:t> </a:t>
            </a:r>
            <a:r>
              <a:rPr lang="nl-NL" sz="2800" dirty="0" err="1" smtClean="0">
                <a:solidFill>
                  <a:schemeClr val="bg2"/>
                </a:solidFill>
              </a:rPr>
              <a:t>language</a:t>
            </a:r>
            <a:r>
              <a:rPr lang="nl-NL" sz="2800" dirty="0" smtClean="0">
                <a:solidFill>
                  <a:schemeClr val="bg2"/>
                </a:solidFill>
              </a:rPr>
              <a:t>.</a:t>
            </a:r>
          </a:p>
          <a:p>
            <a:r>
              <a:rPr lang="nl-NL" sz="2800" dirty="0" err="1" smtClean="0">
                <a:solidFill>
                  <a:schemeClr val="bg2"/>
                </a:solidFill>
              </a:rPr>
              <a:t>JavaScript</a:t>
            </a:r>
            <a:r>
              <a:rPr lang="nl-NL" sz="2800" dirty="0" smtClean="0">
                <a:solidFill>
                  <a:schemeClr val="bg2"/>
                </a:solidFill>
              </a:rPr>
              <a:t> is </a:t>
            </a:r>
            <a:r>
              <a:rPr lang="nl-NL" sz="2800" dirty="0" err="1" smtClean="0">
                <a:solidFill>
                  <a:schemeClr val="bg2"/>
                </a:solidFill>
              </a:rPr>
              <a:t>dynamically</a:t>
            </a:r>
            <a:r>
              <a:rPr lang="nl-NL" sz="2800" dirty="0" smtClean="0">
                <a:solidFill>
                  <a:schemeClr val="bg2"/>
                </a:solidFill>
              </a:rPr>
              <a:t> </a:t>
            </a:r>
            <a:r>
              <a:rPr lang="nl-NL" sz="2800" dirty="0" err="1" smtClean="0">
                <a:solidFill>
                  <a:schemeClr val="bg2"/>
                </a:solidFill>
              </a:rPr>
              <a:t>typed</a:t>
            </a:r>
            <a:r>
              <a:rPr lang="nl-NL" sz="2800" dirty="0" smtClean="0">
                <a:solidFill>
                  <a:schemeClr val="bg2"/>
                </a:solidFill>
              </a:rPr>
              <a:t>.</a:t>
            </a:r>
          </a:p>
          <a:p>
            <a:pPr>
              <a:buFont typeface="Arial" charset="0"/>
              <a:buNone/>
            </a:pPr>
            <a:endParaRPr lang="nl-NL" sz="2800" dirty="0" smtClean="0">
              <a:solidFill>
                <a:schemeClr val="bg2"/>
              </a:solidFill>
            </a:endParaRPr>
          </a:p>
          <a:p>
            <a:r>
              <a:rPr lang="nl-NL" sz="2800" dirty="0" smtClean="0">
                <a:solidFill>
                  <a:schemeClr val="bg2"/>
                </a:solidFill>
              </a:rPr>
              <a:t>De </a:t>
            </a:r>
            <a:r>
              <a:rPr lang="nl-NL" sz="2800" dirty="0" err="1" smtClean="0">
                <a:solidFill>
                  <a:schemeClr val="bg2"/>
                </a:solidFill>
              </a:rPr>
              <a:t>primitive</a:t>
            </a:r>
            <a:r>
              <a:rPr lang="nl-NL" sz="2800" dirty="0" smtClean="0">
                <a:solidFill>
                  <a:schemeClr val="bg2"/>
                </a:solidFill>
              </a:rPr>
              <a:t> types are:</a:t>
            </a:r>
          </a:p>
          <a:p>
            <a:pPr>
              <a:buFont typeface="Arial" charset="0"/>
              <a:buNone/>
            </a:pPr>
            <a:r>
              <a:rPr lang="nl-NL" sz="2800" dirty="0" smtClean="0">
                <a:solidFill>
                  <a:srgbClr val="F5EC39"/>
                </a:solidFill>
              </a:rPr>
              <a:t>	</a:t>
            </a:r>
            <a:r>
              <a:rPr lang="nl-NL" sz="2800" dirty="0" err="1" smtClean="0">
                <a:solidFill>
                  <a:srgbClr val="F5EC39"/>
                </a:solidFill>
              </a:rPr>
              <a:t>numbers</a:t>
            </a:r>
            <a:r>
              <a:rPr lang="nl-NL" sz="2800" dirty="0" smtClean="0">
                <a:solidFill>
                  <a:srgbClr val="F5EC39"/>
                </a:solidFill>
              </a:rPr>
              <a:t> </a:t>
            </a:r>
            <a:r>
              <a:rPr lang="nl-NL" sz="2800" dirty="0" smtClean="0">
                <a:solidFill>
                  <a:schemeClr val="bg2"/>
                </a:solidFill>
              </a:rPr>
              <a:t>(</a:t>
            </a:r>
            <a:r>
              <a:rPr lang="nl-NL" sz="2800" dirty="0" err="1" smtClean="0">
                <a:solidFill>
                  <a:schemeClr val="bg2"/>
                </a:solidFill>
              </a:rPr>
              <a:t>floating</a:t>
            </a:r>
            <a:r>
              <a:rPr lang="nl-NL" sz="2800" dirty="0" smtClean="0">
                <a:solidFill>
                  <a:schemeClr val="bg2"/>
                </a:solidFill>
              </a:rPr>
              <a:t>-point </a:t>
            </a:r>
            <a:r>
              <a:rPr lang="nl-NL" sz="2800" dirty="0" err="1" smtClean="0">
                <a:solidFill>
                  <a:schemeClr val="bg2"/>
                </a:solidFill>
              </a:rPr>
              <a:t>values</a:t>
            </a:r>
            <a:r>
              <a:rPr lang="nl-NL" sz="2800" dirty="0" smtClean="0">
                <a:solidFill>
                  <a:schemeClr val="bg2"/>
                </a:solidFill>
              </a:rPr>
              <a:t>), </a:t>
            </a:r>
            <a:r>
              <a:rPr lang="nl-NL" sz="2800" dirty="0" smtClean="0">
                <a:solidFill>
                  <a:srgbClr val="F5EC39"/>
                </a:solidFill>
              </a:rPr>
              <a:t>strings, </a:t>
            </a:r>
            <a:r>
              <a:rPr lang="nl-NL" sz="2800" dirty="0" err="1" smtClean="0">
                <a:solidFill>
                  <a:srgbClr val="F5EC39"/>
                </a:solidFill>
              </a:rPr>
              <a:t>booleans</a:t>
            </a:r>
            <a:r>
              <a:rPr lang="nl-NL" sz="2800" dirty="0" smtClean="0">
                <a:solidFill>
                  <a:srgbClr val="F5EC39"/>
                </a:solidFill>
              </a:rPr>
              <a:t>, </a:t>
            </a:r>
            <a:r>
              <a:rPr lang="nl-NL" sz="2800" dirty="0" err="1" smtClean="0">
                <a:solidFill>
                  <a:srgbClr val="F5EC39"/>
                </a:solidFill>
              </a:rPr>
              <a:t>null</a:t>
            </a:r>
            <a:r>
              <a:rPr lang="nl-NL" sz="2800" dirty="0" smtClean="0">
                <a:solidFill>
                  <a:srgbClr val="F5EC39"/>
                </a:solidFill>
              </a:rPr>
              <a:t> </a:t>
            </a:r>
            <a:r>
              <a:rPr lang="nl-NL" sz="2800" dirty="0" err="1" smtClean="0">
                <a:solidFill>
                  <a:srgbClr val="F5EC39"/>
                </a:solidFill>
              </a:rPr>
              <a:t>and</a:t>
            </a:r>
            <a:r>
              <a:rPr lang="nl-NL" sz="2800" dirty="0" smtClean="0">
                <a:solidFill>
                  <a:srgbClr val="F5EC39"/>
                </a:solidFill>
              </a:rPr>
              <a:t> </a:t>
            </a:r>
            <a:r>
              <a:rPr lang="nl-NL" sz="2800" dirty="0" err="1" smtClean="0">
                <a:solidFill>
                  <a:srgbClr val="F5EC39"/>
                </a:solidFill>
              </a:rPr>
              <a:t>undefined</a:t>
            </a:r>
            <a:endParaRPr lang="nl-NL" sz="2800" dirty="0" smtClean="0">
              <a:solidFill>
                <a:srgbClr val="F5EC39"/>
              </a:solidFill>
            </a:endParaRPr>
          </a:p>
          <a:p>
            <a:endParaRPr lang="nl-NL" sz="2800" dirty="0" smtClean="0">
              <a:solidFill>
                <a:schemeClr val="bg2"/>
              </a:solidFill>
            </a:endParaRPr>
          </a:p>
          <a:p>
            <a:r>
              <a:rPr lang="nl-NL" sz="2800" dirty="0" err="1" smtClean="0">
                <a:solidFill>
                  <a:schemeClr val="bg2"/>
                </a:solidFill>
              </a:rPr>
              <a:t>Primitive</a:t>
            </a:r>
            <a:r>
              <a:rPr lang="nl-NL" sz="2800" dirty="0" smtClean="0">
                <a:solidFill>
                  <a:schemeClr val="bg2"/>
                </a:solidFill>
              </a:rPr>
              <a:t> types are </a:t>
            </a:r>
            <a:r>
              <a:rPr lang="nl-NL" sz="2800" u="sng" dirty="0" err="1" smtClean="0">
                <a:solidFill>
                  <a:schemeClr val="bg2"/>
                </a:solidFill>
              </a:rPr>
              <a:t>immutable</a:t>
            </a:r>
            <a:r>
              <a:rPr lang="nl-NL" sz="2800" dirty="0" smtClean="0">
                <a:solidFill>
                  <a:schemeClr val="bg2"/>
                </a:solidFill>
              </a:rPr>
              <a:t>.</a:t>
            </a:r>
          </a:p>
          <a:p>
            <a:endParaRPr lang="nl-NL" sz="2800" dirty="0" smtClean="0">
              <a:solidFill>
                <a:schemeClr val="bg2"/>
              </a:solidFill>
            </a:endParaRPr>
          </a:p>
          <a:p>
            <a:r>
              <a:rPr lang="nl-NL" sz="2800" dirty="0" err="1" smtClean="0">
                <a:solidFill>
                  <a:schemeClr val="bg2"/>
                </a:solidFill>
              </a:rPr>
              <a:t>Everything</a:t>
            </a:r>
            <a:r>
              <a:rPr lang="nl-NL" sz="2800" dirty="0" smtClean="0">
                <a:solidFill>
                  <a:schemeClr val="bg2"/>
                </a:solidFill>
              </a:rPr>
              <a:t> </a:t>
            </a:r>
            <a:r>
              <a:rPr lang="nl-NL" sz="2800" dirty="0" err="1" smtClean="0">
                <a:solidFill>
                  <a:schemeClr val="bg2"/>
                </a:solidFill>
              </a:rPr>
              <a:t>else</a:t>
            </a:r>
            <a:r>
              <a:rPr lang="nl-NL" sz="2800" dirty="0" smtClean="0">
                <a:solidFill>
                  <a:schemeClr val="bg2"/>
                </a:solidFill>
              </a:rPr>
              <a:t> is </a:t>
            </a:r>
            <a:r>
              <a:rPr lang="nl-NL" sz="2800" dirty="0" err="1" smtClean="0">
                <a:solidFill>
                  <a:schemeClr val="bg2"/>
                </a:solidFill>
              </a:rPr>
              <a:t>an</a:t>
            </a:r>
            <a:r>
              <a:rPr lang="nl-NL" sz="2800" dirty="0" smtClean="0">
                <a:solidFill>
                  <a:schemeClr val="bg2"/>
                </a:solidFill>
              </a:rPr>
              <a:t> </a:t>
            </a:r>
            <a:r>
              <a:rPr lang="nl-NL" sz="2800" u="sng" dirty="0" smtClean="0">
                <a:solidFill>
                  <a:schemeClr val="bg2"/>
                </a:solidFill>
              </a:rPr>
              <a:t>object </a:t>
            </a:r>
            <a:r>
              <a:rPr lang="nl-NL" sz="2800" u="sng" dirty="0" err="1" smtClean="0">
                <a:solidFill>
                  <a:schemeClr val="bg2"/>
                </a:solidFill>
              </a:rPr>
              <a:t>and</a:t>
            </a:r>
            <a:r>
              <a:rPr lang="nl-NL" sz="2800" u="sng" dirty="0" smtClean="0">
                <a:solidFill>
                  <a:schemeClr val="bg2"/>
                </a:solidFill>
              </a:rPr>
              <a:t> </a:t>
            </a:r>
            <a:r>
              <a:rPr lang="nl-NL" sz="2800" u="sng" dirty="0" err="1" smtClean="0">
                <a:solidFill>
                  <a:schemeClr val="bg2"/>
                </a:solidFill>
              </a:rPr>
              <a:t>mutable</a:t>
            </a:r>
            <a:r>
              <a:rPr lang="nl-NL" sz="2800" dirty="0" smtClean="0">
                <a:solidFill>
                  <a:schemeClr val="bg2"/>
                </a:solidFill>
              </a:rPr>
              <a:t>:</a:t>
            </a:r>
          </a:p>
          <a:p>
            <a:pPr>
              <a:buFont typeface="Arial" charset="0"/>
              <a:buNone/>
            </a:pPr>
            <a:r>
              <a:rPr lang="nl-NL" sz="2800" dirty="0" smtClean="0">
                <a:solidFill>
                  <a:schemeClr val="bg2"/>
                </a:solidFill>
              </a:rPr>
              <a:t> 	</a:t>
            </a:r>
            <a:r>
              <a:rPr lang="nl-NL" sz="2800" dirty="0" err="1" smtClean="0">
                <a:solidFill>
                  <a:srgbClr val="F5EC39"/>
                </a:solidFill>
              </a:rPr>
              <a:t>functions</a:t>
            </a:r>
            <a:r>
              <a:rPr lang="nl-NL" sz="2800" dirty="0" smtClean="0">
                <a:solidFill>
                  <a:srgbClr val="F5EC39"/>
                </a:solidFill>
              </a:rPr>
              <a:t>, arrays, dates, </a:t>
            </a:r>
            <a:r>
              <a:rPr lang="nl-NL" sz="2800" dirty="0" err="1" smtClean="0">
                <a:solidFill>
                  <a:srgbClr val="F5EC39"/>
                </a:solidFill>
              </a:rPr>
              <a:t>regular</a:t>
            </a:r>
            <a:r>
              <a:rPr lang="nl-NL" sz="2800" dirty="0" smtClean="0">
                <a:solidFill>
                  <a:srgbClr val="F5EC39"/>
                </a:solidFill>
              </a:rPr>
              <a:t> </a:t>
            </a:r>
            <a:r>
              <a:rPr lang="nl-NL" sz="2800" dirty="0" err="1" smtClean="0">
                <a:solidFill>
                  <a:srgbClr val="F5EC39"/>
                </a:solidFill>
              </a:rPr>
              <a:t>expressions</a:t>
            </a:r>
            <a:r>
              <a:rPr lang="nl-NL" sz="2800" dirty="0" smtClean="0">
                <a:solidFill>
                  <a:srgbClr val="F5EC39"/>
                </a:solidFill>
              </a:rPr>
              <a:t>, </a:t>
            </a:r>
            <a:r>
              <a:rPr lang="nl-NL" sz="2800" dirty="0" err="1" smtClean="0">
                <a:solidFill>
                  <a:srgbClr val="F5EC39"/>
                </a:solidFill>
              </a:rPr>
              <a:t>primitive</a:t>
            </a:r>
            <a:r>
              <a:rPr lang="nl-NL" sz="2800" dirty="0" smtClean="0">
                <a:solidFill>
                  <a:srgbClr val="F5EC39"/>
                </a:solidFill>
              </a:rPr>
              <a:t> </a:t>
            </a:r>
            <a:r>
              <a:rPr lang="nl-NL" sz="2800" dirty="0" err="1" smtClean="0">
                <a:solidFill>
                  <a:srgbClr val="F5EC39"/>
                </a:solidFill>
              </a:rPr>
              <a:t>wrappers</a:t>
            </a:r>
            <a:endParaRPr lang="nl-NL" sz="2800" dirty="0" smtClean="0">
              <a:solidFill>
                <a:srgbClr val="F5EC39"/>
              </a:solidFill>
            </a:endParaRPr>
          </a:p>
          <a:p>
            <a:endParaRPr lang="nl-NL" sz="2800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E46C0A"/>
                </a:solidFill>
                <a:latin typeface="nevis Bold"/>
                <a:ea typeface="nevis Bold"/>
                <a:cs typeface="nevis Bold"/>
              </a:rPr>
              <a:t>Language Fundamentals</a:t>
            </a:r>
            <a:endParaRPr lang="en-US" dirty="0" smtClean="0">
              <a:solidFill>
                <a:srgbClr val="E46C0A"/>
              </a:solidFill>
              <a:latin typeface="nevis Bold"/>
              <a:ea typeface="nevis Bold"/>
              <a:cs typeface="nevis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 anchor="t">
            <a:normAutofit lnSpcReduction="10000"/>
          </a:bodyPr>
          <a:lstStyle/>
          <a:p>
            <a:pPr marL="0" indent="0" algn="ctr"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Objects</a:t>
            </a:r>
            <a:endParaRPr lang="nl-NL" sz="2800" dirty="0" smtClean="0">
              <a:solidFill>
                <a:schemeClr val="bg2"/>
              </a:solidFill>
            </a:endParaRPr>
          </a:p>
          <a:p>
            <a:r>
              <a:rPr lang="nl-NL" sz="2800" dirty="0" smtClean="0">
                <a:solidFill>
                  <a:schemeClr val="bg2"/>
                </a:solidFill>
              </a:rPr>
              <a:t>The </a:t>
            </a:r>
            <a:r>
              <a:rPr lang="nl-NL" sz="2800" dirty="0" err="1" smtClean="0">
                <a:solidFill>
                  <a:schemeClr val="bg2"/>
                </a:solidFill>
              </a:rPr>
              <a:t>definition</a:t>
            </a:r>
            <a:r>
              <a:rPr lang="nl-NL" sz="2800" dirty="0" smtClean="0">
                <a:solidFill>
                  <a:schemeClr val="bg2"/>
                </a:solidFill>
              </a:rPr>
              <a:t> of a object is </a:t>
            </a:r>
            <a:r>
              <a:rPr lang="nl-NL" sz="2800" dirty="0" err="1" smtClean="0">
                <a:solidFill>
                  <a:schemeClr val="bg2"/>
                </a:solidFill>
              </a:rPr>
              <a:t>simple</a:t>
            </a:r>
            <a:r>
              <a:rPr lang="nl-NL" sz="2800" dirty="0" smtClean="0">
                <a:solidFill>
                  <a:schemeClr val="bg2"/>
                </a:solidFill>
              </a:rPr>
              <a:t>:</a:t>
            </a:r>
          </a:p>
          <a:p>
            <a:pPr>
              <a:buFont typeface="Arial" charset="0"/>
              <a:buNone/>
            </a:pPr>
            <a:r>
              <a:rPr lang="nl-NL" sz="2800" dirty="0" smtClean="0">
                <a:solidFill>
                  <a:schemeClr val="bg2"/>
                </a:solidFill>
              </a:rPr>
              <a:t>	</a:t>
            </a:r>
            <a:r>
              <a:rPr lang="nl-NL" sz="2800" dirty="0" err="1" smtClean="0">
                <a:solidFill>
                  <a:srgbClr val="F5EC39"/>
                </a:solidFill>
              </a:rPr>
              <a:t>an</a:t>
            </a:r>
            <a:r>
              <a:rPr lang="nl-NL" sz="2800" dirty="0" smtClean="0">
                <a:solidFill>
                  <a:srgbClr val="F5EC39"/>
                </a:solidFill>
              </a:rPr>
              <a:t> object is a </a:t>
            </a:r>
            <a:r>
              <a:rPr lang="nl-NL" sz="2800" dirty="0" err="1" smtClean="0">
                <a:solidFill>
                  <a:srgbClr val="F5EC39"/>
                </a:solidFill>
              </a:rPr>
              <a:t>unordered</a:t>
            </a:r>
            <a:r>
              <a:rPr lang="nl-NL" sz="2800" dirty="0" smtClean="0">
                <a:solidFill>
                  <a:srgbClr val="F5EC39"/>
                </a:solidFill>
              </a:rPr>
              <a:t> </a:t>
            </a:r>
            <a:r>
              <a:rPr lang="nl-NL" sz="2800" dirty="0" err="1" smtClean="0">
                <a:solidFill>
                  <a:srgbClr val="F5EC39"/>
                </a:solidFill>
              </a:rPr>
              <a:t>mutable</a:t>
            </a:r>
            <a:r>
              <a:rPr lang="nl-NL" sz="2800" dirty="0" smtClean="0">
                <a:solidFill>
                  <a:srgbClr val="F5EC39"/>
                </a:solidFill>
              </a:rPr>
              <a:t> </a:t>
            </a:r>
            <a:r>
              <a:rPr lang="nl-NL" sz="2800" dirty="0" err="1" smtClean="0">
                <a:solidFill>
                  <a:srgbClr val="F5EC39"/>
                </a:solidFill>
              </a:rPr>
              <a:t>collection</a:t>
            </a:r>
            <a:r>
              <a:rPr lang="nl-NL" sz="2800" dirty="0" smtClean="0">
                <a:solidFill>
                  <a:srgbClr val="F5EC39"/>
                </a:solidFill>
              </a:rPr>
              <a:t> of </a:t>
            </a:r>
            <a:r>
              <a:rPr lang="nl-NL" sz="2800" dirty="0" err="1" smtClean="0">
                <a:solidFill>
                  <a:srgbClr val="F5EC39"/>
                </a:solidFill>
              </a:rPr>
              <a:t>properties</a:t>
            </a:r>
            <a:endParaRPr lang="nl-NL" sz="2800" dirty="0" smtClean="0">
              <a:solidFill>
                <a:srgbClr val="F5EC39"/>
              </a:solidFill>
            </a:endParaRPr>
          </a:p>
          <a:p>
            <a:endParaRPr lang="nl-NL" sz="2800" dirty="0" smtClean="0">
              <a:solidFill>
                <a:schemeClr val="bg2"/>
              </a:solidFill>
            </a:endParaRPr>
          </a:p>
          <a:p>
            <a:r>
              <a:rPr lang="nl-NL" sz="2800" dirty="0" err="1" smtClean="0">
                <a:solidFill>
                  <a:schemeClr val="bg2"/>
                </a:solidFill>
              </a:rPr>
              <a:t>Each</a:t>
            </a:r>
            <a:r>
              <a:rPr lang="nl-NL" sz="2800" dirty="0" smtClean="0">
                <a:solidFill>
                  <a:schemeClr val="bg2"/>
                </a:solidFill>
              </a:rPr>
              <a:t> property has a </a:t>
            </a:r>
            <a:r>
              <a:rPr lang="nl-NL" sz="2800" dirty="0" smtClean="0">
                <a:solidFill>
                  <a:srgbClr val="FFFF00"/>
                </a:solidFill>
              </a:rPr>
              <a:t>name</a:t>
            </a:r>
            <a:r>
              <a:rPr lang="nl-NL" sz="2800" dirty="0" smtClean="0">
                <a:solidFill>
                  <a:schemeClr val="bg2"/>
                </a:solidFill>
              </a:rPr>
              <a:t> </a:t>
            </a:r>
            <a:r>
              <a:rPr lang="nl-NL" sz="2800" dirty="0" err="1" smtClean="0">
                <a:solidFill>
                  <a:schemeClr val="bg2"/>
                </a:solidFill>
              </a:rPr>
              <a:t>and</a:t>
            </a:r>
            <a:r>
              <a:rPr lang="nl-NL" sz="2800" dirty="0" smtClean="0">
                <a:solidFill>
                  <a:schemeClr val="bg2"/>
                </a:solidFill>
              </a:rPr>
              <a:t> a </a:t>
            </a:r>
            <a:r>
              <a:rPr lang="nl-NL" sz="2800" dirty="0" err="1" smtClean="0">
                <a:solidFill>
                  <a:srgbClr val="FFFF00"/>
                </a:solidFill>
              </a:rPr>
              <a:t>value</a:t>
            </a:r>
            <a:r>
              <a:rPr lang="nl-NL" sz="2800" dirty="0" smtClean="0">
                <a:solidFill>
                  <a:schemeClr val="bg2"/>
                </a:solidFill>
              </a:rPr>
              <a:t>.</a:t>
            </a:r>
          </a:p>
          <a:p>
            <a:pPr marL="0" indent="0">
              <a:buNone/>
            </a:pPr>
            <a:endParaRPr lang="nl-NL" sz="2800" dirty="0" smtClean="0">
              <a:solidFill>
                <a:schemeClr val="bg2"/>
              </a:solidFill>
            </a:endParaRPr>
          </a:p>
          <a:p>
            <a:r>
              <a:rPr lang="nl-NL" sz="2800" dirty="0" err="1" smtClean="0">
                <a:solidFill>
                  <a:schemeClr val="bg2"/>
                </a:solidFill>
              </a:rPr>
              <a:t>Each</a:t>
            </a:r>
            <a:r>
              <a:rPr lang="nl-NL" sz="2800" dirty="0" smtClean="0">
                <a:solidFill>
                  <a:schemeClr val="bg2"/>
                </a:solidFill>
              </a:rPr>
              <a:t> property has the </a:t>
            </a:r>
            <a:r>
              <a:rPr lang="nl-NL" sz="2800" dirty="0" err="1" smtClean="0">
                <a:solidFill>
                  <a:schemeClr val="bg2"/>
                </a:solidFill>
              </a:rPr>
              <a:t>associated</a:t>
            </a:r>
            <a:r>
              <a:rPr lang="nl-NL" sz="2800" dirty="0" smtClean="0">
                <a:solidFill>
                  <a:schemeClr val="bg2"/>
                </a:solidFill>
              </a:rPr>
              <a:t> </a:t>
            </a:r>
            <a:r>
              <a:rPr lang="nl-NL" sz="2800" dirty="0" err="1" smtClean="0">
                <a:solidFill>
                  <a:schemeClr val="bg2"/>
                </a:solidFill>
              </a:rPr>
              <a:t>attributes</a:t>
            </a:r>
            <a:r>
              <a:rPr lang="nl-NL" sz="2800" dirty="0" smtClean="0">
                <a:solidFill>
                  <a:schemeClr val="bg2"/>
                </a:solidFill>
              </a:rPr>
              <a:t>: </a:t>
            </a:r>
            <a:r>
              <a:rPr lang="nl-NL" sz="2800" dirty="0" err="1" smtClean="0">
                <a:solidFill>
                  <a:schemeClr val="bg2"/>
                </a:solidFill>
              </a:rPr>
              <a:t>writeable</a:t>
            </a:r>
            <a:r>
              <a:rPr lang="nl-NL" sz="2800" dirty="0" smtClean="0">
                <a:solidFill>
                  <a:schemeClr val="bg2"/>
                </a:solidFill>
              </a:rPr>
              <a:t>, </a:t>
            </a:r>
            <a:r>
              <a:rPr lang="nl-NL" sz="2800" dirty="0" err="1" smtClean="0">
                <a:solidFill>
                  <a:schemeClr val="bg2"/>
                </a:solidFill>
              </a:rPr>
              <a:t>enumerable</a:t>
            </a:r>
            <a:r>
              <a:rPr lang="nl-NL" sz="2800" dirty="0" smtClean="0">
                <a:solidFill>
                  <a:schemeClr val="bg2"/>
                </a:solidFill>
              </a:rPr>
              <a:t> </a:t>
            </a:r>
            <a:r>
              <a:rPr lang="nl-NL" sz="2800" dirty="0" err="1" smtClean="0">
                <a:solidFill>
                  <a:schemeClr val="bg2"/>
                </a:solidFill>
              </a:rPr>
              <a:t>and</a:t>
            </a:r>
            <a:r>
              <a:rPr lang="nl-NL" sz="2800" dirty="0" smtClean="0">
                <a:solidFill>
                  <a:schemeClr val="bg2"/>
                </a:solidFill>
              </a:rPr>
              <a:t> </a:t>
            </a:r>
            <a:r>
              <a:rPr lang="nl-NL" sz="2800" dirty="0" err="1" smtClean="0">
                <a:solidFill>
                  <a:schemeClr val="bg2"/>
                </a:solidFill>
              </a:rPr>
              <a:t>configurable</a:t>
            </a:r>
            <a:r>
              <a:rPr lang="nl-NL" sz="2800" dirty="0">
                <a:solidFill>
                  <a:schemeClr val="bg2"/>
                </a:solidFill>
              </a:rPr>
              <a:t> </a:t>
            </a:r>
            <a:br>
              <a:rPr lang="nl-NL" sz="2800" dirty="0">
                <a:solidFill>
                  <a:schemeClr val="bg2"/>
                </a:solidFill>
              </a:rPr>
            </a:br>
            <a:r>
              <a:rPr lang="nl-NL" sz="2800" dirty="0" smtClean="0">
                <a:solidFill>
                  <a:srgbClr val="FFFF00"/>
                </a:solidFill>
              </a:rPr>
              <a:t>(</a:t>
            </a:r>
            <a:r>
              <a:rPr lang="nl-NL" sz="2800" dirty="0" err="1" smtClean="0">
                <a:solidFill>
                  <a:srgbClr val="FFFF00"/>
                </a:solidFill>
              </a:rPr>
              <a:t>ECMAScript</a:t>
            </a:r>
            <a:r>
              <a:rPr lang="nl-NL" sz="2800" dirty="0" smtClean="0">
                <a:solidFill>
                  <a:srgbClr val="FFFF00"/>
                </a:solidFill>
              </a:rPr>
              <a:t> 5)</a:t>
            </a:r>
            <a:r>
              <a:rPr lang="nl-NL" sz="2800" dirty="0" smtClean="0">
                <a:solidFill>
                  <a:schemeClr val="bg2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E46C0A"/>
                </a:solidFill>
                <a:latin typeface="nevis Bold"/>
                <a:ea typeface="nevis Bold"/>
                <a:cs typeface="nevis Bold"/>
              </a:rPr>
              <a:t>Language Fundamentals</a:t>
            </a:r>
            <a:endParaRPr lang="en-US" dirty="0" smtClean="0">
              <a:solidFill>
                <a:srgbClr val="E46C0A"/>
              </a:solidFill>
              <a:latin typeface="nevis Bold"/>
              <a:ea typeface="nevis Bold"/>
              <a:cs typeface="nevis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Objects</a:t>
            </a:r>
            <a:endParaRPr lang="nl-NL" sz="2800" dirty="0" smtClean="0">
              <a:solidFill>
                <a:schemeClr val="bg2"/>
              </a:solidFill>
            </a:endParaRPr>
          </a:p>
          <a:p>
            <a:r>
              <a:rPr lang="nl-NL" sz="2800" dirty="0" err="1" smtClean="0">
                <a:solidFill>
                  <a:schemeClr val="bg2"/>
                </a:solidFill>
              </a:rPr>
              <a:t>Each</a:t>
            </a:r>
            <a:r>
              <a:rPr lang="nl-NL" sz="2800" dirty="0" smtClean="0">
                <a:solidFill>
                  <a:schemeClr val="bg2"/>
                </a:solidFill>
              </a:rPr>
              <a:t> object has </a:t>
            </a:r>
            <a:r>
              <a:rPr lang="nl-NL" sz="2800" dirty="0" err="1" smtClean="0">
                <a:solidFill>
                  <a:schemeClr val="bg2"/>
                </a:solidFill>
              </a:rPr>
              <a:t>associated</a:t>
            </a:r>
            <a:r>
              <a:rPr lang="nl-NL" sz="2800" dirty="0" smtClean="0">
                <a:solidFill>
                  <a:schemeClr val="bg2"/>
                </a:solidFill>
              </a:rPr>
              <a:t> </a:t>
            </a:r>
            <a:r>
              <a:rPr lang="nl-NL" sz="2800" dirty="0" err="1" smtClean="0">
                <a:solidFill>
                  <a:schemeClr val="bg2"/>
                </a:solidFill>
              </a:rPr>
              <a:t>attributes</a:t>
            </a:r>
            <a:r>
              <a:rPr lang="nl-NL" sz="2800" dirty="0" smtClean="0">
                <a:solidFill>
                  <a:schemeClr val="bg2"/>
                </a:solidFill>
              </a:rPr>
              <a:t>: prototype, class </a:t>
            </a:r>
            <a:r>
              <a:rPr lang="nl-NL" sz="2800" dirty="0" err="1" smtClean="0">
                <a:solidFill>
                  <a:schemeClr val="bg2"/>
                </a:solidFill>
              </a:rPr>
              <a:t>and</a:t>
            </a:r>
            <a:r>
              <a:rPr lang="nl-NL" sz="2800" dirty="0" smtClean="0">
                <a:solidFill>
                  <a:schemeClr val="bg2"/>
                </a:solidFill>
              </a:rPr>
              <a:t> </a:t>
            </a:r>
            <a:r>
              <a:rPr lang="nl-NL" sz="2800" dirty="0" err="1" smtClean="0">
                <a:solidFill>
                  <a:schemeClr val="bg2"/>
                </a:solidFill>
              </a:rPr>
              <a:t>extensible</a:t>
            </a:r>
            <a:r>
              <a:rPr lang="nl-NL" sz="2800" dirty="0" smtClean="0">
                <a:solidFill>
                  <a:schemeClr val="bg2"/>
                </a:solidFill>
              </a:rPr>
              <a:t> (</a:t>
            </a:r>
            <a:r>
              <a:rPr lang="nl-NL" sz="2800" dirty="0" smtClean="0">
                <a:solidFill>
                  <a:srgbClr val="FFFF00"/>
                </a:solidFill>
              </a:rPr>
              <a:t>last </a:t>
            </a:r>
            <a:r>
              <a:rPr lang="nl-NL" sz="2800" dirty="0" err="1" smtClean="0">
                <a:solidFill>
                  <a:srgbClr val="FFFF00"/>
                </a:solidFill>
              </a:rPr>
              <a:t>one</a:t>
            </a:r>
            <a:r>
              <a:rPr lang="nl-NL" sz="2800" dirty="0" smtClean="0">
                <a:solidFill>
                  <a:srgbClr val="FFFF00"/>
                </a:solidFill>
              </a:rPr>
              <a:t> is </a:t>
            </a:r>
            <a:r>
              <a:rPr lang="nl-NL" sz="2800" dirty="0" err="1" smtClean="0">
                <a:solidFill>
                  <a:srgbClr val="FFFF00"/>
                </a:solidFill>
              </a:rPr>
              <a:t>added</a:t>
            </a:r>
            <a:r>
              <a:rPr lang="nl-NL" sz="2800" dirty="0" smtClean="0">
                <a:solidFill>
                  <a:srgbClr val="FFFF00"/>
                </a:solidFill>
              </a:rPr>
              <a:t> in </a:t>
            </a:r>
            <a:r>
              <a:rPr lang="nl-NL" sz="2800" dirty="0" err="1" smtClean="0">
                <a:solidFill>
                  <a:srgbClr val="FFFF00"/>
                </a:solidFill>
              </a:rPr>
              <a:t>ECMAScript</a:t>
            </a:r>
            <a:r>
              <a:rPr lang="nl-NL" sz="2800" dirty="0" smtClean="0">
                <a:solidFill>
                  <a:srgbClr val="FFFF00"/>
                </a:solidFill>
              </a:rPr>
              <a:t> 5)</a:t>
            </a:r>
            <a:r>
              <a:rPr lang="nl-NL" sz="2800" dirty="0" smtClean="0">
                <a:solidFill>
                  <a:schemeClr val="bg2"/>
                </a:solidFill>
              </a:rPr>
              <a:t>	</a:t>
            </a:r>
          </a:p>
          <a:p>
            <a:r>
              <a:rPr lang="nl-NL" sz="2800" dirty="0" err="1" smtClean="0">
                <a:solidFill>
                  <a:schemeClr val="bg2"/>
                </a:solidFill>
              </a:rPr>
              <a:t>Objects</a:t>
            </a:r>
            <a:r>
              <a:rPr lang="nl-NL" sz="2800" dirty="0" smtClean="0">
                <a:solidFill>
                  <a:schemeClr val="bg2"/>
                </a:solidFill>
              </a:rPr>
              <a:t> are </a:t>
            </a:r>
            <a:r>
              <a:rPr lang="nl-NL" sz="2800" dirty="0" err="1" smtClean="0">
                <a:solidFill>
                  <a:schemeClr val="bg2"/>
                </a:solidFill>
              </a:rPr>
              <a:t>categorized</a:t>
            </a:r>
            <a:r>
              <a:rPr lang="nl-NL" sz="2800" dirty="0" smtClean="0">
                <a:solidFill>
                  <a:schemeClr val="bg2"/>
                </a:solidFill>
              </a:rPr>
              <a:t> in </a:t>
            </a:r>
            <a:r>
              <a:rPr lang="nl-NL" sz="2800" dirty="0" err="1" smtClean="0">
                <a:solidFill>
                  <a:schemeClr val="bg2"/>
                </a:solidFill>
              </a:rPr>
              <a:t>three</a:t>
            </a:r>
            <a:r>
              <a:rPr lang="nl-NL" sz="2800" dirty="0" smtClean="0">
                <a:solidFill>
                  <a:schemeClr val="bg2"/>
                </a:solidFill>
              </a:rPr>
              <a:t> types:</a:t>
            </a:r>
          </a:p>
          <a:p>
            <a:pPr marL="0" indent="0">
              <a:buNone/>
            </a:pPr>
            <a:endParaRPr lang="nl-NL" sz="2800" dirty="0" smtClean="0">
              <a:solidFill>
                <a:schemeClr val="bg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508813"/>
              </p:ext>
            </p:extLst>
          </p:nvPr>
        </p:nvGraphicFramePr>
        <p:xfrm>
          <a:off x="539552" y="4509120"/>
          <a:ext cx="8147248" cy="136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6896"/>
                <a:gridCol w="4940352"/>
              </a:tblGrid>
              <a:tr h="249527"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Object categories</a:t>
                      </a:r>
                      <a:endParaRPr lang="en-US" sz="1600" dirty="0"/>
                    </a:p>
                  </a:txBody>
                  <a:tcPr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nl-NL" sz="1600" dirty="0"/>
                    </a:p>
                  </a:txBody>
                  <a:tcPr>
                    <a:solidFill>
                      <a:srgbClr val="E46C0A"/>
                    </a:solidFill>
                  </a:tcPr>
                </a:tc>
              </a:tr>
              <a:tr h="247595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Native objects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Defined by the </a:t>
                      </a:r>
                      <a:r>
                        <a:rPr lang="en-US" sz="1600" dirty="0" err="1" smtClean="0"/>
                        <a:t>ECMAScript</a:t>
                      </a:r>
                      <a:r>
                        <a:rPr lang="en-US" sz="1600" baseline="0" dirty="0" smtClean="0"/>
                        <a:t> specification</a:t>
                      </a:r>
                      <a:endParaRPr lang="en-US" sz="1600" dirty="0"/>
                    </a:p>
                  </a:txBody>
                  <a:tcPr/>
                </a:tc>
              </a:tr>
              <a:tr h="359996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Host objects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Defined by the host environment</a:t>
                      </a:r>
                      <a:r>
                        <a:rPr lang="en-US" sz="1600" baseline="0" dirty="0" smtClean="0"/>
                        <a:t> (such as a </a:t>
                      </a:r>
                      <a:r>
                        <a:rPr lang="en-US" sz="1600" baseline="0" dirty="0" err="1" smtClean="0"/>
                        <a:t>webbrowser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>
                        <a:solidFill>
                          <a:srgbClr val="E20000"/>
                        </a:solidFill>
                      </a:endParaRPr>
                    </a:p>
                  </a:txBody>
                  <a:tcPr/>
                </a:tc>
              </a:tr>
              <a:tr h="247595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User-defined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Defined by the user </a:t>
                      </a:r>
                      <a:r>
                        <a:rPr lang="en-US" sz="1600" noProof="0" dirty="0" smtClean="0"/>
                        <a:t>themself</a:t>
                      </a:r>
                      <a:r>
                        <a:rPr lang="en-US" sz="1600" dirty="0" smtClean="0"/>
                        <a:t>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9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E46C0A"/>
                </a:solidFill>
                <a:latin typeface="nevis Bold"/>
                <a:ea typeface="nevis Bold"/>
                <a:cs typeface="nevis Bold"/>
              </a:rPr>
              <a:t>Language Fundamentals</a:t>
            </a:r>
            <a:endParaRPr lang="en-US" dirty="0" smtClean="0">
              <a:solidFill>
                <a:srgbClr val="E46C0A"/>
              </a:solidFill>
              <a:latin typeface="nevis Bold"/>
              <a:ea typeface="nevis Bold"/>
              <a:cs typeface="nevis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Objects</a:t>
            </a:r>
            <a:endParaRPr lang="nl-NL" sz="2800" dirty="0" smtClean="0">
              <a:solidFill>
                <a:schemeClr val="bg2"/>
              </a:solidFill>
            </a:endParaRPr>
          </a:p>
          <a:p>
            <a:r>
              <a:rPr lang="nl-NL" sz="2800" dirty="0" smtClean="0">
                <a:solidFill>
                  <a:schemeClr val="bg2"/>
                </a:solidFill>
              </a:rPr>
              <a:t>An object </a:t>
            </a:r>
            <a:r>
              <a:rPr lang="nl-NL" sz="2800" dirty="0" err="1" smtClean="0">
                <a:solidFill>
                  <a:schemeClr val="bg2"/>
                </a:solidFill>
              </a:rPr>
              <a:t>can</a:t>
            </a:r>
            <a:r>
              <a:rPr lang="nl-NL" sz="2800" dirty="0" smtClean="0">
                <a:solidFill>
                  <a:schemeClr val="bg2"/>
                </a:solidFill>
              </a:rPr>
              <a:t> </a:t>
            </a:r>
            <a:r>
              <a:rPr lang="nl-NL" sz="2800" dirty="0" err="1" smtClean="0">
                <a:solidFill>
                  <a:schemeClr val="bg2"/>
                </a:solidFill>
              </a:rPr>
              <a:t>be</a:t>
            </a:r>
            <a:r>
              <a:rPr lang="nl-NL" sz="2800" dirty="0" smtClean="0">
                <a:solidFill>
                  <a:schemeClr val="bg2"/>
                </a:solidFill>
              </a:rPr>
              <a:t> </a:t>
            </a:r>
            <a:r>
              <a:rPr lang="nl-NL" sz="2800" dirty="0" err="1" smtClean="0">
                <a:solidFill>
                  <a:schemeClr val="bg2"/>
                </a:solidFill>
              </a:rPr>
              <a:t>created</a:t>
            </a:r>
            <a:r>
              <a:rPr lang="nl-NL" sz="2800" dirty="0" smtClean="0">
                <a:solidFill>
                  <a:schemeClr val="bg2"/>
                </a:solidFill>
              </a:rPr>
              <a:t> in </a:t>
            </a:r>
            <a:r>
              <a:rPr lang="nl-NL" sz="2800" dirty="0" err="1" smtClean="0">
                <a:solidFill>
                  <a:schemeClr val="bg2"/>
                </a:solidFill>
              </a:rPr>
              <a:t>various</a:t>
            </a:r>
            <a:r>
              <a:rPr lang="nl-NL" sz="2800" dirty="0" smtClean="0">
                <a:solidFill>
                  <a:schemeClr val="bg2"/>
                </a:solidFill>
              </a:rPr>
              <a:t> </a:t>
            </a:r>
            <a:r>
              <a:rPr lang="nl-NL" sz="2800" dirty="0" err="1" smtClean="0">
                <a:solidFill>
                  <a:schemeClr val="bg2"/>
                </a:solidFill>
              </a:rPr>
              <a:t>ways</a:t>
            </a:r>
            <a:r>
              <a:rPr lang="nl-NL" sz="2800" dirty="0" smtClean="0">
                <a:solidFill>
                  <a:schemeClr val="bg2"/>
                </a:solidFill>
              </a:rPr>
              <a:t>:</a:t>
            </a:r>
          </a:p>
          <a:p>
            <a:pPr>
              <a:buFont typeface="Arial" charset="0"/>
              <a:buNone/>
            </a:pPr>
            <a:r>
              <a:rPr lang="nl-NL" sz="2800" dirty="0" smtClean="0">
                <a:solidFill>
                  <a:schemeClr val="bg2"/>
                </a:solidFill>
              </a:rPr>
              <a:t>	</a:t>
            </a:r>
          </a:p>
          <a:p>
            <a:pPr>
              <a:buFont typeface="Arial" charset="0"/>
              <a:buNone/>
            </a:pPr>
            <a:r>
              <a:rPr lang="nl-NL" sz="2800" dirty="0" smtClean="0">
                <a:solidFill>
                  <a:schemeClr val="bg2"/>
                </a:solidFill>
              </a:rPr>
              <a:t>	</a:t>
            </a:r>
            <a:r>
              <a:rPr lang="nl-NL" sz="2800" dirty="0" smtClean="0">
                <a:solidFill>
                  <a:srgbClr val="F5EC39"/>
                </a:solidFill>
              </a:rPr>
              <a:t>Object </a:t>
            </a:r>
            <a:r>
              <a:rPr lang="nl-NL" sz="2800" dirty="0" err="1" smtClean="0">
                <a:solidFill>
                  <a:srgbClr val="F5EC39"/>
                </a:solidFill>
              </a:rPr>
              <a:t>Literal</a:t>
            </a:r>
            <a:r>
              <a:rPr lang="nl-NL" sz="2800" dirty="0" smtClean="0">
                <a:solidFill>
                  <a:schemeClr val="bg2"/>
                </a:solidFill>
              </a:rPr>
              <a:t>  { }</a:t>
            </a:r>
          </a:p>
          <a:p>
            <a:pPr>
              <a:buFontTx/>
              <a:buNone/>
            </a:pPr>
            <a:r>
              <a:rPr lang="nl-NL" sz="2800" dirty="0" smtClean="0">
                <a:solidFill>
                  <a:schemeClr val="bg2"/>
                </a:solidFill>
              </a:rPr>
              <a:t>	</a:t>
            </a:r>
            <a:r>
              <a:rPr lang="nl-NL" sz="2800" dirty="0" err="1" smtClean="0">
                <a:solidFill>
                  <a:srgbClr val="F5EC39"/>
                </a:solidFill>
              </a:rPr>
              <a:t>Constructor</a:t>
            </a:r>
            <a:r>
              <a:rPr lang="nl-NL" sz="2800" dirty="0" smtClean="0">
                <a:solidFill>
                  <a:srgbClr val="F5EC39"/>
                </a:solidFill>
              </a:rPr>
              <a:t> </a:t>
            </a:r>
            <a:r>
              <a:rPr lang="nl-NL" sz="2800" dirty="0" err="1" smtClean="0">
                <a:solidFill>
                  <a:srgbClr val="F5EC39"/>
                </a:solidFill>
              </a:rPr>
              <a:t>function</a:t>
            </a:r>
            <a:r>
              <a:rPr lang="nl-NL" sz="2800" dirty="0" smtClean="0">
                <a:solidFill>
                  <a:schemeClr val="bg2"/>
                </a:solidFill>
              </a:rPr>
              <a:t> (</a:t>
            </a:r>
            <a:r>
              <a:rPr lang="nl-NL" sz="2800" dirty="0" err="1" smtClean="0">
                <a:solidFill>
                  <a:schemeClr val="bg2"/>
                </a:solidFill>
              </a:rPr>
              <a:t>with</a:t>
            </a:r>
            <a:r>
              <a:rPr lang="nl-NL" sz="2800" dirty="0" smtClean="0">
                <a:solidFill>
                  <a:schemeClr val="bg2"/>
                </a:solidFill>
              </a:rPr>
              <a:t> the new </a:t>
            </a:r>
            <a:r>
              <a:rPr lang="nl-NL" sz="2800" dirty="0" err="1" smtClean="0">
                <a:solidFill>
                  <a:schemeClr val="bg2"/>
                </a:solidFill>
              </a:rPr>
              <a:t>keyword</a:t>
            </a:r>
            <a:r>
              <a:rPr lang="nl-NL" sz="2800" dirty="0" smtClean="0">
                <a:solidFill>
                  <a:schemeClr val="bg2"/>
                </a:solidFill>
              </a:rPr>
              <a:t>)</a:t>
            </a:r>
          </a:p>
          <a:p>
            <a:pPr>
              <a:buFontTx/>
              <a:buNone/>
            </a:pPr>
            <a:r>
              <a:rPr lang="nl-NL" sz="2800" dirty="0" smtClean="0">
                <a:solidFill>
                  <a:schemeClr val="bg2"/>
                </a:solidFill>
              </a:rPr>
              <a:t>	</a:t>
            </a:r>
            <a:r>
              <a:rPr lang="nl-NL" sz="2800" dirty="0" err="1" smtClean="0">
                <a:solidFill>
                  <a:srgbClr val="F5EC39"/>
                </a:solidFill>
              </a:rPr>
              <a:t>Object.create</a:t>
            </a:r>
            <a:r>
              <a:rPr lang="nl-NL" sz="2800" dirty="0" smtClean="0">
                <a:solidFill>
                  <a:srgbClr val="F5EC39"/>
                </a:solidFill>
              </a:rPr>
              <a:t> </a:t>
            </a:r>
            <a:r>
              <a:rPr lang="nl-NL" sz="2800" dirty="0" err="1" smtClean="0">
                <a:solidFill>
                  <a:srgbClr val="F5EC39"/>
                </a:solidFill>
              </a:rPr>
              <a:t>factory</a:t>
            </a:r>
            <a:r>
              <a:rPr lang="nl-NL" sz="2800" dirty="0" smtClean="0">
                <a:solidFill>
                  <a:srgbClr val="F5EC39"/>
                </a:solidFill>
              </a:rPr>
              <a:t> </a:t>
            </a:r>
            <a:r>
              <a:rPr lang="nl-NL" sz="2800" dirty="0" err="1" smtClean="0">
                <a:solidFill>
                  <a:srgbClr val="F5EC39"/>
                </a:solidFill>
              </a:rPr>
              <a:t>method</a:t>
            </a:r>
            <a:r>
              <a:rPr lang="nl-NL" sz="2800" dirty="0" smtClean="0">
                <a:solidFill>
                  <a:schemeClr val="bg2"/>
                </a:solidFill>
              </a:rPr>
              <a:t> (</a:t>
            </a:r>
            <a:r>
              <a:rPr lang="nl-NL" sz="2800" dirty="0" err="1" smtClean="0">
                <a:solidFill>
                  <a:schemeClr val="bg2"/>
                </a:solidFill>
              </a:rPr>
              <a:t>ECMAScript</a:t>
            </a:r>
            <a:r>
              <a:rPr lang="nl-NL" sz="2800" dirty="0" smtClean="0">
                <a:solidFill>
                  <a:schemeClr val="bg2"/>
                </a:solidFill>
              </a:rPr>
              <a:t> 5)</a:t>
            </a:r>
          </a:p>
          <a:p>
            <a:endParaRPr lang="nl-NL" sz="28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47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E46C0A"/>
                </a:solidFill>
                <a:latin typeface="nevis Bold"/>
                <a:ea typeface="nevis Bold"/>
                <a:cs typeface="nevis Bold"/>
              </a:rPr>
              <a:t>Language Fundamentals</a:t>
            </a:r>
            <a:endParaRPr lang="en-US" dirty="0" smtClean="0">
              <a:solidFill>
                <a:srgbClr val="E46C0A"/>
              </a:solidFill>
              <a:latin typeface="nevis Bold"/>
              <a:ea typeface="nevis Bold"/>
              <a:cs typeface="nevis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40768"/>
            <a:ext cx="8229600" cy="5328592"/>
          </a:xfrm>
        </p:spPr>
        <p:txBody>
          <a:bodyPr anchor="ctr"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100" b="1" dirty="0" smtClean="0">
                <a:solidFill>
                  <a:srgbClr val="FFFF00"/>
                </a:solidFill>
              </a:rPr>
              <a:t>Objects</a:t>
            </a:r>
            <a:endParaRPr lang="en-US" sz="3100" b="1" u="sng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nl-NL" sz="2800" dirty="0" smtClean="0">
              <a:solidFill>
                <a:schemeClr val="bg2"/>
              </a:solidFill>
            </a:endParaRPr>
          </a:p>
          <a:p>
            <a:r>
              <a:rPr lang="nl-NL" sz="3100" dirty="0" err="1" smtClean="0">
                <a:solidFill>
                  <a:schemeClr val="bg2"/>
                </a:solidFill>
              </a:rPr>
              <a:t>JavaScript</a:t>
            </a:r>
            <a:r>
              <a:rPr lang="nl-NL" sz="3100" dirty="0" smtClean="0">
                <a:solidFill>
                  <a:schemeClr val="bg2"/>
                </a:solidFill>
              </a:rPr>
              <a:t> is a </a:t>
            </a:r>
            <a:r>
              <a:rPr lang="nl-NL" sz="3100" u="sng" dirty="0" smtClean="0">
                <a:solidFill>
                  <a:schemeClr val="bg2"/>
                </a:solidFill>
              </a:rPr>
              <a:t>class free</a:t>
            </a:r>
            <a:r>
              <a:rPr lang="nl-NL" sz="3100" dirty="0" smtClean="0">
                <a:solidFill>
                  <a:schemeClr val="bg2"/>
                </a:solidFill>
              </a:rPr>
              <a:t>, </a:t>
            </a:r>
            <a:r>
              <a:rPr lang="nl-NL" sz="3100" b="1" dirty="0" err="1" smtClean="0">
                <a:solidFill>
                  <a:srgbClr val="F5EC39"/>
                </a:solidFill>
              </a:rPr>
              <a:t>prototypal</a:t>
            </a:r>
            <a:r>
              <a:rPr lang="nl-NL" sz="3100" dirty="0" smtClean="0">
                <a:solidFill>
                  <a:schemeClr val="bg2"/>
                </a:solidFill>
              </a:rPr>
              <a:t> </a:t>
            </a:r>
            <a:r>
              <a:rPr lang="nl-NL" sz="3100" dirty="0" err="1" smtClean="0">
                <a:solidFill>
                  <a:schemeClr val="bg2"/>
                </a:solidFill>
              </a:rPr>
              <a:t>language</a:t>
            </a:r>
            <a:r>
              <a:rPr lang="nl-NL" sz="3100" dirty="0" smtClean="0">
                <a:solidFill>
                  <a:schemeClr val="bg2"/>
                </a:solidFill>
              </a:rPr>
              <a:t>. </a:t>
            </a:r>
          </a:p>
          <a:p>
            <a:pPr marL="0" indent="0">
              <a:buNone/>
            </a:pPr>
            <a:endParaRPr lang="nl-NL" sz="3100" dirty="0" smtClean="0">
              <a:solidFill>
                <a:schemeClr val="bg2"/>
              </a:solidFill>
            </a:endParaRPr>
          </a:p>
          <a:p>
            <a:r>
              <a:rPr lang="nl-NL" sz="3100" dirty="0">
                <a:solidFill>
                  <a:schemeClr val="bg2"/>
                </a:solidFill>
              </a:rPr>
              <a:t>A </a:t>
            </a:r>
            <a:r>
              <a:rPr lang="nl-NL" sz="3100" dirty="0" err="1">
                <a:solidFill>
                  <a:schemeClr val="bg2"/>
                </a:solidFill>
              </a:rPr>
              <a:t>JavaScript</a:t>
            </a:r>
            <a:r>
              <a:rPr lang="nl-NL" sz="3100" dirty="0">
                <a:solidFill>
                  <a:schemeClr val="bg2"/>
                </a:solidFill>
              </a:rPr>
              <a:t> </a:t>
            </a:r>
            <a:r>
              <a:rPr lang="nl-NL" sz="3100" dirty="0" smtClean="0">
                <a:solidFill>
                  <a:schemeClr val="bg2"/>
                </a:solidFill>
              </a:rPr>
              <a:t>object </a:t>
            </a:r>
            <a:r>
              <a:rPr lang="nl-NL" sz="3100" dirty="0" err="1" smtClean="0">
                <a:solidFill>
                  <a:schemeClr val="bg2"/>
                </a:solidFill>
              </a:rPr>
              <a:t>inherits</a:t>
            </a:r>
            <a:r>
              <a:rPr lang="nl-NL" sz="3100" dirty="0" smtClean="0">
                <a:solidFill>
                  <a:schemeClr val="bg2"/>
                </a:solidFill>
              </a:rPr>
              <a:t> </a:t>
            </a:r>
            <a:r>
              <a:rPr lang="nl-NL" sz="3100" dirty="0" err="1" smtClean="0">
                <a:solidFill>
                  <a:schemeClr val="bg2"/>
                </a:solidFill>
              </a:rPr>
              <a:t>properties</a:t>
            </a:r>
            <a:r>
              <a:rPr lang="nl-NL" sz="3100" dirty="0" smtClean="0">
                <a:solidFill>
                  <a:schemeClr val="bg2"/>
                </a:solidFill>
              </a:rPr>
              <a:t> of </a:t>
            </a:r>
            <a:r>
              <a:rPr lang="nl-NL" sz="3100" dirty="0" err="1" smtClean="0">
                <a:solidFill>
                  <a:schemeClr val="bg2"/>
                </a:solidFill>
              </a:rPr>
              <a:t>another</a:t>
            </a:r>
            <a:r>
              <a:rPr lang="nl-NL" sz="3100" dirty="0" smtClean="0">
                <a:solidFill>
                  <a:schemeClr val="bg2"/>
                </a:solidFill>
              </a:rPr>
              <a:t> object, </a:t>
            </a:r>
            <a:r>
              <a:rPr lang="nl-NL" sz="3100" dirty="0" err="1" smtClean="0">
                <a:solidFill>
                  <a:schemeClr val="bg2"/>
                </a:solidFill>
              </a:rPr>
              <a:t>called</a:t>
            </a:r>
            <a:r>
              <a:rPr lang="nl-NL" sz="3100" dirty="0" smtClean="0">
                <a:solidFill>
                  <a:schemeClr val="bg2"/>
                </a:solidFill>
              </a:rPr>
              <a:t> </a:t>
            </a:r>
            <a:r>
              <a:rPr lang="nl-NL" sz="3100" dirty="0" err="1" smtClean="0">
                <a:solidFill>
                  <a:schemeClr val="bg2"/>
                </a:solidFill>
              </a:rPr>
              <a:t>it’s</a:t>
            </a:r>
            <a:r>
              <a:rPr lang="nl-NL" sz="3100" dirty="0" smtClean="0">
                <a:solidFill>
                  <a:schemeClr val="bg2"/>
                </a:solidFill>
              </a:rPr>
              <a:t> </a:t>
            </a:r>
            <a:r>
              <a:rPr lang="nl-NL" sz="3100" dirty="0" smtClean="0">
                <a:solidFill>
                  <a:srgbClr val="FFFF00"/>
                </a:solidFill>
              </a:rPr>
              <a:t>prototype</a:t>
            </a:r>
            <a:endParaRPr lang="nl-NL" sz="3100" dirty="0">
              <a:solidFill>
                <a:srgbClr val="FFFF00"/>
              </a:solidFill>
            </a:endParaRPr>
          </a:p>
          <a:p>
            <a:endParaRPr lang="nl-NL" sz="3100" dirty="0" smtClean="0">
              <a:solidFill>
                <a:schemeClr val="bg2"/>
              </a:solidFill>
            </a:endParaRPr>
          </a:p>
          <a:p>
            <a:pPr>
              <a:buFontTx/>
              <a:buChar char="•"/>
            </a:pPr>
            <a:r>
              <a:rPr lang="nl-NL" sz="3100" dirty="0" smtClean="0">
                <a:solidFill>
                  <a:schemeClr val="bg2"/>
                </a:solidFill>
              </a:rPr>
              <a:t>A prototype is </a:t>
            </a:r>
            <a:r>
              <a:rPr lang="nl-NL" sz="3100" dirty="0" err="1" smtClean="0">
                <a:solidFill>
                  <a:schemeClr val="bg2"/>
                </a:solidFill>
              </a:rPr>
              <a:t>JavaScript’s</a:t>
            </a:r>
            <a:r>
              <a:rPr lang="nl-NL" sz="3100" dirty="0" smtClean="0">
                <a:solidFill>
                  <a:schemeClr val="bg2"/>
                </a:solidFill>
              </a:rPr>
              <a:t> way </a:t>
            </a:r>
            <a:r>
              <a:rPr lang="nl-NL" sz="3100" dirty="0" err="1" smtClean="0">
                <a:solidFill>
                  <a:schemeClr val="bg2"/>
                </a:solidFill>
              </a:rPr>
              <a:t>for</a:t>
            </a:r>
            <a:r>
              <a:rPr lang="nl-NL" sz="3100" dirty="0" smtClean="0">
                <a:solidFill>
                  <a:schemeClr val="bg2"/>
                </a:solidFill>
              </a:rPr>
              <a:t> </a:t>
            </a:r>
            <a:r>
              <a:rPr lang="nl-NL" sz="3100" dirty="0" err="1" smtClean="0">
                <a:solidFill>
                  <a:schemeClr val="bg2"/>
                </a:solidFill>
              </a:rPr>
              <a:t>inheritance</a:t>
            </a:r>
            <a:r>
              <a:rPr lang="nl-NL" sz="3100" dirty="0" smtClean="0">
                <a:solidFill>
                  <a:schemeClr val="bg2"/>
                </a:solidFill>
              </a:rPr>
              <a:t>.</a:t>
            </a:r>
          </a:p>
          <a:p>
            <a:pPr>
              <a:buFontTx/>
              <a:buChar char="•"/>
            </a:pPr>
            <a:endParaRPr lang="nl-NL" sz="3100" dirty="0" smtClean="0">
              <a:solidFill>
                <a:schemeClr val="bg2"/>
              </a:solidFill>
            </a:endParaRPr>
          </a:p>
          <a:p>
            <a:pPr>
              <a:buFontTx/>
              <a:buChar char="•"/>
            </a:pPr>
            <a:r>
              <a:rPr lang="nl-NL" sz="3100" dirty="0" err="1" smtClean="0">
                <a:solidFill>
                  <a:schemeClr val="bg2"/>
                </a:solidFill>
              </a:rPr>
              <a:t>Every</a:t>
            </a:r>
            <a:r>
              <a:rPr lang="nl-NL" sz="3100" dirty="0" smtClean="0">
                <a:solidFill>
                  <a:schemeClr val="bg2"/>
                </a:solidFill>
              </a:rPr>
              <a:t> object has a prototype property (</a:t>
            </a:r>
            <a:r>
              <a:rPr lang="nl-NL" sz="3100" dirty="0" err="1" smtClean="0">
                <a:solidFill>
                  <a:schemeClr val="bg2"/>
                </a:solidFill>
              </a:rPr>
              <a:t>which</a:t>
            </a:r>
            <a:r>
              <a:rPr lang="nl-NL" sz="3100" dirty="0" smtClean="0">
                <a:solidFill>
                  <a:schemeClr val="bg2"/>
                </a:solidFill>
              </a:rPr>
              <a:t> is a </a:t>
            </a:r>
            <a:r>
              <a:rPr lang="nl-NL" sz="3100" u="sng" dirty="0" smtClean="0">
                <a:solidFill>
                  <a:schemeClr val="bg2"/>
                </a:solidFill>
              </a:rPr>
              <a:t>different</a:t>
            </a:r>
            <a:r>
              <a:rPr lang="nl-NL" sz="3100" dirty="0" smtClean="0">
                <a:solidFill>
                  <a:schemeClr val="bg2"/>
                </a:solidFill>
              </a:rPr>
              <a:t> object).</a:t>
            </a:r>
          </a:p>
          <a:p>
            <a:pPr>
              <a:buFontTx/>
              <a:buNone/>
            </a:pPr>
            <a:endParaRPr lang="nl-NL" sz="3100" dirty="0" smtClean="0">
              <a:solidFill>
                <a:schemeClr val="bg2"/>
              </a:solidFill>
            </a:endParaRPr>
          </a:p>
          <a:p>
            <a:pPr>
              <a:buFontTx/>
              <a:buChar char="•"/>
            </a:pPr>
            <a:r>
              <a:rPr lang="nl-NL" sz="3100" dirty="0" err="1" smtClean="0">
                <a:solidFill>
                  <a:schemeClr val="bg2"/>
                </a:solidFill>
              </a:rPr>
              <a:t>Every</a:t>
            </a:r>
            <a:r>
              <a:rPr lang="nl-NL" sz="3100" dirty="0" smtClean="0">
                <a:solidFill>
                  <a:schemeClr val="bg2"/>
                </a:solidFill>
              </a:rPr>
              <a:t> object </a:t>
            </a:r>
            <a:r>
              <a:rPr lang="nl-NL" sz="3100" dirty="0" err="1" smtClean="0">
                <a:solidFill>
                  <a:schemeClr val="bg2"/>
                </a:solidFill>
              </a:rPr>
              <a:t>inherits</a:t>
            </a:r>
            <a:r>
              <a:rPr lang="nl-NL" sz="3100" dirty="0" smtClean="0">
                <a:solidFill>
                  <a:schemeClr val="bg2"/>
                </a:solidFill>
              </a:rPr>
              <a:t> </a:t>
            </a:r>
            <a:r>
              <a:rPr lang="nl-NL" sz="3100" dirty="0" err="1" smtClean="0">
                <a:solidFill>
                  <a:schemeClr val="bg2"/>
                </a:solidFill>
              </a:rPr>
              <a:t>from</a:t>
            </a:r>
            <a:r>
              <a:rPr lang="nl-NL" sz="3100" dirty="0" smtClean="0">
                <a:solidFill>
                  <a:schemeClr val="bg2"/>
                </a:solidFill>
              </a:rPr>
              <a:t> </a:t>
            </a:r>
            <a:r>
              <a:rPr lang="nl-NL" sz="3100" dirty="0" err="1" smtClean="0">
                <a:solidFill>
                  <a:schemeClr val="bg2"/>
                </a:solidFill>
              </a:rPr>
              <a:t>Object.prototype</a:t>
            </a:r>
            <a:r>
              <a:rPr lang="nl-NL" sz="3100" dirty="0" smtClean="0">
                <a:solidFill>
                  <a:schemeClr val="bg2"/>
                </a:solidFill>
              </a:rPr>
              <a:t>.</a:t>
            </a:r>
          </a:p>
          <a:p>
            <a:pPr>
              <a:buFontTx/>
              <a:buChar char="•"/>
            </a:pPr>
            <a:endParaRPr lang="nl-NL" sz="3100" dirty="0" smtClean="0">
              <a:solidFill>
                <a:schemeClr val="bg2"/>
              </a:solidFill>
            </a:endParaRPr>
          </a:p>
          <a:p>
            <a:pPr>
              <a:buFontTx/>
              <a:buChar char="•"/>
            </a:pPr>
            <a:r>
              <a:rPr lang="nl-NL" sz="3100" dirty="0" err="1" smtClean="0">
                <a:solidFill>
                  <a:srgbClr val="F5EC39"/>
                </a:solidFill>
              </a:rPr>
              <a:t>ECMAScript</a:t>
            </a:r>
            <a:r>
              <a:rPr lang="nl-NL" sz="3100" dirty="0" smtClean="0">
                <a:solidFill>
                  <a:srgbClr val="F5EC39"/>
                </a:solidFill>
              </a:rPr>
              <a:t> 5 </a:t>
            </a:r>
            <a:r>
              <a:rPr lang="nl-NL" sz="3100" dirty="0" err="1" smtClean="0">
                <a:solidFill>
                  <a:srgbClr val="F5EC39"/>
                </a:solidFill>
              </a:rPr>
              <a:t>introduces</a:t>
            </a:r>
            <a:r>
              <a:rPr lang="nl-NL" sz="3100" dirty="0" smtClean="0">
                <a:solidFill>
                  <a:srgbClr val="F5EC39"/>
                </a:solidFill>
              </a:rPr>
              <a:t> </a:t>
            </a:r>
            <a:r>
              <a:rPr lang="nl-NL" sz="3100" dirty="0" err="1" smtClean="0">
                <a:solidFill>
                  <a:srgbClr val="F5EC39"/>
                </a:solidFill>
              </a:rPr>
              <a:t>objects</a:t>
            </a:r>
            <a:r>
              <a:rPr lang="nl-NL" sz="3100" dirty="0" smtClean="0">
                <a:solidFill>
                  <a:srgbClr val="F5EC39"/>
                </a:solidFill>
              </a:rPr>
              <a:t> </a:t>
            </a:r>
            <a:r>
              <a:rPr lang="nl-NL" sz="3100" dirty="0" err="1" smtClean="0">
                <a:solidFill>
                  <a:srgbClr val="F5EC39"/>
                </a:solidFill>
              </a:rPr>
              <a:t>with</a:t>
            </a:r>
            <a:r>
              <a:rPr lang="nl-NL" sz="3100" dirty="0" smtClean="0">
                <a:solidFill>
                  <a:srgbClr val="F5EC39"/>
                </a:solidFill>
              </a:rPr>
              <a:t> no prototypes.</a:t>
            </a:r>
            <a:r>
              <a:rPr lang="nl-NL" sz="3100" dirty="0" smtClean="0">
                <a:solidFill>
                  <a:schemeClr val="bg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E46C0A"/>
                </a:solidFill>
                <a:latin typeface="nevis Bold"/>
                <a:ea typeface="nevis Bold"/>
                <a:cs typeface="nevis Bold"/>
              </a:rPr>
              <a:t>Language Fundamentals</a:t>
            </a:r>
            <a:endParaRPr lang="en-US" dirty="0" smtClean="0">
              <a:solidFill>
                <a:srgbClr val="E46C0A"/>
              </a:solidFill>
              <a:latin typeface="nevis Bold"/>
              <a:ea typeface="nevis Bold"/>
              <a:cs typeface="nevis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17619"/>
            <a:ext cx="8229600" cy="2659453"/>
          </a:xfrm>
        </p:spPr>
        <p:txBody>
          <a:bodyPr anchor="t">
            <a:normAutofit lnSpcReduction="10000"/>
          </a:bodyPr>
          <a:lstStyle/>
          <a:p>
            <a:r>
              <a:rPr lang="nl-NL" sz="2600" dirty="0" smtClean="0">
                <a:solidFill>
                  <a:schemeClr val="bg2"/>
                </a:solidFill>
              </a:rPr>
              <a:t>.__</a:t>
            </a:r>
            <a:r>
              <a:rPr lang="nl-NL" sz="2600" dirty="0" err="1" smtClean="0">
                <a:solidFill>
                  <a:schemeClr val="bg2"/>
                </a:solidFill>
              </a:rPr>
              <a:t>proto</a:t>
            </a:r>
            <a:r>
              <a:rPr lang="nl-NL" sz="2600" dirty="0" smtClean="0">
                <a:solidFill>
                  <a:schemeClr val="bg2"/>
                </a:solidFill>
              </a:rPr>
              <a:t>__ is </a:t>
            </a:r>
            <a:r>
              <a:rPr lang="nl-NL" sz="2600" b="1" dirty="0" err="1" smtClean="0">
                <a:solidFill>
                  <a:srgbClr val="F5EC39"/>
                </a:solidFill>
              </a:rPr>
              <a:t>not</a:t>
            </a:r>
            <a:r>
              <a:rPr lang="nl-NL" sz="2600" b="1" dirty="0" smtClean="0">
                <a:solidFill>
                  <a:srgbClr val="F5EC39"/>
                </a:solidFill>
              </a:rPr>
              <a:t> the </a:t>
            </a:r>
            <a:r>
              <a:rPr lang="nl-NL" sz="2600" b="1" dirty="0" err="1" smtClean="0">
                <a:solidFill>
                  <a:srgbClr val="F5EC39"/>
                </a:solidFill>
              </a:rPr>
              <a:t>same</a:t>
            </a:r>
            <a:r>
              <a:rPr lang="nl-NL" sz="2600" b="1" dirty="0" smtClean="0">
                <a:solidFill>
                  <a:srgbClr val="F5EC39"/>
                </a:solidFill>
              </a:rPr>
              <a:t> </a:t>
            </a:r>
            <a:r>
              <a:rPr lang="nl-NL" sz="2600" dirty="0" smtClean="0">
                <a:solidFill>
                  <a:schemeClr val="bg2"/>
                </a:solidFill>
              </a:rPr>
              <a:t>as .prototype.</a:t>
            </a:r>
          </a:p>
          <a:p>
            <a:r>
              <a:rPr lang="nl-NL" sz="2600" dirty="0" smtClean="0">
                <a:solidFill>
                  <a:schemeClr val="bg2"/>
                </a:solidFill>
              </a:rPr>
              <a:t>.__</a:t>
            </a:r>
            <a:r>
              <a:rPr lang="nl-NL" sz="2600" dirty="0" err="1" smtClean="0">
                <a:solidFill>
                  <a:schemeClr val="bg2"/>
                </a:solidFill>
              </a:rPr>
              <a:t>proto</a:t>
            </a:r>
            <a:r>
              <a:rPr lang="nl-NL" sz="2600" dirty="0" smtClean="0">
                <a:solidFill>
                  <a:schemeClr val="bg2"/>
                </a:solidFill>
              </a:rPr>
              <a:t>__ is a non standard property </a:t>
            </a:r>
            <a:r>
              <a:rPr lang="nl-NL" sz="2600" dirty="0" smtClean="0">
                <a:solidFill>
                  <a:srgbClr val="FFFF00"/>
                </a:solidFill>
              </a:rPr>
              <a:t>(but in draft ES6)</a:t>
            </a:r>
          </a:p>
          <a:p>
            <a:pPr>
              <a:spcBef>
                <a:spcPts val="700"/>
              </a:spcBef>
              <a:buFontTx/>
              <a:buNone/>
            </a:pPr>
            <a:r>
              <a:rPr lang="nl-NL" sz="2600" dirty="0" smtClean="0">
                <a:solidFill>
                  <a:schemeClr val="bg2"/>
                </a:solidFill>
              </a:rPr>
              <a:t>	</a:t>
            </a:r>
            <a:r>
              <a:rPr lang="nl-NL" sz="2600" dirty="0" err="1" smtClean="0">
                <a:solidFill>
                  <a:schemeClr val="bg2"/>
                </a:solidFill>
              </a:rPr>
              <a:t>Person.prototype</a:t>
            </a:r>
            <a:r>
              <a:rPr lang="nl-NL" sz="2600" dirty="0" smtClean="0">
                <a:solidFill>
                  <a:schemeClr val="bg2"/>
                </a:solidFill>
              </a:rPr>
              <a:t> is </a:t>
            </a:r>
            <a:r>
              <a:rPr lang="nl-NL" sz="2600" dirty="0" err="1" smtClean="0">
                <a:solidFill>
                  <a:schemeClr val="bg2"/>
                </a:solidFill>
              </a:rPr>
              <a:t>used</a:t>
            </a:r>
            <a:r>
              <a:rPr lang="nl-NL" sz="2600" dirty="0" smtClean="0">
                <a:solidFill>
                  <a:schemeClr val="bg2"/>
                </a:solidFill>
              </a:rPr>
              <a:t> </a:t>
            </a:r>
            <a:r>
              <a:rPr lang="nl-NL" sz="2600" dirty="0" err="1" smtClean="0">
                <a:solidFill>
                  <a:schemeClr val="bg2"/>
                </a:solidFill>
              </a:rPr>
              <a:t>to</a:t>
            </a:r>
            <a:r>
              <a:rPr lang="nl-NL" sz="2600" dirty="0" smtClean="0">
                <a:solidFill>
                  <a:schemeClr val="bg2"/>
                </a:solidFill>
              </a:rPr>
              <a:t> </a:t>
            </a:r>
            <a:r>
              <a:rPr lang="nl-NL" sz="2600" dirty="0" err="1" smtClean="0">
                <a:solidFill>
                  <a:schemeClr val="bg2"/>
                </a:solidFill>
              </a:rPr>
              <a:t>establish</a:t>
            </a:r>
            <a:r>
              <a:rPr lang="nl-NL" sz="2600" dirty="0" smtClean="0">
                <a:solidFill>
                  <a:schemeClr val="bg2"/>
                </a:solidFill>
              </a:rPr>
              <a:t> the prototype of </a:t>
            </a:r>
            <a:r>
              <a:rPr lang="nl-NL" sz="2600" dirty="0" err="1" smtClean="0">
                <a:solidFill>
                  <a:schemeClr val="bg2"/>
                </a:solidFill>
              </a:rPr>
              <a:t>objects</a:t>
            </a:r>
            <a:r>
              <a:rPr lang="nl-NL" sz="2600" dirty="0" smtClean="0">
                <a:solidFill>
                  <a:schemeClr val="bg2"/>
                </a:solidFill>
              </a:rPr>
              <a:t> </a:t>
            </a:r>
            <a:r>
              <a:rPr lang="nl-NL" sz="2600" dirty="0" err="1" smtClean="0">
                <a:solidFill>
                  <a:schemeClr val="bg2"/>
                </a:solidFill>
              </a:rPr>
              <a:t>created</a:t>
            </a:r>
            <a:r>
              <a:rPr lang="nl-NL" sz="2600" dirty="0" smtClean="0">
                <a:solidFill>
                  <a:schemeClr val="bg2"/>
                </a:solidFill>
              </a:rPr>
              <a:t> </a:t>
            </a:r>
            <a:r>
              <a:rPr lang="nl-NL" sz="2600" dirty="0" err="1" smtClean="0">
                <a:solidFill>
                  <a:schemeClr val="bg2"/>
                </a:solidFill>
              </a:rPr>
              <a:t>by</a:t>
            </a:r>
            <a:r>
              <a:rPr lang="nl-NL" sz="2600" dirty="0" smtClean="0">
                <a:solidFill>
                  <a:schemeClr val="bg2"/>
                </a:solidFill>
              </a:rPr>
              <a:t> new Person()</a:t>
            </a:r>
          </a:p>
          <a:p>
            <a:pPr>
              <a:spcBef>
                <a:spcPts val="700"/>
              </a:spcBef>
              <a:buFontTx/>
              <a:buNone/>
            </a:pPr>
            <a:r>
              <a:rPr lang="nl-NL" sz="2600" dirty="0" smtClean="0">
                <a:solidFill>
                  <a:schemeClr val="bg2"/>
                </a:solidFill>
              </a:rPr>
              <a:t>	</a:t>
            </a:r>
            <a:r>
              <a:rPr lang="nl-NL" sz="2600" dirty="0" err="1" smtClean="0">
                <a:solidFill>
                  <a:schemeClr val="bg2"/>
                </a:solidFill>
              </a:rPr>
              <a:t>This</a:t>
            </a:r>
            <a:r>
              <a:rPr lang="nl-NL" sz="2600" dirty="0" smtClean="0">
                <a:solidFill>
                  <a:schemeClr val="bg2"/>
                </a:solidFill>
              </a:rPr>
              <a:t> </a:t>
            </a:r>
            <a:r>
              <a:rPr lang="nl-NL" sz="2600" dirty="0" err="1" smtClean="0">
                <a:solidFill>
                  <a:schemeClr val="bg2"/>
                </a:solidFill>
              </a:rPr>
              <a:t>Person.prototype</a:t>
            </a:r>
            <a:r>
              <a:rPr lang="nl-NL" sz="2600" dirty="0" smtClean="0">
                <a:solidFill>
                  <a:schemeClr val="bg2"/>
                </a:solidFill>
              </a:rPr>
              <a:t> object </a:t>
            </a:r>
            <a:r>
              <a:rPr lang="nl-NL" sz="2600" dirty="0" err="1" smtClean="0">
                <a:solidFill>
                  <a:schemeClr val="bg2"/>
                </a:solidFill>
              </a:rPr>
              <a:t>becomes</a:t>
            </a:r>
            <a:r>
              <a:rPr lang="nl-NL" sz="2600" dirty="0" smtClean="0">
                <a:solidFill>
                  <a:schemeClr val="bg2"/>
                </a:solidFill>
              </a:rPr>
              <a:t> the prototype of the object </a:t>
            </a:r>
            <a:r>
              <a:rPr lang="nl-NL" sz="2600" dirty="0" err="1" smtClean="0">
                <a:solidFill>
                  <a:schemeClr val="bg2"/>
                </a:solidFill>
              </a:rPr>
              <a:t>returned</a:t>
            </a:r>
            <a:r>
              <a:rPr lang="nl-NL" sz="2600" dirty="0" smtClean="0">
                <a:solidFill>
                  <a:schemeClr val="bg2"/>
                </a:solidFill>
              </a:rPr>
              <a:t> </a:t>
            </a:r>
            <a:r>
              <a:rPr lang="nl-NL" sz="2600" dirty="0" err="1" smtClean="0">
                <a:solidFill>
                  <a:schemeClr val="bg2"/>
                </a:solidFill>
              </a:rPr>
              <a:t>by</a:t>
            </a:r>
            <a:r>
              <a:rPr lang="nl-NL" sz="2600" dirty="0" smtClean="0">
                <a:solidFill>
                  <a:schemeClr val="bg2"/>
                </a:solidFill>
              </a:rPr>
              <a:t> new Person()</a:t>
            </a:r>
          </a:p>
        </p:txBody>
      </p:sp>
      <p:graphicFrame>
        <p:nvGraphicFramePr>
          <p:cNvPr id="2972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790968"/>
              </p:ext>
            </p:extLst>
          </p:nvPr>
        </p:nvGraphicFramePr>
        <p:xfrm>
          <a:off x="971600" y="4149080"/>
          <a:ext cx="7264400" cy="2144256"/>
        </p:xfrm>
        <a:graphic>
          <a:graphicData uri="http://schemas.openxmlformats.org/drawingml/2006/table">
            <a:tbl>
              <a:tblPr/>
              <a:tblGrid>
                <a:gridCol w="3632200"/>
                <a:gridCol w="3632200"/>
              </a:tblGrid>
              <a:tr h="1809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Prototype </a:t>
                      </a:r>
                      <a:r>
                        <a:rPr kumimoji="0" lang="nl-NL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examples</a:t>
                      </a:r>
                      <a:endParaRPr kumimoji="0" lang="nl-NL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</a:tr>
              <a:tr h="437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Object.prototype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Array.prototype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5D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Function.prototype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Regex.prototype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E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Number.prototype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String.prototype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5D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Date.prototype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Boolean.prototype</a:t>
                      </a:r>
                      <a:endParaRPr kumimoji="0" lang="nl-NL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B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2810</TotalTime>
  <Words>1312</Words>
  <Application>Microsoft Office PowerPoint</Application>
  <PresentationFormat>On-screen Show (4:3)</PresentationFormat>
  <Paragraphs>270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Courier New</vt:lpstr>
      <vt:lpstr>Lucida Grande</vt:lpstr>
      <vt:lpstr>nevis Bold</vt:lpstr>
      <vt:lpstr>Verdana</vt:lpstr>
      <vt:lpstr>Office Theme</vt:lpstr>
      <vt:lpstr>Some JavaScript Fundamentals</vt:lpstr>
      <vt:lpstr>PowerPoint Presentation</vt:lpstr>
      <vt:lpstr>Why learn JavaScript?</vt:lpstr>
      <vt:lpstr>Language Fundamentals</vt:lpstr>
      <vt:lpstr>Language Fundamentals</vt:lpstr>
      <vt:lpstr>Language Fundamentals</vt:lpstr>
      <vt:lpstr>Language Fundamentals</vt:lpstr>
      <vt:lpstr>Language Fundamentals</vt:lpstr>
      <vt:lpstr>Language Fundamentals</vt:lpstr>
      <vt:lpstr>Language Fundamentals</vt:lpstr>
      <vt:lpstr>Language Fundamentals</vt:lpstr>
      <vt:lpstr>Language Fundamentals</vt:lpstr>
      <vt:lpstr>Language Fundamentals</vt:lpstr>
      <vt:lpstr>Language Fundamentals</vt:lpstr>
      <vt:lpstr>Language Fundamentals</vt:lpstr>
      <vt:lpstr>Language Fundamentals</vt:lpstr>
      <vt:lpstr>Language Fundamentals</vt:lpstr>
      <vt:lpstr>Language Fundamentals</vt:lpstr>
      <vt:lpstr>Language Fundamentals</vt:lpstr>
      <vt:lpstr>Language Fundamentals</vt:lpstr>
      <vt:lpstr>Language Fundamentals</vt:lpstr>
      <vt:lpstr>Language Fundamentals</vt:lpstr>
      <vt:lpstr>PowerPoint Presentation</vt:lpstr>
      <vt:lpstr>Recommended Books</vt:lpstr>
      <vt:lpstr>JavaScript References</vt:lpstr>
      <vt:lpstr>THANKS FOR WATCHING!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SLIDES</dc:title>
  <dc:creator>Remus Corcaci</dc:creator>
  <cp:lastModifiedBy>mbu13564</cp:lastModifiedBy>
  <cp:revision>95</cp:revision>
  <dcterms:created xsi:type="dcterms:W3CDTF">2009-12-31T13:55:32Z</dcterms:created>
  <dcterms:modified xsi:type="dcterms:W3CDTF">2013-02-19T09:12:32Z</dcterms:modified>
</cp:coreProperties>
</file>