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>
      <p:cViewPr varScale="1">
        <p:scale>
          <a:sx n="88" d="100"/>
          <a:sy n="88" d="100"/>
        </p:scale>
        <p:origin x="11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1179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here and type the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/>
              <a:t>Click here and type the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T Eng powerpoint sheet 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12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here and type the title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/>
              <a:t>Click here and type the subtitle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T Eng powerpoint sheet 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35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here and type the title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/>
              <a:t>Click here and type the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T Eng powerpoint sheet 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33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E8D20-1247-4355-A123-56D26F369922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  <p:pic>
        <p:nvPicPr>
          <p:cNvPr id="15" name="Afbeelding 14" descr="UT powerpoint sheet small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255A3D-B1BA-41F3-B070-41A4FA117993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4F4D8A-DDD7-4B4E-9BEB-CBE79BF63CFF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  <p:pic>
        <p:nvPicPr>
          <p:cNvPr id="9" name="Picture 2" descr="E:\Project\Universiteit Twente\Huisstijlimplementatie 2009 - ICT\Werkdocumenten\09 Producten\092 Powerpoint - vernieuwd\Powerpoint - vernieuwd 100325\UT powerpoint sheet small 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0" name="Picture 3" descr="E:\Project\Universiteit Twente\Huisstijlimplementatie 2009 - ICT\Werkdocumenten\09 Producten\092 Powerpoint - vernieuwd\Powerpoint - vernieuwd 100325\UT powerpoint sheet small 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2" name="Picture 4" descr="E:\Project\Universiteit Twente\Huisstijlimplementatie 2009 - ICT\Werkdocumenten\09 Producten\092 Powerpoint - vernieuwd\Powerpoint - vernieuwd 100325\UT powerpoint sheet small 2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5" name="Picture 5" descr="E:\Project\Universiteit Twente\Huisstijlimplementatie 2009 - ICT\Werkdocumenten\09 Producten\092 Powerpoint - vernieuwd\Powerpoint - vernieuwd 100325\UT powerpoint sheet small 3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69963" cy="6894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2CB3A5-235C-4253-AD31-3A9400BAA09E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T Eng powerpoint sheet 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55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46495-17E3-49AB-8B57-01F6D90F24D9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3FE93-C6EE-4367-A5A7-5885EC7768F0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1EAE12-8546-49A4-85A4-29BA4D4B998C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EE544-F446-4C04-8940-8568BC08BDFC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4546800" cy="441550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70000" y="1713600"/>
            <a:ext cx="3189600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A3533-F9BB-4449-8AB4-67123E27BCEC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7962D6-480D-4F8C-899A-16131D245A70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762125" y="1636713"/>
            <a:ext cx="7381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/>
              <a:t>Click here and type the subtitle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here and type the title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/>
              <a:t>Click here and type the subtitle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Universiteit Twente\Verkenningsfase 2008\Information Technology\Specifications\Logoset Universiteit Twente\04-07-09 Universiteit Twente Logoset ENG NL\Universiteit Twente Logoset ENG NL\RGB\WMF\UT_Logo_Black_EN.WMF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942664" y="6333197"/>
            <a:ext cx="2019600" cy="40199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</a:t>
            </a:r>
            <a:r>
              <a:rPr lang="en-US" noProof="0" dirty="0" err="1"/>
              <a:t>om</a:t>
            </a:r>
            <a:r>
              <a:rPr lang="en-US" noProof="0" dirty="0"/>
              <a:t> de </a:t>
            </a:r>
            <a:r>
              <a:rPr lang="en-US" noProof="0" dirty="0" err="1"/>
              <a:t>opmaakprofielen</a:t>
            </a:r>
            <a:r>
              <a:rPr lang="en-US" noProof="0" dirty="0"/>
              <a:t> van de </a:t>
            </a:r>
            <a:r>
              <a:rPr lang="en-US" noProof="0" dirty="0" err="1"/>
              <a:t>modeltekst</a:t>
            </a:r>
            <a:r>
              <a:rPr lang="en-US" noProof="0" dirty="0"/>
              <a:t>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A6BA73F0-DCAF-4DD4-8469-0154CDFD45C5}" type="datetime1">
              <a:rPr lang="nl-NL" smtClean="0"/>
              <a:t>24-10-2017</a:t>
            </a:fld>
            <a:endParaRPr lang="nl-NL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endParaRPr lang="nl-NL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080000" y="1636713"/>
            <a:ext cx="80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50" r:id="rId3"/>
    <p:sldLayoutId id="2147483667" r:id="rId4"/>
    <p:sldLayoutId id="2147483666" r:id="rId5"/>
    <p:sldLayoutId id="2147483660" r:id="rId6"/>
    <p:sldLayoutId id="2147483665" r:id="rId7"/>
    <p:sldLayoutId id="2147483661" r:id="rId8"/>
    <p:sldLayoutId id="2147483662" r:id="rId9"/>
    <p:sldLayoutId id="2147483672" r:id="rId10"/>
    <p:sldLayoutId id="2147483663" r:id="rId11"/>
    <p:sldLayoutId id="2147483671" r:id="rId12"/>
    <p:sldLayoutId id="2147483664" r:id="rId13"/>
    <p:sldLayoutId id="2147483670" r:id="rId14"/>
    <p:sldLayoutId id="2147483656" r:id="rId15"/>
    <p:sldLayoutId id="2147483657" r:id="rId16"/>
    <p:sldLayoutId id="2147483658" r:id="rId17"/>
    <p:sldLayoutId id="2147483659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IEEE sensors – student contest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Wifi bio AMPLifier</a:t>
            </a:r>
          </a:p>
        </p:txBody>
      </p:sp>
    </p:spTree>
    <p:extLst>
      <p:ext uri="{BB962C8B-B14F-4D97-AF65-F5344CB8AC3E}">
        <p14:creationId xmlns:p14="http://schemas.microsoft.com/office/powerpoint/2010/main" val="4823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5" y="2873073"/>
            <a:ext cx="5421529" cy="313243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sz="2000" dirty="0" smtClean="0"/>
              <a:t>Voltage source</a:t>
            </a:r>
          </a:p>
          <a:p>
            <a:pPr>
              <a:lnSpc>
                <a:spcPct val="150000"/>
              </a:lnSpc>
            </a:pPr>
            <a:r>
              <a:rPr lang="nl-NL" sz="2000" dirty="0" smtClean="0"/>
              <a:t>Transimpedance amplifier</a:t>
            </a:r>
          </a:p>
          <a:p>
            <a:pPr>
              <a:lnSpc>
                <a:spcPct val="150000"/>
              </a:lnSpc>
            </a:pPr>
            <a:r>
              <a:rPr lang="nl-NL" sz="2000" dirty="0" smtClean="0"/>
              <a:t>That’s it</a:t>
            </a:r>
            <a:endParaRPr lang="nl-NL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Resistance measurements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Schematic</a:t>
            </a:r>
            <a:endParaRPr lang="nl-NL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C5A9-8704-46AB-979A-DE8D0409AF9A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26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3D94-2781-48AD-80C3-F8BDC7CA2F2B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EMG amplifier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Driven right leg</a:t>
            </a:r>
            <a:endParaRPr lang="nl-N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1080000" y="2051050"/>
                <a:ext cx="3708024" cy="3163703"/>
              </a:xfrm>
            </p:spPr>
            <p:txBody>
              <a:bodyPr/>
              <a:lstStyle/>
              <a:p>
                <a:r>
                  <a:rPr lang="nl-NL" dirty="0" smtClean="0"/>
                  <a:t>Feedback loop</a:t>
                </a:r>
              </a:p>
              <a:p>
                <a:r>
                  <a:rPr lang="nl-NL" dirty="0" smtClean="0"/>
                  <a:t>Drastically reduces 50Hz noise</a:t>
                </a:r>
              </a:p>
              <a:p>
                <a:r>
                  <a:rPr lang="nl-NL" dirty="0"/>
                  <a:t>Body potential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smtClean="0"/>
                  <a:t>ground</a:t>
                </a:r>
              </a:p>
              <a:p>
                <a:r>
                  <a:rPr lang="nl-NL" dirty="0" smtClean="0"/>
                  <a:t>When R4 is resistor</a:t>
                </a:r>
              </a:p>
              <a:p>
                <a:pPr lvl="1"/>
                <a:r>
                  <a:rPr lang="nl-NL" sz="1600" dirty="0" smtClean="0"/>
                  <a:t>High frequent signals on ground</a:t>
                </a:r>
              </a:p>
              <a:p>
                <a:pPr lvl="1"/>
                <a:r>
                  <a:rPr lang="nl-NL" sz="1600" dirty="0" smtClean="0"/>
                  <a:t>Cause “leaking” opamp inputs</a:t>
                </a:r>
              </a:p>
              <a:p>
                <a:r>
                  <a:rPr lang="nl-NL" dirty="0" smtClean="0"/>
                  <a:t>When R4 is capacitor</a:t>
                </a:r>
              </a:p>
              <a:p>
                <a:pPr lvl="1"/>
                <a:r>
                  <a:rPr lang="nl-NL" sz="1600" dirty="0" smtClean="0"/>
                  <a:t>extra pole = instability issues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0000" y="2051050"/>
                <a:ext cx="3708024" cy="3163703"/>
              </a:xfrm>
              <a:blipFill>
                <a:blip r:embed="rId2"/>
                <a:stretch>
                  <a:fillRect l="-3454" t="-3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33654" y="1906600"/>
            <a:ext cx="4175119" cy="3845689"/>
            <a:chOff x="4328640" y="1772817"/>
            <a:chExt cx="4367685" cy="40771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8640" y="1883983"/>
              <a:ext cx="4367685" cy="389489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716016" y="1772817"/>
              <a:ext cx="1656184" cy="2232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12510" y="1812908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Non-inverting</a:t>
              </a:r>
              <a:endParaRPr lang="nl-N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523952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inverting</a:t>
              </a:r>
              <a:endParaRPr lang="nl-NL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48064" y="4045156"/>
              <a:ext cx="2160240" cy="180479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7204" y="5247579"/>
            <a:ext cx="4425268" cy="1011320"/>
            <a:chOff x="539552" y="5327142"/>
            <a:chExt cx="4425268" cy="1011320"/>
          </a:xfrm>
        </p:grpSpPr>
        <p:sp>
          <p:nvSpPr>
            <p:cNvPr id="16" name="TextBox 15"/>
            <p:cNvSpPr txBox="1"/>
            <p:nvPr/>
          </p:nvSpPr>
          <p:spPr>
            <a:xfrm>
              <a:off x="1299515" y="5327142"/>
              <a:ext cx="98077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 smtClean="0"/>
                <a:t>Non-inverting</a:t>
              </a:r>
              <a:endParaRPr lang="nl-NL" sz="1600" dirty="0"/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2590411" y="5327144"/>
              <a:ext cx="99905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600" dirty="0" smtClean="0"/>
                <a:t>Inverting</a:t>
              </a:r>
            </a:p>
            <a:p>
              <a:pPr algn="ctr"/>
              <a:endParaRPr lang="nl-NL" sz="16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99587" y="5327143"/>
              <a:ext cx="80649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 smtClean="0"/>
                <a:t>Body</a:t>
              </a:r>
            </a:p>
            <a:p>
              <a:pPr algn="ctr"/>
              <a:endParaRPr lang="nl-NL" sz="1600" dirty="0" smtClean="0"/>
            </a:p>
          </p:txBody>
        </p:sp>
        <p:cxnSp>
          <p:nvCxnSpPr>
            <p:cNvPr id="20" name="Straight Connector 19"/>
            <p:cNvCxnSpPr>
              <a:stCxn id="16" idx="3"/>
              <a:endCxn id="17" idx="1"/>
            </p:cNvCxnSpPr>
            <p:nvPr/>
          </p:nvCxnSpPr>
          <p:spPr>
            <a:xfrm>
              <a:off x="2280291" y="5619530"/>
              <a:ext cx="310120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3"/>
              <a:endCxn id="18" idx="1"/>
            </p:cNvCxnSpPr>
            <p:nvPr/>
          </p:nvCxnSpPr>
          <p:spPr>
            <a:xfrm flipV="1">
              <a:off x="3589467" y="5619531"/>
              <a:ext cx="31012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3"/>
            </p:cNvCxnSpPr>
            <p:nvPr/>
          </p:nvCxnSpPr>
          <p:spPr>
            <a:xfrm flipV="1">
              <a:off x="4706077" y="5619529"/>
              <a:ext cx="25154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4820" y="5619529"/>
              <a:ext cx="0" cy="687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943853" y="6328163"/>
              <a:ext cx="40137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839733" y="5507138"/>
              <a:ext cx="208240" cy="2247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2" name="Straight Connector 31"/>
            <p:cNvCxnSpPr>
              <a:endCxn id="29" idx="4"/>
            </p:cNvCxnSpPr>
            <p:nvPr/>
          </p:nvCxnSpPr>
          <p:spPr>
            <a:xfrm flipV="1">
              <a:off x="943853" y="5731919"/>
              <a:ext cx="0" cy="6065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6"/>
              <a:endCxn id="16" idx="1"/>
            </p:cNvCxnSpPr>
            <p:nvPr/>
          </p:nvCxnSpPr>
          <p:spPr>
            <a:xfrm>
              <a:off x="1047973" y="5619529"/>
              <a:ext cx="25154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9" idx="2"/>
            </p:cNvCxnSpPr>
            <p:nvPr/>
          </p:nvCxnSpPr>
          <p:spPr>
            <a:xfrm flipH="1">
              <a:off x="539552" y="5619529"/>
              <a:ext cx="3001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07710" y="5327142"/>
              <a:ext cx="26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+</a:t>
              </a:r>
              <a:endParaRPr lang="nl-NL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3712" y="5624199"/>
              <a:ext cx="26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-</a:t>
              </a:r>
              <a:endParaRPr lang="nl-NL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2320" y="536272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0V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693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959799"/>
            <a:ext cx="5331764" cy="433174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6495-17E3-49AB-8B57-01F6D90F24D9}" type="datetime1">
              <a:rPr lang="nl-NL" noProof="0" smtClean="0"/>
              <a:t>24-10-2017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EMG </a:t>
            </a:r>
            <a:r>
              <a:rPr lang="nl-NL" dirty="0" smtClean="0"/>
              <a:t>amplifier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Amplifiers</a:t>
            </a:r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Filters out DC</a:t>
            </a:r>
          </a:p>
          <a:p>
            <a:pPr lvl="1"/>
            <a:r>
              <a:rPr lang="nl-NL" dirty="0" smtClean="0"/>
              <a:t>Allows a higher gain</a:t>
            </a:r>
          </a:p>
          <a:p>
            <a:r>
              <a:rPr lang="nl-NL" dirty="0" smtClean="0"/>
              <a:t>Returns applied signal on shield</a:t>
            </a:r>
          </a:p>
          <a:p>
            <a:pPr lvl="1"/>
            <a:r>
              <a:rPr lang="nl-NL" dirty="0" smtClean="0"/>
              <a:t>Cancels out wire </a:t>
            </a:r>
            <a:r>
              <a:rPr lang="nl-NL" dirty="0" smtClean="0"/>
              <a:t>capacitance</a:t>
            </a:r>
          </a:p>
        </p:txBody>
      </p:sp>
    </p:spTree>
    <p:extLst>
      <p:ext uri="{BB962C8B-B14F-4D97-AF65-F5344CB8AC3E}">
        <p14:creationId xmlns:p14="http://schemas.microsoft.com/office/powerpoint/2010/main" val="2733000567"/>
      </p:ext>
    </p:extLst>
  </p:cSld>
  <p:clrMapOvr>
    <a:masterClrMapping/>
  </p:clrMapOvr>
</p:sld>
</file>

<file path=ppt/theme/theme1.xml><?xml version="1.0" encoding="utf-8"?>
<a:theme xmlns:a="http://schemas.openxmlformats.org/drawingml/2006/main" name="UT_EN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template ut 4-3 engels</Template>
  <TotalTime>5770</TotalTime>
  <Words>89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Cambria Math</vt:lpstr>
      <vt:lpstr>Wingdings</vt:lpstr>
      <vt:lpstr>UT_EN</vt:lpstr>
      <vt:lpstr>IEEE sensors – student contest</vt:lpstr>
      <vt:lpstr>PowerPoint Presentation</vt:lpstr>
      <vt:lpstr>PowerPoint Presentation</vt:lpstr>
      <vt:lpstr>PowerPoint Presentation</vt:lpstr>
    </vt:vector>
  </TitlesOfParts>
  <Company>Strategie &amp; Communicatie, 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martijn schouten</dc:creator>
  <cp:lastModifiedBy>martijn schouten</cp:lastModifiedBy>
  <cp:revision>244</cp:revision>
  <dcterms:created xsi:type="dcterms:W3CDTF">2017-02-10T08:39:40Z</dcterms:created>
  <dcterms:modified xsi:type="dcterms:W3CDTF">2017-10-24T07:28:22Z</dcterms:modified>
</cp:coreProperties>
</file>