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microsoft.com/office/2007/relationships/hdphoto" Target="../media/hdphoto1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bait a hook with Dirt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Study of The appeal of celebrity gossip</a:t>
            </a:r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60425" y="4102049"/>
            <a:ext cx="4414328" cy="534173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Julie Martin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5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Active.role</a:t>
            </a:r>
            <a:r>
              <a:rPr lang="en-US" sz="1800" dirty="0" smtClean="0"/>
              <a:t>: </a:t>
            </a:r>
            <a:r>
              <a:rPr lang="en-US" b="0" dirty="0" smtClean="0"/>
              <a:t>a dummy variable for whether the celebrity played an active (1) or passive (role) in the headline</a:t>
            </a:r>
          </a:p>
          <a:p>
            <a:endParaRPr lang="en-US" dirty="0"/>
          </a:p>
          <a:p>
            <a:r>
              <a:rPr lang="en-US" sz="1800" dirty="0" smtClean="0"/>
              <a:t>Assumptions and Personal Biases</a:t>
            </a:r>
          </a:p>
          <a:p>
            <a:pPr>
              <a:buFontTx/>
              <a:buChar char="-"/>
            </a:pPr>
            <a:r>
              <a:rPr lang="en-US" b="0" dirty="0" smtClean="0"/>
              <a:t>I don’t consider ‘to be’ an active verb </a:t>
            </a:r>
          </a:p>
          <a:p>
            <a:pPr>
              <a:buFontTx/>
              <a:buChar char="-"/>
            </a:pPr>
            <a:r>
              <a:rPr lang="en-US" b="0" dirty="0" smtClean="0"/>
              <a:t>Discussion of ‘pseudo-active’ verbs (show, display, wear etc.)</a:t>
            </a:r>
          </a:p>
          <a:p>
            <a:pPr>
              <a:buFontTx/>
              <a:buChar char="-"/>
            </a:pPr>
            <a:r>
              <a:rPr lang="en-US" b="0" dirty="0" smtClean="0"/>
              <a:t>If the celebrity is the subject of a sentence whose main verb is in the passive voice, I don’t consider them to be playing an active role. </a:t>
            </a:r>
          </a:p>
          <a:p>
            <a:pPr>
              <a:buFontTx/>
              <a:buChar char="-"/>
            </a:pPr>
            <a:endParaRPr lang="en-US" b="0" dirty="0" smtClean="0"/>
          </a:p>
          <a:p>
            <a:pPr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87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Career.related</a:t>
            </a:r>
            <a:r>
              <a:rPr lang="en-US" dirty="0" smtClean="0"/>
              <a:t>:</a:t>
            </a:r>
            <a:r>
              <a:rPr lang="en-US" b="0" dirty="0" smtClean="0"/>
              <a:t> a dummy variable for whether the topic of the post (as defined only by the title) is related to the relevant celebrity’s career (1) or not (0).  </a:t>
            </a:r>
          </a:p>
          <a:p>
            <a:endParaRPr lang="en-US" b="0" dirty="0" smtClean="0"/>
          </a:p>
          <a:p>
            <a:r>
              <a:rPr lang="en-US" sz="1800" dirty="0" smtClean="0"/>
              <a:t>Assumptions and Personal Biases</a:t>
            </a:r>
          </a:p>
          <a:p>
            <a:pPr>
              <a:buFontTx/>
              <a:buChar char="-"/>
            </a:pPr>
            <a:r>
              <a:rPr lang="en-US" b="0" dirty="0" smtClean="0"/>
              <a:t>I didn’t consider appearances on TV shows as career-related unless they were interviews.</a:t>
            </a:r>
          </a:p>
          <a:p>
            <a:pPr lvl="3">
              <a:buFontTx/>
              <a:buChar char="-"/>
            </a:pPr>
            <a:r>
              <a:rPr lang="en-US" dirty="0" smtClean="0"/>
              <a:t>Potential issues: TV appearances are often important tools for gaining publicity, which may be considered career-related. </a:t>
            </a:r>
          </a:p>
          <a:p>
            <a:pPr lvl="2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6426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558" y="524618"/>
            <a:ext cx="4367515" cy="415585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Clear time period-related biases in sample of all words</a:t>
            </a:r>
          </a:p>
          <a:p>
            <a:pPr>
              <a:buFontTx/>
              <a:buChar char="-"/>
            </a:pPr>
            <a:r>
              <a:rPr lang="en-US" dirty="0" smtClean="0"/>
              <a:t>Result of non-random sampling </a:t>
            </a:r>
          </a:p>
          <a:p>
            <a:pPr>
              <a:buFontTx/>
              <a:buChar char="-"/>
            </a:pPr>
            <a:r>
              <a:rPr lang="en-US" dirty="0" smtClean="0"/>
              <a:t>(only blog plots from March 25</a:t>
            </a:r>
            <a:r>
              <a:rPr lang="en-US" baseline="30000" dirty="0" smtClean="0"/>
              <a:t>th</a:t>
            </a:r>
            <a:r>
              <a:rPr lang="en-US" dirty="0" smtClean="0"/>
              <a:t>  -  31</a:t>
            </a:r>
            <a:r>
              <a:rPr lang="en-US" baseline="30000" dirty="0" smtClean="0"/>
              <a:t>st</a:t>
            </a:r>
            <a:r>
              <a:rPr lang="en-US" dirty="0" smtClean="0"/>
              <a:t>, 2015)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How to fix this?</a:t>
            </a:r>
            <a:endParaRPr lang="en-US" sz="3200" dirty="0"/>
          </a:p>
        </p:txBody>
      </p:sp>
      <p:pic>
        <p:nvPicPr>
          <p:cNvPr id="4" name="Picture 3" descr="Screen Shot 2015-05-13 at 8.09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39" y="0"/>
            <a:ext cx="2443462" cy="2505884"/>
          </a:xfrm>
          <a:prstGeom prst="rect">
            <a:avLst/>
          </a:prstGeom>
        </p:spPr>
      </p:pic>
      <p:pic>
        <p:nvPicPr>
          <p:cNvPr id="5" name="Picture 4" descr="Screen Shot 2015-05-13 at 8.1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3" y="2388393"/>
            <a:ext cx="4238095" cy="2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975" y="3110704"/>
            <a:ext cx="6805800" cy="170251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Used verbs instead!</a:t>
            </a:r>
          </a:p>
          <a:p>
            <a:r>
              <a:rPr lang="en-US" sz="1800" dirty="0" smtClean="0"/>
              <a:t>Why?</a:t>
            </a:r>
          </a:p>
          <a:p>
            <a:pPr>
              <a:buFontTx/>
              <a:buChar char="-"/>
            </a:pPr>
            <a:r>
              <a:rPr lang="en-US" sz="1800" b="0" dirty="0" smtClean="0"/>
              <a:t>Trying to get a rough sentiment analysis of language use according to gender. So, names and proper nouns aren’t relevant. </a:t>
            </a:r>
          </a:p>
          <a:p>
            <a:pPr>
              <a:buFontTx/>
              <a:buChar char="-"/>
            </a:pPr>
            <a:r>
              <a:rPr lang="en-US" sz="1800" b="0" dirty="0" smtClean="0"/>
              <a:t>Writer has more leeway in choosing verbs than nouns</a:t>
            </a:r>
            <a:endParaRPr lang="en-US" sz="1800" b="0" dirty="0"/>
          </a:p>
        </p:txBody>
      </p:sp>
      <p:pic>
        <p:nvPicPr>
          <p:cNvPr id="5" name="Picture 4" descr="Screen Shot 2015-05-13 at 8.1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6" y="96641"/>
            <a:ext cx="5425313" cy="30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78" y="576010"/>
            <a:ext cx="3133707" cy="4297415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Comparisons</a:t>
            </a:r>
          </a:p>
          <a:p>
            <a:r>
              <a:rPr lang="en-US" dirty="0" smtClean="0"/>
              <a:t>- ‘show’: </a:t>
            </a:r>
            <a:r>
              <a:rPr lang="en-US" b="0" dirty="0" smtClean="0"/>
              <a:t>again, frequent use of ‘pseudo-active verbs for females but not males’</a:t>
            </a:r>
            <a:endParaRPr lang="en-US" b="0" dirty="0"/>
          </a:p>
          <a:p>
            <a:pPr>
              <a:buFontTx/>
              <a:buChar char="-"/>
            </a:pPr>
            <a:r>
              <a:rPr lang="en-US" dirty="0" smtClean="0"/>
              <a:t>Use of ‘say’ vs. ‘talk’ </a:t>
            </a:r>
          </a:p>
          <a:p>
            <a:pPr lvl="3">
              <a:buFontTx/>
              <a:buChar char="-"/>
            </a:pPr>
            <a:r>
              <a:rPr lang="en-US" dirty="0" smtClean="0"/>
              <a:t>‘talk to’ or ‘talk about’ vs. ‘say “something”’</a:t>
            </a:r>
          </a:p>
          <a:p>
            <a:pPr marL="466344" lvl="3" indent="0">
              <a:buNone/>
            </a:pPr>
            <a:endParaRPr lang="en-US" dirty="0" smtClean="0"/>
          </a:p>
          <a:p>
            <a:pPr lvl="3">
              <a:buFontTx/>
              <a:buChar char="-"/>
            </a:pPr>
            <a:endParaRPr lang="en-US" dirty="0"/>
          </a:p>
        </p:txBody>
      </p:sp>
      <p:pic>
        <p:nvPicPr>
          <p:cNvPr id="4" name="Picture 3" descr="Screen Shot 2015-05-13 at 8.1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769"/>
            <a:ext cx="5119168" cy="28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Verbs by Gender</a:t>
            </a:r>
            <a:endParaRPr lang="en-US" dirty="0"/>
          </a:p>
        </p:txBody>
      </p:sp>
      <p:pic>
        <p:nvPicPr>
          <p:cNvPr id="5" name="Picture 4" descr="Screen Shot 2015-05-13 at 8.2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98"/>
            <a:ext cx="9144000" cy="23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Verbs like ‘show’, ‘display’, and ‘reveal’ used primarily in the context of a (generally female) person’s hair/clothes/body</a:t>
            </a:r>
          </a:p>
          <a:p>
            <a:pPr lvl="2">
              <a:buFontTx/>
              <a:buChar char="-"/>
            </a:pPr>
            <a:r>
              <a:rPr lang="en-US" dirty="0"/>
              <a:t>Used so frequently that I decided not to count them as active verbs</a:t>
            </a:r>
          </a:p>
          <a:p>
            <a:pPr marL="0" indent="0"/>
            <a:r>
              <a:rPr lang="en-US" dirty="0" smtClean="0"/>
              <a:t>Why were these words catchy?</a:t>
            </a:r>
          </a:p>
          <a:p>
            <a:pPr marL="0" indent="0"/>
            <a:r>
              <a:rPr lang="en-US" b="0" dirty="0" smtClean="0"/>
              <a:t>Anna McDonnell cites second wave feminism’s slogan:</a:t>
            </a:r>
            <a:r>
              <a:rPr lang="en-US" dirty="0" smtClean="0"/>
              <a:t> ‘The personal is political’. </a:t>
            </a:r>
          </a:p>
          <a:p>
            <a:pPr marL="0" indent="0"/>
            <a:r>
              <a:rPr lang="en-US" b="0" dirty="0"/>
              <a:t>	</a:t>
            </a:r>
            <a:r>
              <a:rPr lang="en-US" b="0" dirty="0" smtClean="0"/>
              <a:t>- Celebrity gossip gives women a space to discuss personal insecurities 	and issues not talked about in ‘mainstream’ news sources. </a:t>
            </a:r>
          </a:p>
          <a:p>
            <a:pPr marL="0" indent="0"/>
            <a:r>
              <a:rPr lang="en-US" b="0" dirty="0" smtClean="0"/>
              <a:t>But also, </a:t>
            </a:r>
            <a:r>
              <a:rPr lang="en-US" dirty="0" smtClean="0"/>
              <a:t>these verbs make the political, personal. </a:t>
            </a:r>
          </a:p>
          <a:p>
            <a:pPr marL="0" indent="0"/>
            <a:r>
              <a:rPr lang="en-US" dirty="0"/>
              <a:t>	</a:t>
            </a:r>
            <a:r>
              <a:rPr lang="en-US" b="0" dirty="0" smtClean="0"/>
              <a:t>- words like ‘show’ and ‘reveal’ connote a type of exclusivity and intimacy between the reader and celebrity subject</a:t>
            </a:r>
          </a:p>
          <a:p>
            <a:pPr lvl="2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85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Screenshots on Slide 3 courtesy of </a:t>
            </a:r>
            <a:r>
              <a:rPr lang="en-US" dirty="0" err="1" smtClean="0"/>
              <a:t>Perezhilton.com</a:t>
            </a:r>
            <a:r>
              <a:rPr lang="en-US" dirty="0" smtClean="0"/>
              <a:t>. </a:t>
            </a:r>
          </a:p>
          <a:p>
            <a:pPr>
              <a:buFontTx/>
              <a:buChar char="-"/>
            </a:pPr>
            <a:r>
              <a:rPr lang="en-US" dirty="0" smtClean="0"/>
              <a:t>Quote on Slide 4 courtesy of Andrea McDonnell’s dissertation, “Just Like Us: Celebrity Gossip Magazines in American Popular Culture.”</a:t>
            </a:r>
          </a:p>
          <a:p>
            <a:pPr>
              <a:buFontTx/>
              <a:buChar char="-"/>
            </a:pPr>
            <a:r>
              <a:rPr lang="en-US" dirty="0" smtClean="0"/>
              <a:t>Reference on Slide 16 to Andrea McDonnell and her ideas expressed in her dissertation, </a:t>
            </a:r>
            <a:r>
              <a:rPr lang="en-US" dirty="0"/>
              <a:t>“Just Like Us: Celebrity Gossip Magazines in American Popular Culture.”</a:t>
            </a:r>
          </a:p>
          <a:p>
            <a:pPr marL="0" indent="0"/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5-13 at 4.34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388646"/>
            <a:ext cx="7956849" cy="40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3 at 4.3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6426">
            <a:off x="1847610" y="1394307"/>
            <a:ext cx="4804726" cy="1304140"/>
          </a:xfrm>
          <a:prstGeom prst="rect">
            <a:avLst/>
          </a:prstGeom>
        </p:spPr>
      </p:pic>
      <p:pic>
        <p:nvPicPr>
          <p:cNvPr id="5" name="Picture 4" descr="Screen Shot 2015-05-13 at 4.37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32057">
            <a:off x="5512851" y="1780317"/>
            <a:ext cx="4673152" cy="1559839"/>
          </a:xfrm>
          <a:prstGeom prst="rect">
            <a:avLst/>
          </a:prstGeom>
        </p:spPr>
      </p:pic>
      <p:pic>
        <p:nvPicPr>
          <p:cNvPr id="6" name="Picture 5" descr="Screen Shot 2015-05-13 at 4.38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5" y="3114854"/>
            <a:ext cx="6959600" cy="1955800"/>
          </a:xfrm>
          <a:prstGeom prst="rect">
            <a:avLst/>
          </a:prstGeom>
        </p:spPr>
      </p:pic>
      <p:pic>
        <p:nvPicPr>
          <p:cNvPr id="7" name="Picture 6" descr="Screen Shot 2015-05-13 at 4.40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9511">
            <a:off x="-340775" y="1734209"/>
            <a:ext cx="5199000" cy="1431609"/>
          </a:xfrm>
          <a:prstGeom prst="rect">
            <a:avLst/>
          </a:prstGeom>
        </p:spPr>
      </p:pic>
      <p:pic>
        <p:nvPicPr>
          <p:cNvPr id="10" name="Picture 9" descr="Screen Shot 2015-05-13 at 4.44.19 A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874">
            <a:off x="663252" y="1239577"/>
            <a:ext cx="7482112" cy="1237150"/>
          </a:xfrm>
          <a:prstGeom prst="rect">
            <a:avLst/>
          </a:prstGeom>
        </p:spPr>
      </p:pic>
      <p:pic>
        <p:nvPicPr>
          <p:cNvPr id="9" name="Picture 8" descr="Screen Shot 2015-05-13 at 4.42.51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44"/>
            <a:ext cx="4820590" cy="1103615"/>
          </a:xfrm>
          <a:prstGeom prst="rect">
            <a:avLst/>
          </a:prstGeom>
        </p:spPr>
      </p:pic>
      <p:pic>
        <p:nvPicPr>
          <p:cNvPr id="11" name="Picture 10" descr="Screen Shot 2015-05-13 at 4.46.12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4" y="0"/>
            <a:ext cx="6557025" cy="50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pic>
        <p:nvPicPr>
          <p:cNvPr id="4" name="Picture 3" descr="Screen Shot 2015-05-13 at 5.0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8124"/>
            <a:ext cx="8128000" cy="2895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352 observations of 7 variables</a:t>
            </a:r>
          </a:p>
          <a:p>
            <a:pPr>
              <a:buFontTx/>
              <a:buChar char="-"/>
            </a:pPr>
            <a:r>
              <a:rPr lang="en-US" dirty="0" smtClean="0"/>
              <a:t>Dates between March 25</a:t>
            </a:r>
            <a:r>
              <a:rPr lang="en-US" baseline="30000" dirty="0" smtClean="0"/>
              <a:t>th</a:t>
            </a:r>
            <a:r>
              <a:rPr lang="en-US" dirty="0" smtClean="0"/>
              <a:t> – 31</a:t>
            </a:r>
            <a:r>
              <a:rPr lang="en-US" baseline="30000" dirty="0" smtClean="0"/>
              <a:t>st</a:t>
            </a:r>
            <a:r>
              <a:rPr lang="en-US" dirty="0" smtClean="0"/>
              <a:t>, 2015.</a:t>
            </a:r>
          </a:p>
          <a:p>
            <a:pPr marL="0" indent="0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For the most part, using manual data collection methods</a:t>
            </a:r>
          </a:p>
          <a:p>
            <a:pPr marL="466344" lvl="3" indent="0">
              <a:buNone/>
            </a:pPr>
            <a:r>
              <a:rPr lang="en-US" dirty="0" smtClean="0"/>
              <a:t>- Could leave room for potential biases</a:t>
            </a:r>
          </a:p>
          <a:p>
            <a:pPr marL="0" indent="0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Alternative R text mining packages: </a:t>
            </a:r>
          </a:p>
          <a:p>
            <a:pPr lvl="3">
              <a:buFontTx/>
              <a:buChar char="-"/>
            </a:pPr>
            <a:r>
              <a:rPr lang="en-US" b="1" dirty="0" smtClean="0"/>
              <a:t> ‘</a:t>
            </a:r>
            <a:r>
              <a:rPr lang="en-US" b="1" dirty="0" err="1" smtClean="0"/>
              <a:t>treetag</a:t>
            </a:r>
            <a:r>
              <a:rPr lang="en-US" b="1" dirty="0" smtClean="0"/>
              <a:t>’ </a:t>
            </a:r>
            <a:r>
              <a:rPr lang="en-US" dirty="0" smtClean="0"/>
              <a:t>command in </a:t>
            </a:r>
            <a:r>
              <a:rPr lang="en-US" b="1" dirty="0" err="1" smtClean="0"/>
              <a:t>koRpus</a:t>
            </a:r>
            <a:r>
              <a:rPr lang="en-US" dirty="0" smtClean="0"/>
              <a:t>: ‘tags’ each word with its part of speech</a:t>
            </a:r>
          </a:p>
          <a:p>
            <a:pPr lvl="3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211475" cy="3579849"/>
          </a:xfrm>
        </p:spPr>
        <p:txBody>
          <a:bodyPr/>
          <a:lstStyle/>
          <a:p>
            <a:r>
              <a:rPr lang="en-US" sz="1800" dirty="0" smtClean="0"/>
              <a:t>Headline</a:t>
            </a:r>
            <a:r>
              <a:rPr lang="en-US" dirty="0" smtClean="0"/>
              <a:t>: </a:t>
            </a:r>
            <a:r>
              <a:rPr lang="en-US" b="0" dirty="0" smtClean="0"/>
              <a:t>plain text of the blog post title</a:t>
            </a:r>
          </a:p>
          <a:p>
            <a:r>
              <a:rPr lang="en-US" b="0" dirty="0"/>
              <a:t>	</a:t>
            </a:r>
            <a:r>
              <a:rPr lang="en-US" b="0" dirty="0" smtClean="0"/>
              <a:t>- stripped of punctuation, unnecessary spaces, capitalizations using the ‘</a:t>
            </a:r>
            <a:r>
              <a:rPr lang="en-US" b="0" dirty="0" err="1" smtClean="0"/>
              <a:t>clean.text</a:t>
            </a:r>
            <a:r>
              <a:rPr lang="en-US" b="0" dirty="0" smtClean="0"/>
              <a:t>’ function given in class</a:t>
            </a:r>
          </a:p>
        </p:txBody>
      </p:sp>
    </p:spTree>
    <p:extLst>
      <p:ext uri="{BB962C8B-B14F-4D97-AF65-F5344CB8AC3E}">
        <p14:creationId xmlns:p14="http://schemas.microsoft.com/office/powerpoint/2010/main" val="603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Number of Facebook Likes per blog post</a:t>
            </a:r>
          </a:p>
          <a:p>
            <a:r>
              <a:rPr lang="en-US" b="0" dirty="0"/>
              <a:t>	- taken as an instrumental variable to quantify ‘</a:t>
            </a:r>
            <a:r>
              <a:rPr lang="en-US" dirty="0"/>
              <a:t>popularity</a:t>
            </a:r>
            <a:r>
              <a:rPr lang="en-US" b="0" dirty="0"/>
              <a:t>’ of the post</a:t>
            </a:r>
          </a:p>
          <a:p>
            <a:r>
              <a:rPr lang="en-US" b="0" dirty="0"/>
              <a:t>	- Potential problems:</a:t>
            </a:r>
          </a:p>
          <a:p>
            <a:r>
              <a:rPr lang="en-US" b="0" dirty="0"/>
              <a:t>		- When someone ‘likes’ a post, they’ve likely read the entire post, not just 	the headline. </a:t>
            </a:r>
          </a:p>
          <a:p>
            <a:r>
              <a:rPr lang="en-US" b="0" dirty="0"/>
              <a:t>		- People might not ‘like’ posts that they find interesting, but don’t agree 	with the message. </a:t>
            </a:r>
          </a:p>
          <a:p>
            <a:r>
              <a:rPr lang="en-US" b="0" dirty="0"/>
              <a:t>	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 smtClean="0">
                <a:sym typeface="Wingdings"/>
              </a:rPr>
              <a:t>Skew</a:t>
            </a:r>
            <a:endParaRPr lang="en-US" b="0" dirty="0">
              <a:sym typeface="Wingdings"/>
            </a:endParaRPr>
          </a:p>
          <a:p>
            <a:r>
              <a:rPr lang="en-US" b="0" dirty="0" smtClean="0">
                <a:sym typeface="Wingdings"/>
              </a:rPr>
              <a:t>		- Underestimating the catchiness of the post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Main Verbs: </a:t>
            </a:r>
            <a:r>
              <a:rPr lang="en-US" b="0" dirty="0" smtClean="0"/>
              <a:t>the main verbs in the blog post title</a:t>
            </a:r>
          </a:p>
          <a:p>
            <a:pPr marL="0" indent="0"/>
            <a:r>
              <a:rPr lang="en-US" b="0" dirty="0"/>
              <a:t>‘cleaned’ the verbs to be in root form for easy tally of frequency counts</a:t>
            </a:r>
          </a:p>
          <a:p>
            <a:pPr lvl="3">
              <a:buFontTx/>
              <a:buChar char="-"/>
            </a:pPr>
            <a:r>
              <a:rPr lang="en-US" dirty="0"/>
              <a:t>ex. ‘to be’ instead of ‘is</a:t>
            </a:r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Passive </a:t>
            </a:r>
            <a:r>
              <a:rPr lang="en-US" b="0" dirty="0"/>
              <a:t>voice verbs: include the root verb and its passive supplementary verb</a:t>
            </a:r>
          </a:p>
          <a:p>
            <a:pPr lvl="3">
              <a:buFontTx/>
              <a:buChar char="-"/>
            </a:pPr>
            <a:r>
              <a:rPr lang="en-US" dirty="0"/>
              <a:t>ex. ‘get dumped’ recorded as ‘get’ ‘dump’</a:t>
            </a:r>
          </a:p>
          <a:p>
            <a:endParaRPr lang="en-US" b="0" dirty="0" smtClean="0"/>
          </a:p>
          <a:p>
            <a:r>
              <a:rPr lang="en-US" b="0" dirty="0" smtClean="0">
                <a:sym typeface="Wingdings"/>
              </a:rPr>
              <a:t> </a:t>
            </a:r>
            <a:r>
              <a:rPr lang="en-US" b="0" dirty="0" smtClean="0"/>
              <a:t>Therefore, R treats these verbs as separate.</a:t>
            </a:r>
          </a:p>
          <a:p>
            <a:r>
              <a:rPr lang="en-US" b="0" dirty="0"/>
              <a:t>	</a:t>
            </a:r>
            <a:r>
              <a:rPr lang="en-US" b="0" dirty="0" smtClean="0"/>
              <a:t>Pro: ability to analyze use of passive/active voice in male/female-centered posts</a:t>
            </a:r>
          </a:p>
          <a:p>
            <a:r>
              <a:rPr lang="en-US" b="0" dirty="0"/>
              <a:t>	</a:t>
            </a:r>
            <a:r>
              <a:rPr lang="en-US" b="0" dirty="0" smtClean="0"/>
              <a:t>Con: doesn’t allow for analysis of verb phrases</a:t>
            </a:r>
          </a:p>
          <a:p>
            <a:pPr marL="0" indent="0"/>
            <a:endParaRPr lang="en-US" b="0" dirty="0" smtClean="0"/>
          </a:p>
          <a:p>
            <a:pPr lvl="3">
              <a:buFontTx/>
              <a:buChar char="-"/>
            </a:pPr>
            <a:endParaRPr lang="en-US" dirty="0" smtClean="0"/>
          </a:p>
          <a:p>
            <a:pPr lvl="2">
              <a:buFontTx/>
              <a:buChar char="-"/>
            </a:pPr>
            <a:endParaRPr lang="en-US" b="0" dirty="0" smtClean="0"/>
          </a:p>
          <a:p>
            <a:pPr lvl="3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550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Gender</a:t>
            </a:r>
            <a:r>
              <a:rPr lang="en-US" dirty="0" smtClean="0"/>
              <a:t>: </a:t>
            </a:r>
            <a:r>
              <a:rPr lang="en-US" b="0" dirty="0" smtClean="0"/>
              <a:t>the gender of the celebrity mentioned in the title</a:t>
            </a:r>
          </a:p>
          <a:p>
            <a:r>
              <a:rPr lang="en-US" b="0" dirty="0"/>
              <a:t>	</a:t>
            </a:r>
            <a:r>
              <a:rPr lang="en-US" b="0" dirty="0" smtClean="0"/>
              <a:t>- not necessarily the grammatical subject</a:t>
            </a:r>
          </a:p>
          <a:p>
            <a:r>
              <a:rPr lang="en-US" b="0" dirty="0"/>
              <a:t>	</a:t>
            </a:r>
            <a:r>
              <a:rPr lang="en-US" b="0" dirty="0" smtClean="0"/>
              <a:t>- if multiple celebrities mentioned, take the gender of the first one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‘Catchiness’ is likely due to interest in the celebrity.</a:t>
            </a:r>
          </a:p>
          <a:p>
            <a:r>
              <a:rPr lang="en-US" dirty="0" smtClean="0"/>
              <a:t>Again, when skimming through headlines fast, ‘catchiness’ of first celebrity matters more than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254</TotalTime>
  <Words>612</Words>
  <Application>Microsoft Macintosh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How to bait a hook with Dirt</vt:lpstr>
      <vt:lpstr>PowerPoint Presentation</vt:lpstr>
      <vt:lpstr>PowerPoint Presentation</vt:lpstr>
      <vt:lpstr>The experience</vt:lpstr>
      <vt:lpstr>The Data</vt:lpstr>
      <vt:lpstr>Discussion of variables</vt:lpstr>
      <vt:lpstr>Discussion of Variables</vt:lpstr>
      <vt:lpstr>Discussion of Variables</vt:lpstr>
      <vt:lpstr>Discussion of Variables</vt:lpstr>
      <vt:lpstr>Discussion of variables</vt:lpstr>
      <vt:lpstr>Discussion of variables</vt:lpstr>
      <vt:lpstr>PowerPoint Presentation</vt:lpstr>
      <vt:lpstr>PowerPoint Presentation</vt:lpstr>
      <vt:lpstr>PowerPoint Presentation</vt:lpstr>
      <vt:lpstr>Top Verbs by Gender</vt:lpstr>
      <vt:lpstr>WhY?</vt:lpstr>
      <vt:lpstr>Acknowledgements</vt:lpstr>
    </vt:vector>
  </TitlesOfParts>
  <Company>Singapore American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bait a hook with Dirt</dc:title>
  <dc:creator>Julie Martin</dc:creator>
  <cp:lastModifiedBy>Julie Martin</cp:lastModifiedBy>
  <cp:revision>18</cp:revision>
  <dcterms:created xsi:type="dcterms:W3CDTF">2015-05-13T11:18:51Z</dcterms:created>
  <dcterms:modified xsi:type="dcterms:W3CDTF">2015-05-13T15:33:07Z</dcterms:modified>
</cp:coreProperties>
</file>