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81415-5446-8419-CC1E-D09CB9571803}" v="2" dt="2023-09-16T16:27:11.376"/>
    <p1510:client id="{6C201E8D-7825-4EDE-361F-FB944F183488}" v="41" dt="2023-09-16T16:26:05.730"/>
    <p1510:client id="{78AA364C-6B78-546D-6C63-4364BC7D5A4A}" v="1423" dt="2023-09-17T17:11:49.647"/>
    <p1510:client id="{7D6269EC-5BD9-D52B-7B14-59E43FE0747B}" v="148" dt="2023-09-17T12:57:46.509"/>
    <p1510:client id="{834DBF24-648C-21A2-3363-8BFBB9EE18EF}" v="633" dt="2023-09-17T20:41:32.512"/>
    <p1510:client id="{8CEEA855-2103-A996-50BA-F1427EBFB5DE}" v="739" dt="2023-09-17T12:37:59.241"/>
    <p1510:client id="{8E1A3CC6-8E20-BB5F-FE11-A845282BD9E0}" v="80" dt="2023-09-16T22:54:02.347"/>
    <p1510:client id="{C0385F5A-4A9E-0785-DEB6-7E2D3E519E53}" v="371" dt="2023-09-16T19:35:57.864"/>
    <p1510:client id="{E7787781-5A2A-077B-7317-3B7D3A8368E9}" v="133" dt="2023-09-16T17:13:2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8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s-ES" sz="7200" err="1">
                <a:solidFill>
                  <a:schemeClr val="tx1"/>
                </a:solidFill>
                <a:cs typeface="Calibri Light"/>
              </a:rPr>
              <a:t>Passguard</a:t>
            </a:r>
            <a:endParaRPr lang="es-ES" sz="72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sz="2000" dirty="0"/>
              <a:t>Implementación de un gestor de contraseñas offline.</a:t>
            </a:r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3" descr="Archivo:Universidad de Alcalá (2021) logotipo.png - Wikipedia, la  enciclopedia libre">
            <a:extLst>
              <a:ext uri="{FF2B5EF4-FFF2-40B4-BE49-F238E27FC236}">
                <a16:creationId xmlns:a16="http://schemas.microsoft.com/office/drawing/2014/main" id="{520F50B4-7C1C-8A4D-5339-8C75B4EC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061" y="555260"/>
            <a:ext cx="2743198" cy="916685"/>
          </a:xfrm>
          <a:prstGeom prst="rect">
            <a:avLst/>
          </a:prstGeom>
        </p:spPr>
      </p:pic>
      <p:pic>
        <p:nvPicPr>
          <p:cNvPr id="13" name="Imagen 12" descr="Imagen que contiene oscuro, viendo, estrella, cielo&#10;&#10;Descripción generada automáticamente">
            <a:extLst>
              <a:ext uri="{FF2B5EF4-FFF2-40B4-BE49-F238E27FC236}">
                <a16:creationId xmlns:a16="http://schemas.microsoft.com/office/drawing/2014/main" id="{3EAD37EB-874E-8ABA-0D4F-1C373173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247199"/>
            <a:ext cx="1636144" cy="1647827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CC018861-EA6C-8A95-A1D0-E35C2EAE58DB}"/>
              </a:ext>
            </a:extLst>
          </p:cNvPr>
          <p:cNvSpPr txBox="1">
            <a:spLocks/>
          </p:cNvSpPr>
          <p:nvPr/>
        </p:nvSpPr>
        <p:spPr>
          <a:xfrm>
            <a:off x="8749532" y="6515480"/>
            <a:ext cx="3410583" cy="29329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/>
              <a:t>Realizado por Martín Iglesias </a:t>
            </a:r>
            <a:r>
              <a:rPr lang="es-ES" sz="1400" err="1"/>
              <a:t>Nalerio</a:t>
            </a:r>
            <a:r>
              <a:rPr lang="es-ES" sz="1400"/>
              <a:t>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71EADCD-2473-D741-ED79-660F11EC7AC6}"/>
              </a:ext>
            </a:extLst>
          </p:cNvPr>
          <p:cNvSpPr txBox="1">
            <a:spLocks/>
          </p:cNvSpPr>
          <p:nvPr/>
        </p:nvSpPr>
        <p:spPr>
          <a:xfrm>
            <a:off x="-6280" y="6515479"/>
            <a:ext cx="3410583" cy="29329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400"/>
              <a:t>Miércoles, 20 de Septiembre de 2023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Ejemplos: Otras funciones criptográficas.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3" y="2250664"/>
            <a:ext cx="9643867" cy="44710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SHA:</a:t>
            </a:r>
          </a:p>
          <a:p>
            <a:pPr lvl="1"/>
            <a:r>
              <a:rPr lang="es-ES" dirty="0" err="1">
                <a:solidFill>
                  <a:schemeClr val="bg1"/>
                </a:solidFill>
              </a:rPr>
              <a:t>Secure</a:t>
            </a:r>
            <a:r>
              <a:rPr lang="es-ES" dirty="0">
                <a:solidFill>
                  <a:schemeClr val="bg1"/>
                </a:solidFill>
              </a:rPr>
              <a:t> Hash </a:t>
            </a:r>
            <a:r>
              <a:rPr lang="es-ES" dirty="0" err="1">
                <a:solidFill>
                  <a:schemeClr val="bg1"/>
                </a:solidFill>
              </a:rPr>
              <a:t>Algorithm</a:t>
            </a:r>
            <a:r>
              <a:rPr lang="es-ES" dirty="0">
                <a:solidFill>
                  <a:schemeClr val="bg1"/>
                </a:solidFill>
              </a:rPr>
              <a:t>, familia de algoritmos publicados por NIST y estandarizados por FIPS. Incluyen algoritmos SHA0 hasta SHA3.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Hoy en día (Sept. 2023) se utiliza SHA2-256, SHA3 disponible en caso de que SHA2 falle.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PBKDF2:</a:t>
            </a:r>
          </a:p>
          <a:p>
            <a:pPr lvl="1"/>
            <a:r>
              <a:rPr lang="es-ES" err="1">
                <a:solidFill>
                  <a:schemeClr val="bg1"/>
                </a:solidFill>
              </a:rPr>
              <a:t>Password-Based</a:t>
            </a:r>
            <a:r>
              <a:rPr lang="es-ES" dirty="0">
                <a:solidFill>
                  <a:schemeClr val="bg1"/>
                </a:solidFill>
              </a:rPr>
              <a:t> Key </a:t>
            </a:r>
            <a:r>
              <a:rPr lang="es-ES" err="1">
                <a:solidFill>
                  <a:schemeClr val="bg1"/>
                </a:solidFill>
              </a:rPr>
              <a:t>Derivation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Function</a:t>
            </a:r>
            <a:r>
              <a:rPr lang="es-ES" dirty="0">
                <a:solidFill>
                  <a:schemeClr val="bg1"/>
                </a:solidFill>
              </a:rPr>
              <a:t> 2, publicado en 2017 sucediendo a PBKDF1, y está publicado en el RFC8018.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Funciones basadas en funciones hash, pero con resistencia frente a ataques de fuerza bruta.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hash function icon">
            <a:extLst>
              <a:ext uri="{FF2B5EF4-FFF2-40B4-BE49-F238E27FC236}">
                <a16:creationId xmlns:a16="http://schemas.microsoft.com/office/drawing/2014/main" id="{D8DE65A7-E718-331D-2AEB-9B3C5203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064" y="2245423"/>
            <a:ext cx="1547645" cy="1590777"/>
          </a:xfrm>
          <a:prstGeom prst="rect">
            <a:avLst/>
          </a:prstGeom>
        </p:spPr>
      </p:pic>
      <p:pic>
        <p:nvPicPr>
          <p:cNvPr id="5" name="Imagen 4" descr="Parallel Processing Icon 1631029">
            <a:extLst>
              <a:ext uri="{FF2B5EF4-FFF2-40B4-BE49-F238E27FC236}">
                <a16:creationId xmlns:a16="http://schemas.microsoft.com/office/drawing/2014/main" id="{05CE8620-225B-429A-EE3C-90756D49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966" y="396958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Elecciones iniciales.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3" y="2250664"/>
            <a:ext cx="9643867" cy="4471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dirty="0">
                <a:solidFill>
                  <a:schemeClr val="bg1"/>
                </a:solidFill>
              </a:rPr>
              <a:t>Tipo de aplicación: Aplicación de escritorio offline.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Lenguaje de programación: C# con </a:t>
            </a:r>
            <a:r>
              <a:rPr lang="es-ES" dirty="0" err="1">
                <a:solidFill>
                  <a:schemeClr val="bg1"/>
                </a:solidFill>
              </a:rPr>
              <a:t>Winforms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framework</a:t>
            </a:r>
            <a:r>
              <a:rPr lang="es-ES" dirty="0">
                <a:solidFill>
                  <a:schemeClr val="bg1"/>
                </a:solidFill>
              </a:rPr>
              <a:t> para GUI).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Contenedor de contraseñas: Base de datos SQLite3.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Entorno de desarrollo: Visual Studio 2022 con .NET7.0.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Principales algoritmos criptográficos utilizados: AES, PBKDF2.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Aproximación similar a otros gestores de contraseñas del mercado:</a:t>
            </a:r>
          </a:p>
          <a:p>
            <a:pPr lvl="3"/>
            <a:r>
              <a:rPr lang="es-ES" dirty="0" err="1">
                <a:solidFill>
                  <a:schemeClr val="bg1"/>
                </a:solidFill>
              </a:rPr>
              <a:t>LastPass</a:t>
            </a:r>
            <a:r>
              <a:rPr lang="es-ES" dirty="0">
                <a:solidFill>
                  <a:schemeClr val="bg1"/>
                </a:solidFill>
              </a:rPr>
              <a:t>, 1Password, </a:t>
            </a:r>
            <a:r>
              <a:rPr lang="es-ES" dirty="0" err="1">
                <a:solidFill>
                  <a:schemeClr val="bg1"/>
                </a:solidFill>
              </a:rPr>
              <a:t>Bitwarden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KeePass</a:t>
            </a:r>
            <a:r>
              <a:rPr lang="es-ES" dirty="0">
                <a:solidFill>
                  <a:schemeClr val="bg1"/>
                </a:solidFill>
              </a:rPr>
              <a:t>, entre otros....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16DA4CE-C26A-8D1F-4402-98B9D2EA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739" y="1985512"/>
            <a:ext cx="2081842" cy="2081842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29722CD-6BA7-7534-505D-E1A953D9E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796" y="4590180"/>
            <a:ext cx="2743200" cy="13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2" y="432811"/>
            <a:ext cx="11218978" cy="970450"/>
          </a:xfrm>
        </p:spPr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Funcionalidades implementadas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8B70E1C-107E-64E1-BAC8-8A9BEB22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3" y="2250664"/>
            <a:ext cx="9643867" cy="4471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s-ES" dirty="0">
                <a:solidFill>
                  <a:schemeClr val="bg1"/>
                </a:solidFill>
              </a:rPr>
              <a:t>Principales: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Creación e inicio de sesión en la caja fuerte de contraseñas (</a:t>
            </a:r>
            <a:r>
              <a:rPr lang="es-ES" err="1">
                <a:solidFill>
                  <a:schemeClr val="bg1"/>
                </a:solidFill>
              </a:rPr>
              <a:t>Passguard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err="1">
                <a:solidFill>
                  <a:schemeClr val="bg1"/>
                </a:solidFill>
              </a:rPr>
              <a:t>Vaults</a:t>
            </a:r>
            <a:r>
              <a:rPr lang="es-ES" dirty="0">
                <a:solidFill>
                  <a:schemeClr val="bg1"/>
                </a:solidFill>
              </a:rPr>
              <a:t>).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Visualización de las contraseñas una vez iniciado en la </a:t>
            </a:r>
            <a:r>
              <a:rPr lang="es-ES" dirty="0" err="1">
                <a:solidFill>
                  <a:schemeClr val="bg1"/>
                </a:solidFill>
              </a:rPr>
              <a:t>Passguard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Vaults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Secundarias u opcionales: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Generación rápida de contraseñas aleatorias seguras.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Interfaz de usuario personalizable:</a:t>
            </a:r>
          </a:p>
          <a:p>
            <a:pPr lvl="3"/>
            <a:r>
              <a:rPr lang="es-ES" dirty="0">
                <a:solidFill>
                  <a:schemeClr val="bg1"/>
                </a:solidFill>
              </a:rPr>
              <a:t>Tema claro u oscuro.</a:t>
            </a:r>
          </a:p>
          <a:p>
            <a:pPr lvl="3"/>
            <a:r>
              <a:rPr lang="es-ES" dirty="0">
                <a:solidFill>
                  <a:schemeClr val="bg1"/>
                </a:solidFill>
              </a:rPr>
              <a:t>Colores de contorno.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Copias de seguridad de </a:t>
            </a:r>
            <a:r>
              <a:rPr lang="es-ES" dirty="0" err="1">
                <a:solidFill>
                  <a:schemeClr val="bg1"/>
                </a:solidFill>
              </a:rPr>
              <a:t>Passguard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Vault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Exportar datos en diferentes formatos.</a:t>
            </a: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 descr="vault Icon 4261034">
            <a:extLst>
              <a:ext uri="{FF2B5EF4-FFF2-40B4-BE49-F238E27FC236}">
                <a16:creationId xmlns:a16="http://schemas.microsoft.com/office/drawing/2014/main" id="{ED1F19BC-E640-0EDD-89C3-C6B54D10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475" y="1611702"/>
            <a:ext cx="2585050" cy="2556295"/>
          </a:xfrm>
          <a:prstGeom prst="rect">
            <a:avLst/>
          </a:prstGeom>
        </p:spPr>
      </p:pic>
      <p:pic>
        <p:nvPicPr>
          <p:cNvPr id="4" name="Imagen 3" descr="Login Icon 6028505">
            <a:extLst>
              <a:ext uri="{FF2B5EF4-FFF2-40B4-BE49-F238E27FC236}">
                <a16:creationId xmlns:a16="http://schemas.microsoft.com/office/drawing/2014/main" id="{314A3745-18FF-ED5E-3338-E80E3A89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871" y="4127739"/>
            <a:ext cx="2268748" cy="2268748"/>
          </a:xfrm>
          <a:prstGeom prst="rect">
            <a:avLst/>
          </a:prstGeom>
        </p:spPr>
      </p:pic>
      <p:pic>
        <p:nvPicPr>
          <p:cNvPr id="5" name="Imagen 4" descr="choose theme Icon 2856473">
            <a:extLst>
              <a:ext uri="{FF2B5EF4-FFF2-40B4-BE49-F238E27FC236}">
                <a16:creationId xmlns:a16="http://schemas.microsoft.com/office/drawing/2014/main" id="{8E63A724-DB3D-FE5B-C22E-1FCC8D245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78" y="4688457"/>
            <a:ext cx="2743200" cy="2743200"/>
          </a:xfrm>
          <a:prstGeom prst="rect">
            <a:avLst/>
          </a:prstGeom>
        </p:spPr>
      </p:pic>
      <p:pic>
        <p:nvPicPr>
          <p:cNvPr id="6" name="Imagen 5" descr="backup Icon 1132066">
            <a:extLst>
              <a:ext uri="{FF2B5EF4-FFF2-40B4-BE49-F238E27FC236}">
                <a16:creationId xmlns:a16="http://schemas.microsoft.com/office/drawing/2014/main" id="{D0346C5E-AF64-DD16-D933-53A1D9562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174" y="280502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(I)</a:t>
            </a:r>
          </a:p>
        </p:txBody>
      </p:sp>
      <p:pic>
        <p:nvPicPr>
          <p:cNvPr id="5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FF695A4F-751E-7BC5-F26A-D8555931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2278197"/>
            <a:ext cx="8752936" cy="4458207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24220D0-EA7E-8368-DACB-C254911A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21" y="2449273"/>
            <a:ext cx="2878167" cy="26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(II)</a:t>
            </a:r>
          </a:p>
        </p:txBody>
      </p:sp>
      <p:pic>
        <p:nvPicPr>
          <p:cNvPr id="3" name="Imagen 2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103AB888-5A5C-C4B5-15A3-28881D0E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4" y="2238509"/>
            <a:ext cx="9112368" cy="44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(III)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BA86A4-1B60-1777-AFA7-C89405B9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0159"/>
            <a:ext cx="8867954" cy="44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(IV)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B1EA17B-C468-A098-0560-0E0547CC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8" y="2222169"/>
            <a:ext cx="8954218" cy="4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(V)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826A6DB-F240-CBE4-22ED-9898700B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10" y="2421506"/>
            <a:ext cx="2667000" cy="1181100"/>
          </a:xfrm>
          <a:prstGeom prst="rect">
            <a:avLst/>
          </a:prstGeom>
        </p:spPr>
      </p:pic>
      <p:pic>
        <p:nvPicPr>
          <p:cNvPr id="6" name="Imagen 5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7C33ECE5-5AE1-2F7C-5D02-849B4C5C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" y="2252394"/>
            <a:ext cx="9126747" cy="45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(VI)</a:t>
            </a:r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A55A5C5D-E4B9-2CA3-A87F-054F34F6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8" y="2252789"/>
            <a:ext cx="8393501" cy="44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Passguard</a:t>
            </a:r>
            <a:r>
              <a:rPr lang="es-ES" dirty="0"/>
              <a:t>: Resultado Final (VII)</a:t>
            </a:r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262F149-CF46-B136-C09A-3EDF70BE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7" y="2307154"/>
            <a:ext cx="6754483" cy="4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B9BC80-D1F9-A7FB-6FBB-DF5A6D32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s-ES" sz="3600">
                <a:cs typeface="Calibri Light"/>
              </a:rPr>
              <a:t>Índice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3D11BC9-6347-5182-E830-DEDE82D2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Motivación y objetivos.</a:t>
            </a:r>
          </a:p>
          <a:p>
            <a:pPr marL="0" indent="0">
              <a:buNone/>
            </a:pPr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Introducción a la criptografía y estudio teórico.</a:t>
            </a:r>
          </a:p>
          <a:p>
            <a:pPr marL="0" indent="0">
              <a:buNone/>
            </a:pPr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Desarrollo e implementación de </a:t>
            </a:r>
            <a:r>
              <a:rPr lang="es-ES" dirty="0" err="1">
                <a:solidFill>
                  <a:schemeClr val="bg1"/>
                </a:solidFill>
              </a:rPr>
              <a:t>Passguard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Resultados finales.</a:t>
            </a:r>
          </a:p>
        </p:txBody>
      </p:sp>
    </p:spTree>
    <p:extLst>
      <p:ext uri="{BB962C8B-B14F-4D97-AF65-F5344CB8AC3E}">
        <p14:creationId xmlns:p14="http://schemas.microsoft.com/office/powerpoint/2010/main" val="260817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Motivación y 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22" y="2222287"/>
            <a:ext cx="8723316" cy="64284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Crear un proyecto de programación con el cual aplicar los conocimientos adquiridos durante el grado.</a:t>
            </a:r>
          </a:p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E62CBE2-901C-BED9-F46C-96B6A53344C1}"/>
              </a:ext>
            </a:extLst>
          </p:cNvPr>
          <p:cNvSpPr txBox="1">
            <a:spLocks/>
          </p:cNvSpPr>
          <p:nvPr/>
        </p:nvSpPr>
        <p:spPr>
          <a:xfrm>
            <a:off x="808427" y="3106608"/>
            <a:ext cx="8723316" cy="34401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Buscar procesos habituales que se podrían mejorar, o satisfacer una necesidad.</a:t>
            </a:r>
            <a:endParaRPr lang="en-US" dirty="0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Desconfianza de las principales aplicaciones de este tipo en el mercado.</a:t>
            </a:r>
            <a:endParaRPr lang="en-US" dirty="0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= </a:t>
            </a:r>
            <a:r>
              <a:rPr lang="es-ES" dirty="0" err="1">
                <a:solidFill>
                  <a:schemeClr val="bg1"/>
                </a:solidFill>
              </a:rPr>
              <a:t>Passguard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Un gestor de contraseñas de aspecto moderno, seguro y fácil de utilizar.</a:t>
            </a:r>
            <a:endParaRPr lang="en-US" dirty="0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</p:txBody>
      </p:sp>
      <p:pic>
        <p:nvPicPr>
          <p:cNvPr id="13" name="Imagen 12" descr="Idea Icon 6104705">
            <a:extLst>
              <a:ext uri="{FF2B5EF4-FFF2-40B4-BE49-F238E27FC236}">
                <a16:creationId xmlns:a16="http://schemas.microsoft.com/office/drawing/2014/main" id="{B966AC3C-96C4-FBAF-C2F1-1DAE26CF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89" y="1405690"/>
            <a:ext cx="2903621" cy="2903621"/>
          </a:xfrm>
          <a:prstGeom prst="rect">
            <a:avLst/>
          </a:prstGeom>
        </p:spPr>
      </p:pic>
      <p:pic>
        <p:nvPicPr>
          <p:cNvPr id="14" name="Imagen 13" descr="Security password Icon 3881365">
            <a:extLst>
              <a:ext uri="{FF2B5EF4-FFF2-40B4-BE49-F238E27FC236}">
                <a16:creationId xmlns:a16="http://schemas.microsoft.com/office/drawing/2014/main" id="{107F90CF-A12E-C673-61C8-28E1BCBD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0" y="4213058"/>
            <a:ext cx="2352174" cy="23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Introducción a la criptografía.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6" y="2533102"/>
            <a:ext cx="9313189" cy="4001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Criptografía: Conjunto de técnicas que permiten proteger la información o comunicaciones de agentes externos.</a:t>
            </a: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Cifrado/Encriptado: Proceso por el cual se codifican los datos para protegerlos, quien quiera leerlos debe descodificarlos.</a:t>
            </a: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Posibles formas de almacenar contraseñas: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Texto plano, sin cifrar.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Datos encriptados.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Funciones criptográficas hash.</a:t>
            </a:r>
          </a:p>
        </p:txBody>
      </p:sp>
      <p:pic>
        <p:nvPicPr>
          <p:cNvPr id="4" name="Imagen 3" descr="encryption Icon 1871532">
            <a:extLst>
              <a:ext uri="{FF2B5EF4-FFF2-40B4-BE49-F238E27FC236}">
                <a16:creationId xmlns:a16="http://schemas.microsoft.com/office/drawing/2014/main" id="{8FE85FC6-CF3B-F289-867C-03B93E8C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269" y="2057400"/>
            <a:ext cx="2743200" cy="2743200"/>
          </a:xfrm>
          <a:prstGeom prst="rect">
            <a:avLst/>
          </a:prstGeom>
        </p:spPr>
      </p:pic>
      <p:pic>
        <p:nvPicPr>
          <p:cNvPr id="5" name="Imagen 4" descr="database Icon 1901113">
            <a:extLst>
              <a:ext uri="{FF2B5EF4-FFF2-40B4-BE49-F238E27FC236}">
                <a16:creationId xmlns:a16="http://schemas.microsoft.com/office/drawing/2014/main" id="{743B8E5C-CE30-9643-FE5A-C90B9C13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531" y="4112795"/>
            <a:ext cx="2743200" cy="2743200"/>
          </a:xfrm>
          <a:prstGeom prst="rect">
            <a:avLst/>
          </a:prstGeom>
        </p:spPr>
      </p:pic>
      <p:pic>
        <p:nvPicPr>
          <p:cNvPr id="6" name="Imagen 5" descr="public key Icon 4396383">
            <a:extLst>
              <a:ext uri="{FF2B5EF4-FFF2-40B4-BE49-F238E27FC236}">
                <a16:creationId xmlns:a16="http://schemas.microsoft.com/office/drawing/2014/main" id="{B074FE45-C04C-33A0-475A-FF963667D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295" y="411279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Criptografía: Cifrado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6" y="2322550"/>
            <a:ext cx="9313189" cy="4212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Diferentes tipos de cifrado:</a:t>
            </a:r>
          </a:p>
          <a:p>
            <a:pPr marL="457200" lvl="1" indent="0">
              <a:buNone/>
            </a:pPr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Según su clave:</a:t>
            </a:r>
          </a:p>
          <a:p>
            <a:pPr lvl="2"/>
            <a:r>
              <a:rPr lang="es-ES">
                <a:solidFill>
                  <a:schemeClr val="bg1"/>
                </a:solidFill>
              </a:rPr>
              <a:t>Cifrado simétrico.</a:t>
            </a:r>
          </a:p>
          <a:p>
            <a:pPr lvl="2"/>
            <a:r>
              <a:rPr lang="es-ES">
                <a:solidFill>
                  <a:schemeClr val="bg1"/>
                </a:solidFill>
              </a:rPr>
              <a:t>Cifrado asimétrico.</a:t>
            </a:r>
          </a:p>
          <a:p>
            <a:pPr lvl="2"/>
            <a:r>
              <a:rPr lang="es-ES">
                <a:solidFill>
                  <a:schemeClr val="bg1"/>
                </a:solidFill>
              </a:rPr>
              <a:t>Cifrado híbrido.</a:t>
            </a:r>
          </a:p>
          <a:p>
            <a:pPr marL="914400" lvl="2" indent="0">
              <a:buNone/>
            </a:pPr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Según su forma de operar:</a:t>
            </a:r>
          </a:p>
          <a:p>
            <a:pPr lvl="2"/>
            <a:r>
              <a:rPr lang="es-ES">
                <a:solidFill>
                  <a:schemeClr val="bg1"/>
                </a:solidFill>
              </a:rPr>
              <a:t>Cifrado por flujo.</a:t>
            </a:r>
          </a:p>
          <a:p>
            <a:pPr lvl="2"/>
            <a:r>
              <a:rPr lang="es-ES">
                <a:solidFill>
                  <a:schemeClr val="bg1"/>
                </a:solidFill>
              </a:rPr>
              <a:t>Cifrado por bloques.</a:t>
            </a:r>
          </a:p>
        </p:txBody>
      </p:sp>
      <p:pic>
        <p:nvPicPr>
          <p:cNvPr id="7" name="Imagen 6" descr="asymmetric key Icon 4605250">
            <a:extLst>
              <a:ext uri="{FF2B5EF4-FFF2-40B4-BE49-F238E27FC236}">
                <a16:creationId xmlns:a16="http://schemas.microsoft.com/office/drawing/2014/main" id="{7E5CCB50-06DB-32AC-343D-9CB0B756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795" y="2177716"/>
            <a:ext cx="2743200" cy="2743200"/>
          </a:xfrm>
          <a:prstGeom prst="rect">
            <a:avLst/>
          </a:prstGeom>
        </p:spPr>
      </p:pic>
      <p:pic>
        <p:nvPicPr>
          <p:cNvPr id="8" name="Imagen 7" descr="symmetric key Icon 4605413">
            <a:extLst>
              <a:ext uri="{FF2B5EF4-FFF2-40B4-BE49-F238E27FC236}">
                <a16:creationId xmlns:a16="http://schemas.microsoft.com/office/drawing/2014/main" id="{4ED6A7BF-F0B2-5BDA-3C65-35721EE1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94" y="2177715"/>
            <a:ext cx="2743200" cy="2743200"/>
          </a:xfrm>
          <a:prstGeom prst="rect">
            <a:avLst/>
          </a:prstGeom>
        </p:spPr>
      </p:pic>
      <p:pic>
        <p:nvPicPr>
          <p:cNvPr id="9" name="Imagen 8" descr="block cipher Icon 4605279">
            <a:extLst>
              <a:ext uri="{FF2B5EF4-FFF2-40B4-BE49-F238E27FC236}">
                <a16:creationId xmlns:a16="http://schemas.microsoft.com/office/drawing/2014/main" id="{C3DC52C4-F05B-8125-FFD3-32AAF801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795" y="4072690"/>
            <a:ext cx="2743200" cy="2743200"/>
          </a:xfrm>
          <a:prstGeom prst="rect">
            <a:avLst/>
          </a:prstGeom>
        </p:spPr>
      </p:pic>
      <p:pic>
        <p:nvPicPr>
          <p:cNvPr id="11" name="Imagen 10" descr="binary Icon 3810483">
            <a:extLst>
              <a:ext uri="{FF2B5EF4-FFF2-40B4-BE49-F238E27FC236}">
                <a16:creationId xmlns:a16="http://schemas.microsoft.com/office/drawing/2014/main" id="{E221F0AA-8D20-0EA5-4E5E-769448581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426" y="40726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6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Criptografía: Otras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6" y="2322550"/>
            <a:ext cx="9313189" cy="4212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Algunas otras funciones:</a:t>
            </a:r>
          </a:p>
          <a:p>
            <a:pPr marL="457200" lvl="1" indent="0">
              <a:buNone/>
            </a:pPr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Funciones criptográficas hash.</a:t>
            </a:r>
          </a:p>
          <a:p>
            <a:pPr marL="914400" lvl="2" indent="0">
              <a:buNone/>
            </a:pPr>
            <a:endParaRPr lang="es-ES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Funciones de derivación de claves (KDF).</a:t>
            </a:r>
          </a:p>
          <a:p>
            <a:pPr lvl="1"/>
            <a:endParaRPr lang="es-ES">
              <a:solidFill>
                <a:schemeClr val="bg1"/>
              </a:solidFill>
            </a:endParaRPr>
          </a:p>
          <a:p>
            <a:pPr lvl="1"/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Generadores de números aleatorios criptográficamente seguros.</a:t>
            </a:r>
          </a:p>
        </p:txBody>
      </p:sp>
      <p:pic>
        <p:nvPicPr>
          <p:cNvPr id="4" name="Imagen 3" descr="Cryptographic Hash Function Icon 1680884">
            <a:extLst>
              <a:ext uri="{FF2B5EF4-FFF2-40B4-BE49-F238E27FC236}">
                <a16:creationId xmlns:a16="http://schemas.microsoft.com/office/drawing/2014/main" id="{A57ADED4-C641-4FF7-0B88-B7598D36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05" y="1876926"/>
            <a:ext cx="2743200" cy="2743200"/>
          </a:xfrm>
          <a:prstGeom prst="rect">
            <a:avLst/>
          </a:prstGeom>
        </p:spPr>
      </p:pic>
      <p:pic>
        <p:nvPicPr>
          <p:cNvPr id="5" name="Imagen 4" descr="Key Icon 1175385">
            <a:extLst>
              <a:ext uri="{FF2B5EF4-FFF2-40B4-BE49-F238E27FC236}">
                <a16:creationId xmlns:a16="http://schemas.microsoft.com/office/drawing/2014/main" id="{AFC6AF38-8F64-B3E3-E08D-8C46988A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295" y="1876927"/>
            <a:ext cx="2743200" cy="2743200"/>
          </a:xfrm>
          <a:prstGeom prst="rect">
            <a:avLst/>
          </a:prstGeom>
        </p:spPr>
      </p:pic>
      <p:pic>
        <p:nvPicPr>
          <p:cNvPr id="6" name="Imagen 5" descr="Mystery Box Icon 3424203">
            <a:extLst>
              <a:ext uri="{FF2B5EF4-FFF2-40B4-BE49-F238E27FC236}">
                <a16:creationId xmlns:a16="http://schemas.microsoft.com/office/drawing/2014/main" id="{B61FA9EA-6CE8-BAD1-EB3A-8F4677B8D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95" y="395237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Ejemplos de algoritmos criptográficos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2" y="2322550"/>
            <a:ext cx="9974546" cy="4212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Algunos ejemplos de cada tipo de criptografía: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Cifrado simétrico: DES, 3DES, AES, </a:t>
            </a:r>
            <a:r>
              <a:rPr lang="es-ES" err="1">
                <a:solidFill>
                  <a:schemeClr val="bg1"/>
                </a:solidFill>
              </a:rPr>
              <a:t>Blowfish</a:t>
            </a:r>
            <a:r>
              <a:rPr lang="es-ES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Cifrado asimétrico: </a:t>
            </a:r>
            <a:r>
              <a:rPr lang="es-ES" err="1">
                <a:solidFill>
                  <a:schemeClr val="bg1"/>
                </a:solidFill>
              </a:rPr>
              <a:t>Diffie</a:t>
            </a:r>
            <a:r>
              <a:rPr lang="es-ES">
                <a:solidFill>
                  <a:schemeClr val="bg1"/>
                </a:solidFill>
              </a:rPr>
              <a:t>-Hellman, RSA, ECC.</a:t>
            </a:r>
          </a:p>
          <a:p>
            <a:pPr lvl="1"/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Cifrado por flujo: Salsa20, ChaCha20, RC4.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Cifrado por bloques: DES, AES, Funciones Hash.</a:t>
            </a:r>
          </a:p>
          <a:p>
            <a:pPr lvl="1"/>
            <a:endParaRPr lang="es-ES">
              <a:solidFill>
                <a:schemeClr val="bg1"/>
              </a:solidFill>
            </a:endParaRPr>
          </a:p>
          <a:p>
            <a:pPr lvl="1"/>
            <a:r>
              <a:rPr lang="es-ES">
                <a:solidFill>
                  <a:schemeClr val="bg1"/>
                </a:solidFill>
              </a:rPr>
              <a:t>Funciones Criptográficas Hash: MD5, SHA, Blake2.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Funciones de Derivación de Claves KDF: PBKDF2, Argon2, </a:t>
            </a:r>
            <a:r>
              <a:rPr lang="es-ES" err="1">
                <a:solidFill>
                  <a:schemeClr val="bg1"/>
                </a:solidFill>
              </a:rPr>
              <a:t>bcrypt</a:t>
            </a:r>
            <a:r>
              <a:rPr lang="es-ES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s-ES">
                <a:solidFill>
                  <a:schemeClr val="bg1"/>
                </a:solidFill>
              </a:rPr>
              <a:t>Generadores aleatorios criptográficamente seguros: Windows </a:t>
            </a:r>
            <a:r>
              <a:rPr lang="es-ES" err="1">
                <a:solidFill>
                  <a:schemeClr val="bg1"/>
                </a:solidFill>
              </a:rPr>
              <a:t>CryptGenRandom</a:t>
            </a:r>
            <a:r>
              <a:rPr lang="es-ES">
                <a:solidFill>
                  <a:schemeClr val="bg1"/>
                </a:solidFill>
              </a:rPr>
              <a:t>, Fortuna.</a:t>
            </a:r>
          </a:p>
        </p:txBody>
      </p:sp>
      <p:pic>
        <p:nvPicPr>
          <p:cNvPr id="4" name="Imagen 3" descr="encryption Icon 3050276">
            <a:extLst>
              <a:ext uri="{FF2B5EF4-FFF2-40B4-BE49-F238E27FC236}">
                <a16:creationId xmlns:a16="http://schemas.microsoft.com/office/drawing/2014/main" id="{8EF2B132-ADA3-A971-34CE-28A41E70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758" y="2143664"/>
            <a:ext cx="2743200" cy="2743200"/>
          </a:xfrm>
          <a:prstGeom prst="rect">
            <a:avLst/>
          </a:prstGeom>
        </p:spPr>
      </p:pic>
      <p:pic>
        <p:nvPicPr>
          <p:cNvPr id="5" name="Imagen 4" descr="encryption Icon 4180091">
            <a:extLst>
              <a:ext uri="{FF2B5EF4-FFF2-40B4-BE49-F238E27FC236}">
                <a16:creationId xmlns:a16="http://schemas.microsoft.com/office/drawing/2014/main" id="{2BF90533-54C8-37B2-25AC-0EDA0AD9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79" y="214366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7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Ejemplos: </a:t>
            </a:r>
            <a:r>
              <a:rPr lang="es-ES" dirty="0" err="1"/>
              <a:t>Encryption</a:t>
            </a:r>
            <a:r>
              <a:rPr lang="es-ES" dirty="0"/>
              <a:t> Standard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3" y="2322550"/>
            <a:ext cx="9284434" cy="4399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Data </a:t>
            </a:r>
            <a:r>
              <a:rPr lang="es-ES" dirty="0" err="1">
                <a:solidFill>
                  <a:schemeClr val="bg1"/>
                </a:solidFill>
              </a:rPr>
              <a:t>Encryption</a:t>
            </a:r>
            <a:r>
              <a:rPr lang="es-ES" dirty="0">
                <a:solidFill>
                  <a:schemeClr val="bg1"/>
                </a:solidFill>
              </a:rPr>
              <a:t> Standard (DES):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Creado por IBM con colaboración de la NSA y el NIST en la década de 1970, y publicado como estándar.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Cifrado por bloques y utilización de clave simétrica, ambos de 64 bits de tamaño.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Cifrado o Red de </a:t>
            </a:r>
            <a:r>
              <a:rPr lang="es-ES" dirty="0" err="1">
                <a:solidFill>
                  <a:schemeClr val="bg1"/>
                </a:solidFill>
              </a:rPr>
              <a:t>Feistel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Advanced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Encryption</a:t>
            </a:r>
            <a:r>
              <a:rPr lang="es-ES" dirty="0">
                <a:solidFill>
                  <a:schemeClr val="bg1"/>
                </a:solidFill>
              </a:rPr>
              <a:t> Standard (AES):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Ganador del concurso abierto del NIST --&gt; Algoritmo de </a:t>
            </a:r>
            <a:r>
              <a:rPr lang="es-ES" dirty="0" err="1">
                <a:solidFill>
                  <a:schemeClr val="bg1"/>
                </a:solidFill>
              </a:rPr>
              <a:t>Rijndael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Cifrado simétrico y por bloques de 128 bits, con tamaños de claves de 128, 192 y 256 bits.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Utilización de técnicas de confusión y difusión: sustituciones, permutaciones y operaciones bit a bit, en una matriz de bytes.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trix Icon 3390850">
            <a:extLst>
              <a:ext uri="{FF2B5EF4-FFF2-40B4-BE49-F238E27FC236}">
                <a16:creationId xmlns:a16="http://schemas.microsoft.com/office/drawing/2014/main" id="{B588B660-C50F-0B80-2CA6-B8D6F482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193" y="4357778"/>
            <a:ext cx="2743200" cy="2743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16F510-A173-DCE5-C0FF-B576BAE6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273" y="1932317"/>
            <a:ext cx="1864662" cy="289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2D77-633E-04CF-F711-33EE3CFC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Ejemplos: Cifrados Asimétricos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C759B-F37E-4A2D-8AEC-AB7121A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43" y="2250664"/>
            <a:ext cx="9284434" cy="44710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Intercambio por </a:t>
            </a:r>
            <a:r>
              <a:rPr lang="es-ES" dirty="0" err="1">
                <a:solidFill>
                  <a:schemeClr val="bg1"/>
                </a:solidFill>
              </a:rPr>
              <a:t>Diffie</a:t>
            </a:r>
            <a:r>
              <a:rPr lang="es-ES" dirty="0">
                <a:solidFill>
                  <a:schemeClr val="bg1"/>
                </a:solidFill>
              </a:rPr>
              <a:t>-Hellman:</a:t>
            </a:r>
          </a:p>
          <a:p>
            <a:pPr lvl="1"/>
            <a:r>
              <a:rPr lang="es-ES" dirty="0" err="1">
                <a:solidFill>
                  <a:schemeClr val="bg1"/>
                </a:solidFill>
              </a:rPr>
              <a:t>Whitfield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Diffie</a:t>
            </a:r>
            <a:r>
              <a:rPr lang="es-ES" dirty="0">
                <a:solidFill>
                  <a:schemeClr val="bg1"/>
                </a:solidFill>
              </a:rPr>
              <a:t> y Martin Hellman en el año 1976.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Método matemático para intercambiar claves criptográficas de manera segura.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RSA: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Rivest, Shamir y Adleman, creado en 1977.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Cifrado asimétrico con tamaños de clave 2048, 3072 o 4096 bits.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Basado en la facilidad de realizar exponenciación y la dificultad de revertirlo con logaritmos.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ECC: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Criptografía de curva elíptica, expansión de su uso en 2005.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Cifrado de clave pública, con distintos tamaños de clave desde 192 hasta 571 bits.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lvl="1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Imagen 4" descr="Modular elliptic curve - Wikipedia">
            <a:extLst>
              <a:ext uri="{FF2B5EF4-FFF2-40B4-BE49-F238E27FC236}">
                <a16:creationId xmlns:a16="http://schemas.microsoft.com/office/drawing/2014/main" id="{073C7042-8D90-5044-087D-CD6B5EC0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68" y="4677824"/>
            <a:ext cx="2743200" cy="1556766"/>
          </a:xfrm>
          <a:prstGeom prst="rect">
            <a:avLst/>
          </a:prstGeom>
        </p:spPr>
      </p:pic>
      <p:pic>
        <p:nvPicPr>
          <p:cNvPr id="6" name="Imagen 5" descr="RSA Security - Wikipedia, la enciclopedia libre">
            <a:extLst>
              <a:ext uri="{FF2B5EF4-FFF2-40B4-BE49-F238E27FC236}">
                <a16:creationId xmlns:a16="http://schemas.microsoft.com/office/drawing/2014/main" id="{ACD56041-44D1-9FE9-58B2-8FD72626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682" y="3003909"/>
            <a:ext cx="2412521" cy="8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3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Quotable</vt:lpstr>
      <vt:lpstr>Passguard</vt:lpstr>
      <vt:lpstr>Índice</vt:lpstr>
      <vt:lpstr>Motivación y objetivos del proyecto</vt:lpstr>
      <vt:lpstr>Introducción a la criptografía.</vt:lpstr>
      <vt:lpstr>Criptografía: Cifrado</vt:lpstr>
      <vt:lpstr>Criptografía: Otras funciones</vt:lpstr>
      <vt:lpstr>Ejemplos de algoritmos criptográficos</vt:lpstr>
      <vt:lpstr>Ejemplos: Encryption Standard</vt:lpstr>
      <vt:lpstr>Ejemplos: Cifrados Asimétricos</vt:lpstr>
      <vt:lpstr>Ejemplos: Otras funciones criptográficas.</vt:lpstr>
      <vt:lpstr>Passguard: Elecciones iniciales.</vt:lpstr>
      <vt:lpstr>Passguard: Funcionalidades implementadas</vt:lpstr>
      <vt:lpstr>Passguard: Resultado Final (I)</vt:lpstr>
      <vt:lpstr>Passguard: Resultado Final (II)</vt:lpstr>
      <vt:lpstr>Passguard: Resultado Final (III)</vt:lpstr>
      <vt:lpstr>Passguard: Resultado Final (IV)</vt:lpstr>
      <vt:lpstr>Passguard: Resultado Final (V)</vt:lpstr>
      <vt:lpstr>Passguard: Resultado Final (VI)</vt:lpstr>
      <vt:lpstr>Passguard: Resultado Final (VII)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510</cp:revision>
  <dcterms:created xsi:type="dcterms:W3CDTF">2023-09-16T12:20:10Z</dcterms:created>
  <dcterms:modified xsi:type="dcterms:W3CDTF">2023-09-17T20:49:38Z</dcterms:modified>
</cp:coreProperties>
</file>