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3" r:id="rId5"/>
    <p:sldId id="266" r:id="rId6"/>
    <p:sldId id="265" r:id="rId7"/>
    <p:sldId id="260" r:id="rId8"/>
    <p:sldId id="264" r:id="rId9"/>
    <p:sldId id="267" r:id="rId10"/>
    <p:sldId id="261" r:id="rId11"/>
    <p:sldId id="262"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52CEFCB5-B0B6-4C71-9994-6C33863EA2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597F3F06-6D94-4F26-801E-753CACB4BF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68ACE-2892-4BCE-995B-B566606C1321}" type="datetimeFigureOut">
              <a:rPr lang="pt-PT" smtClean="0"/>
              <a:t>12/03/2020</a:t>
            </a:fld>
            <a:endParaRPr lang="pt-PT"/>
          </a:p>
        </p:txBody>
      </p:sp>
      <p:sp>
        <p:nvSpPr>
          <p:cNvPr id="4" name="Marcador de Posição do Rodapé 3">
            <a:extLst>
              <a:ext uri="{FF2B5EF4-FFF2-40B4-BE49-F238E27FC236}">
                <a16:creationId xmlns:a16="http://schemas.microsoft.com/office/drawing/2014/main" id="{81A6D74C-943D-4C51-B3A5-A8C3D11CBC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6E9FA0EE-F3E4-4BEE-91BE-E31694FE44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975E4E-FD8F-46B7-AFF0-B9F0E4639035}" type="slidenum">
              <a:rPr lang="pt-PT" smtClean="0"/>
              <a:t>‹nº›</a:t>
            </a:fld>
            <a:endParaRPr lang="pt-PT"/>
          </a:p>
        </p:txBody>
      </p:sp>
    </p:spTree>
    <p:extLst>
      <p:ext uri="{BB962C8B-B14F-4D97-AF65-F5344CB8AC3E}">
        <p14:creationId xmlns:p14="http://schemas.microsoft.com/office/powerpoint/2010/main" val="21148251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1C66A-64B4-43E5-8D4D-AC047EC887FD}" type="datetimeFigureOut">
              <a:rPr lang="pt-PT" smtClean="0"/>
              <a:t>12/03/2020</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7658A-8C34-4A21-B4A4-533E41EE9981}" type="slidenum">
              <a:rPr lang="pt-PT" smtClean="0"/>
              <a:t>‹nº›</a:t>
            </a:fld>
            <a:endParaRPr lang="pt-PT"/>
          </a:p>
        </p:txBody>
      </p:sp>
    </p:spTree>
    <p:extLst>
      <p:ext uri="{BB962C8B-B14F-4D97-AF65-F5344CB8AC3E}">
        <p14:creationId xmlns:p14="http://schemas.microsoft.com/office/powerpoint/2010/main" val="24592727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1641E-D6B3-4B33-9DD9-A33CC899411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3442EADC-B946-4E5F-8846-C8A24AB71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710D8110-2A6E-436A-8A44-1C2BF6D30624}"/>
              </a:ext>
            </a:extLst>
          </p:cNvPr>
          <p:cNvSpPr>
            <a:spLocks noGrp="1"/>
          </p:cNvSpPr>
          <p:nvPr>
            <p:ph type="dt" sz="half" idx="10"/>
          </p:nvPr>
        </p:nvSpPr>
        <p:spPr/>
        <p:txBody>
          <a:bodyPr/>
          <a:lstStyle/>
          <a:p>
            <a:fld id="{7BB14FD7-55CD-4275-9F94-BD909C57499D}" type="datetime1">
              <a:rPr lang="pt-PT" smtClean="0"/>
              <a:t>12/03/2020</a:t>
            </a:fld>
            <a:endParaRPr lang="pt-PT"/>
          </a:p>
        </p:txBody>
      </p:sp>
      <p:sp>
        <p:nvSpPr>
          <p:cNvPr id="5" name="Marcador de Posição do Rodapé 4">
            <a:extLst>
              <a:ext uri="{FF2B5EF4-FFF2-40B4-BE49-F238E27FC236}">
                <a16:creationId xmlns:a16="http://schemas.microsoft.com/office/drawing/2014/main" id="{68FFCB9F-7EC9-4B31-B582-88537346B93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9EC2325-9DFA-4449-B99F-B47012884459}"/>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175884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2C14B-9328-42B6-AD7B-5A35FF9F422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161530A-3037-4223-9FCD-524253EDEBCF}"/>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BF7C0EEF-14E3-48D8-8422-06A04AC4E087}"/>
              </a:ext>
            </a:extLst>
          </p:cNvPr>
          <p:cNvSpPr>
            <a:spLocks noGrp="1"/>
          </p:cNvSpPr>
          <p:nvPr>
            <p:ph type="dt" sz="half" idx="10"/>
          </p:nvPr>
        </p:nvSpPr>
        <p:spPr/>
        <p:txBody>
          <a:bodyPr/>
          <a:lstStyle/>
          <a:p>
            <a:fld id="{6F6C9D31-83F7-4999-86F3-C7DDDB318CF5}" type="datetime1">
              <a:rPr lang="pt-PT" smtClean="0"/>
              <a:t>12/03/2020</a:t>
            </a:fld>
            <a:endParaRPr lang="pt-PT"/>
          </a:p>
        </p:txBody>
      </p:sp>
      <p:sp>
        <p:nvSpPr>
          <p:cNvPr id="5" name="Marcador de Posição do Rodapé 4">
            <a:extLst>
              <a:ext uri="{FF2B5EF4-FFF2-40B4-BE49-F238E27FC236}">
                <a16:creationId xmlns:a16="http://schemas.microsoft.com/office/drawing/2014/main" id="{0B876C59-EED9-454E-A0DA-DF27677D109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CE095C5-DB71-477A-A8BE-2120C534A23E}"/>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291687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94A776-A333-44C1-949C-7B79F44C7B64}"/>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BE63317-BAE0-4ABA-8C66-F092F7DDBDDE}"/>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F5A6C58-DA66-4164-BF01-7A9D3379EB35}"/>
              </a:ext>
            </a:extLst>
          </p:cNvPr>
          <p:cNvSpPr>
            <a:spLocks noGrp="1"/>
          </p:cNvSpPr>
          <p:nvPr>
            <p:ph type="dt" sz="half" idx="10"/>
          </p:nvPr>
        </p:nvSpPr>
        <p:spPr/>
        <p:txBody>
          <a:bodyPr/>
          <a:lstStyle/>
          <a:p>
            <a:fld id="{401EC874-5650-483F-99B8-FBFB3ED55FA1}" type="datetime1">
              <a:rPr lang="pt-PT" smtClean="0"/>
              <a:t>12/03/2020</a:t>
            </a:fld>
            <a:endParaRPr lang="pt-PT"/>
          </a:p>
        </p:txBody>
      </p:sp>
      <p:sp>
        <p:nvSpPr>
          <p:cNvPr id="5" name="Marcador de Posição do Rodapé 4">
            <a:extLst>
              <a:ext uri="{FF2B5EF4-FFF2-40B4-BE49-F238E27FC236}">
                <a16:creationId xmlns:a16="http://schemas.microsoft.com/office/drawing/2014/main" id="{A45E4770-0152-4E62-AD0A-84FF3B9B34A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BC14753-2868-4541-A157-0B6B74074238}"/>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261418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32D87-D25C-4E6B-8392-B9DF435CE7C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FDB64DDF-630C-4935-A311-5BBC16A5ED7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849AF72-9682-4372-BE1C-C6717B10B06F}"/>
              </a:ext>
            </a:extLst>
          </p:cNvPr>
          <p:cNvSpPr>
            <a:spLocks noGrp="1"/>
          </p:cNvSpPr>
          <p:nvPr>
            <p:ph type="dt" sz="half" idx="10"/>
          </p:nvPr>
        </p:nvSpPr>
        <p:spPr/>
        <p:txBody>
          <a:bodyPr/>
          <a:lstStyle/>
          <a:p>
            <a:fld id="{6325D085-801F-49B6-8D37-9414F48BA36C}" type="datetime1">
              <a:rPr lang="pt-PT" smtClean="0"/>
              <a:t>12/03/2020</a:t>
            </a:fld>
            <a:endParaRPr lang="pt-PT"/>
          </a:p>
        </p:txBody>
      </p:sp>
      <p:sp>
        <p:nvSpPr>
          <p:cNvPr id="5" name="Marcador de Posição do Rodapé 4">
            <a:extLst>
              <a:ext uri="{FF2B5EF4-FFF2-40B4-BE49-F238E27FC236}">
                <a16:creationId xmlns:a16="http://schemas.microsoft.com/office/drawing/2014/main" id="{94500568-B2F8-4B06-988A-AE29C50E54C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EC2F7860-7327-4340-92CE-8DA9CBAD73B8}"/>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107583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80AB-DC0D-4BC4-B1AD-277EA96DFE76}"/>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D7A5F44-7A9C-4A0E-B36E-EA5298D37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F44D5EB-35AA-4D7C-A6DC-76781CDB881E}"/>
              </a:ext>
            </a:extLst>
          </p:cNvPr>
          <p:cNvSpPr>
            <a:spLocks noGrp="1"/>
          </p:cNvSpPr>
          <p:nvPr>
            <p:ph type="dt" sz="half" idx="10"/>
          </p:nvPr>
        </p:nvSpPr>
        <p:spPr/>
        <p:txBody>
          <a:bodyPr/>
          <a:lstStyle/>
          <a:p>
            <a:fld id="{6C00297A-3BC1-4D18-9E16-29A8A8E83AF6}" type="datetime1">
              <a:rPr lang="pt-PT" smtClean="0"/>
              <a:t>12/03/2020</a:t>
            </a:fld>
            <a:endParaRPr lang="pt-PT"/>
          </a:p>
        </p:txBody>
      </p:sp>
      <p:sp>
        <p:nvSpPr>
          <p:cNvPr id="5" name="Marcador de Posição do Rodapé 4">
            <a:extLst>
              <a:ext uri="{FF2B5EF4-FFF2-40B4-BE49-F238E27FC236}">
                <a16:creationId xmlns:a16="http://schemas.microsoft.com/office/drawing/2014/main" id="{5F0A276F-C519-4265-A57B-79718EB392F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4B76427-0D4A-4DC6-B3CA-AA429CA2F41F}"/>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247024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8527A-17B9-4BF5-9E73-3BCB21411DE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ABC9575-8B41-40B8-AA21-922C4C851EBA}"/>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B3634021-A6B8-44D9-8867-EE5FA7BD431B}"/>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8EE117B3-232E-4E72-93DC-AB78D1964DC9}"/>
              </a:ext>
            </a:extLst>
          </p:cNvPr>
          <p:cNvSpPr>
            <a:spLocks noGrp="1"/>
          </p:cNvSpPr>
          <p:nvPr>
            <p:ph type="dt" sz="half" idx="10"/>
          </p:nvPr>
        </p:nvSpPr>
        <p:spPr/>
        <p:txBody>
          <a:bodyPr/>
          <a:lstStyle/>
          <a:p>
            <a:fld id="{C128175D-F018-44E7-84E1-551515DA39F1}" type="datetime1">
              <a:rPr lang="pt-PT" smtClean="0"/>
              <a:t>12/03/2020</a:t>
            </a:fld>
            <a:endParaRPr lang="pt-PT"/>
          </a:p>
        </p:txBody>
      </p:sp>
      <p:sp>
        <p:nvSpPr>
          <p:cNvPr id="6" name="Marcador de Posição do Rodapé 5">
            <a:extLst>
              <a:ext uri="{FF2B5EF4-FFF2-40B4-BE49-F238E27FC236}">
                <a16:creationId xmlns:a16="http://schemas.microsoft.com/office/drawing/2014/main" id="{A3F6B170-D87C-4262-AC6E-86EB2CB0716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9E94D03-954B-408F-BF04-E870573507FE}"/>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386337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7DD52-8027-4366-B5D3-2DFD71EC7BD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594CA89-5E39-47E6-9F66-15F25A299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BED1E678-9656-4970-BF6F-A72290D78CFF}"/>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BA81B6E5-3DEF-4F68-8019-E1EDCBE88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34CC6BD1-A4E7-4538-81FF-F6CE44B15252}"/>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2769E3E2-5249-497E-8B63-0C1CE1766CD2}"/>
              </a:ext>
            </a:extLst>
          </p:cNvPr>
          <p:cNvSpPr>
            <a:spLocks noGrp="1"/>
          </p:cNvSpPr>
          <p:nvPr>
            <p:ph type="dt" sz="half" idx="10"/>
          </p:nvPr>
        </p:nvSpPr>
        <p:spPr/>
        <p:txBody>
          <a:bodyPr/>
          <a:lstStyle/>
          <a:p>
            <a:fld id="{546EE9B6-6304-465A-A697-4C2365773681}" type="datetime1">
              <a:rPr lang="pt-PT" smtClean="0"/>
              <a:t>12/03/2020</a:t>
            </a:fld>
            <a:endParaRPr lang="pt-PT"/>
          </a:p>
        </p:txBody>
      </p:sp>
      <p:sp>
        <p:nvSpPr>
          <p:cNvPr id="8" name="Marcador de Posição do Rodapé 7">
            <a:extLst>
              <a:ext uri="{FF2B5EF4-FFF2-40B4-BE49-F238E27FC236}">
                <a16:creationId xmlns:a16="http://schemas.microsoft.com/office/drawing/2014/main" id="{36615E2E-C2F8-4F73-B4CF-27C21A5DA772}"/>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1FF814E1-8B55-460B-B340-917CFAD5A48D}"/>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349728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3D80-2F31-44A7-B45D-9C9BE2D6F604}"/>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9C373025-E329-4E71-B64F-726629470511}"/>
              </a:ext>
            </a:extLst>
          </p:cNvPr>
          <p:cNvSpPr>
            <a:spLocks noGrp="1"/>
          </p:cNvSpPr>
          <p:nvPr>
            <p:ph type="dt" sz="half" idx="10"/>
          </p:nvPr>
        </p:nvSpPr>
        <p:spPr/>
        <p:txBody>
          <a:bodyPr/>
          <a:lstStyle/>
          <a:p>
            <a:fld id="{32BB7029-3BD8-4A3E-8369-08E187D4AE3F}" type="datetime1">
              <a:rPr lang="pt-PT" smtClean="0"/>
              <a:t>12/03/2020</a:t>
            </a:fld>
            <a:endParaRPr lang="pt-PT"/>
          </a:p>
        </p:txBody>
      </p:sp>
      <p:sp>
        <p:nvSpPr>
          <p:cNvPr id="4" name="Marcador de Posição do Rodapé 3">
            <a:extLst>
              <a:ext uri="{FF2B5EF4-FFF2-40B4-BE49-F238E27FC236}">
                <a16:creationId xmlns:a16="http://schemas.microsoft.com/office/drawing/2014/main" id="{5BEF2592-B4A9-4706-9B73-EDBD0854A4C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4928B230-5322-460E-9DEC-EC37AB1B0403}"/>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202586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338ACC41-E268-4F36-B045-518DD5F57241}"/>
              </a:ext>
            </a:extLst>
          </p:cNvPr>
          <p:cNvSpPr>
            <a:spLocks noGrp="1"/>
          </p:cNvSpPr>
          <p:nvPr>
            <p:ph type="dt" sz="half" idx="10"/>
          </p:nvPr>
        </p:nvSpPr>
        <p:spPr/>
        <p:txBody>
          <a:bodyPr/>
          <a:lstStyle/>
          <a:p>
            <a:fld id="{9314050A-1A30-498D-AEE1-EC78CD727FA5}" type="datetime1">
              <a:rPr lang="pt-PT" smtClean="0"/>
              <a:t>12/03/2020</a:t>
            </a:fld>
            <a:endParaRPr lang="pt-PT"/>
          </a:p>
        </p:txBody>
      </p:sp>
      <p:sp>
        <p:nvSpPr>
          <p:cNvPr id="3" name="Marcador de Posição do Rodapé 2">
            <a:extLst>
              <a:ext uri="{FF2B5EF4-FFF2-40B4-BE49-F238E27FC236}">
                <a16:creationId xmlns:a16="http://schemas.microsoft.com/office/drawing/2014/main" id="{22BA2478-6750-4DC2-BFC3-533DF0A8481D}"/>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9E5410F-DF41-4F3B-8244-18E0333064AC}"/>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35450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1BB9-2BA7-423C-82C7-822664F41D2C}"/>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8EE2996A-800E-42E4-A56B-0CFF47257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9806749B-2113-43A3-9490-9F2417BB9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C661F1F-6BF4-4A68-8967-870BAC1B2F1F}"/>
              </a:ext>
            </a:extLst>
          </p:cNvPr>
          <p:cNvSpPr>
            <a:spLocks noGrp="1"/>
          </p:cNvSpPr>
          <p:nvPr>
            <p:ph type="dt" sz="half" idx="10"/>
          </p:nvPr>
        </p:nvSpPr>
        <p:spPr/>
        <p:txBody>
          <a:bodyPr/>
          <a:lstStyle/>
          <a:p>
            <a:fld id="{5FF132B4-6DDB-4265-A67D-0BB531F124FC}" type="datetime1">
              <a:rPr lang="pt-PT" smtClean="0"/>
              <a:t>12/03/2020</a:t>
            </a:fld>
            <a:endParaRPr lang="pt-PT"/>
          </a:p>
        </p:txBody>
      </p:sp>
      <p:sp>
        <p:nvSpPr>
          <p:cNvPr id="6" name="Marcador de Posição do Rodapé 5">
            <a:extLst>
              <a:ext uri="{FF2B5EF4-FFF2-40B4-BE49-F238E27FC236}">
                <a16:creationId xmlns:a16="http://schemas.microsoft.com/office/drawing/2014/main" id="{EFDD9003-F6BD-48E4-8EEE-41A30EF7AE9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E67E0BE-3F6B-4075-A454-60F3D9B7BCAE}"/>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251146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5FD52-E90D-4B8B-A007-E126D7C5DFA1}"/>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4B21761-BC59-4E16-834E-10B78A8D2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97C67A87-FE87-4968-864E-ABBBBC24C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05EF303-4C63-4E9E-992E-EBEBB06D0D27}"/>
              </a:ext>
            </a:extLst>
          </p:cNvPr>
          <p:cNvSpPr>
            <a:spLocks noGrp="1"/>
          </p:cNvSpPr>
          <p:nvPr>
            <p:ph type="dt" sz="half" idx="10"/>
          </p:nvPr>
        </p:nvSpPr>
        <p:spPr/>
        <p:txBody>
          <a:bodyPr/>
          <a:lstStyle/>
          <a:p>
            <a:fld id="{10BD8576-09F8-41A6-B05E-9354E47E2508}" type="datetime1">
              <a:rPr lang="pt-PT" smtClean="0"/>
              <a:t>12/03/2020</a:t>
            </a:fld>
            <a:endParaRPr lang="pt-PT"/>
          </a:p>
        </p:txBody>
      </p:sp>
      <p:sp>
        <p:nvSpPr>
          <p:cNvPr id="6" name="Marcador de Posição do Rodapé 5">
            <a:extLst>
              <a:ext uri="{FF2B5EF4-FFF2-40B4-BE49-F238E27FC236}">
                <a16:creationId xmlns:a16="http://schemas.microsoft.com/office/drawing/2014/main" id="{B5DF3A98-8CFE-4184-8CD9-A990B8CC5FC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6D7F519-045D-4E9A-AD8B-54AF04C89394}"/>
              </a:ext>
            </a:extLst>
          </p:cNvPr>
          <p:cNvSpPr>
            <a:spLocks noGrp="1"/>
          </p:cNvSpPr>
          <p:nvPr>
            <p:ph type="sldNum" sz="quarter" idx="12"/>
          </p:nvPr>
        </p:nvSpPr>
        <p:spPr/>
        <p:txBody>
          <a:bodyPr/>
          <a:lstStyle/>
          <a:p>
            <a:fld id="{022438F5-2126-430B-A901-B066E2E12B21}" type="slidenum">
              <a:rPr lang="pt-PT" smtClean="0"/>
              <a:t>‹nº›</a:t>
            </a:fld>
            <a:endParaRPr lang="pt-PT"/>
          </a:p>
        </p:txBody>
      </p:sp>
    </p:spTree>
    <p:extLst>
      <p:ext uri="{BB962C8B-B14F-4D97-AF65-F5344CB8AC3E}">
        <p14:creationId xmlns:p14="http://schemas.microsoft.com/office/powerpoint/2010/main" val="59747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276BBCE3-C2CF-4FFD-9DAE-E96383FA4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2C7065-79EE-4C66-B4EA-99A2D446E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024E108-9814-443D-A2E6-61DB53ED2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08474-EC6B-44B1-BA34-7F0C8D7A1148}" type="datetime1">
              <a:rPr lang="pt-PT" smtClean="0"/>
              <a:t>12/03/2020</a:t>
            </a:fld>
            <a:endParaRPr lang="pt-PT"/>
          </a:p>
        </p:txBody>
      </p:sp>
      <p:sp>
        <p:nvSpPr>
          <p:cNvPr id="5" name="Marcador de Posição do Rodapé 4">
            <a:extLst>
              <a:ext uri="{FF2B5EF4-FFF2-40B4-BE49-F238E27FC236}">
                <a16:creationId xmlns:a16="http://schemas.microsoft.com/office/drawing/2014/main" id="{B0F908F2-BAA7-4116-ADBF-4DEBA3D3E7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08C44141-BD79-4964-9DD5-63EB2B767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438F5-2126-430B-A901-B066E2E12B21}" type="slidenum">
              <a:rPr lang="pt-PT" smtClean="0"/>
              <a:t>‹nº›</a:t>
            </a:fld>
            <a:endParaRPr lang="pt-PT"/>
          </a:p>
        </p:txBody>
      </p:sp>
    </p:spTree>
    <p:extLst>
      <p:ext uri="{BB962C8B-B14F-4D97-AF65-F5344CB8AC3E}">
        <p14:creationId xmlns:p14="http://schemas.microsoft.com/office/powerpoint/2010/main" val="840561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6B18E-2808-4134-B19E-FC07965070DF}"/>
              </a:ext>
            </a:extLst>
          </p:cNvPr>
          <p:cNvSpPr>
            <a:spLocks noGrp="1"/>
          </p:cNvSpPr>
          <p:nvPr>
            <p:ph type="ctrTitle"/>
          </p:nvPr>
        </p:nvSpPr>
        <p:spPr>
          <a:xfrm>
            <a:off x="1524000" y="1209048"/>
            <a:ext cx="9144000" cy="661697"/>
          </a:xfrm>
        </p:spPr>
        <p:txBody>
          <a:bodyPr>
            <a:normAutofit fontScale="90000"/>
          </a:bodyPr>
          <a:lstStyle/>
          <a:p>
            <a:r>
              <a:rPr lang="pt-PT" sz="3200" b="1" dirty="0" err="1">
                <a:latin typeface="Times New Roman" panose="02020603050405020304" pitchFamily="18" charset="0"/>
                <a:cs typeface="Times New Roman" panose="02020603050405020304" pitchFamily="18" charset="0"/>
              </a:rPr>
              <a:t>Analytic</a:t>
            </a:r>
            <a:r>
              <a:rPr lang="pt-PT" sz="3200" b="1" dirty="0">
                <a:latin typeface="Times New Roman" panose="02020603050405020304" pitchFamily="18" charset="0"/>
                <a:cs typeface="Times New Roman" panose="02020603050405020304" pitchFamily="18" charset="0"/>
              </a:rPr>
              <a:t> </a:t>
            </a:r>
            <a:r>
              <a:rPr lang="pt-PT" sz="3200" b="1" dirty="0" err="1">
                <a:latin typeface="Times New Roman" panose="02020603050405020304" pitchFamily="18" charset="0"/>
                <a:cs typeface="Times New Roman" panose="02020603050405020304" pitchFamily="18" charset="0"/>
              </a:rPr>
              <a:t>Evaluation</a:t>
            </a:r>
            <a:r>
              <a:rPr lang="pt-PT" sz="3200" b="1" dirty="0">
                <a:latin typeface="Times New Roman" panose="02020603050405020304" pitchFamily="18" charset="0"/>
                <a:cs typeface="Times New Roman" panose="02020603050405020304" pitchFamily="18" charset="0"/>
              </a:rPr>
              <a:t> </a:t>
            </a:r>
            <a:r>
              <a:rPr lang="pt-PT" sz="3200" b="1" dirty="0" err="1">
                <a:latin typeface="Times New Roman" panose="02020603050405020304" pitchFamily="18" charset="0"/>
                <a:cs typeface="Times New Roman" panose="02020603050405020304" pitchFamily="18" charset="0"/>
              </a:rPr>
              <a:t>assignment</a:t>
            </a:r>
            <a:br>
              <a:rPr lang="pt-PT" sz="3200" b="1" dirty="0">
                <a:latin typeface="Times New Roman" panose="02020603050405020304" pitchFamily="18" charset="0"/>
                <a:cs typeface="Times New Roman" panose="02020603050405020304" pitchFamily="18" charset="0"/>
              </a:rPr>
            </a:br>
            <a:br>
              <a:rPr lang="pt-PT" sz="3200" b="1" dirty="0">
                <a:latin typeface="Times New Roman" panose="02020603050405020304" pitchFamily="18" charset="0"/>
                <a:cs typeface="Times New Roman" panose="02020603050405020304" pitchFamily="18" charset="0"/>
              </a:rPr>
            </a:br>
            <a:r>
              <a:rPr lang="pt-PT" sz="2700" b="1" dirty="0">
                <a:latin typeface="Times New Roman" panose="02020603050405020304" pitchFamily="18" charset="0"/>
                <a:cs typeface="Times New Roman" panose="02020603050405020304" pitchFamily="18" charset="0"/>
              </a:rPr>
              <a:t>eBay</a:t>
            </a:r>
            <a:endParaRPr lang="pt-PT" sz="3200" b="1"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0DEDFC29-3EFE-4E96-A88F-A987E6C0F6A7}"/>
              </a:ext>
            </a:extLst>
          </p:cNvPr>
          <p:cNvSpPr>
            <a:spLocks noGrp="1"/>
          </p:cNvSpPr>
          <p:nvPr>
            <p:ph type="subTitle" idx="1"/>
          </p:nvPr>
        </p:nvSpPr>
        <p:spPr>
          <a:xfrm>
            <a:off x="0" y="1870745"/>
            <a:ext cx="12192000" cy="4987255"/>
          </a:xfrm>
        </p:spPr>
        <p:txBody>
          <a:bodyPr/>
          <a:lstStyle/>
          <a:p>
            <a:pPr algn="l"/>
            <a:endParaRPr lang="pt-PT" dirty="0"/>
          </a:p>
          <a:p>
            <a:pPr algn="l"/>
            <a:r>
              <a:rPr lang="pt-PT" b="1" dirty="0" err="1">
                <a:latin typeface="Times New Roman" panose="02020603050405020304" pitchFamily="18" charset="0"/>
                <a:cs typeface="Times New Roman" panose="02020603050405020304" pitchFamily="18" charset="0"/>
              </a:rPr>
              <a:t>Assignment</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done</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by</a:t>
            </a:r>
            <a:r>
              <a:rPr lang="pt-PT" b="1" dirty="0">
                <a:latin typeface="Times New Roman" panose="02020603050405020304" pitchFamily="18" charset="0"/>
                <a:cs typeface="Times New Roman" panose="02020603050405020304" pitchFamily="18" charset="0"/>
              </a:rPr>
              <a:t>:</a:t>
            </a:r>
            <a:r>
              <a:rPr lang="pt-PT" dirty="0">
                <a:latin typeface="Times New Roman" panose="02020603050405020304" pitchFamily="18" charset="0"/>
                <a:cs typeface="Times New Roman" panose="02020603050405020304" pitchFamily="18" charset="0"/>
              </a:rPr>
              <a:t> 		Pedro Alves, 88861, MIECT</a:t>
            </a:r>
          </a:p>
          <a:p>
            <a:pPr algn="l"/>
            <a:r>
              <a:rPr lang="pt-PT" dirty="0">
                <a:latin typeface="Times New Roman" panose="02020603050405020304" pitchFamily="18" charset="0"/>
                <a:cs typeface="Times New Roman" panose="02020603050405020304" pitchFamily="18" charset="0"/>
              </a:rPr>
              <a:t>			      		Martim Neves, 88904, MIECT</a:t>
            </a:r>
          </a:p>
          <a:p>
            <a:pPr algn="l"/>
            <a:r>
              <a:rPr lang="pt-PT" dirty="0">
                <a:latin typeface="Times New Roman" panose="02020603050405020304" pitchFamily="18" charset="0"/>
                <a:cs typeface="Times New Roman" panose="02020603050405020304" pitchFamily="18" charset="0"/>
              </a:rPr>
              <a:t>			     	 	Diogo Fernandes, 89221, MIECT</a:t>
            </a:r>
          </a:p>
          <a:p>
            <a:pPr algn="l"/>
            <a:endParaRPr lang="pt-PT" dirty="0">
              <a:latin typeface="Times New Roman" panose="02020603050405020304" pitchFamily="18" charset="0"/>
              <a:cs typeface="Times New Roman" panose="02020603050405020304" pitchFamily="18" charset="0"/>
            </a:endParaRPr>
          </a:p>
          <a:p>
            <a:pPr algn="l"/>
            <a:r>
              <a:rPr lang="pt-PT" b="1" dirty="0" err="1">
                <a:latin typeface="Times New Roman" panose="02020603050405020304" pitchFamily="18" charset="0"/>
                <a:cs typeface="Times New Roman" panose="02020603050405020304" pitchFamily="18" charset="0"/>
              </a:rPr>
              <a:t>Within</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the</a:t>
            </a:r>
            <a:r>
              <a:rPr lang="pt-PT" b="1" dirty="0">
                <a:latin typeface="Times New Roman" panose="02020603050405020304" pitchFamily="18" charset="0"/>
                <a:cs typeface="Times New Roman" panose="02020603050405020304" pitchFamily="18" charset="0"/>
              </a:rPr>
              <a:t> scope </a:t>
            </a:r>
            <a:r>
              <a:rPr lang="pt-PT" b="1" dirty="0" err="1">
                <a:latin typeface="Times New Roman" panose="02020603050405020304" pitchFamily="18" charset="0"/>
                <a:cs typeface="Times New Roman" panose="02020603050405020304" pitchFamily="18" charset="0"/>
              </a:rPr>
              <a:t>of</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the</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course</a:t>
            </a:r>
            <a:r>
              <a:rPr lang="pt-PT" b="1"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Human-Computer</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Interaction</a:t>
            </a:r>
            <a:r>
              <a:rPr lang="pt-PT" dirty="0">
                <a:latin typeface="Times New Roman" panose="02020603050405020304" pitchFamily="18" charset="0"/>
                <a:cs typeface="Times New Roman" panose="02020603050405020304" pitchFamily="18" charset="0"/>
              </a:rPr>
              <a:t> (HCI)</a:t>
            </a:r>
          </a:p>
          <a:p>
            <a:pPr algn="r"/>
            <a:endParaRPr lang="pt-PT" b="1" dirty="0">
              <a:latin typeface="Times New Roman" panose="02020603050405020304" pitchFamily="18" charset="0"/>
              <a:cs typeface="Times New Roman" panose="02020603050405020304" pitchFamily="18" charset="0"/>
            </a:endParaRPr>
          </a:p>
          <a:p>
            <a:pPr algn="l"/>
            <a:r>
              <a:rPr lang="pt-PT" b="1" dirty="0" err="1">
                <a:latin typeface="Times New Roman" panose="02020603050405020304" pitchFamily="18" charset="0"/>
                <a:cs typeface="Times New Roman" panose="02020603050405020304" pitchFamily="18" charset="0"/>
              </a:rPr>
              <a:t>Class</a:t>
            </a:r>
            <a:r>
              <a:rPr lang="pt-PT" b="1" dirty="0">
                <a:latin typeface="Times New Roman" panose="02020603050405020304" pitchFamily="18" charset="0"/>
                <a:cs typeface="Times New Roman" panose="02020603050405020304" pitchFamily="18" charset="0"/>
              </a:rPr>
              <a:t>:	</a:t>
            </a:r>
            <a:r>
              <a:rPr lang="pt-PT" dirty="0">
                <a:latin typeface="Times New Roman" panose="02020603050405020304" pitchFamily="18" charset="0"/>
                <a:cs typeface="Times New Roman" panose="02020603050405020304" pitchFamily="18" charset="0"/>
              </a:rPr>
              <a:t>				P1</a:t>
            </a:r>
            <a:endParaRPr lang="pt-PT" b="1" dirty="0">
              <a:latin typeface="Times New Roman" panose="02020603050405020304" pitchFamily="18" charset="0"/>
              <a:cs typeface="Times New Roman" panose="02020603050405020304" pitchFamily="18" charset="0"/>
            </a:endParaRPr>
          </a:p>
          <a:p>
            <a:pPr algn="r"/>
            <a:r>
              <a:rPr lang="pt-PT" b="1" dirty="0">
                <a:latin typeface="Times New Roman" panose="02020603050405020304" pitchFamily="18" charset="0"/>
                <a:cs typeface="Times New Roman" panose="02020603050405020304" pitchFamily="18" charset="0"/>
              </a:rPr>
              <a:t>	</a:t>
            </a:r>
          </a:p>
          <a:p>
            <a:pPr algn="r"/>
            <a:r>
              <a:rPr lang="pt-PT" dirty="0" err="1">
                <a:latin typeface="Times New Roman" panose="02020603050405020304" pitchFamily="18" charset="0"/>
                <a:cs typeface="Times New Roman" panose="02020603050405020304" pitchFamily="18" charset="0"/>
              </a:rPr>
              <a:t>March</a:t>
            </a:r>
            <a:r>
              <a:rPr lang="pt-PT" dirty="0">
                <a:latin typeface="Times New Roman" panose="02020603050405020304" pitchFamily="18" charset="0"/>
                <a:cs typeface="Times New Roman" panose="02020603050405020304" pitchFamily="18" charset="0"/>
              </a:rPr>
              <a:t> 17th, 2020</a:t>
            </a:r>
          </a:p>
        </p:txBody>
      </p:sp>
    </p:spTree>
    <p:extLst>
      <p:ext uri="{BB962C8B-B14F-4D97-AF65-F5344CB8AC3E}">
        <p14:creationId xmlns:p14="http://schemas.microsoft.com/office/powerpoint/2010/main" val="1912098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8834B-9F06-4B08-9AC3-AB43954D3255}"/>
              </a:ext>
            </a:extLst>
          </p:cNvPr>
          <p:cNvSpPr>
            <a:spLocks noGrp="1"/>
          </p:cNvSpPr>
          <p:nvPr>
            <p:ph type="title"/>
          </p:nvPr>
        </p:nvSpPr>
        <p:spPr/>
        <p:txBody>
          <a:bodyPr>
            <a:normAutofit/>
          </a:bodyPr>
          <a:lstStyle/>
          <a:p>
            <a:r>
              <a:rPr lang="pt-PT" sz="3600" b="1" dirty="0" err="1">
                <a:latin typeface="Times New Roman" panose="02020603050405020304" pitchFamily="18" charset="0"/>
                <a:cs typeface="Times New Roman" panose="02020603050405020304" pitchFamily="18" charset="0"/>
              </a:rPr>
              <a:t>Remaining</a:t>
            </a:r>
            <a:r>
              <a:rPr lang="pt-PT" sz="3600" b="1" dirty="0">
                <a:latin typeface="Times New Roman" panose="02020603050405020304" pitchFamily="18" charset="0"/>
                <a:cs typeface="Times New Roman" panose="02020603050405020304" pitchFamily="18" charset="0"/>
              </a:rPr>
              <a:t> </a:t>
            </a:r>
            <a:r>
              <a:rPr lang="pt-PT" sz="3600" b="1" dirty="0" err="1">
                <a:latin typeface="Times New Roman" panose="02020603050405020304" pitchFamily="18" charset="0"/>
                <a:cs typeface="Times New Roman" panose="02020603050405020304" pitchFamily="18" charset="0"/>
              </a:rPr>
              <a:t>problems</a:t>
            </a:r>
            <a:r>
              <a:rPr lang="pt-PT" sz="3600" b="1" dirty="0">
                <a:latin typeface="Times New Roman" panose="02020603050405020304" pitchFamily="18" charset="0"/>
                <a:cs typeface="Times New Roman" panose="02020603050405020304" pitchFamily="18" charset="0"/>
              </a:rPr>
              <a:t> </a:t>
            </a:r>
            <a:r>
              <a:rPr lang="pt-PT" sz="3600" b="1" dirty="0" err="1">
                <a:latin typeface="Times New Roman" panose="02020603050405020304" pitchFamily="18" charset="0"/>
                <a:cs typeface="Times New Roman" panose="02020603050405020304" pitchFamily="18" charset="0"/>
              </a:rPr>
              <a:t>and</a:t>
            </a:r>
            <a:r>
              <a:rPr lang="pt-PT" sz="3600" b="1" dirty="0">
                <a:latin typeface="Times New Roman" panose="02020603050405020304" pitchFamily="18" charset="0"/>
                <a:cs typeface="Times New Roman" panose="02020603050405020304" pitchFamily="18" charset="0"/>
              </a:rPr>
              <a:t> </a:t>
            </a:r>
            <a:r>
              <a:rPr lang="pt-PT" sz="3600" b="1" dirty="0" err="1">
                <a:latin typeface="Times New Roman" panose="02020603050405020304" pitchFamily="18" charset="0"/>
                <a:cs typeface="Times New Roman" panose="02020603050405020304" pitchFamily="18" charset="0"/>
              </a:rPr>
              <a:t>it´s</a:t>
            </a:r>
            <a:r>
              <a:rPr lang="pt-PT" sz="3600" b="1" dirty="0">
                <a:latin typeface="Times New Roman" panose="02020603050405020304" pitchFamily="18" charset="0"/>
                <a:cs typeface="Times New Roman" panose="02020603050405020304" pitchFamily="18" charset="0"/>
              </a:rPr>
              <a:t> </a:t>
            </a:r>
            <a:r>
              <a:rPr lang="pt-PT" sz="3600" b="1" dirty="0" err="1">
                <a:latin typeface="Times New Roman" panose="02020603050405020304" pitchFamily="18" charset="0"/>
                <a:cs typeface="Times New Roman" panose="02020603050405020304" pitchFamily="18" charset="0"/>
              </a:rPr>
              <a:t>Heuristic</a:t>
            </a:r>
            <a:r>
              <a:rPr lang="pt-PT" sz="3600" b="1" dirty="0">
                <a:latin typeface="Times New Roman" panose="02020603050405020304" pitchFamily="18" charset="0"/>
                <a:cs typeface="Times New Roman" panose="02020603050405020304" pitchFamily="18" charset="0"/>
              </a:rPr>
              <a:t> </a:t>
            </a:r>
            <a:r>
              <a:rPr lang="pt-PT" sz="3600" b="1" dirty="0" err="1">
                <a:latin typeface="Times New Roman" panose="02020603050405020304" pitchFamily="18" charset="0"/>
                <a:cs typeface="Times New Roman" panose="02020603050405020304" pitchFamily="18" charset="0"/>
              </a:rPr>
              <a:t>Evaluation</a:t>
            </a:r>
            <a:endParaRPr lang="pt-PT" sz="3600" b="1" dirty="0">
              <a:latin typeface="Times New Roman" panose="02020603050405020304" pitchFamily="18" charset="0"/>
              <a:cs typeface="Times New Roman" panose="02020603050405020304" pitchFamily="18" charset="0"/>
            </a:endParaRPr>
          </a:p>
        </p:txBody>
      </p:sp>
      <p:graphicFrame>
        <p:nvGraphicFramePr>
          <p:cNvPr id="8" name="Tabela 8">
            <a:extLst>
              <a:ext uri="{FF2B5EF4-FFF2-40B4-BE49-F238E27FC236}">
                <a16:creationId xmlns:a16="http://schemas.microsoft.com/office/drawing/2014/main" id="{95B7DB80-D287-43BC-9280-16FE632C7492}"/>
              </a:ext>
            </a:extLst>
          </p:cNvPr>
          <p:cNvGraphicFramePr>
            <a:graphicFrameLocks noGrp="1"/>
          </p:cNvGraphicFramePr>
          <p:nvPr>
            <p:ph idx="1"/>
            <p:extLst>
              <p:ext uri="{D42A27DB-BD31-4B8C-83A1-F6EECF244321}">
                <p14:modId xmlns:p14="http://schemas.microsoft.com/office/powerpoint/2010/main" val="2535434229"/>
              </p:ext>
            </p:extLst>
          </p:nvPr>
        </p:nvGraphicFramePr>
        <p:xfrm>
          <a:off x="838200" y="2469092"/>
          <a:ext cx="10515600" cy="269478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9516195"/>
                    </a:ext>
                  </a:extLst>
                </a:gridCol>
                <a:gridCol w="2103120">
                  <a:extLst>
                    <a:ext uri="{9D8B030D-6E8A-4147-A177-3AD203B41FA5}">
                      <a16:colId xmlns:a16="http://schemas.microsoft.com/office/drawing/2014/main" val="2551813028"/>
                    </a:ext>
                  </a:extLst>
                </a:gridCol>
                <a:gridCol w="2103120">
                  <a:extLst>
                    <a:ext uri="{9D8B030D-6E8A-4147-A177-3AD203B41FA5}">
                      <a16:colId xmlns:a16="http://schemas.microsoft.com/office/drawing/2014/main" val="2495376235"/>
                    </a:ext>
                  </a:extLst>
                </a:gridCol>
                <a:gridCol w="2103120">
                  <a:extLst>
                    <a:ext uri="{9D8B030D-6E8A-4147-A177-3AD203B41FA5}">
                      <a16:colId xmlns:a16="http://schemas.microsoft.com/office/drawing/2014/main" val="9062019"/>
                    </a:ext>
                  </a:extLst>
                </a:gridCol>
                <a:gridCol w="2103120">
                  <a:extLst>
                    <a:ext uri="{9D8B030D-6E8A-4147-A177-3AD203B41FA5}">
                      <a16:colId xmlns:a16="http://schemas.microsoft.com/office/drawing/2014/main" val="73404725"/>
                    </a:ext>
                  </a:extLst>
                </a:gridCol>
              </a:tblGrid>
              <a:tr h="593461">
                <a:tc>
                  <a:txBody>
                    <a:bodyPr/>
                    <a:lstStyle/>
                    <a:p>
                      <a:endParaRPr lang="pt-PT"/>
                    </a:p>
                  </a:txBody>
                  <a:tcPr/>
                </a:tc>
                <a:tc>
                  <a:txBody>
                    <a:bodyPr/>
                    <a:lstStyle/>
                    <a:p>
                      <a:r>
                        <a:rPr lang="pt-PT" dirty="0"/>
                        <a:t>Pedro</a:t>
                      </a:r>
                    </a:p>
                  </a:txBody>
                  <a:tcPr/>
                </a:tc>
                <a:tc>
                  <a:txBody>
                    <a:bodyPr/>
                    <a:lstStyle/>
                    <a:p>
                      <a:r>
                        <a:rPr lang="pt-PT" dirty="0"/>
                        <a:t>Martim</a:t>
                      </a:r>
                    </a:p>
                  </a:txBody>
                  <a:tcPr/>
                </a:tc>
                <a:tc>
                  <a:txBody>
                    <a:bodyPr/>
                    <a:lstStyle/>
                    <a:p>
                      <a:r>
                        <a:rPr lang="pt-PT" dirty="0"/>
                        <a:t>Diogo</a:t>
                      </a:r>
                    </a:p>
                  </a:txBody>
                  <a:tcPr/>
                </a:tc>
                <a:tc>
                  <a:txBody>
                    <a:bodyPr/>
                    <a:lstStyle/>
                    <a:p>
                      <a:r>
                        <a:rPr lang="pt-PT" dirty="0" err="1"/>
                        <a:t>Median</a:t>
                      </a:r>
                      <a:endParaRPr lang="pt-PT" dirty="0"/>
                    </a:p>
                  </a:txBody>
                  <a:tcPr/>
                </a:tc>
                <a:extLst>
                  <a:ext uri="{0D108BD9-81ED-4DB2-BD59-A6C34878D82A}">
                    <a16:rowId xmlns:a16="http://schemas.microsoft.com/office/drawing/2014/main" val="530986451"/>
                  </a:ext>
                </a:extLst>
              </a:tr>
              <a:tr h="595047">
                <a:tc>
                  <a:txBody>
                    <a:bodyPr/>
                    <a:lstStyle/>
                    <a:p>
                      <a:r>
                        <a:rPr lang="pt-PT" dirty="0" err="1"/>
                        <a:t>Help</a:t>
                      </a:r>
                      <a:r>
                        <a:rPr lang="pt-PT" dirty="0"/>
                        <a:t> </a:t>
                      </a:r>
                      <a:r>
                        <a:rPr lang="pt-PT" dirty="0" err="1"/>
                        <a:t>button</a:t>
                      </a:r>
                      <a:r>
                        <a:rPr lang="pt-PT" dirty="0"/>
                        <a:t> </a:t>
                      </a:r>
                      <a:r>
                        <a:rPr lang="pt-PT" dirty="0" err="1"/>
                        <a:t>is</a:t>
                      </a:r>
                      <a:r>
                        <a:rPr lang="pt-PT" dirty="0"/>
                        <a:t> too </a:t>
                      </a:r>
                      <a:r>
                        <a:rPr lang="pt-PT" dirty="0" err="1"/>
                        <a:t>small</a:t>
                      </a:r>
                      <a:r>
                        <a:rPr lang="pt-PT" dirty="0"/>
                        <a:t> </a:t>
                      </a:r>
                      <a:r>
                        <a:rPr lang="pt-PT" dirty="0" err="1"/>
                        <a:t>and</a:t>
                      </a:r>
                      <a:r>
                        <a:rPr lang="pt-PT" dirty="0"/>
                        <a:t> </a:t>
                      </a:r>
                      <a:r>
                        <a:rPr lang="pt-PT" dirty="0" err="1"/>
                        <a:t>hidden</a:t>
                      </a:r>
                      <a:r>
                        <a:rPr lang="pt-PT" dirty="0"/>
                        <a:t> </a:t>
                      </a:r>
                      <a:r>
                        <a:rPr lang="pt-PT" dirty="0" err="1"/>
                        <a:t>at</a:t>
                      </a:r>
                      <a:r>
                        <a:rPr lang="pt-PT" dirty="0"/>
                        <a:t> </a:t>
                      </a:r>
                      <a:r>
                        <a:rPr lang="pt-PT" dirty="0" err="1"/>
                        <a:t>the</a:t>
                      </a:r>
                      <a:r>
                        <a:rPr lang="pt-PT" dirty="0"/>
                        <a:t> </a:t>
                      </a:r>
                      <a:r>
                        <a:rPr lang="pt-PT" dirty="0" err="1"/>
                        <a:t>end</a:t>
                      </a:r>
                      <a:r>
                        <a:rPr lang="pt-PT" dirty="0"/>
                        <a:t> </a:t>
                      </a:r>
                      <a:r>
                        <a:rPr lang="pt-PT" dirty="0" err="1"/>
                        <a:t>of</a:t>
                      </a:r>
                      <a:r>
                        <a:rPr lang="pt-PT" dirty="0"/>
                        <a:t> </a:t>
                      </a:r>
                      <a:r>
                        <a:rPr lang="pt-PT" dirty="0" err="1"/>
                        <a:t>the</a:t>
                      </a:r>
                      <a:r>
                        <a:rPr lang="pt-PT" dirty="0"/>
                        <a:t> </a:t>
                      </a:r>
                      <a:r>
                        <a:rPr lang="pt-PT" dirty="0" err="1"/>
                        <a:t>page</a:t>
                      </a:r>
                      <a:endParaRPr lang="pt-PT" dirty="0"/>
                    </a:p>
                  </a:txBody>
                  <a:tcPr/>
                </a:tc>
                <a:tc>
                  <a:txBody>
                    <a:bodyPr/>
                    <a:lstStyle/>
                    <a:p>
                      <a:endParaRPr lang="pt-PT"/>
                    </a:p>
                  </a:txBody>
                  <a:tcPr/>
                </a:tc>
                <a:tc>
                  <a:txBody>
                    <a:bodyPr/>
                    <a:lstStyle/>
                    <a:p>
                      <a:r>
                        <a:rPr lang="pt-PT" dirty="0"/>
                        <a:t>6</a:t>
                      </a:r>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583501375"/>
                  </a:ext>
                </a:extLst>
              </a:tr>
              <a:tr h="593461">
                <a:tc>
                  <a:txBody>
                    <a:bodyPr/>
                    <a:lstStyle/>
                    <a:p>
                      <a:r>
                        <a:rPr lang="pt-PT" dirty="0"/>
                        <a:t>Problema 2</a:t>
                      </a:r>
                    </a:p>
                  </a:txBody>
                  <a:tcPr/>
                </a:tc>
                <a:tc>
                  <a:txBody>
                    <a:bodyPr/>
                    <a:lstStyle/>
                    <a:p>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639895582"/>
                  </a:ext>
                </a:extLst>
              </a:tr>
              <a:tr h="593461">
                <a:tc>
                  <a:txBody>
                    <a:bodyPr/>
                    <a:lstStyle/>
                    <a:p>
                      <a:r>
                        <a:rPr lang="pt-PT" dirty="0"/>
                        <a:t>Problema 3</a:t>
                      </a:r>
                    </a:p>
                  </a:txBody>
                  <a:tcPr/>
                </a:tc>
                <a:tc>
                  <a:txBody>
                    <a:bodyPr/>
                    <a:lstStyle/>
                    <a:p>
                      <a:endParaRPr lang="pt-PT"/>
                    </a:p>
                  </a:txBody>
                  <a:tcPr/>
                </a:tc>
                <a:tc>
                  <a:txBody>
                    <a:bodyPr/>
                    <a:lstStyle/>
                    <a:p>
                      <a:endParaRPr lang="pt-PT"/>
                    </a:p>
                  </a:txBody>
                  <a:tcPr/>
                </a:tc>
                <a:tc>
                  <a:txBody>
                    <a:bodyPr/>
                    <a:lstStyle/>
                    <a:p>
                      <a:endParaRPr lang="pt-PT"/>
                    </a:p>
                  </a:txBody>
                  <a:tcPr/>
                </a:tc>
                <a:tc>
                  <a:txBody>
                    <a:bodyPr/>
                    <a:lstStyle/>
                    <a:p>
                      <a:endParaRPr lang="pt-PT" dirty="0"/>
                    </a:p>
                  </a:txBody>
                  <a:tcPr/>
                </a:tc>
                <a:extLst>
                  <a:ext uri="{0D108BD9-81ED-4DB2-BD59-A6C34878D82A}">
                    <a16:rowId xmlns:a16="http://schemas.microsoft.com/office/drawing/2014/main" val="4096923555"/>
                  </a:ext>
                </a:extLst>
              </a:tr>
            </a:tbl>
          </a:graphicData>
        </a:graphic>
      </p:graphicFrame>
      <p:sp>
        <p:nvSpPr>
          <p:cNvPr id="10" name="Marcador de Posição do Número do Diapositivo 9">
            <a:extLst>
              <a:ext uri="{FF2B5EF4-FFF2-40B4-BE49-F238E27FC236}">
                <a16:creationId xmlns:a16="http://schemas.microsoft.com/office/drawing/2014/main" id="{5C289001-3AEF-4A09-A505-4FA0A6D14CE0}"/>
              </a:ext>
            </a:extLst>
          </p:cNvPr>
          <p:cNvSpPr>
            <a:spLocks noGrp="1"/>
          </p:cNvSpPr>
          <p:nvPr>
            <p:ph type="sldNum" sz="quarter" idx="12"/>
          </p:nvPr>
        </p:nvSpPr>
        <p:spPr/>
        <p:txBody>
          <a:bodyPr/>
          <a:lstStyle/>
          <a:p>
            <a:fld id="{022438F5-2126-430B-A901-B066E2E12B21}" type="slidenum">
              <a:rPr lang="pt-PT" smtClean="0"/>
              <a:t>10</a:t>
            </a:fld>
            <a:endParaRPr lang="pt-PT"/>
          </a:p>
        </p:txBody>
      </p:sp>
    </p:spTree>
    <p:extLst>
      <p:ext uri="{BB962C8B-B14F-4D97-AF65-F5344CB8AC3E}">
        <p14:creationId xmlns:p14="http://schemas.microsoft.com/office/powerpoint/2010/main" val="182800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247E9-FB9C-49E2-B8BD-15EFF193B6D1}"/>
              </a:ext>
            </a:extLst>
          </p:cNvPr>
          <p:cNvSpPr>
            <a:spLocks noGrp="1"/>
          </p:cNvSpPr>
          <p:nvPr>
            <p:ph type="title"/>
          </p:nvPr>
        </p:nvSpPr>
        <p:spPr/>
        <p:txBody>
          <a:bodyPr/>
          <a:lstStyle/>
          <a:p>
            <a:r>
              <a:rPr lang="pt-PT" dirty="0"/>
              <a:t>Slide final tipo conclusão para dizer o que achamos do </a:t>
            </a:r>
            <a:r>
              <a:rPr lang="pt-PT" dirty="0" err="1"/>
              <a:t>ebay</a:t>
            </a:r>
            <a:endParaRPr lang="pt-PT" dirty="0"/>
          </a:p>
        </p:txBody>
      </p:sp>
      <p:sp>
        <p:nvSpPr>
          <p:cNvPr id="3" name="Marcador de Posição de Conteúdo 2">
            <a:extLst>
              <a:ext uri="{FF2B5EF4-FFF2-40B4-BE49-F238E27FC236}">
                <a16:creationId xmlns:a16="http://schemas.microsoft.com/office/drawing/2014/main" id="{CEB84A04-DDD0-49E1-B857-45801F10F49D}"/>
              </a:ext>
            </a:extLst>
          </p:cNvPr>
          <p:cNvSpPr>
            <a:spLocks noGrp="1"/>
          </p:cNvSpPr>
          <p:nvPr>
            <p:ph idx="1"/>
          </p:nvPr>
        </p:nvSpPr>
        <p:spPr/>
        <p:txBody>
          <a:bodyPr/>
          <a:lstStyle/>
          <a:p>
            <a:endParaRPr lang="pt-PT" dirty="0"/>
          </a:p>
        </p:txBody>
      </p:sp>
      <p:sp>
        <p:nvSpPr>
          <p:cNvPr id="4" name="Marcador de Posição do Número do Diapositivo 3">
            <a:extLst>
              <a:ext uri="{FF2B5EF4-FFF2-40B4-BE49-F238E27FC236}">
                <a16:creationId xmlns:a16="http://schemas.microsoft.com/office/drawing/2014/main" id="{520F8927-9A61-4E3A-A78B-D21C7C00928E}"/>
              </a:ext>
            </a:extLst>
          </p:cNvPr>
          <p:cNvSpPr>
            <a:spLocks noGrp="1"/>
          </p:cNvSpPr>
          <p:nvPr>
            <p:ph type="sldNum" sz="quarter" idx="12"/>
          </p:nvPr>
        </p:nvSpPr>
        <p:spPr/>
        <p:txBody>
          <a:bodyPr/>
          <a:lstStyle/>
          <a:p>
            <a:fld id="{022438F5-2126-430B-A901-B066E2E12B21}" type="slidenum">
              <a:rPr lang="pt-PT" smtClean="0"/>
              <a:t>11</a:t>
            </a:fld>
            <a:endParaRPr lang="pt-PT"/>
          </a:p>
        </p:txBody>
      </p:sp>
    </p:spTree>
    <p:extLst>
      <p:ext uri="{BB962C8B-B14F-4D97-AF65-F5344CB8AC3E}">
        <p14:creationId xmlns:p14="http://schemas.microsoft.com/office/powerpoint/2010/main" val="57809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33537833-0184-4266-AB22-B116774857F2}"/>
              </a:ext>
            </a:extLst>
          </p:cNvPr>
          <p:cNvSpPr>
            <a:spLocks noGrp="1"/>
          </p:cNvSpPr>
          <p:nvPr>
            <p:ph idx="1"/>
          </p:nvPr>
        </p:nvSpPr>
        <p:spPr>
          <a:xfrm>
            <a:off x="0" y="0"/>
            <a:ext cx="12192000" cy="6858000"/>
          </a:xfrm>
        </p:spPr>
        <p:txBody>
          <a:bodyPr/>
          <a:lstStyle/>
          <a:p>
            <a:endParaRPr lang="pt-PT" dirty="0"/>
          </a:p>
          <a:p>
            <a:pPr marL="0" indent="0">
              <a:buNone/>
            </a:pPr>
            <a:r>
              <a:rPr lang="pt-PT" dirty="0" err="1"/>
              <a:t>Nowadays</a:t>
            </a:r>
            <a:r>
              <a:rPr lang="pt-PT" dirty="0"/>
              <a:t>, Internet </a:t>
            </a:r>
            <a:r>
              <a:rPr lang="pt-PT" dirty="0" err="1"/>
              <a:t>and</a:t>
            </a:r>
            <a:r>
              <a:rPr lang="pt-PT" dirty="0"/>
              <a:t> online shopping </a:t>
            </a:r>
            <a:r>
              <a:rPr lang="pt-PT" dirty="0" err="1"/>
              <a:t>have</a:t>
            </a:r>
            <a:r>
              <a:rPr lang="pt-PT" dirty="0"/>
              <a:t> </a:t>
            </a:r>
            <a:r>
              <a:rPr lang="pt-PT" dirty="0" err="1"/>
              <a:t>become</a:t>
            </a:r>
            <a:r>
              <a:rPr lang="pt-PT" dirty="0"/>
              <a:t> </a:t>
            </a:r>
            <a:r>
              <a:rPr lang="pt-PT" dirty="0" err="1"/>
              <a:t>part</a:t>
            </a:r>
            <a:r>
              <a:rPr lang="pt-PT" dirty="0"/>
              <a:t> </a:t>
            </a:r>
            <a:r>
              <a:rPr lang="pt-PT" dirty="0" err="1"/>
              <a:t>of</a:t>
            </a:r>
            <a:r>
              <a:rPr lang="pt-PT" dirty="0"/>
              <a:t> </a:t>
            </a:r>
            <a:r>
              <a:rPr lang="pt-PT" dirty="0" err="1"/>
              <a:t>our</a:t>
            </a:r>
            <a:r>
              <a:rPr lang="pt-PT" dirty="0"/>
              <a:t> </a:t>
            </a:r>
            <a:r>
              <a:rPr lang="pt-PT" dirty="0" err="1"/>
              <a:t>daily</a:t>
            </a:r>
            <a:r>
              <a:rPr lang="pt-PT" dirty="0"/>
              <a:t> </a:t>
            </a:r>
            <a:r>
              <a:rPr lang="pt-PT" dirty="0" err="1"/>
              <a:t>routine</a:t>
            </a:r>
            <a:r>
              <a:rPr lang="pt-PT" dirty="0"/>
              <a:t>. </a:t>
            </a:r>
            <a:r>
              <a:rPr lang="pt-PT" dirty="0" err="1"/>
              <a:t>Therefore</a:t>
            </a:r>
            <a:r>
              <a:rPr lang="pt-PT" dirty="0"/>
              <a:t>, </a:t>
            </a:r>
            <a:r>
              <a:rPr lang="pt-PT" dirty="0" err="1"/>
              <a:t>it</a:t>
            </a:r>
            <a:r>
              <a:rPr lang="pt-PT" dirty="0"/>
              <a:t> </a:t>
            </a:r>
            <a:r>
              <a:rPr lang="pt-PT" dirty="0" err="1"/>
              <a:t>made</a:t>
            </a:r>
            <a:r>
              <a:rPr lang="pt-PT" dirty="0"/>
              <a:t> </a:t>
            </a:r>
            <a:r>
              <a:rPr lang="pt-PT" dirty="0" err="1"/>
              <a:t>sense</a:t>
            </a:r>
            <a:r>
              <a:rPr lang="pt-PT" dirty="0"/>
              <a:t> to </a:t>
            </a:r>
            <a:r>
              <a:rPr lang="pt-PT" dirty="0" err="1"/>
              <a:t>us</a:t>
            </a:r>
            <a:r>
              <a:rPr lang="pt-PT" dirty="0"/>
              <a:t> to </a:t>
            </a:r>
            <a:r>
              <a:rPr lang="pt-PT" dirty="0" err="1"/>
              <a:t>choose</a:t>
            </a:r>
            <a:r>
              <a:rPr lang="pt-PT" dirty="0"/>
              <a:t> </a:t>
            </a:r>
            <a:r>
              <a:rPr lang="pt-PT" dirty="0" err="1"/>
              <a:t>the</a:t>
            </a:r>
            <a:r>
              <a:rPr lang="pt-PT" dirty="0"/>
              <a:t> </a:t>
            </a:r>
            <a:r>
              <a:rPr lang="pt-PT" dirty="0" err="1"/>
              <a:t>platform</a:t>
            </a:r>
            <a:r>
              <a:rPr lang="pt-PT" dirty="0"/>
              <a:t> eBay to </a:t>
            </a:r>
            <a:r>
              <a:rPr lang="pt-PT" dirty="0" err="1"/>
              <a:t>be</a:t>
            </a:r>
            <a:r>
              <a:rPr lang="pt-PT" dirty="0"/>
              <a:t> </a:t>
            </a:r>
            <a:r>
              <a:rPr lang="pt-PT" dirty="0" err="1"/>
              <a:t>our</a:t>
            </a:r>
            <a:r>
              <a:rPr lang="pt-PT" dirty="0"/>
              <a:t> target </a:t>
            </a:r>
            <a:r>
              <a:rPr lang="pt-PT" dirty="0" err="1"/>
              <a:t>of</a:t>
            </a:r>
            <a:r>
              <a:rPr lang="pt-PT" dirty="0"/>
              <a:t> </a:t>
            </a:r>
            <a:r>
              <a:rPr lang="pt-PT" dirty="0" err="1"/>
              <a:t>study</a:t>
            </a:r>
            <a:r>
              <a:rPr lang="pt-PT" dirty="0"/>
              <a:t> in </a:t>
            </a:r>
            <a:r>
              <a:rPr lang="pt-PT" dirty="0" err="1"/>
              <a:t>this</a:t>
            </a:r>
            <a:r>
              <a:rPr lang="pt-PT" dirty="0"/>
              <a:t> </a:t>
            </a:r>
            <a:r>
              <a:rPr lang="pt-PT" dirty="0" err="1"/>
              <a:t>assignment</a:t>
            </a:r>
            <a:r>
              <a:rPr lang="pt-PT" dirty="0"/>
              <a:t>, </a:t>
            </a:r>
            <a:r>
              <a:rPr lang="pt-PT" dirty="0" err="1"/>
              <a:t>since</a:t>
            </a:r>
            <a:r>
              <a:rPr lang="pt-PT" dirty="0"/>
              <a:t> </a:t>
            </a:r>
            <a:r>
              <a:rPr lang="pt-PT" dirty="0" err="1"/>
              <a:t>it</a:t>
            </a:r>
            <a:r>
              <a:rPr lang="pt-PT" dirty="0"/>
              <a:t> </a:t>
            </a:r>
            <a:r>
              <a:rPr lang="pt-PT" dirty="0" err="1"/>
              <a:t>is</a:t>
            </a:r>
            <a:r>
              <a:rPr lang="pt-PT" dirty="0"/>
              <a:t> </a:t>
            </a:r>
            <a:r>
              <a:rPr lang="pt-PT" dirty="0" err="1"/>
              <a:t>one</a:t>
            </a:r>
            <a:r>
              <a:rPr lang="pt-PT" dirty="0"/>
              <a:t> </a:t>
            </a:r>
            <a:r>
              <a:rPr lang="pt-PT" dirty="0" err="1"/>
              <a:t>of</a:t>
            </a:r>
            <a:r>
              <a:rPr lang="pt-PT" dirty="0"/>
              <a:t> </a:t>
            </a:r>
            <a:r>
              <a:rPr lang="pt-PT" dirty="0" err="1"/>
              <a:t>the</a:t>
            </a:r>
            <a:r>
              <a:rPr lang="pt-PT" dirty="0"/>
              <a:t> </a:t>
            </a:r>
            <a:r>
              <a:rPr lang="pt-PT" dirty="0" err="1"/>
              <a:t>most</a:t>
            </a:r>
            <a:r>
              <a:rPr lang="pt-PT" dirty="0"/>
              <a:t> </a:t>
            </a:r>
            <a:r>
              <a:rPr lang="pt-PT" dirty="0" err="1"/>
              <a:t>used</a:t>
            </a:r>
            <a:r>
              <a:rPr lang="pt-PT" dirty="0"/>
              <a:t> online shopping websites in </a:t>
            </a:r>
            <a:r>
              <a:rPr lang="pt-PT" dirty="0" err="1"/>
              <a:t>the</a:t>
            </a:r>
            <a:r>
              <a:rPr lang="pt-PT" dirty="0"/>
              <a:t> </a:t>
            </a:r>
            <a:r>
              <a:rPr lang="pt-PT" dirty="0" err="1"/>
              <a:t>world</a:t>
            </a:r>
            <a:r>
              <a:rPr lang="pt-PT" dirty="0"/>
              <a:t>.</a:t>
            </a:r>
          </a:p>
          <a:p>
            <a:pPr marL="0" indent="0">
              <a:buNone/>
            </a:pPr>
            <a:r>
              <a:rPr lang="pt-PT" dirty="0"/>
              <a:t>eBay </a:t>
            </a:r>
            <a:r>
              <a:rPr lang="pt-PT" dirty="0" err="1"/>
              <a:t>allows</a:t>
            </a:r>
            <a:r>
              <a:rPr lang="pt-PT" dirty="0"/>
              <a:t> </a:t>
            </a:r>
            <a:r>
              <a:rPr lang="pt-PT" dirty="0" err="1"/>
              <a:t>every</a:t>
            </a:r>
            <a:r>
              <a:rPr lang="pt-PT" dirty="0"/>
              <a:t> </a:t>
            </a:r>
            <a:r>
              <a:rPr lang="pt-PT" dirty="0" err="1"/>
              <a:t>user</a:t>
            </a:r>
            <a:r>
              <a:rPr lang="pt-PT" dirty="0"/>
              <a:t>, </a:t>
            </a:r>
            <a:r>
              <a:rPr lang="pt-PT" dirty="0" err="1"/>
              <a:t>whether</a:t>
            </a:r>
            <a:r>
              <a:rPr lang="pt-PT" dirty="0"/>
              <a:t> </a:t>
            </a:r>
            <a:r>
              <a:rPr lang="pt-PT" dirty="0" err="1"/>
              <a:t>it’s</a:t>
            </a:r>
            <a:r>
              <a:rPr lang="pt-PT" dirty="0"/>
              <a:t> a single </a:t>
            </a:r>
            <a:r>
              <a:rPr lang="pt-PT" dirty="0" err="1"/>
              <a:t>person</a:t>
            </a:r>
            <a:r>
              <a:rPr lang="pt-PT" dirty="0"/>
              <a:t>, a </a:t>
            </a:r>
            <a:r>
              <a:rPr lang="pt-PT" dirty="0" err="1"/>
              <a:t>store</a:t>
            </a:r>
            <a:r>
              <a:rPr lang="pt-PT" dirty="0"/>
              <a:t> </a:t>
            </a:r>
            <a:r>
              <a:rPr lang="pt-PT" dirty="0" err="1"/>
              <a:t>or</a:t>
            </a:r>
            <a:r>
              <a:rPr lang="pt-PT" dirty="0"/>
              <a:t> </a:t>
            </a:r>
            <a:r>
              <a:rPr lang="pt-PT" dirty="0" err="1"/>
              <a:t>company</a:t>
            </a:r>
            <a:r>
              <a:rPr lang="pt-PT" dirty="0"/>
              <a:t>, to </a:t>
            </a:r>
            <a:r>
              <a:rPr lang="pt-PT" dirty="0" err="1"/>
              <a:t>buy</a:t>
            </a:r>
            <a:r>
              <a:rPr lang="pt-PT" dirty="0"/>
              <a:t> </a:t>
            </a:r>
            <a:r>
              <a:rPr lang="pt-PT" dirty="0" err="1"/>
              <a:t>and</a:t>
            </a:r>
            <a:r>
              <a:rPr lang="pt-PT" dirty="0"/>
              <a:t>/</a:t>
            </a:r>
            <a:r>
              <a:rPr lang="pt-PT" dirty="0" err="1"/>
              <a:t>or</a:t>
            </a:r>
            <a:r>
              <a:rPr lang="pt-PT" dirty="0"/>
              <a:t> </a:t>
            </a:r>
            <a:r>
              <a:rPr lang="pt-PT" dirty="0" err="1"/>
              <a:t>sell</a:t>
            </a:r>
            <a:r>
              <a:rPr lang="pt-PT" dirty="0"/>
              <a:t> </a:t>
            </a:r>
            <a:r>
              <a:rPr lang="pt-PT" dirty="0" err="1"/>
              <a:t>products</a:t>
            </a:r>
            <a:r>
              <a:rPr lang="pt-PT" dirty="0"/>
              <a:t> </a:t>
            </a:r>
            <a:r>
              <a:rPr lang="pt-PT" dirty="0" err="1"/>
              <a:t>on</a:t>
            </a:r>
            <a:r>
              <a:rPr lang="pt-PT" dirty="0"/>
              <a:t> </a:t>
            </a:r>
            <a:r>
              <a:rPr lang="pt-PT" dirty="0" err="1"/>
              <a:t>they’re</a:t>
            </a:r>
            <a:r>
              <a:rPr lang="pt-PT" dirty="0"/>
              <a:t> website. </a:t>
            </a:r>
            <a:r>
              <a:rPr lang="pt-PT" dirty="0" err="1"/>
              <a:t>So</a:t>
            </a:r>
            <a:r>
              <a:rPr lang="pt-PT" dirty="0"/>
              <a:t>, </a:t>
            </a:r>
            <a:r>
              <a:rPr lang="pt-PT" dirty="0" err="1"/>
              <a:t>it</a:t>
            </a:r>
            <a:r>
              <a:rPr lang="pt-PT" dirty="0"/>
              <a:t> </a:t>
            </a:r>
            <a:r>
              <a:rPr lang="pt-PT" dirty="0" err="1"/>
              <a:t>is</a:t>
            </a:r>
            <a:r>
              <a:rPr lang="pt-PT" dirty="0"/>
              <a:t> </a:t>
            </a:r>
            <a:r>
              <a:rPr lang="pt-PT" dirty="0" err="1"/>
              <a:t>directed</a:t>
            </a:r>
            <a:r>
              <a:rPr lang="pt-PT" dirty="0"/>
              <a:t> to </a:t>
            </a:r>
            <a:r>
              <a:rPr lang="pt-PT" dirty="0" err="1"/>
              <a:t>everyone</a:t>
            </a:r>
            <a:r>
              <a:rPr lang="pt-PT" dirty="0"/>
              <a:t> </a:t>
            </a:r>
            <a:r>
              <a:rPr lang="pt-PT" dirty="0" err="1"/>
              <a:t>who</a:t>
            </a:r>
            <a:r>
              <a:rPr lang="pt-PT" dirty="0"/>
              <a:t> </a:t>
            </a:r>
            <a:r>
              <a:rPr lang="pt-PT" dirty="0" err="1"/>
              <a:t>is</a:t>
            </a:r>
            <a:r>
              <a:rPr lang="pt-PT" dirty="0"/>
              <a:t> </a:t>
            </a:r>
            <a:r>
              <a:rPr lang="pt-PT" dirty="0" err="1"/>
              <a:t>looking</a:t>
            </a:r>
            <a:r>
              <a:rPr lang="pt-PT" dirty="0"/>
              <a:t> to </a:t>
            </a:r>
            <a:r>
              <a:rPr lang="pt-PT" dirty="0" err="1"/>
              <a:t>buy</a:t>
            </a:r>
            <a:r>
              <a:rPr lang="pt-PT" dirty="0"/>
              <a:t>/</a:t>
            </a:r>
            <a:r>
              <a:rPr lang="pt-PT" dirty="0" err="1"/>
              <a:t>sell</a:t>
            </a:r>
            <a:r>
              <a:rPr lang="pt-PT" dirty="0"/>
              <a:t> </a:t>
            </a:r>
            <a:r>
              <a:rPr lang="pt-PT" dirty="0" err="1"/>
              <a:t>and</a:t>
            </a:r>
            <a:r>
              <a:rPr lang="pt-PT" dirty="0"/>
              <a:t> </a:t>
            </a:r>
            <a:r>
              <a:rPr lang="pt-PT" dirty="0" err="1"/>
              <a:t>kind</a:t>
            </a:r>
            <a:r>
              <a:rPr lang="pt-PT" dirty="0"/>
              <a:t> </a:t>
            </a:r>
            <a:r>
              <a:rPr lang="pt-PT" dirty="0" err="1"/>
              <a:t>of</a:t>
            </a:r>
            <a:r>
              <a:rPr lang="pt-PT" dirty="0"/>
              <a:t> </a:t>
            </a:r>
            <a:r>
              <a:rPr lang="pt-PT" dirty="0" err="1"/>
              <a:t>product</a:t>
            </a:r>
            <a:r>
              <a:rPr lang="pt-PT" dirty="0"/>
              <a:t>.</a:t>
            </a:r>
          </a:p>
          <a:p>
            <a:pPr marL="0" indent="0">
              <a:buNone/>
            </a:pPr>
            <a:r>
              <a:rPr lang="pt-PT" dirty="0" err="1"/>
              <a:t>The</a:t>
            </a:r>
            <a:r>
              <a:rPr lang="pt-PT" dirty="0"/>
              <a:t> </a:t>
            </a:r>
            <a:r>
              <a:rPr lang="pt-PT" dirty="0" err="1"/>
              <a:t>User</a:t>
            </a:r>
            <a:r>
              <a:rPr lang="pt-PT" dirty="0"/>
              <a:t> Interface </a:t>
            </a:r>
            <a:r>
              <a:rPr lang="pt-PT" dirty="0" err="1"/>
              <a:t>on</a:t>
            </a:r>
            <a:r>
              <a:rPr lang="pt-PT" dirty="0"/>
              <a:t> eBay </a:t>
            </a:r>
            <a:r>
              <a:rPr lang="pt-PT" dirty="0" err="1"/>
              <a:t>is</a:t>
            </a:r>
            <a:r>
              <a:rPr lang="pt-PT" dirty="0"/>
              <a:t> </a:t>
            </a:r>
            <a:r>
              <a:rPr lang="pt-PT" dirty="0" err="1"/>
              <a:t>simple</a:t>
            </a:r>
            <a:r>
              <a:rPr lang="pt-PT" dirty="0"/>
              <a:t> </a:t>
            </a:r>
            <a:r>
              <a:rPr lang="pt-PT" dirty="0" err="1"/>
              <a:t>and</a:t>
            </a:r>
            <a:r>
              <a:rPr lang="pt-PT" dirty="0"/>
              <a:t> </a:t>
            </a:r>
            <a:r>
              <a:rPr lang="pt-PT" dirty="0" err="1"/>
              <a:t>intuitive</a:t>
            </a:r>
            <a:r>
              <a:rPr lang="pt-PT" dirty="0"/>
              <a:t>. </a:t>
            </a:r>
            <a:r>
              <a:rPr lang="pt-PT" dirty="0" err="1"/>
              <a:t>The</a:t>
            </a:r>
            <a:r>
              <a:rPr lang="pt-PT" dirty="0"/>
              <a:t> </a:t>
            </a:r>
            <a:r>
              <a:rPr lang="pt-PT" dirty="0" err="1"/>
              <a:t>main</a:t>
            </a:r>
            <a:r>
              <a:rPr lang="pt-PT" dirty="0"/>
              <a:t> </a:t>
            </a:r>
            <a:r>
              <a:rPr lang="pt-PT" dirty="0" err="1"/>
              <a:t>page</a:t>
            </a:r>
            <a:r>
              <a:rPr lang="pt-PT" dirty="0"/>
              <a:t> shows </a:t>
            </a:r>
            <a:r>
              <a:rPr lang="pt-PT" dirty="0" err="1"/>
              <a:t>the</a:t>
            </a:r>
            <a:r>
              <a:rPr lang="pt-PT" dirty="0"/>
              <a:t> </a:t>
            </a:r>
            <a:r>
              <a:rPr lang="pt-PT" dirty="0" err="1"/>
              <a:t>most</a:t>
            </a:r>
            <a:r>
              <a:rPr lang="pt-PT" dirty="0"/>
              <a:t> </a:t>
            </a:r>
            <a:r>
              <a:rPr lang="pt-PT" dirty="0" err="1"/>
              <a:t>recently</a:t>
            </a:r>
            <a:r>
              <a:rPr lang="pt-PT" dirty="0"/>
              <a:t> </a:t>
            </a:r>
            <a:r>
              <a:rPr lang="pt-PT" dirty="0" err="1"/>
              <a:t>viewed</a:t>
            </a:r>
            <a:r>
              <a:rPr lang="pt-PT" dirty="0"/>
              <a:t> </a:t>
            </a:r>
            <a:r>
              <a:rPr lang="pt-PT" dirty="0" err="1"/>
              <a:t>products</a:t>
            </a:r>
            <a:r>
              <a:rPr lang="pt-PT" dirty="0"/>
              <a:t>, </a:t>
            </a:r>
            <a:r>
              <a:rPr lang="pt-PT" dirty="0" err="1"/>
              <a:t>daily</a:t>
            </a:r>
            <a:r>
              <a:rPr lang="pt-PT" dirty="0"/>
              <a:t> </a:t>
            </a:r>
            <a:r>
              <a:rPr lang="pt-PT" dirty="0" err="1"/>
              <a:t>offers</a:t>
            </a:r>
            <a:r>
              <a:rPr lang="pt-PT" dirty="0"/>
              <a:t> </a:t>
            </a:r>
            <a:r>
              <a:rPr lang="pt-PT" dirty="0" err="1"/>
              <a:t>and</a:t>
            </a:r>
            <a:r>
              <a:rPr lang="pt-PT" dirty="0"/>
              <a:t> </a:t>
            </a:r>
            <a:r>
              <a:rPr lang="pt-PT" dirty="0" err="1"/>
              <a:t>items</a:t>
            </a:r>
            <a:r>
              <a:rPr lang="pt-PT" dirty="0"/>
              <a:t> </a:t>
            </a:r>
            <a:r>
              <a:rPr lang="pt-PT" dirty="0" err="1"/>
              <a:t>recommended</a:t>
            </a:r>
            <a:r>
              <a:rPr lang="pt-PT" dirty="0"/>
              <a:t> for </a:t>
            </a:r>
            <a:r>
              <a:rPr lang="pt-PT" dirty="0" err="1"/>
              <a:t>you</a:t>
            </a:r>
            <a:r>
              <a:rPr lang="pt-PT" dirty="0"/>
              <a:t>, </a:t>
            </a:r>
            <a:r>
              <a:rPr lang="pt-PT" dirty="0" err="1"/>
              <a:t>based</a:t>
            </a:r>
            <a:r>
              <a:rPr lang="pt-PT" dirty="0"/>
              <a:t> </a:t>
            </a:r>
            <a:r>
              <a:rPr lang="pt-PT" dirty="0" err="1"/>
              <a:t>on</a:t>
            </a:r>
            <a:r>
              <a:rPr lang="pt-PT" dirty="0"/>
              <a:t> </a:t>
            </a:r>
            <a:r>
              <a:rPr lang="pt-PT" dirty="0" err="1"/>
              <a:t>your</a:t>
            </a:r>
            <a:r>
              <a:rPr lang="pt-PT" dirty="0"/>
              <a:t> </a:t>
            </a:r>
            <a:r>
              <a:rPr lang="pt-PT" dirty="0" err="1"/>
              <a:t>search</a:t>
            </a:r>
            <a:r>
              <a:rPr lang="pt-PT" dirty="0"/>
              <a:t> </a:t>
            </a:r>
            <a:r>
              <a:rPr lang="pt-PT" dirty="0" err="1"/>
              <a:t>history</a:t>
            </a:r>
            <a:r>
              <a:rPr lang="pt-PT" dirty="0"/>
              <a:t>. </a:t>
            </a:r>
            <a:r>
              <a:rPr lang="pt-PT" dirty="0" err="1"/>
              <a:t>It</a:t>
            </a:r>
            <a:r>
              <a:rPr lang="pt-PT" dirty="0"/>
              <a:t> </a:t>
            </a:r>
            <a:r>
              <a:rPr lang="pt-PT" dirty="0" err="1"/>
              <a:t>also</a:t>
            </a:r>
            <a:r>
              <a:rPr lang="pt-PT" dirty="0"/>
              <a:t> </a:t>
            </a:r>
            <a:r>
              <a:rPr lang="pt-PT" dirty="0" err="1"/>
              <a:t>has</a:t>
            </a:r>
            <a:r>
              <a:rPr lang="pt-PT" dirty="0"/>
              <a:t> a </a:t>
            </a:r>
            <a:r>
              <a:rPr lang="pt-PT" dirty="0" err="1"/>
              <a:t>search</a:t>
            </a:r>
            <a:r>
              <a:rPr lang="pt-PT" dirty="0"/>
              <a:t> bar </a:t>
            </a:r>
            <a:r>
              <a:rPr lang="pt-PT" dirty="0" err="1"/>
              <a:t>at</a:t>
            </a:r>
            <a:r>
              <a:rPr lang="pt-PT" dirty="0"/>
              <a:t> </a:t>
            </a:r>
            <a:r>
              <a:rPr lang="pt-PT" dirty="0" err="1"/>
              <a:t>the</a:t>
            </a:r>
            <a:r>
              <a:rPr lang="pt-PT" dirty="0"/>
              <a:t> top </a:t>
            </a:r>
            <a:r>
              <a:rPr lang="pt-PT" dirty="0" err="1"/>
              <a:t>of</a:t>
            </a:r>
            <a:r>
              <a:rPr lang="pt-PT" dirty="0"/>
              <a:t> </a:t>
            </a:r>
            <a:r>
              <a:rPr lang="pt-PT" dirty="0" err="1"/>
              <a:t>the</a:t>
            </a:r>
            <a:r>
              <a:rPr lang="pt-PT" dirty="0"/>
              <a:t> </a:t>
            </a:r>
            <a:r>
              <a:rPr lang="pt-PT" dirty="0" err="1"/>
              <a:t>page</a:t>
            </a:r>
            <a:r>
              <a:rPr lang="pt-PT" dirty="0"/>
              <a:t> to </a:t>
            </a:r>
            <a:r>
              <a:rPr lang="pt-PT" dirty="0" err="1"/>
              <a:t>make</a:t>
            </a:r>
            <a:r>
              <a:rPr lang="pt-PT" dirty="0"/>
              <a:t> </a:t>
            </a:r>
            <a:r>
              <a:rPr lang="pt-PT" dirty="0" err="1"/>
              <a:t>finding</a:t>
            </a:r>
            <a:r>
              <a:rPr lang="pt-PT" dirty="0"/>
              <a:t> na item </a:t>
            </a:r>
            <a:r>
              <a:rPr lang="pt-PT" dirty="0" err="1"/>
              <a:t>easier</a:t>
            </a:r>
            <a:r>
              <a:rPr lang="pt-PT" dirty="0"/>
              <a:t>. </a:t>
            </a:r>
            <a:r>
              <a:rPr lang="pt-PT" dirty="0" err="1"/>
              <a:t>When</a:t>
            </a:r>
            <a:r>
              <a:rPr lang="pt-PT" dirty="0"/>
              <a:t> </a:t>
            </a:r>
            <a:r>
              <a:rPr lang="pt-PT" dirty="0" err="1"/>
              <a:t>search</a:t>
            </a:r>
            <a:r>
              <a:rPr lang="pt-PT" dirty="0"/>
              <a:t> </a:t>
            </a:r>
            <a:r>
              <a:rPr lang="pt-PT" dirty="0" err="1"/>
              <a:t>something</a:t>
            </a:r>
            <a:r>
              <a:rPr lang="pt-PT" dirty="0"/>
              <a:t> </a:t>
            </a:r>
            <a:r>
              <a:rPr lang="pt-PT" dirty="0" err="1"/>
              <a:t>on</a:t>
            </a:r>
            <a:r>
              <a:rPr lang="pt-PT" dirty="0"/>
              <a:t> </a:t>
            </a:r>
            <a:r>
              <a:rPr lang="pt-PT" dirty="0" err="1"/>
              <a:t>the</a:t>
            </a:r>
            <a:r>
              <a:rPr lang="pt-PT" dirty="0"/>
              <a:t> </a:t>
            </a:r>
            <a:r>
              <a:rPr lang="pt-PT" dirty="0" err="1"/>
              <a:t>search</a:t>
            </a:r>
            <a:r>
              <a:rPr lang="pt-PT" dirty="0"/>
              <a:t> bar, eBay </a:t>
            </a:r>
            <a:r>
              <a:rPr lang="pt-PT" dirty="0" err="1"/>
              <a:t>will</a:t>
            </a:r>
            <a:r>
              <a:rPr lang="pt-PT" dirty="0"/>
              <a:t> show </a:t>
            </a:r>
            <a:r>
              <a:rPr lang="pt-PT" dirty="0" err="1"/>
              <a:t>you</a:t>
            </a:r>
            <a:r>
              <a:rPr lang="pt-PT" dirty="0"/>
              <a:t> a </a:t>
            </a:r>
            <a:r>
              <a:rPr lang="pt-PT" dirty="0" err="1"/>
              <a:t>list</a:t>
            </a:r>
            <a:r>
              <a:rPr lang="pt-PT" dirty="0"/>
              <a:t> </a:t>
            </a:r>
            <a:r>
              <a:rPr lang="pt-PT" dirty="0" err="1"/>
              <a:t>of</a:t>
            </a:r>
            <a:r>
              <a:rPr lang="pt-PT" dirty="0"/>
              <a:t> </a:t>
            </a:r>
            <a:r>
              <a:rPr lang="pt-PT" dirty="0" err="1"/>
              <a:t>products</a:t>
            </a:r>
            <a:r>
              <a:rPr lang="pt-PT" dirty="0"/>
              <a:t> </a:t>
            </a:r>
            <a:r>
              <a:rPr lang="pt-PT" dirty="0" err="1"/>
              <a:t>that</a:t>
            </a:r>
            <a:r>
              <a:rPr lang="pt-PT" dirty="0"/>
              <a:t> are a </a:t>
            </a:r>
            <a:r>
              <a:rPr lang="pt-PT" dirty="0" err="1"/>
              <a:t>best</a:t>
            </a:r>
            <a:r>
              <a:rPr lang="pt-PT" dirty="0"/>
              <a:t> match for </a:t>
            </a:r>
            <a:r>
              <a:rPr lang="pt-PT" dirty="0" err="1"/>
              <a:t>what</a:t>
            </a:r>
            <a:r>
              <a:rPr lang="pt-PT" dirty="0"/>
              <a:t> </a:t>
            </a:r>
            <a:r>
              <a:rPr lang="pt-PT" dirty="0" err="1"/>
              <a:t>you</a:t>
            </a:r>
            <a:r>
              <a:rPr lang="pt-PT" dirty="0"/>
              <a:t> </a:t>
            </a:r>
            <a:r>
              <a:rPr lang="pt-PT" dirty="0" err="1"/>
              <a:t>searched</a:t>
            </a:r>
            <a:r>
              <a:rPr lang="pt-PT" dirty="0"/>
              <a:t> for. </a:t>
            </a:r>
            <a:r>
              <a:rPr lang="pt-PT" dirty="0" err="1"/>
              <a:t>Additionally</a:t>
            </a:r>
            <a:r>
              <a:rPr lang="pt-PT" dirty="0"/>
              <a:t>, </a:t>
            </a:r>
            <a:r>
              <a:rPr lang="pt-PT" dirty="0" err="1"/>
              <a:t>when</a:t>
            </a:r>
            <a:r>
              <a:rPr lang="pt-PT" dirty="0"/>
              <a:t> </a:t>
            </a:r>
            <a:r>
              <a:rPr lang="pt-PT" dirty="0" err="1"/>
              <a:t>you</a:t>
            </a:r>
            <a:r>
              <a:rPr lang="pt-PT" dirty="0"/>
              <a:t> open </a:t>
            </a:r>
            <a:r>
              <a:rPr lang="pt-PT" dirty="0" err="1"/>
              <a:t>any</a:t>
            </a:r>
            <a:r>
              <a:rPr lang="pt-PT" dirty="0"/>
              <a:t> </a:t>
            </a:r>
            <a:r>
              <a:rPr lang="pt-PT" dirty="0" err="1"/>
              <a:t>product</a:t>
            </a:r>
            <a:r>
              <a:rPr lang="pt-PT" dirty="0"/>
              <a:t>, </a:t>
            </a:r>
            <a:r>
              <a:rPr lang="pt-PT" dirty="0" err="1"/>
              <a:t>it</a:t>
            </a:r>
            <a:r>
              <a:rPr lang="pt-PT" dirty="0"/>
              <a:t> </a:t>
            </a:r>
            <a:r>
              <a:rPr lang="pt-PT" dirty="0" err="1"/>
              <a:t>also</a:t>
            </a:r>
            <a:r>
              <a:rPr lang="pt-PT" dirty="0"/>
              <a:t> shows </a:t>
            </a:r>
            <a:r>
              <a:rPr lang="pt-PT" dirty="0" err="1"/>
              <a:t>products</a:t>
            </a:r>
            <a:r>
              <a:rPr lang="pt-PT" dirty="0"/>
              <a:t> similar to </a:t>
            </a:r>
            <a:r>
              <a:rPr lang="pt-PT" dirty="0" err="1"/>
              <a:t>that</a:t>
            </a:r>
            <a:r>
              <a:rPr lang="pt-PT" dirty="0"/>
              <a:t> </a:t>
            </a:r>
            <a:r>
              <a:rPr lang="pt-PT" dirty="0" err="1"/>
              <a:t>one</a:t>
            </a:r>
            <a:r>
              <a:rPr lang="pt-PT" dirty="0"/>
              <a:t>, </a:t>
            </a:r>
            <a:r>
              <a:rPr lang="pt-PT" dirty="0" err="1"/>
              <a:t>that</a:t>
            </a:r>
            <a:r>
              <a:rPr lang="pt-PT" dirty="0"/>
              <a:t> </a:t>
            </a:r>
            <a:r>
              <a:rPr lang="pt-PT" dirty="0" err="1"/>
              <a:t>might</a:t>
            </a:r>
            <a:r>
              <a:rPr lang="pt-PT" dirty="0"/>
              <a:t> </a:t>
            </a:r>
            <a:r>
              <a:rPr lang="pt-PT" dirty="0" err="1"/>
              <a:t>interest</a:t>
            </a:r>
            <a:r>
              <a:rPr lang="pt-PT" dirty="0"/>
              <a:t> </a:t>
            </a:r>
            <a:r>
              <a:rPr lang="pt-PT" dirty="0" err="1"/>
              <a:t>you</a:t>
            </a:r>
            <a:r>
              <a:rPr lang="pt-PT" dirty="0"/>
              <a:t>.</a:t>
            </a:r>
          </a:p>
        </p:txBody>
      </p:sp>
      <p:sp>
        <p:nvSpPr>
          <p:cNvPr id="4" name="Marcador de Posição do Número do Diapositivo 3">
            <a:extLst>
              <a:ext uri="{FF2B5EF4-FFF2-40B4-BE49-F238E27FC236}">
                <a16:creationId xmlns:a16="http://schemas.microsoft.com/office/drawing/2014/main" id="{D07DC9C6-BF4E-49CC-B2E0-E269A6223E52}"/>
              </a:ext>
            </a:extLst>
          </p:cNvPr>
          <p:cNvSpPr>
            <a:spLocks noGrp="1"/>
          </p:cNvSpPr>
          <p:nvPr>
            <p:ph type="sldNum" sz="quarter" idx="12"/>
          </p:nvPr>
        </p:nvSpPr>
        <p:spPr/>
        <p:txBody>
          <a:bodyPr/>
          <a:lstStyle/>
          <a:p>
            <a:r>
              <a:rPr lang="pt-PT" dirty="0"/>
              <a:t>2</a:t>
            </a:r>
          </a:p>
        </p:txBody>
      </p:sp>
    </p:spTree>
    <p:extLst>
      <p:ext uri="{BB962C8B-B14F-4D97-AF65-F5344CB8AC3E}">
        <p14:creationId xmlns:p14="http://schemas.microsoft.com/office/powerpoint/2010/main" val="427567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3BA94-9957-49A2-8B7C-CB18E7D311BE}"/>
              </a:ext>
            </a:extLst>
          </p:cNvPr>
          <p:cNvSpPr>
            <a:spLocks noGrp="1"/>
          </p:cNvSpPr>
          <p:nvPr>
            <p:ph type="title"/>
          </p:nvPr>
        </p:nvSpPr>
        <p:spPr>
          <a:xfrm>
            <a:off x="838200" y="365126"/>
            <a:ext cx="10515600" cy="667808"/>
          </a:xfrm>
        </p:spPr>
        <p:txBody>
          <a:bodyPr>
            <a:normAutofit/>
          </a:bodyPr>
          <a:lstStyle/>
          <a:p>
            <a:pPr algn="ctr"/>
            <a:r>
              <a:rPr lang="pt-PT" sz="4000" b="1" dirty="0" err="1">
                <a:latin typeface="Times New Roman" panose="02020603050405020304" pitchFamily="18" charset="0"/>
                <a:cs typeface="Times New Roman" panose="02020603050405020304" pitchFamily="18" charset="0"/>
              </a:rPr>
              <a:t>Evaluation</a:t>
            </a:r>
            <a:r>
              <a:rPr lang="pt-PT" sz="4000" b="1" dirty="0">
                <a:latin typeface="Times New Roman" panose="02020603050405020304" pitchFamily="18" charset="0"/>
                <a:cs typeface="Times New Roman" panose="02020603050405020304" pitchFamily="18" charset="0"/>
              </a:rPr>
              <a:t> </a:t>
            </a:r>
            <a:r>
              <a:rPr lang="pt-PT" sz="4000" b="1" dirty="0" err="1">
                <a:latin typeface="Times New Roman" panose="02020603050405020304" pitchFamily="18" charset="0"/>
                <a:cs typeface="Times New Roman" panose="02020603050405020304" pitchFamily="18" charset="0"/>
              </a:rPr>
              <a:t>method</a:t>
            </a:r>
            <a:endParaRPr lang="pt-PT" sz="4000" b="1"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69D41050-C61D-4DFF-9BCD-168D1CE0A3E0}"/>
              </a:ext>
            </a:extLst>
          </p:cNvPr>
          <p:cNvSpPr>
            <a:spLocks noGrp="1"/>
          </p:cNvSpPr>
          <p:nvPr>
            <p:ph idx="1"/>
          </p:nvPr>
        </p:nvSpPr>
        <p:spPr>
          <a:xfrm>
            <a:off x="0" y="1032934"/>
            <a:ext cx="12344400" cy="5825065"/>
          </a:xfrm>
        </p:spPr>
        <p:txBody>
          <a:bodyPr>
            <a:normAutofit/>
          </a:bodyPr>
          <a:lstStyle/>
          <a:p>
            <a:endParaRPr lang="pt-PT" dirty="0"/>
          </a:p>
          <a:p>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evaluation</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method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used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is</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composed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of</a:t>
            </a:r>
            <a:r>
              <a:rPr lang="pt-PT" sz="3000" dirty="0">
                <a:latin typeface="Times New Roman" panose="02020603050405020304" pitchFamily="18" charset="0"/>
                <a:cs typeface="Times New Roman" panose="02020603050405020304" pitchFamily="18" charset="0"/>
              </a:rPr>
              <a:t>, in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first</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part</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Heuristic</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Evaluation</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according</a:t>
            </a:r>
            <a:r>
              <a:rPr lang="pt-PT" sz="3000" dirty="0">
                <a:latin typeface="Times New Roman" panose="02020603050405020304" pitchFamily="18" charset="0"/>
                <a:cs typeface="Times New Roman" panose="02020603050405020304" pitchFamily="18" charset="0"/>
              </a:rPr>
              <a:t> to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set </a:t>
            </a:r>
            <a:r>
              <a:rPr lang="pt-PT" sz="3000" dirty="0" err="1">
                <a:latin typeface="Times New Roman" panose="02020603050405020304" pitchFamily="18" charset="0"/>
                <a:cs typeface="Times New Roman" panose="02020603050405020304" pitchFamily="18" charset="0"/>
              </a:rPr>
              <a:t>of</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heuristics</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present</a:t>
            </a:r>
            <a:r>
              <a:rPr lang="pt-PT" sz="3000" dirty="0">
                <a:latin typeface="Times New Roman" panose="02020603050405020304" pitchFamily="18" charset="0"/>
                <a:cs typeface="Times New Roman" panose="02020603050405020304" pitchFamily="18" charset="0"/>
              </a:rPr>
              <a:t> in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course’s</a:t>
            </a:r>
            <a:r>
              <a:rPr lang="pt-PT" sz="3000" dirty="0">
                <a:latin typeface="Times New Roman" panose="02020603050405020304" pitchFamily="18" charset="0"/>
                <a:cs typeface="Times New Roman" panose="02020603050405020304" pitchFamily="18" charset="0"/>
              </a:rPr>
              <a:t> slides.</a:t>
            </a:r>
          </a:p>
          <a:p>
            <a:r>
              <a:rPr lang="pt-PT" sz="3000" dirty="0" err="1">
                <a:latin typeface="Times New Roman" panose="02020603050405020304" pitchFamily="18" charset="0"/>
                <a:cs typeface="Times New Roman" panose="02020603050405020304" pitchFamily="18" charset="0"/>
              </a:rPr>
              <a:t>We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chose</a:t>
            </a:r>
            <a:r>
              <a:rPr lang="pt-PT" sz="3000" dirty="0">
                <a:latin typeface="Times New Roman" panose="02020603050405020304" pitchFamily="18" charset="0"/>
                <a:cs typeface="Times New Roman" panose="02020603050405020304" pitchFamily="18" charset="0"/>
              </a:rPr>
              <a:t> to use a </a:t>
            </a:r>
            <a:r>
              <a:rPr lang="pt-PT" sz="3000" dirty="0" err="1">
                <a:latin typeface="Times New Roman" panose="02020603050405020304" pitchFamily="18" charset="0"/>
                <a:cs typeface="Times New Roman" panose="02020603050405020304" pitchFamily="18" charset="0"/>
              </a:rPr>
              <a:t>severity</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scale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varying</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from</a:t>
            </a:r>
            <a:r>
              <a:rPr lang="pt-PT" sz="3000" dirty="0">
                <a:latin typeface="Times New Roman" panose="02020603050405020304" pitchFamily="18" charset="0"/>
                <a:cs typeface="Times New Roman" panose="02020603050405020304" pitchFamily="18" charset="0"/>
              </a:rPr>
              <a:t> 1 to 10, 1 </a:t>
            </a:r>
            <a:r>
              <a:rPr lang="pt-PT" sz="3000" dirty="0" err="1">
                <a:latin typeface="Times New Roman" panose="02020603050405020304" pitchFamily="18" charset="0"/>
                <a:cs typeface="Times New Roman" panose="02020603050405020304" pitchFamily="18" charset="0"/>
              </a:rPr>
              <a:t>being</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minimum</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severity</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and</a:t>
            </a:r>
            <a:r>
              <a:rPr lang="pt-PT" sz="3000" dirty="0">
                <a:latin typeface="Times New Roman" panose="02020603050405020304" pitchFamily="18" charset="0"/>
                <a:cs typeface="Times New Roman" panose="02020603050405020304" pitchFamily="18" charset="0"/>
              </a:rPr>
              <a:t> 10 </a:t>
            </a:r>
            <a:r>
              <a:rPr lang="pt-PT" sz="3000" dirty="0" err="1">
                <a:latin typeface="Times New Roman" panose="02020603050405020304" pitchFamily="18" charset="0"/>
                <a:cs typeface="Times New Roman" panose="02020603050405020304" pitchFamily="18" charset="0"/>
              </a:rPr>
              <a:t>being</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maximum</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severity</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because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we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think</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it</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is</a:t>
            </a:r>
            <a:r>
              <a:rPr lang="pt-PT" sz="3000" dirty="0">
                <a:latin typeface="Times New Roman" panose="02020603050405020304" pitchFamily="18" charset="0"/>
                <a:cs typeface="Times New Roman" panose="02020603050405020304" pitchFamily="18" charset="0"/>
              </a:rPr>
              <a:t> a </a:t>
            </a:r>
            <a:r>
              <a:rPr lang="pt-PT" sz="3000" dirty="0" err="1">
                <a:latin typeface="Times New Roman" panose="02020603050405020304" pitchFamily="18" charset="0"/>
                <a:cs typeface="Times New Roman" panose="02020603050405020304" pitchFamily="18" charset="0"/>
              </a:rPr>
              <a:t>large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enough</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scale</a:t>
            </a:r>
            <a:r>
              <a:rPr lang="pt-PT" sz="3000" dirty="0">
                <a:latin typeface="Times New Roman" panose="02020603050405020304" pitchFamily="18" charset="0"/>
                <a:cs typeface="Times New Roman" panose="02020603050405020304" pitchFamily="18" charset="0"/>
              </a:rPr>
              <a:t> to </a:t>
            </a:r>
            <a:r>
              <a:rPr lang="pt-PT" sz="3000" dirty="0" err="1">
                <a:latin typeface="Times New Roman" panose="02020603050405020304" pitchFamily="18" charset="0"/>
                <a:cs typeface="Times New Roman" panose="02020603050405020304" pitchFamily="18" charset="0"/>
              </a:rPr>
              <a:t>allow</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us</a:t>
            </a:r>
            <a:r>
              <a:rPr lang="pt-PT" sz="3000" dirty="0">
                <a:latin typeface="Times New Roman" panose="02020603050405020304" pitchFamily="18" charset="0"/>
                <a:cs typeface="Times New Roman" panose="02020603050405020304" pitchFamily="18" charset="0"/>
              </a:rPr>
              <a:t> to </a:t>
            </a:r>
            <a:r>
              <a:rPr lang="pt-PT" sz="3000" dirty="0" err="1">
                <a:latin typeface="Times New Roman" panose="02020603050405020304" pitchFamily="18" charset="0"/>
                <a:cs typeface="Times New Roman" panose="02020603050405020304" pitchFamily="18" charset="0"/>
              </a:rPr>
              <a:t>correctly</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measure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severy</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of</a:t>
            </a:r>
            <a:r>
              <a:rPr lang="pt-PT" sz="3000" dirty="0">
                <a:latin typeface="Times New Roman" panose="02020603050405020304" pitchFamily="18" charset="0"/>
                <a:cs typeface="Times New Roman" panose="02020603050405020304" pitchFamily="18" charset="0"/>
              </a:rPr>
              <a:t> a </a:t>
            </a:r>
            <a:r>
              <a:rPr lang="pt-PT" sz="3000" dirty="0" err="1">
                <a:latin typeface="Times New Roman" panose="02020603050405020304" pitchFamily="18" charset="0"/>
                <a:cs typeface="Times New Roman" panose="02020603050405020304" pitchFamily="18" charset="0"/>
              </a:rPr>
              <a:t>problem</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while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also</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allowing</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us</a:t>
            </a:r>
            <a:r>
              <a:rPr lang="pt-PT" sz="3000" dirty="0">
                <a:latin typeface="Times New Roman" panose="02020603050405020304" pitchFamily="18" charset="0"/>
                <a:cs typeface="Times New Roman" panose="02020603050405020304" pitchFamily="18" charset="0"/>
              </a:rPr>
              <a:t> to </a:t>
            </a:r>
            <a:r>
              <a:rPr lang="pt-PT" sz="3000" dirty="0" err="1">
                <a:latin typeface="Times New Roman" panose="02020603050405020304" pitchFamily="18" charset="0"/>
                <a:cs typeface="Times New Roman" panose="02020603050405020304" pitchFamily="18" charset="0"/>
              </a:rPr>
              <a:t>properly</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differentiate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problems</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with</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different</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severities</a:t>
            </a:r>
            <a:r>
              <a:rPr lang="pt-PT" sz="3000" dirty="0">
                <a:latin typeface="Times New Roman" panose="02020603050405020304" pitchFamily="18" charset="0"/>
                <a:cs typeface="Times New Roman" panose="02020603050405020304" pitchFamily="18" charset="0"/>
              </a:rPr>
              <a:t>.</a:t>
            </a:r>
          </a:p>
          <a:p>
            <a:r>
              <a:rPr lang="pt-PT" sz="3000" dirty="0">
                <a:latin typeface="Times New Roman" panose="02020603050405020304" pitchFamily="18" charset="0"/>
                <a:cs typeface="Times New Roman" panose="02020603050405020304" pitchFamily="18" charset="0"/>
              </a:rPr>
              <a:t>For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second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part</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of</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evaluation</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method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we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used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Streamlined</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Cognitive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Walkthrough</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using</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the</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two</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given</a:t>
            </a:r>
            <a:r>
              <a:rPr lang="pt-PT" sz="3000" dirty="0">
                <a:latin typeface="Times New Roman" panose="02020603050405020304" pitchFamily="18" charset="0"/>
                <a:cs typeface="Times New Roman" panose="02020603050405020304" pitchFamily="18" charset="0"/>
              </a:rPr>
              <a:t> </a:t>
            </a:r>
            <a:r>
              <a:rPr lang="pt-PT" sz="3000" dirty="0" err="1">
                <a:latin typeface="Times New Roman" panose="02020603050405020304" pitchFamily="18" charset="0"/>
                <a:cs typeface="Times New Roman" panose="02020603050405020304" pitchFamily="18" charset="0"/>
              </a:rPr>
              <a:t>questions</a:t>
            </a:r>
            <a:r>
              <a:rPr lang="pt-PT" sz="3000" dirty="0">
                <a:latin typeface="Times New Roman" panose="02020603050405020304" pitchFamily="18" charset="0"/>
                <a:cs typeface="Times New Roman" panose="02020603050405020304" pitchFamily="18" charset="0"/>
              </a:rPr>
              <a:t>.</a:t>
            </a:r>
          </a:p>
          <a:p>
            <a:endParaRPr lang="pt-PT" sz="3000" dirty="0">
              <a:latin typeface="Times New Roman" panose="02020603050405020304" pitchFamily="18" charset="0"/>
              <a:cs typeface="Times New Roman" panose="02020603050405020304" pitchFamily="18" charset="0"/>
            </a:endParaRPr>
          </a:p>
        </p:txBody>
      </p:sp>
      <p:sp>
        <p:nvSpPr>
          <p:cNvPr id="4" name="Marcador de Posição do Número do Diapositivo 3">
            <a:extLst>
              <a:ext uri="{FF2B5EF4-FFF2-40B4-BE49-F238E27FC236}">
                <a16:creationId xmlns:a16="http://schemas.microsoft.com/office/drawing/2014/main" id="{644CF618-7BC2-4095-851B-50D6606AA625}"/>
              </a:ext>
            </a:extLst>
          </p:cNvPr>
          <p:cNvSpPr>
            <a:spLocks noGrp="1"/>
          </p:cNvSpPr>
          <p:nvPr>
            <p:ph type="sldNum" sz="quarter" idx="12"/>
          </p:nvPr>
        </p:nvSpPr>
        <p:spPr/>
        <p:txBody>
          <a:bodyPr/>
          <a:lstStyle/>
          <a:p>
            <a:fld id="{022438F5-2126-430B-A901-B066E2E12B21}" type="slidenum">
              <a:rPr lang="pt-PT" smtClean="0"/>
              <a:t>3</a:t>
            </a:fld>
            <a:endParaRPr lang="pt-PT"/>
          </a:p>
        </p:txBody>
      </p:sp>
    </p:spTree>
    <p:extLst>
      <p:ext uri="{BB962C8B-B14F-4D97-AF65-F5344CB8AC3E}">
        <p14:creationId xmlns:p14="http://schemas.microsoft.com/office/powerpoint/2010/main" val="378449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24CC85C-FDAB-4CCD-B43E-1E18ACDC57A0}"/>
              </a:ext>
            </a:extLst>
          </p:cNvPr>
          <p:cNvSpPr>
            <a:spLocks noGrp="1"/>
          </p:cNvSpPr>
          <p:nvPr>
            <p:ph idx="1"/>
          </p:nvPr>
        </p:nvSpPr>
        <p:spPr>
          <a:xfrm>
            <a:off x="838200" y="136525"/>
            <a:ext cx="10515600" cy="6040438"/>
          </a:xfrm>
        </p:spPr>
        <p:txBody>
          <a:bodyPr/>
          <a:lstStyle/>
          <a:p>
            <a:r>
              <a:rPr lang="en-US" dirty="0"/>
              <a:t>Issue:</a:t>
            </a:r>
            <a:r>
              <a:rPr lang="pt-PT" dirty="0"/>
              <a:t> </a:t>
            </a:r>
            <a:r>
              <a:rPr lang="en-US" dirty="0"/>
              <a:t>Recommended</a:t>
            </a:r>
            <a:r>
              <a:rPr lang="pt-PT" dirty="0"/>
              <a:t> </a:t>
            </a:r>
            <a:r>
              <a:rPr lang="pt-PT" dirty="0" err="1"/>
              <a:t>items</a:t>
            </a:r>
            <a:r>
              <a:rPr lang="pt-PT" dirty="0"/>
              <a:t> show </a:t>
            </a:r>
            <a:r>
              <a:rPr lang="en-US" dirty="0"/>
              <a:t>before the description of the product we want to see</a:t>
            </a:r>
          </a:p>
          <a:p>
            <a:r>
              <a:rPr lang="en-US" dirty="0"/>
              <a:t>Heuristic: Aesthetic and minimalist design </a:t>
            </a:r>
          </a:p>
          <a:p>
            <a:pPr lvl="1"/>
            <a:r>
              <a:rPr lang="en-US" dirty="0"/>
              <a:t>Severity: </a:t>
            </a:r>
            <a:r>
              <a:rPr lang="pt-PT" dirty="0"/>
              <a:t>Pedro-  , Martim-3, Diogo- , </a:t>
            </a:r>
            <a:r>
              <a:rPr lang="pt-PT" dirty="0" err="1"/>
              <a:t>Median</a:t>
            </a:r>
            <a:r>
              <a:rPr lang="pt-PT" dirty="0"/>
              <a:t>-</a:t>
            </a:r>
            <a:endParaRPr lang="en-US" dirty="0"/>
          </a:p>
        </p:txBody>
      </p:sp>
      <p:sp>
        <p:nvSpPr>
          <p:cNvPr id="4" name="Marcador de Posição do Número do Diapositivo 3">
            <a:extLst>
              <a:ext uri="{FF2B5EF4-FFF2-40B4-BE49-F238E27FC236}">
                <a16:creationId xmlns:a16="http://schemas.microsoft.com/office/drawing/2014/main" id="{3BCF4598-5C30-4B71-A3C4-1B9D6721E4C9}"/>
              </a:ext>
            </a:extLst>
          </p:cNvPr>
          <p:cNvSpPr>
            <a:spLocks noGrp="1"/>
          </p:cNvSpPr>
          <p:nvPr>
            <p:ph type="sldNum" sz="quarter" idx="12"/>
          </p:nvPr>
        </p:nvSpPr>
        <p:spPr/>
        <p:txBody>
          <a:bodyPr/>
          <a:lstStyle/>
          <a:p>
            <a:fld id="{022438F5-2126-430B-A901-B066E2E12B21}" type="slidenum">
              <a:rPr lang="pt-PT" smtClean="0"/>
              <a:t>4</a:t>
            </a:fld>
            <a:endParaRPr lang="pt-PT" dirty="0"/>
          </a:p>
        </p:txBody>
      </p:sp>
      <p:pic>
        <p:nvPicPr>
          <p:cNvPr id="6" name="Imagem 5">
            <a:extLst>
              <a:ext uri="{FF2B5EF4-FFF2-40B4-BE49-F238E27FC236}">
                <a16:creationId xmlns:a16="http://schemas.microsoft.com/office/drawing/2014/main" id="{00BDC402-A6C6-4770-AE7D-4F4C826B4DBC}"/>
              </a:ext>
            </a:extLst>
          </p:cNvPr>
          <p:cNvPicPr>
            <a:picLocks noChangeAspect="1"/>
          </p:cNvPicPr>
          <p:nvPr/>
        </p:nvPicPr>
        <p:blipFill>
          <a:blip r:embed="rId2"/>
          <a:stretch>
            <a:fillRect/>
          </a:stretch>
        </p:blipFill>
        <p:spPr>
          <a:xfrm>
            <a:off x="485895" y="3299168"/>
            <a:ext cx="5464673" cy="2877795"/>
          </a:xfrm>
          <a:prstGeom prst="rect">
            <a:avLst/>
          </a:prstGeom>
        </p:spPr>
      </p:pic>
      <p:pic>
        <p:nvPicPr>
          <p:cNvPr id="8" name="Imagem 7">
            <a:extLst>
              <a:ext uri="{FF2B5EF4-FFF2-40B4-BE49-F238E27FC236}">
                <a16:creationId xmlns:a16="http://schemas.microsoft.com/office/drawing/2014/main" id="{0EFA8A5B-76C2-4FEF-A806-8ECF3440B9F7}"/>
              </a:ext>
            </a:extLst>
          </p:cNvPr>
          <p:cNvPicPr>
            <a:picLocks noChangeAspect="1"/>
          </p:cNvPicPr>
          <p:nvPr/>
        </p:nvPicPr>
        <p:blipFill>
          <a:blip r:embed="rId3"/>
          <a:stretch>
            <a:fillRect/>
          </a:stretch>
        </p:blipFill>
        <p:spPr>
          <a:xfrm>
            <a:off x="5950568" y="3284749"/>
            <a:ext cx="5320063" cy="2781950"/>
          </a:xfrm>
          <a:prstGeom prst="rect">
            <a:avLst/>
          </a:prstGeom>
        </p:spPr>
      </p:pic>
    </p:spTree>
    <p:extLst>
      <p:ext uri="{BB962C8B-B14F-4D97-AF65-F5344CB8AC3E}">
        <p14:creationId xmlns:p14="http://schemas.microsoft.com/office/powerpoint/2010/main" val="173693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98507F7-523A-4F2F-B904-5ED257B1AAB5}"/>
              </a:ext>
            </a:extLst>
          </p:cNvPr>
          <p:cNvSpPr>
            <a:spLocks noGrp="1"/>
          </p:cNvSpPr>
          <p:nvPr>
            <p:ph idx="1"/>
          </p:nvPr>
        </p:nvSpPr>
        <p:spPr>
          <a:xfrm>
            <a:off x="838200" y="335560"/>
            <a:ext cx="10515600" cy="5841403"/>
          </a:xfrm>
        </p:spPr>
        <p:txBody>
          <a:bodyPr/>
          <a:lstStyle/>
          <a:p>
            <a:r>
              <a:rPr lang="en-US" dirty="0"/>
              <a:t>Issue:</a:t>
            </a:r>
            <a:r>
              <a:rPr lang="pt-PT" dirty="0"/>
              <a:t> Hard to </a:t>
            </a:r>
            <a:r>
              <a:rPr lang="pt-PT" dirty="0" err="1"/>
              <a:t>find</a:t>
            </a:r>
            <a:r>
              <a:rPr lang="pt-PT" dirty="0"/>
              <a:t> </a:t>
            </a:r>
            <a:r>
              <a:rPr lang="pt-PT" dirty="0" err="1"/>
              <a:t>and</a:t>
            </a:r>
            <a:r>
              <a:rPr lang="pt-PT" dirty="0"/>
              <a:t> too </a:t>
            </a:r>
            <a:r>
              <a:rPr lang="pt-PT" dirty="0" err="1"/>
              <a:t>many</a:t>
            </a:r>
            <a:r>
              <a:rPr lang="pt-PT" dirty="0"/>
              <a:t> steps to </a:t>
            </a:r>
            <a:r>
              <a:rPr lang="pt-PT" dirty="0" err="1"/>
              <a:t>ask</a:t>
            </a:r>
            <a:r>
              <a:rPr lang="pt-PT" dirty="0"/>
              <a:t> </a:t>
            </a:r>
            <a:r>
              <a:rPr lang="pt-PT" dirty="0" err="1"/>
              <a:t>the</a:t>
            </a:r>
            <a:r>
              <a:rPr lang="pt-PT" dirty="0"/>
              <a:t> </a:t>
            </a:r>
            <a:r>
              <a:rPr lang="pt-PT" dirty="0" err="1"/>
              <a:t>seller</a:t>
            </a:r>
            <a:r>
              <a:rPr lang="pt-PT" dirty="0"/>
              <a:t> </a:t>
            </a:r>
            <a:r>
              <a:rPr lang="pt-PT" dirty="0" err="1"/>
              <a:t>something</a:t>
            </a:r>
            <a:r>
              <a:rPr lang="pt-PT" dirty="0"/>
              <a:t> </a:t>
            </a:r>
            <a:r>
              <a:rPr lang="pt-PT" dirty="0" err="1"/>
              <a:t>about</a:t>
            </a:r>
            <a:r>
              <a:rPr lang="pt-PT" dirty="0"/>
              <a:t> </a:t>
            </a:r>
            <a:r>
              <a:rPr lang="pt-PT" dirty="0" err="1"/>
              <a:t>the</a:t>
            </a:r>
            <a:r>
              <a:rPr lang="pt-PT" dirty="0"/>
              <a:t> </a:t>
            </a:r>
            <a:r>
              <a:rPr lang="pt-PT" dirty="0" err="1"/>
              <a:t>product</a:t>
            </a:r>
            <a:r>
              <a:rPr lang="pt-PT" dirty="0"/>
              <a:t>.</a:t>
            </a:r>
            <a:endParaRPr lang="en-US" dirty="0"/>
          </a:p>
          <a:p>
            <a:r>
              <a:rPr lang="en-US" dirty="0"/>
              <a:t>Heuristic: Aesthetic and minimalist design	</a:t>
            </a:r>
          </a:p>
          <a:p>
            <a:pPr lvl="1"/>
            <a:r>
              <a:rPr lang="en-US" dirty="0"/>
              <a:t>Severity: </a:t>
            </a:r>
            <a:r>
              <a:rPr lang="pt-PT" dirty="0"/>
              <a:t>Pedro-  , Martim-4, Diogo- , </a:t>
            </a:r>
            <a:r>
              <a:rPr lang="pt-PT" dirty="0" err="1"/>
              <a:t>Median</a:t>
            </a:r>
            <a:r>
              <a:rPr lang="pt-PT" dirty="0"/>
              <a:t>-</a:t>
            </a:r>
          </a:p>
        </p:txBody>
      </p:sp>
      <p:sp>
        <p:nvSpPr>
          <p:cNvPr id="4" name="Marcador de Posição do Número do Diapositivo 3">
            <a:extLst>
              <a:ext uri="{FF2B5EF4-FFF2-40B4-BE49-F238E27FC236}">
                <a16:creationId xmlns:a16="http://schemas.microsoft.com/office/drawing/2014/main" id="{F1CA42FB-02F1-4992-9885-261C91062805}"/>
              </a:ext>
            </a:extLst>
          </p:cNvPr>
          <p:cNvSpPr>
            <a:spLocks noGrp="1"/>
          </p:cNvSpPr>
          <p:nvPr>
            <p:ph type="sldNum" sz="quarter" idx="12"/>
          </p:nvPr>
        </p:nvSpPr>
        <p:spPr/>
        <p:txBody>
          <a:bodyPr/>
          <a:lstStyle/>
          <a:p>
            <a:fld id="{022438F5-2126-430B-A901-B066E2E12B21}" type="slidenum">
              <a:rPr lang="pt-PT" smtClean="0"/>
              <a:t>5</a:t>
            </a:fld>
            <a:endParaRPr lang="pt-PT"/>
          </a:p>
        </p:txBody>
      </p:sp>
      <p:pic>
        <p:nvPicPr>
          <p:cNvPr id="7" name="Imagem 6">
            <a:extLst>
              <a:ext uri="{FF2B5EF4-FFF2-40B4-BE49-F238E27FC236}">
                <a16:creationId xmlns:a16="http://schemas.microsoft.com/office/drawing/2014/main" id="{016627C1-D4F8-4595-AFC4-88F624AA213A}"/>
              </a:ext>
            </a:extLst>
          </p:cNvPr>
          <p:cNvPicPr>
            <a:picLocks noChangeAspect="1"/>
          </p:cNvPicPr>
          <p:nvPr/>
        </p:nvPicPr>
        <p:blipFill>
          <a:blip r:embed="rId2"/>
          <a:stretch>
            <a:fillRect/>
          </a:stretch>
        </p:blipFill>
        <p:spPr>
          <a:xfrm>
            <a:off x="764309" y="2195213"/>
            <a:ext cx="4441209" cy="2122095"/>
          </a:xfrm>
          <a:prstGeom prst="rect">
            <a:avLst/>
          </a:prstGeom>
        </p:spPr>
      </p:pic>
      <p:pic>
        <p:nvPicPr>
          <p:cNvPr id="8" name="Imagem 7">
            <a:extLst>
              <a:ext uri="{FF2B5EF4-FFF2-40B4-BE49-F238E27FC236}">
                <a16:creationId xmlns:a16="http://schemas.microsoft.com/office/drawing/2014/main" id="{B07B044C-F4EC-463C-AB95-ACC135E99326}"/>
              </a:ext>
            </a:extLst>
          </p:cNvPr>
          <p:cNvPicPr>
            <a:picLocks noChangeAspect="1"/>
          </p:cNvPicPr>
          <p:nvPr/>
        </p:nvPicPr>
        <p:blipFill>
          <a:blip r:embed="rId3"/>
          <a:stretch>
            <a:fillRect/>
          </a:stretch>
        </p:blipFill>
        <p:spPr>
          <a:xfrm>
            <a:off x="5440219" y="2195213"/>
            <a:ext cx="3644698" cy="2110695"/>
          </a:xfrm>
          <a:prstGeom prst="rect">
            <a:avLst/>
          </a:prstGeom>
        </p:spPr>
      </p:pic>
      <p:pic>
        <p:nvPicPr>
          <p:cNvPr id="9" name="Imagem 8">
            <a:extLst>
              <a:ext uri="{FF2B5EF4-FFF2-40B4-BE49-F238E27FC236}">
                <a16:creationId xmlns:a16="http://schemas.microsoft.com/office/drawing/2014/main" id="{2562EEA5-7881-49A0-949E-AA029880CAEB}"/>
              </a:ext>
            </a:extLst>
          </p:cNvPr>
          <p:cNvPicPr>
            <a:picLocks noChangeAspect="1"/>
          </p:cNvPicPr>
          <p:nvPr/>
        </p:nvPicPr>
        <p:blipFill>
          <a:blip r:embed="rId4"/>
          <a:stretch>
            <a:fillRect/>
          </a:stretch>
        </p:blipFill>
        <p:spPr>
          <a:xfrm>
            <a:off x="7127299" y="4608945"/>
            <a:ext cx="4073350" cy="1835245"/>
          </a:xfrm>
          <a:prstGeom prst="rect">
            <a:avLst/>
          </a:prstGeom>
        </p:spPr>
      </p:pic>
    </p:spTree>
    <p:extLst>
      <p:ext uri="{BB962C8B-B14F-4D97-AF65-F5344CB8AC3E}">
        <p14:creationId xmlns:p14="http://schemas.microsoft.com/office/powerpoint/2010/main" val="420871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1B6BC66F-BBFF-48F6-AB61-F89220E08C2B}"/>
              </a:ext>
            </a:extLst>
          </p:cNvPr>
          <p:cNvSpPr>
            <a:spLocks noGrp="1"/>
          </p:cNvSpPr>
          <p:nvPr>
            <p:ph idx="1"/>
          </p:nvPr>
        </p:nvSpPr>
        <p:spPr>
          <a:xfrm>
            <a:off x="838200" y="335560"/>
            <a:ext cx="10515600" cy="5749124"/>
          </a:xfrm>
        </p:spPr>
        <p:txBody>
          <a:bodyPr/>
          <a:lstStyle/>
          <a:p>
            <a:r>
              <a:rPr lang="en-US" dirty="0"/>
              <a:t>Issue:</a:t>
            </a:r>
            <a:r>
              <a:rPr lang="pt-PT" dirty="0"/>
              <a:t> </a:t>
            </a:r>
            <a:r>
              <a:rPr lang="en-US" dirty="0"/>
              <a:t>Can’t reply to messages in the “sent” messages. Makes it harder to send messages to the seller if he doesn’t reply.</a:t>
            </a:r>
          </a:p>
          <a:p>
            <a:r>
              <a:rPr lang="en-US" dirty="0"/>
              <a:t>Heuristic: Flexibility and efficiency of use</a:t>
            </a:r>
          </a:p>
          <a:p>
            <a:pPr lvl="1"/>
            <a:r>
              <a:rPr lang="en-US" dirty="0"/>
              <a:t>Severity: </a:t>
            </a:r>
            <a:r>
              <a:rPr lang="pt-PT" dirty="0"/>
              <a:t>Pedro-  , Martim-6, Diogo-  , </a:t>
            </a:r>
            <a:r>
              <a:rPr lang="pt-PT" dirty="0" err="1"/>
              <a:t>Median</a:t>
            </a:r>
            <a:r>
              <a:rPr lang="pt-PT" dirty="0"/>
              <a:t>-</a:t>
            </a:r>
            <a:endParaRPr lang="en-US" dirty="0"/>
          </a:p>
          <a:p>
            <a:endParaRPr lang="en-US" dirty="0"/>
          </a:p>
        </p:txBody>
      </p:sp>
      <p:sp>
        <p:nvSpPr>
          <p:cNvPr id="4" name="Marcador de Posição do Número do Diapositivo 3">
            <a:extLst>
              <a:ext uri="{FF2B5EF4-FFF2-40B4-BE49-F238E27FC236}">
                <a16:creationId xmlns:a16="http://schemas.microsoft.com/office/drawing/2014/main" id="{5902C397-526A-45A9-9896-8F7FA5148D2E}"/>
              </a:ext>
            </a:extLst>
          </p:cNvPr>
          <p:cNvSpPr>
            <a:spLocks noGrp="1"/>
          </p:cNvSpPr>
          <p:nvPr>
            <p:ph type="sldNum" sz="quarter" idx="12"/>
          </p:nvPr>
        </p:nvSpPr>
        <p:spPr/>
        <p:txBody>
          <a:bodyPr/>
          <a:lstStyle/>
          <a:p>
            <a:fld id="{022438F5-2126-430B-A901-B066E2E12B21}" type="slidenum">
              <a:rPr lang="pt-PT" smtClean="0"/>
              <a:t>6</a:t>
            </a:fld>
            <a:endParaRPr lang="pt-PT"/>
          </a:p>
        </p:txBody>
      </p:sp>
      <p:pic>
        <p:nvPicPr>
          <p:cNvPr id="6" name="Imagem 5">
            <a:extLst>
              <a:ext uri="{FF2B5EF4-FFF2-40B4-BE49-F238E27FC236}">
                <a16:creationId xmlns:a16="http://schemas.microsoft.com/office/drawing/2014/main" id="{B97563AB-E44D-4708-B8D6-2F3BCE619EB2}"/>
              </a:ext>
            </a:extLst>
          </p:cNvPr>
          <p:cNvPicPr>
            <a:picLocks noChangeAspect="1"/>
          </p:cNvPicPr>
          <p:nvPr/>
        </p:nvPicPr>
        <p:blipFill>
          <a:blip r:embed="rId2"/>
          <a:stretch>
            <a:fillRect/>
          </a:stretch>
        </p:blipFill>
        <p:spPr>
          <a:xfrm>
            <a:off x="5973297" y="2099193"/>
            <a:ext cx="4426014" cy="3985491"/>
          </a:xfrm>
          <a:prstGeom prst="rect">
            <a:avLst/>
          </a:prstGeom>
        </p:spPr>
      </p:pic>
      <p:pic>
        <p:nvPicPr>
          <p:cNvPr id="8" name="Imagem 7">
            <a:extLst>
              <a:ext uri="{FF2B5EF4-FFF2-40B4-BE49-F238E27FC236}">
                <a16:creationId xmlns:a16="http://schemas.microsoft.com/office/drawing/2014/main" id="{B83209BF-75F4-4F47-BE67-D4C59B0027A9}"/>
              </a:ext>
            </a:extLst>
          </p:cNvPr>
          <p:cNvPicPr>
            <a:picLocks noChangeAspect="1"/>
          </p:cNvPicPr>
          <p:nvPr/>
        </p:nvPicPr>
        <p:blipFill>
          <a:blip r:embed="rId3"/>
          <a:stretch>
            <a:fillRect/>
          </a:stretch>
        </p:blipFill>
        <p:spPr>
          <a:xfrm>
            <a:off x="902855" y="2099192"/>
            <a:ext cx="4305974" cy="3985491"/>
          </a:xfrm>
          <a:prstGeom prst="rect">
            <a:avLst/>
          </a:prstGeom>
        </p:spPr>
      </p:pic>
    </p:spTree>
    <p:extLst>
      <p:ext uri="{BB962C8B-B14F-4D97-AF65-F5344CB8AC3E}">
        <p14:creationId xmlns:p14="http://schemas.microsoft.com/office/powerpoint/2010/main" val="275968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A20D8-4C43-4F71-A640-E83458D9D42C}"/>
              </a:ext>
            </a:extLst>
          </p:cNvPr>
          <p:cNvSpPr>
            <a:spLocks noGrp="1"/>
          </p:cNvSpPr>
          <p:nvPr>
            <p:ph type="title"/>
          </p:nvPr>
        </p:nvSpPr>
        <p:spPr/>
        <p:txBody>
          <a:bodyPr/>
          <a:lstStyle/>
          <a:p>
            <a:r>
              <a:rPr lang="pt-PT" dirty="0"/>
              <a:t>O mesmo que o slide anterior mas para o </a:t>
            </a:r>
            <a:r>
              <a:rPr lang="en-US" dirty="0"/>
              <a:t>cognitive</a:t>
            </a:r>
            <a:r>
              <a:rPr lang="pt-PT" dirty="0"/>
              <a:t> </a:t>
            </a:r>
            <a:r>
              <a:rPr lang="pt-PT" dirty="0" err="1"/>
              <a:t>walkthrough</a:t>
            </a:r>
            <a:endParaRPr lang="pt-PT" dirty="0"/>
          </a:p>
        </p:txBody>
      </p:sp>
      <p:sp>
        <p:nvSpPr>
          <p:cNvPr id="3" name="Marcador de Posição de Conteúdo 2">
            <a:extLst>
              <a:ext uri="{FF2B5EF4-FFF2-40B4-BE49-F238E27FC236}">
                <a16:creationId xmlns:a16="http://schemas.microsoft.com/office/drawing/2014/main" id="{F50806BA-7F03-45C2-AF7E-4090859F3B32}"/>
              </a:ext>
            </a:extLst>
          </p:cNvPr>
          <p:cNvSpPr>
            <a:spLocks noGrp="1"/>
          </p:cNvSpPr>
          <p:nvPr>
            <p:ph idx="1"/>
          </p:nvPr>
        </p:nvSpPr>
        <p:spPr/>
        <p:txBody>
          <a:bodyPr/>
          <a:lstStyle/>
          <a:p>
            <a:endParaRPr lang="en-US" dirty="0"/>
          </a:p>
        </p:txBody>
      </p:sp>
      <p:sp>
        <p:nvSpPr>
          <p:cNvPr id="4" name="Marcador de Posição do Número do Diapositivo 3">
            <a:extLst>
              <a:ext uri="{FF2B5EF4-FFF2-40B4-BE49-F238E27FC236}">
                <a16:creationId xmlns:a16="http://schemas.microsoft.com/office/drawing/2014/main" id="{BEC90526-369F-4D2C-BAE9-B7D71FC3011A}"/>
              </a:ext>
            </a:extLst>
          </p:cNvPr>
          <p:cNvSpPr>
            <a:spLocks noGrp="1"/>
          </p:cNvSpPr>
          <p:nvPr>
            <p:ph type="sldNum" sz="quarter" idx="12"/>
          </p:nvPr>
        </p:nvSpPr>
        <p:spPr/>
        <p:txBody>
          <a:bodyPr/>
          <a:lstStyle/>
          <a:p>
            <a:fld id="{022438F5-2126-430B-A901-B066E2E12B21}" type="slidenum">
              <a:rPr lang="pt-PT" smtClean="0"/>
              <a:t>7</a:t>
            </a:fld>
            <a:endParaRPr lang="pt-PT"/>
          </a:p>
        </p:txBody>
      </p:sp>
    </p:spTree>
    <p:extLst>
      <p:ext uri="{BB962C8B-B14F-4D97-AF65-F5344CB8AC3E}">
        <p14:creationId xmlns:p14="http://schemas.microsoft.com/office/powerpoint/2010/main" val="411942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B5D8733-BC83-422F-916D-7E477D9CE5DA}"/>
              </a:ext>
            </a:extLst>
          </p:cNvPr>
          <p:cNvSpPr>
            <a:spLocks noGrp="1"/>
          </p:cNvSpPr>
          <p:nvPr>
            <p:ph idx="1"/>
          </p:nvPr>
        </p:nvSpPr>
        <p:spPr>
          <a:xfrm>
            <a:off x="0" y="0"/>
            <a:ext cx="12192000" cy="6858000"/>
          </a:xfrm>
        </p:spPr>
        <p:txBody>
          <a:bodyPr/>
          <a:lstStyle/>
          <a:p>
            <a:r>
              <a:rPr lang="en-US" dirty="0"/>
              <a:t>Task- Contact the seller if he doesn’t reply to messages </a:t>
            </a:r>
          </a:p>
          <a:p>
            <a:r>
              <a:rPr lang="en-US" dirty="0"/>
              <a:t>User- Any person who doesn’t use eBay very often</a:t>
            </a:r>
          </a:p>
          <a:p>
            <a:r>
              <a:rPr lang="en-US" dirty="0"/>
              <a:t>Issue: It’s not possible to open the conversation with the seller and send another message</a:t>
            </a:r>
          </a:p>
          <a:p>
            <a:r>
              <a:rPr lang="en-US" dirty="0"/>
              <a:t>Q1- Will the user know what to do at this step? </a:t>
            </a:r>
          </a:p>
          <a:p>
            <a:pPr lvl="1"/>
            <a:r>
              <a:rPr lang="en-US" sz="2800" dirty="0"/>
              <a:t>Possibly not! The first thing most people would </a:t>
            </a:r>
          </a:p>
          <a:p>
            <a:pPr marL="457200" lvl="1" indent="0">
              <a:buNone/>
            </a:pPr>
            <a:r>
              <a:rPr lang="en-US" sz="2800" dirty="0"/>
              <a:t>   do is open their messages and try to send </a:t>
            </a:r>
          </a:p>
          <a:p>
            <a:pPr marL="457200" lvl="1" indent="0">
              <a:buNone/>
            </a:pPr>
            <a:r>
              <a:rPr lang="en-US" sz="2800" dirty="0"/>
              <a:t>   another message. However, eBay doesn´t let </a:t>
            </a:r>
          </a:p>
          <a:p>
            <a:pPr marL="457200" lvl="1" indent="0">
              <a:buNone/>
            </a:pPr>
            <a:r>
              <a:rPr lang="en-US" sz="2800" dirty="0"/>
              <a:t>   you do that and there is nothing telling the user</a:t>
            </a:r>
          </a:p>
          <a:p>
            <a:pPr marL="457200" lvl="1" indent="0">
              <a:buNone/>
            </a:pPr>
            <a:r>
              <a:rPr lang="en-US" sz="2800" dirty="0"/>
              <a:t>   how to send another message</a:t>
            </a:r>
          </a:p>
          <a:p>
            <a:endParaRPr lang="pt-PT" dirty="0"/>
          </a:p>
        </p:txBody>
      </p:sp>
      <p:sp>
        <p:nvSpPr>
          <p:cNvPr id="4" name="Marcador de Posição do Número do Diapositivo 3">
            <a:extLst>
              <a:ext uri="{FF2B5EF4-FFF2-40B4-BE49-F238E27FC236}">
                <a16:creationId xmlns:a16="http://schemas.microsoft.com/office/drawing/2014/main" id="{AA850EF4-68B3-4741-96F5-726BD7E0AA8F}"/>
              </a:ext>
            </a:extLst>
          </p:cNvPr>
          <p:cNvSpPr>
            <a:spLocks noGrp="1"/>
          </p:cNvSpPr>
          <p:nvPr>
            <p:ph type="sldNum" sz="quarter" idx="12"/>
          </p:nvPr>
        </p:nvSpPr>
        <p:spPr/>
        <p:txBody>
          <a:bodyPr/>
          <a:lstStyle/>
          <a:p>
            <a:fld id="{022438F5-2126-430B-A901-B066E2E12B21}" type="slidenum">
              <a:rPr lang="pt-PT" smtClean="0"/>
              <a:t>8</a:t>
            </a:fld>
            <a:endParaRPr lang="pt-PT"/>
          </a:p>
        </p:txBody>
      </p:sp>
      <p:pic>
        <p:nvPicPr>
          <p:cNvPr id="5" name="Imagem 4">
            <a:extLst>
              <a:ext uri="{FF2B5EF4-FFF2-40B4-BE49-F238E27FC236}">
                <a16:creationId xmlns:a16="http://schemas.microsoft.com/office/drawing/2014/main" id="{A78C4F4B-E4CC-4795-8BFF-6F9E3539E261}"/>
              </a:ext>
            </a:extLst>
          </p:cNvPr>
          <p:cNvPicPr>
            <a:picLocks noChangeAspect="1"/>
          </p:cNvPicPr>
          <p:nvPr/>
        </p:nvPicPr>
        <p:blipFill>
          <a:blip r:embed="rId2"/>
          <a:stretch>
            <a:fillRect/>
          </a:stretch>
        </p:blipFill>
        <p:spPr>
          <a:xfrm>
            <a:off x="7706326" y="2553421"/>
            <a:ext cx="4305974" cy="3985491"/>
          </a:xfrm>
          <a:prstGeom prst="rect">
            <a:avLst/>
          </a:prstGeom>
        </p:spPr>
      </p:pic>
    </p:spTree>
    <p:extLst>
      <p:ext uri="{BB962C8B-B14F-4D97-AF65-F5344CB8AC3E}">
        <p14:creationId xmlns:p14="http://schemas.microsoft.com/office/powerpoint/2010/main" val="21024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02B341B-0312-4639-95BE-B5951534CE5A}"/>
              </a:ext>
            </a:extLst>
          </p:cNvPr>
          <p:cNvSpPr>
            <a:spLocks noGrp="1"/>
          </p:cNvSpPr>
          <p:nvPr>
            <p:ph idx="1"/>
          </p:nvPr>
        </p:nvSpPr>
        <p:spPr>
          <a:xfrm>
            <a:off x="0" y="0"/>
            <a:ext cx="12192000" cy="6858000"/>
          </a:xfrm>
        </p:spPr>
        <p:txBody>
          <a:bodyPr/>
          <a:lstStyle/>
          <a:p>
            <a:r>
              <a:rPr lang="pt-PT" dirty="0"/>
              <a:t>Q2-</a:t>
            </a:r>
            <a:r>
              <a:rPr lang="en-US" dirty="0"/>
              <a:t>If the user does the right thing, will they know that they did the right thing, and are making progress towards their goal?</a:t>
            </a:r>
          </a:p>
          <a:p>
            <a:pPr lvl="1"/>
            <a:r>
              <a:rPr lang="en-US" dirty="0"/>
              <a:t>The only way to send another message is to go to “All Messages”, find the last message the user sent to the seller, and only then it is possible to send another message. However, eBay doesn’t let the user know, in any way, if that is the right procedure to reach their goal.</a:t>
            </a:r>
            <a:endParaRPr lang="pt-PT" dirty="0"/>
          </a:p>
        </p:txBody>
      </p:sp>
      <p:sp>
        <p:nvSpPr>
          <p:cNvPr id="4" name="Marcador de Posição do Número do Diapositivo 3">
            <a:extLst>
              <a:ext uri="{FF2B5EF4-FFF2-40B4-BE49-F238E27FC236}">
                <a16:creationId xmlns:a16="http://schemas.microsoft.com/office/drawing/2014/main" id="{AF6935E1-80A1-4CB7-A6C2-54401CF98904}"/>
              </a:ext>
            </a:extLst>
          </p:cNvPr>
          <p:cNvSpPr>
            <a:spLocks noGrp="1"/>
          </p:cNvSpPr>
          <p:nvPr>
            <p:ph type="sldNum" sz="quarter" idx="12"/>
          </p:nvPr>
        </p:nvSpPr>
        <p:spPr/>
        <p:txBody>
          <a:bodyPr/>
          <a:lstStyle/>
          <a:p>
            <a:fld id="{022438F5-2126-430B-A901-B066E2E12B21}" type="slidenum">
              <a:rPr lang="pt-PT" smtClean="0"/>
              <a:t>9</a:t>
            </a:fld>
            <a:endParaRPr lang="pt-PT"/>
          </a:p>
        </p:txBody>
      </p:sp>
      <p:pic>
        <p:nvPicPr>
          <p:cNvPr id="6" name="Imagem 5">
            <a:extLst>
              <a:ext uri="{FF2B5EF4-FFF2-40B4-BE49-F238E27FC236}">
                <a16:creationId xmlns:a16="http://schemas.microsoft.com/office/drawing/2014/main" id="{898E3E58-637C-45F8-9001-1ABA33B32FD2}"/>
              </a:ext>
            </a:extLst>
          </p:cNvPr>
          <p:cNvPicPr>
            <a:picLocks noChangeAspect="1"/>
          </p:cNvPicPr>
          <p:nvPr/>
        </p:nvPicPr>
        <p:blipFill>
          <a:blip r:embed="rId2"/>
          <a:stretch>
            <a:fillRect/>
          </a:stretch>
        </p:blipFill>
        <p:spPr>
          <a:xfrm>
            <a:off x="3581401" y="2461142"/>
            <a:ext cx="4426014" cy="3985491"/>
          </a:xfrm>
          <a:prstGeom prst="rect">
            <a:avLst/>
          </a:prstGeom>
        </p:spPr>
      </p:pic>
    </p:spTree>
    <p:extLst>
      <p:ext uri="{BB962C8B-B14F-4D97-AF65-F5344CB8AC3E}">
        <p14:creationId xmlns:p14="http://schemas.microsoft.com/office/powerpoint/2010/main" val="117015966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727</Words>
  <Application>Microsoft Office PowerPoint</Application>
  <PresentationFormat>Ecrã Panorâmico</PresentationFormat>
  <Paragraphs>61</Paragraphs>
  <Slides>11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Arial</vt:lpstr>
      <vt:lpstr>Calibri</vt:lpstr>
      <vt:lpstr>Calibri Light</vt:lpstr>
      <vt:lpstr>Times New Roman</vt:lpstr>
      <vt:lpstr>Tema do Office</vt:lpstr>
      <vt:lpstr>Analytic Evaluation assignment  eBay</vt:lpstr>
      <vt:lpstr>Apresentação do PowerPoint</vt:lpstr>
      <vt:lpstr>Evaluation method</vt:lpstr>
      <vt:lpstr>Apresentação do PowerPoint</vt:lpstr>
      <vt:lpstr>Apresentação do PowerPoint</vt:lpstr>
      <vt:lpstr>Apresentação do PowerPoint</vt:lpstr>
      <vt:lpstr>O mesmo que o slide anterior mas para o cognitive walkthrough</vt:lpstr>
      <vt:lpstr>Apresentação do PowerPoint</vt:lpstr>
      <vt:lpstr>Apresentação do PowerPoint</vt:lpstr>
      <vt:lpstr>Remaining problems and it´s Heuristic Evaluation</vt:lpstr>
      <vt:lpstr>Slide final tipo conclusão para dizer o que achamos do ebay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avaliação analítica   eBay</dc:title>
  <dc:creator>Martim Neves</dc:creator>
  <cp:lastModifiedBy>Martim Neves</cp:lastModifiedBy>
  <cp:revision>18</cp:revision>
  <dcterms:created xsi:type="dcterms:W3CDTF">2020-03-06T14:33:22Z</dcterms:created>
  <dcterms:modified xsi:type="dcterms:W3CDTF">2020-03-12T11:09:46Z</dcterms:modified>
</cp:coreProperties>
</file>