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2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59" r:id="rId7"/>
    <p:sldId id="261" r:id="rId8"/>
    <p:sldId id="268" r:id="rId9"/>
    <p:sldId id="262" r:id="rId10"/>
    <p:sldId id="265" r:id="rId11"/>
    <p:sldId id="266" r:id="rId12"/>
    <p:sldId id="264" r:id="rId13"/>
    <p:sldId id="263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36997-FC02-4FA4-A9E9-C33436640F5E}" type="datetimeFigureOut">
              <a:rPr lang="pt-PT" smtClean="0"/>
              <a:t>17/01/2022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0C417-7930-4DD1-A2E2-2727A3FDF3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70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A92222-2895-4A97-9A71-F2F570B0FBA4}" type="datetime1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3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739A-A2A4-4754-B428-4027CCAEF7DE}" type="datetime1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78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6A11-A77D-4D7C-885D-1526F8341AE4}" type="datetime1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56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6436-5AAE-4F82-9CDA-65581DBC1644}" type="datetime1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85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8179-F7B1-46F4-9557-80B0CF9A05FD}" type="datetime1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84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754-986A-402D-B0CD-B70DD076DF49}" type="datetime1">
              <a:rPr lang="pt-PT" smtClean="0"/>
              <a:t>17/01/2022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767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4B74-2833-4A86-A4BD-F1C8F381C95E}" type="datetime1">
              <a:rPr lang="pt-PT" smtClean="0"/>
              <a:t>17/01/2022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27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8141-791A-4CDE-B1F1-9B710D027809}" type="datetime1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2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6034-6116-4E46-9BE4-FFBF4A8316F9}" type="datetime1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77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1F51-C8C9-4681-BB17-EBC24BE7901C}" type="datetime1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1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2FD-4B62-4DC8-B02E-08AF0F176930}" type="datetime1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4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00A3-6345-4B2B-9654-8888E6E302BB}" type="datetime1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81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80E1-290C-45C7-96FC-FCED398AD26C}" type="datetime1">
              <a:rPr lang="pt-PT" smtClean="0"/>
              <a:t>17/01/2022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66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464B-B6A0-4AFA-82DC-25D648D08FF4}" type="datetime1">
              <a:rPr lang="pt-PT" smtClean="0"/>
              <a:t>17/01/2022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70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4B-328D-4B9B-9C3C-FF31DA9C579F}" type="datetime1">
              <a:rPr lang="pt-PT" smtClean="0"/>
              <a:t>17/01/2022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8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A696-F687-43C8-887E-5D4169111354}" type="datetime1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24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3502-6218-402D-8CCD-3B1371D23A7A}" type="datetime1">
              <a:rPr lang="pt-PT" smtClean="0"/>
              <a:t>17/01/2022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23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E51F-8ED3-405E-8AAC-243956114ECA}" type="datetime1">
              <a:rPr lang="pt-PT" smtClean="0"/>
              <a:t>17/01/2022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658E-C62C-451A-AC2D-1A51EC1F5BA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38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rillaitr.com/2019/09/16/place-plausibility-illusion-ar-consumer-research/" TargetMode="External"/><Relationship Id="rId2" Type="http://schemas.openxmlformats.org/officeDocument/2006/relationships/hyperlink" Target="http://hci.uni-wuerzburg.de/projects/ivb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66A4D-D7D6-464D-AF83-F17943775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379" y="652701"/>
            <a:ext cx="8791575" cy="1129072"/>
          </a:xfrm>
        </p:spPr>
        <p:txBody>
          <a:bodyPr>
            <a:noAutofit/>
          </a:bodyPr>
          <a:lstStyle/>
          <a:p>
            <a:pPr algn="ctr"/>
            <a:r>
              <a:rPr lang="en-US" sz="2400" cap="none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Self-Illusion</a:t>
            </a:r>
            <a:r>
              <a:rPr lang="en-US" sz="2400" cap="none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study on Cognition of Role-Playing in Immersive Virtual Environments from Non-Human Perspective</a:t>
            </a:r>
            <a:endParaRPr lang="pt-PT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04B4C-C2C6-4BB4-9398-684AA707E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314" y="2144174"/>
            <a:ext cx="8311372" cy="2186286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pt-PT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pt-PT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Li, (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IEEE),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Kangrui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Yanlin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Yang,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Guoping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Dinesh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Manocha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Fellow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IEEE)</a:t>
            </a:r>
          </a:p>
          <a:p>
            <a:r>
              <a:rPr lang="pt-PT" sz="45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</a:t>
            </a:r>
            <a:r>
              <a:rPr lang="pt-PT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in: </a:t>
            </a:r>
            <a:r>
              <a:rPr lang="en-US" sz="45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Visualization and Computer Graphics                   On: 14 December 2020                				                    Pages: 15</a:t>
            </a:r>
            <a:endParaRPr lang="pt-PT" sz="4500" cap="none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F52700-A77D-4667-9579-D2D78C1B0755}"/>
              </a:ext>
            </a:extLst>
          </p:cNvPr>
          <p:cNvSpPr txBox="1"/>
          <p:nvPr/>
        </p:nvSpPr>
        <p:spPr>
          <a:xfrm>
            <a:off x="1940314" y="4554747"/>
            <a:ext cx="352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Martim Neves,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Nmec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88904</a:t>
            </a:r>
          </a:p>
          <a:p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MIECT</a:t>
            </a:r>
          </a:p>
          <a:p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RVA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18/1/2022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1827FA0-AAC4-4CA3-A016-3D1795229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35" r="1643" b="2469"/>
          <a:stretch/>
        </p:blipFill>
        <p:spPr>
          <a:xfrm>
            <a:off x="7405868" y="3998048"/>
            <a:ext cx="2445498" cy="24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773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05FEA-C1E3-4BC4-A0FE-8BE46746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953113"/>
            <a:ext cx="10297216" cy="350654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bring different levels of Psi by varying the quality of the scenario and providing different levels of fidelity of physical perception and feedback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Psi:</a:t>
            </a:r>
          </a:p>
          <a:p>
            <a:pPr lvl="1" algn="just"/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(MoP-0):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scenes in the VE were rendered with lower realism; no perceptually consistent interaction and no high-fidelity feedback when the user interacts with the virtual world by scratching fingers</a:t>
            </a:r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(MoP-1):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the scenes were rendered with higher realism; perceptually consistent interaction with the virtual world to get high-fidelity feedback when scratching fingers</a:t>
            </a:r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10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27675" y="1352872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MoP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336BFE-838A-49BE-865D-8F830FD39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b="4015"/>
          <a:stretch/>
        </p:blipFill>
        <p:spPr>
          <a:xfrm>
            <a:off x="2198015" y="5263129"/>
            <a:ext cx="3628846" cy="1179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CB32F2-D9BD-456E-A470-D7B0BB57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42" y="5226608"/>
            <a:ext cx="3619500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52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73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11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47802" y="1474465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F30B61DD-3E21-4952-9DCE-BB15B74B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02" y="1996515"/>
            <a:ext cx="9799608" cy="350654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bring different levels of hypothesized self-illusion by enacting different levels of self-conversion to the role on identity recognition and by providing event consistency/inconsistency with the assigned tasks</a:t>
            </a: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SI:</a:t>
            </a:r>
          </a:p>
          <a:p>
            <a:pPr lvl="1" algn="just"/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(MoS-0):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avatar; the assigned tasks were inconsistent with the events shown in the tutorial stage</a:t>
            </a:r>
            <a:endParaRPr lang="pt-PT" sz="16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(MoS-1):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avatar with many options available where the whole body could be observed in the VE; the assigned tasks were consistent with the events shown in the tutorial</a:t>
            </a:r>
            <a:endParaRPr lang="pt-PT" sz="16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5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510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05FEA-C1E3-4BC4-A0FE-8BE46746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204" y="1822972"/>
            <a:ext cx="10136038" cy="3506545"/>
          </a:xfrm>
        </p:spPr>
        <p:txBody>
          <a:bodyPr>
            <a:normAutofit/>
          </a:bodyPr>
          <a:lstStyle/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Within-group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4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-design with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ANOVA</a:t>
            </a: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MoS-0×MoP, MoS-1×MoP, MoP-0×MoS, and MoP-1×MoS to study the effects of MoS and MoP</a:t>
            </a: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MoS-0×MoP share the within-group factor: MoP</a:t>
            </a:r>
          </a:p>
          <a:p>
            <a:pPr algn="just"/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with participants in MoS-1×MoP, share the between-group factor: MoS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12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42204" y="1297650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638675-DBFE-4D9C-9AC6-9A669B9A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47" y="4709121"/>
            <a:ext cx="4744527" cy="1896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04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3661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13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76709" y="1331398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0E9954-CB7C-4260-9AE7-651120C7AFC8}"/>
              </a:ext>
            </a:extLst>
          </p:cNvPr>
          <p:cNvSpPr txBox="1"/>
          <p:nvPr/>
        </p:nvSpPr>
        <p:spPr>
          <a:xfrm>
            <a:off x="1276709" y="1947012"/>
            <a:ext cx="100152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(36 male, 41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</a:t>
            </a:r>
          </a:p>
          <a:p>
            <a:pPr algn="just"/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normal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corrected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-to-normal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calibrated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familiarity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7-point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Likert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6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69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14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76709" y="1081473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08" y="1591016"/>
            <a:ext cx="5193103" cy="443884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tutorial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teaser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tissues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MoS-1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avatar from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appearences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3 -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MoP-1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cloth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appeared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cloth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cloth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064A8D-A4C7-4608-9C6E-9B9987BD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054" y="2514356"/>
            <a:ext cx="4272923" cy="207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69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77" y="77005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15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319841" y="1103225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24" y="1548325"/>
            <a:ext cx="10138465" cy="3506545"/>
          </a:xfrm>
        </p:spPr>
        <p:txBody>
          <a:bodyPr>
            <a:normAutofit/>
          </a:bodyPr>
          <a:lstStyle/>
          <a:p>
            <a:pPr algn="just"/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4 -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task-oriented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MoS-1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mini-games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tutorial to play  </a:t>
            </a:r>
          </a:p>
          <a:p>
            <a:pPr marL="0" indent="0" algn="just">
              <a:buNone/>
            </a:pPr>
            <a:endParaRPr lang="pt-PT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5 -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it</a:t>
            </a:r>
          </a:p>
          <a:p>
            <a:pPr algn="just"/>
            <a:endParaRPr lang="pt-PT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–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post-interview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with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2499A7-BF17-47ED-A52F-8B5096D2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5035637"/>
            <a:ext cx="7762875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21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6699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16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2225614" y="1384436"/>
            <a:ext cx="349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MoP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1022C91-CDA5-4A68-9BB3-E713F6B2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79" y="1915493"/>
            <a:ext cx="6964318" cy="436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47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685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pt-PT" sz="4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17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2101677" y="1404590"/>
            <a:ext cx="349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32FA26-6F41-4964-832B-81F3DCC4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77" y="1987024"/>
            <a:ext cx="7096583" cy="4482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0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40121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pt-PT" sz="3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18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33577" y="1618691"/>
            <a:ext cx="398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577" y="2042308"/>
            <a:ext cx="10256808" cy="3506545"/>
          </a:xfrm>
        </p:spPr>
        <p:txBody>
          <a:bodyPr>
            <a:normAutofit/>
          </a:bodyPr>
          <a:lstStyle/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aggressive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intimacy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mimick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purposeless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incoherent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 (IR)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coherent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 (CR)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inherent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B27D16-B092-4E9E-8D6D-567F805E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02" y="4227596"/>
            <a:ext cx="7050042" cy="202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74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773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pt-PT" sz="36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19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42203" y="1616302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46634"/>
            <a:ext cx="10288589" cy="3506545"/>
          </a:xfrm>
        </p:spPr>
        <p:txBody>
          <a:bodyPr>
            <a:normAutofit/>
          </a:bodyPr>
          <a:lstStyle/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illusion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desire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(~51%) are “game experts”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“game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amateurs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“game experts”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it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didn’t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questions</a:t>
            </a: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questions 5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males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Psi</a:t>
            </a: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4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A5C9-3E27-48C3-B473-98DFD2EB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5444"/>
          </a:xfrm>
        </p:spPr>
        <p:txBody>
          <a:bodyPr>
            <a:normAutofit/>
          </a:bodyPr>
          <a:lstStyle/>
          <a:p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PT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CBC0EB-EC0C-49DC-9FA6-8A22A4C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2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CDA7E9-2D91-48B4-8017-1B13A8A2E7E3}"/>
              </a:ext>
            </a:extLst>
          </p:cNvPr>
          <p:cNvSpPr txBox="1"/>
          <p:nvPr/>
        </p:nvSpPr>
        <p:spPr>
          <a:xfrm>
            <a:off x="1141412" y="2654089"/>
            <a:ext cx="66682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immersion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beneficts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2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73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20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141411" y="1474706"/>
            <a:ext cx="35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Existance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96515"/>
            <a:ext cx="10288589" cy="3506545"/>
          </a:xfrm>
        </p:spPr>
        <p:txBody>
          <a:bodyPr>
            <a:normAutofit/>
          </a:bodyPr>
          <a:lstStyle/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MoS-1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spontaneously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coherent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MoS-1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MoS-0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role-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7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77" y="13773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21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33577" y="1385469"/>
            <a:ext cx="35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Affecting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90" y="2376729"/>
            <a:ext cx="10331721" cy="35065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Wether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Wether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mini-games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</a:t>
            </a: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9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24" y="144065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22</a:t>
            </a:fld>
            <a:endParaRPr lang="pt-PT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23" y="1689434"/>
            <a:ext cx="10210951" cy="3857351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existence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was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proven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leads to more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role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coherent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 in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</a:t>
            </a: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can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set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avatars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</a:t>
            </a: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</a:t>
            </a: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can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EEG 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selfhood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uses,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therapy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6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0329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23</a:t>
            </a:fld>
            <a:endParaRPr lang="pt-PT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895E2EC-6478-41A6-A6F9-DB71A49B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474438"/>
            <a:ext cx="10305842" cy="35065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Li; 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Kangrui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Yang; 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Guoping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Wang; 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Dinesh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Manocha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Self-Illusion: A Study on Cognition of Role-Playing in Immersive Virtual Environments from Non-Human Perspective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in </a:t>
            </a:r>
            <a:r>
              <a:rPr lang="en-US" sz="2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Visualization and Computer Graphics, </a:t>
            </a:r>
            <a:r>
              <a:rPr lang="pt-PT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pt-PT" sz="20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pt-PT" sz="2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2020, DOI: 10.1109/TVCG.2020.3044563</a:t>
            </a:r>
          </a:p>
          <a:p>
            <a:pPr marL="0" indent="0" algn="just">
              <a:buNone/>
            </a:pPr>
            <a:endParaRPr lang="pt-PT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http://hci.uni-wuerzburg.de/projects/ivbo/</a:t>
            </a:r>
            <a:endParaRPr lang="pt-PT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https://gorillaitr.com/2019/09/16/place-plausibility-illusion-ar-consumer-research/</a:t>
            </a:r>
            <a:endParaRPr lang="pt-PT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1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A5C9-3E27-48C3-B473-98DFD2EB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54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CBC0EB-EC0C-49DC-9FA6-8A22A4C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3</a:t>
            </a:fld>
            <a:endParaRPr lang="pt-PT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CE7014-AB9F-4A6E-80FC-49F4174BB3F2}"/>
              </a:ext>
            </a:extLst>
          </p:cNvPr>
          <p:cNvSpPr txBox="1">
            <a:spLocks/>
          </p:cNvSpPr>
          <p:nvPr/>
        </p:nvSpPr>
        <p:spPr>
          <a:xfrm>
            <a:off x="1141412" y="1647646"/>
            <a:ext cx="9905998" cy="6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pt-PT" sz="28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pt-PT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8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pt-PT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8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8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immersion</a:t>
            </a:r>
            <a:r>
              <a:rPr lang="pt-PT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Virtual </a:t>
            </a:r>
            <a:r>
              <a:rPr lang="pt-PT" sz="28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PT" sz="28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(VE)?</a:t>
            </a:r>
            <a:endParaRPr lang="pt-P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CFAC22-0779-4AD3-ADC5-E8A957A7BB12}"/>
              </a:ext>
            </a:extLst>
          </p:cNvPr>
          <p:cNvSpPr txBox="1"/>
          <p:nvPr/>
        </p:nvSpPr>
        <p:spPr>
          <a:xfrm>
            <a:off x="1141412" y="2654089"/>
            <a:ext cx="6668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Illusion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(PI)</a:t>
            </a: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Plausibility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Illusion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(Psi)</a:t>
            </a: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Embodiment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Body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Ownership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(VBO)</a:t>
            </a:r>
          </a:p>
        </p:txBody>
      </p:sp>
    </p:spTree>
    <p:extLst>
      <p:ext uri="{BB962C8B-B14F-4D97-AF65-F5344CB8AC3E}">
        <p14:creationId xmlns:p14="http://schemas.microsoft.com/office/powerpoint/2010/main" val="5751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A5C9-3E27-48C3-B473-98DFD2EB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54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CBC0EB-EC0C-49DC-9FA6-8A22A4C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4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CFAC22-0779-4AD3-ADC5-E8A957A7BB12}"/>
              </a:ext>
            </a:extLst>
          </p:cNvPr>
          <p:cNvSpPr txBox="1"/>
          <p:nvPr/>
        </p:nvSpPr>
        <p:spPr>
          <a:xfrm>
            <a:off x="1141413" y="2464307"/>
            <a:ext cx="10159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where a person experiences something as if it were physically there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illusion that what is apparently happening is really happening (even though you know for sure that it is not).” It describes a correlation between individual perceptions and virtual events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0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A5C9-3E27-48C3-B473-98DFD2EB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54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CBC0EB-EC0C-49DC-9FA6-8A22A4C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5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CFAC22-0779-4AD3-ADC5-E8A957A7BB12}"/>
              </a:ext>
            </a:extLst>
          </p:cNvPr>
          <p:cNvSpPr txBox="1"/>
          <p:nvPr/>
        </p:nvSpPr>
        <p:spPr>
          <a:xfrm>
            <a:off x="1141413" y="2654089"/>
            <a:ext cx="10116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body-level illusion and describes the sensation of owning, controlling, and being inside the virtual body</a:t>
            </a:r>
          </a:p>
          <a:p>
            <a:pPr algn="just"/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VBO can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the body as the own, as the source of all senses and perception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8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D425-FCCA-46CD-BC18-46D81B3D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4000" cap="none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Self-</a:t>
            </a:r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934719-777D-43F8-9A3E-B1CB4180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91" y="1881428"/>
            <a:ext cx="10381740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individual’s belief about himself/herself, including the person’s attributes and who and what the self is.”</a:t>
            </a:r>
          </a:p>
          <a:p>
            <a:pPr marL="0" indent="0" algn="just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PT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 algn="just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Self-Illusion (SI) is “the generalized illusion of being in a role despite sure, cognitive knowledge that one is not that role”, which is the same as an illusion of self-concept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88F72F-D950-439F-A0C1-90BAC246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2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8408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05FEA-C1E3-4BC4-A0FE-8BE46746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49" y="2077623"/>
            <a:ext cx="10297215" cy="35065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should not be created or imagined by experimenters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role’s behavior pattern should be distinct from the person’s normal behavior pattern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related roles were discarded and non-human roles were considered (animals)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have relatively similar levels of familiarity with the nature of this animal role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like snakes or frogs were discarded and it was concluded that domesticated animals were the best choice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university-based survey, a cat was selected as the role due to familiarity and more harmonious interactions than dogs</a:t>
            </a:r>
          </a:p>
          <a:p>
            <a:pPr marL="0" indent="0">
              <a:buNone/>
            </a:pP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7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141412" y="1547684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2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773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05FEA-C1E3-4BC4-A0FE-8BE46746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60370"/>
            <a:ext cx="10279963" cy="350654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(immersive VR headset with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suite)</a:t>
            </a:r>
          </a:p>
          <a:p>
            <a:pPr algn="just"/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Noitom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Hi5 VR Glove (motion capture, all fingers exposed, without any digital force/haptics feedback)</a:t>
            </a:r>
          </a:p>
          <a:p>
            <a:pPr algn="just"/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gloves used for hand motion tracking and gesture tracking</a:t>
            </a:r>
          </a:p>
          <a:p>
            <a:pPr algn="just"/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User’s fingers exposed; therefore, user could touch physical world to get haptic feedback</a:t>
            </a:r>
          </a:p>
          <a:p>
            <a:pPr algn="just"/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simulation system in Unity3D</a:t>
            </a:r>
            <a:endParaRPr lang="pt-PT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8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24950" y="1513178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Apparatus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E6893-BB0D-43CF-80AD-0AF855DE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25" y="137732"/>
            <a:ext cx="9905998" cy="1478570"/>
          </a:xfrm>
        </p:spPr>
        <p:txBody>
          <a:bodyPr/>
          <a:lstStyle/>
          <a:p>
            <a:pPr algn="ctr"/>
            <a:r>
              <a:rPr lang="pt-PT" sz="4000" cap="none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E05FEA-C1E3-4BC4-A0FE-8BE46746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19" y="1871100"/>
            <a:ext cx="10228207" cy="3506545"/>
          </a:xfrm>
        </p:spPr>
        <p:txBody>
          <a:bodyPr>
            <a:normAutofit/>
          </a:bodyPr>
          <a:lstStyle/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(DV)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existence of self-illusion and investigate the differences between Psi and SI: participants’ actual degrees of Psi and their degrees of hypothesized SI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Psi, PI,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SI were measured using a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7-point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Likert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independant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(IV)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Psi (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MoP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(</a:t>
            </a:r>
            <a:r>
              <a:rPr lang="pt-P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FA88202-1AF8-4150-9671-C7F522D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658E-C62C-451A-AC2D-1A51EC1F5BAE}" type="slidenum">
              <a:rPr lang="pt-PT" smtClean="0"/>
              <a:t>9</a:t>
            </a:fld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198818-EA0F-4CF1-9CA8-12FB6BBF7CD9}"/>
              </a:ext>
            </a:extLst>
          </p:cNvPr>
          <p:cNvSpPr txBox="1"/>
          <p:nvPr/>
        </p:nvSpPr>
        <p:spPr>
          <a:xfrm>
            <a:off x="1233577" y="1385469"/>
            <a:ext cx="308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-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3F30BF-7901-4E11-8019-0C5FE65D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774" y="4517621"/>
            <a:ext cx="8248650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09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8444</TotalTime>
  <Words>1500</Words>
  <Application>Microsoft Office PowerPoint</Application>
  <PresentationFormat>Ecrã Panorâmico</PresentationFormat>
  <Paragraphs>170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Tw Cen MT</vt:lpstr>
      <vt:lpstr>Circuito</vt:lpstr>
      <vt:lpstr>Self-Illusion: A study on Cognition of Role-Playing in Immersive Virtual Environments from Non-Human Perspective</vt:lpstr>
      <vt:lpstr>Why this paper?</vt:lpstr>
      <vt:lpstr>Context</vt:lpstr>
      <vt:lpstr>Context</vt:lpstr>
      <vt:lpstr>Context</vt:lpstr>
      <vt:lpstr>Self-Concept and Self-Illusion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Self-Illusion: A Study on Cognition of Role-Playing in Immersive Virtual Environments from Non-Human Perspective</dc:title>
  <dc:creator>Martim Neves</dc:creator>
  <cp:lastModifiedBy>Martim Neves</cp:lastModifiedBy>
  <cp:revision>13</cp:revision>
  <dcterms:created xsi:type="dcterms:W3CDTF">2022-01-08T19:04:23Z</dcterms:created>
  <dcterms:modified xsi:type="dcterms:W3CDTF">2022-01-18T18:30:45Z</dcterms:modified>
</cp:coreProperties>
</file>