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9" r:id="rId2"/>
    <p:sldId id="353" r:id="rId3"/>
    <p:sldId id="367" r:id="rId4"/>
    <p:sldId id="368" r:id="rId5"/>
    <p:sldId id="369" r:id="rId6"/>
    <p:sldId id="370" r:id="rId7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4"/>
    <a:srgbClr val="FFFFCC"/>
    <a:srgbClr val="FFFFFF"/>
    <a:srgbClr val="0000CC"/>
    <a:srgbClr val="996600"/>
    <a:srgbClr val="CC6600"/>
    <a:srgbClr val="006600"/>
    <a:srgbClr val="CC0066"/>
    <a:srgbClr val="CC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4660"/>
  </p:normalViewPr>
  <p:slideViewPr>
    <p:cSldViewPr>
      <p:cViewPr varScale="1">
        <p:scale>
          <a:sx n="88" d="100"/>
          <a:sy n="88" d="100"/>
        </p:scale>
        <p:origin x="1517" y="62"/>
      </p:cViewPr>
      <p:guideLst>
        <p:guide orient="horz" pos="890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182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753D7916-CBFD-4488-8487-D194215143C7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noProof="0"/>
              <a:t>Click to edit Master text styles</a:t>
            </a:r>
          </a:p>
          <a:p>
            <a:pPr lvl="1"/>
            <a:r>
              <a:rPr lang="pt-PT" altLang="pt-PT" noProof="0"/>
              <a:t>Second level</a:t>
            </a:r>
          </a:p>
          <a:p>
            <a:pPr lvl="2"/>
            <a:r>
              <a:rPr lang="pt-PT" altLang="pt-PT" noProof="0"/>
              <a:t>Third level</a:t>
            </a:r>
          </a:p>
          <a:p>
            <a:pPr lvl="3"/>
            <a:r>
              <a:rPr lang="pt-PT" altLang="pt-PT" noProof="0"/>
              <a:t>Fourth level</a:t>
            </a:r>
          </a:p>
          <a:p>
            <a:pPr lvl="4"/>
            <a:r>
              <a:rPr lang="pt-PT" altLang="pt-PT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506805D1-E110-4D46-A284-5F0AC4E732E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539750" y="1484313"/>
            <a:ext cx="8097838" cy="3778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pt-PT" b="0"/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539750" y="5481638"/>
            <a:ext cx="8097838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PT" altLang="pt-PT" sz="2000" b="0">
                <a:latin typeface="Arial" panose="020B0604020202020204" pitchFamily="34" charset="0"/>
              </a:rPr>
              <a:t>Bernardo Cunha, José Luís Azevedo, Arnaldo Oliveira</a:t>
            </a:r>
          </a:p>
        </p:txBody>
      </p:sp>
      <p:sp>
        <p:nvSpPr>
          <p:cNvPr id="10138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765175"/>
            <a:ext cx="8097838" cy="539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pt-PT" altLang="pt-PT" noProof="0"/>
              <a:t>Click to edit Master title style</a:t>
            </a:r>
          </a:p>
        </p:txBody>
      </p:sp>
      <p:sp>
        <p:nvSpPr>
          <p:cNvPr id="10138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1616075"/>
            <a:ext cx="7993062" cy="35274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pt-PT" altLang="pt-PT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P7 - </a:t>
            </a:r>
            <a:fld id="{644FDFE3-5512-4D3D-A6C8-8680C5D998A9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33925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P7 - </a:t>
            </a:r>
            <a:fld id="{2EEA5B25-9661-45CB-AD97-81C73A1495FA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559241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P7 - </a:t>
            </a:r>
            <a:fld id="{2EEA5B25-9661-45CB-AD97-81C73A1495FA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9901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 userDrawn="1"/>
        </p:nvSpPr>
        <p:spPr bwMode="auto">
          <a:xfrm>
            <a:off x="539750" y="1052513"/>
            <a:ext cx="8097838" cy="519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pt-PT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25538"/>
            <a:ext cx="799306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text styles</a:t>
            </a:r>
          </a:p>
          <a:p>
            <a:pPr lvl="1"/>
            <a:r>
              <a:rPr lang="pt-PT" altLang="pt-PT"/>
              <a:t>Second level</a:t>
            </a:r>
          </a:p>
          <a:p>
            <a:pPr lvl="2"/>
            <a:r>
              <a:rPr lang="pt-PT" altLang="pt-PT"/>
              <a:t>Third level</a:t>
            </a:r>
          </a:p>
          <a:p>
            <a:pPr lvl="3"/>
            <a:r>
              <a:rPr lang="pt-PT" altLang="pt-PT"/>
              <a:t>Fourth level</a:t>
            </a:r>
          </a:p>
          <a:p>
            <a:pPr lvl="4"/>
            <a:r>
              <a:rPr lang="pt-PT" altLang="pt-PT"/>
              <a:t>Fifth level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978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64275"/>
            <a:ext cx="215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3300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2642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3300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3988" y="62642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3300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PT" altLang="pt-PT" dirty="0"/>
              <a:t>Aula P7 - </a:t>
            </a:r>
            <a:fld id="{7CD94D6C-333A-48B7-951E-114FD3D793A8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80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indent="-180975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2063" indent="-180975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168275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pt-PT" dirty="0"/>
              <a:t>Aula prática 7</a:t>
            </a:r>
          </a:p>
        </p:txBody>
      </p:sp>
      <p:sp>
        <p:nvSpPr>
          <p:cNvPr id="5123" name="Subtitle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182563" indent="-182563" eaLnBrk="1" hangingPunct="1">
              <a:buFontTx/>
              <a:buChar char="•"/>
            </a:pPr>
            <a:r>
              <a:rPr lang="pt-PT" altLang="pt-PT" sz="2400" dirty="0"/>
              <a:t>Utilização da convenção do MIPS para passagem de parâmetros e uso dos registos. </a:t>
            </a:r>
          </a:p>
          <a:p>
            <a:pPr marL="182563" indent="-182563" eaLnBrk="1" hangingPunct="1">
              <a:buFontTx/>
              <a:buChar char="•"/>
            </a:pPr>
            <a:endParaRPr lang="pt-PT" altLang="pt-P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12714-07D1-455F-A4D1-9ABC6DF6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P7 - </a:t>
            </a:r>
            <a:fld id="{644FDFE3-5512-4D3D-A6C8-8680C5D998A9}" type="slidenum">
              <a:rPr lang="pt-PT" altLang="pt-PT" smtClean="0"/>
              <a:pPr>
                <a:defRPr/>
              </a:pPr>
              <a:t>1</a:t>
            </a:fld>
            <a:endParaRPr lang="pt-PT" alt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E816-7B05-4017-84FF-AAFD7EDE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MIPS – Convenção sobre a utilização de registos.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204F7-A657-4E29-8903-79FCB60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P7 - </a:t>
            </a:r>
            <a:fld id="{2EEA5B25-9661-45CB-AD97-81C73A1495FA}" type="slidenum">
              <a:rPr lang="pt-PT" altLang="pt-PT" smtClean="0"/>
              <a:pPr>
                <a:defRPr/>
              </a:pPr>
              <a:t>2</a:t>
            </a:fld>
            <a:endParaRPr lang="pt-PT" alt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B0DEC-3512-4778-A22E-0449D3D3A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sp>
        <p:nvSpPr>
          <p:cNvPr id="3" name="Subtitle 7">
            <a:extLst>
              <a:ext uri="{FF2B5EF4-FFF2-40B4-BE49-F238E27FC236}">
                <a16:creationId xmlns:a16="http://schemas.microsoft.com/office/drawing/2014/main" id="{F59C6CA3-9A71-4975-823B-A4F83F67B572}"/>
              </a:ext>
            </a:extLst>
          </p:cNvPr>
          <p:cNvSpPr txBox="1">
            <a:spLocks/>
          </p:cNvSpPr>
          <p:nvPr/>
        </p:nvSpPr>
        <p:spPr bwMode="auto">
          <a:xfrm>
            <a:off x="592138" y="1196752"/>
            <a:ext cx="79930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1700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2063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72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eaLnBrk="1" hangingPunct="1"/>
            <a:r>
              <a:rPr lang="pt-PT" altLang="pt-PT" b="0" dirty="0"/>
              <a:t>Utilização convenção é um conjunto de regras acordadas entre todos os programadores de uma dada arquitetura por forma a garantir a consistência e o correto funcionamento dos software escrito para essa arquitetura.</a:t>
            </a:r>
          </a:p>
          <a:p>
            <a:pPr marL="182563" indent="-182563" eaLnBrk="1" hangingPunct="1">
              <a:spcBef>
                <a:spcPts val="1800"/>
              </a:spcBef>
            </a:pPr>
            <a:r>
              <a:rPr lang="pt-PT" altLang="pt-PT" b="0" dirty="0"/>
              <a:t>Por esse motivo, independente de quem escreve o código (</a:t>
            </a:r>
            <a:r>
              <a:rPr lang="pt-PT" altLang="pt-PT" b="0" i="1" dirty="0" err="1"/>
              <a:t>Assembly</a:t>
            </a:r>
            <a:r>
              <a:rPr lang="pt-PT" altLang="pt-PT" b="0" dirty="0"/>
              <a:t> ou máquina) e da forma como este é organizado, todos os programadores devem seguir de forma estrita essa convenção.</a:t>
            </a:r>
          </a:p>
          <a:p>
            <a:pPr marL="182563" indent="-182563" eaLnBrk="1" hangingPunct="1"/>
            <a:endParaRPr lang="pt-PT" altLang="pt-PT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MIPS – Interface entre funções (sub-rotinas).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204F7-A657-4E29-8903-79FCB60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P7 - </a:t>
            </a:r>
            <a:fld id="{2EEA5B25-9661-45CB-AD97-81C73A1495FA}" type="slidenum">
              <a:rPr lang="pt-PT" altLang="pt-PT" smtClean="0"/>
              <a:pPr>
                <a:defRPr/>
              </a:pPr>
              <a:t>3</a:t>
            </a:fld>
            <a:endParaRPr lang="pt-PT" alt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B0DEC-3512-4778-A22E-0449D3D3A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sp>
        <p:nvSpPr>
          <p:cNvPr id="3" name="Subtitle 7">
            <a:extLst>
              <a:ext uri="{FF2B5EF4-FFF2-40B4-BE49-F238E27FC236}">
                <a16:creationId xmlns:a16="http://schemas.microsoft.com/office/drawing/2014/main" id="{F59C6CA3-9A71-4975-823B-A4F83F67B572}"/>
              </a:ext>
            </a:extLst>
          </p:cNvPr>
          <p:cNvSpPr txBox="1">
            <a:spLocks/>
          </p:cNvSpPr>
          <p:nvPr/>
        </p:nvSpPr>
        <p:spPr bwMode="auto">
          <a:xfrm>
            <a:off x="592138" y="1196752"/>
            <a:ext cx="79930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1700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2063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72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eaLnBrk="1" hangingPunct="1"/>
            <a:r>
              <a:rPr lang="pt-PT" altLang="pt-PT" b="0" dirty="0"/>
              <a:t>Os primeiros 4 parâmetros a passar a uma sub-rotina (desde que caibam em 32 bits) devem utilizar os registos $a0 a $a4, sempre por esta ordem.</a:t>
            </a:r>
          </a:p>
          <a:p>
            <a:pPr marL="182563" indent="-182563" eaLnBrk="1" hangingPunct="1">
              <a:spcBef>
                <a:spcPts val="1800"/>
              </a:spcBef>
            </a:pPr>
            <a:r>
              <a:rPr lang="pt-PT" altLang="pt-PT" b="0" dirty="0"/>
              <a:t>Nos casos em que a sub-rotina devolve um valor a um programa chamador, esse valor deve ser devolvido no registo $v0 ($v0 e $v1 quando se trata de um valor de 64 bits)</a:t>
            </a:r>
          </a:p>
          <a:p>
            <a:pPr marL="182563" indent="-182563" eaLnBrk="1" hangingPunct="1"/>
            <a:endParaRPr lang="pt-PT" altLang="pt-PT" b="0" dirty="0"/>
          </a:p>
        </p:txBody>
      </p:sp>
    </p:spTree>
    <p:extLst>
      <p:ext uri="{BB962C8B-B14F-4D97-AF65-F5344CB8AC3E}">
        <p14:creationId xmlns:p14="http://schemas.microsoft.com/office/powerpoint/2010/main" val="91986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MIPS – Utilização de registos.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204F7-A657-4E29-8903-79FCB60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P7 - </a:t>
            </a:r>
            <a:fld id="{2EEA5B25-9661-45CB-AD97-81C73A1495FA}" type="slidenum">
              <a:rPr lang="pt-PT" altLang="pt-PT" smtClean="0"/>
              <a:pPr>
                <a:defRPr/>
              </a:pPr>
              <a:t>4</a:t>
            </a:fld>
            <a:endParaRPr lang="pt-PT" alt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B0DEC-3512-4778-A22E-0449D3D3A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CECBB5-4795-C3B3-6CAF-05674A10C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4744"/>
            <a:ext cx="799306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1700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2063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72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pt-PT" altLang="pt-PT" sz="2200" b="0" dirty="0"/>
              <a:t>Os registos [</a:t>
            </a:r>
            <a:r>
              <a:rPr lang="pt-PT" altLang="pt-PT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pt-PT" altLang="pt-PT" b="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PT" altLang="pt-PT" sz="2200" b="0" dirty="0">
                <a:latin typeface="+mj-lt"/>
                <a:cs typeface="Courier New" panose="02070309020205020404" pitchFamily="49" charset="0"/>
              </a:rPr>
              <a:t>.. </a:t>
            </a:r>
            <a:r>
              <a:rPr lang="pt-PT" altLang="pt-PT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$t9</a:t>
            </a:r>
            <a:r>
              <a:rPr lang="pt-PT" altLang="pt-PT" sz="2200" b="0" dirty="0"/>
              <a:t>], [</a:t>
            </a:r>
            <a:r>
              <a:rPr lang="pt-PT" altLang="pt-PT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</a:t>
            </a:r>
            <a:r>
              <a:rPr lang="pt-PT" altLang="pt-PT" b="0" dirty="0">
                <a:cs typeface="Courier New" panose="02070309020205020404" pitchFamily="49" charset="0"/>
              </a:rPr>
              <a:t> .. </a:t>
            </a:r>
            <a:r>
              <a:rPr lang="pt-PT" altLang="pt-PT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$v1]</a:t>
            </a:r>
            <a:r>
              <a:rPr lang="pt-PT" altLang="pt-PT" b="0" dirty="0"/>
              <a:t>, </a:t>
            </a:r>
            <a:r>
              <a:rPr lang="pt-PT" altLang="pt-PT" sz="2200" b="0" dirty="0"/>
              <a:t>e [</a:t>
            </a:r>
            <a:r>
              <a:rPr lang="pt-PT" altLang="pt-PT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</a:t>
            </a:r>
            <a:r>
              <a:rPr lang="pt-PT" altLang="pt-PT" b="0" dirty="0">
                <a:cs typeface="Courier New" panose="02070309020205020404" pitchFamily="49" charset="0"/>
              </a:rPr>
              <a:t> .. </a:t>
            </a:r>
            <a:r>
              <a:rPr lang="pt-PT" altLang="pt-PT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$a3]</a:t>
            </a:r>
            <a:r>
              <a:rPr lang="pt-PT" altLang="pt-PT" sz="2200" b="0" dirty="0"/>
              <a:t> podem ser livremente utilizados e alterados pelas sub-rotinas</a:t>
            </a:r>
          </a:p>
          <a:p>
            <a:pPr>
              <a:spcBef>
                <a:spcPts val="1200"/>
              </a:spcBef>
            </a:pPr>
            <a:r>
              <a:rPr lang="pt-PT" altLang="pt-PT" sz="2200" b="0" dirty="0"/>
              <a:t>Os registos [</a:t>
            </a:r>
            <a:r>
              <a:rPr lang="pt-PT" altLang="pt-PT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  <a:r>
              <a:rPr lang="pt-PT" altLang="pt-PT" b="0" dirty="0">
                <a:cs typeface="Courier New" panose="02070309020205020404" pitchFamily="49" charset="0"/>
              </a:rPr>
              <a:t> .. </a:t>
            </a:r>
            <a:r>
              <a:rPr lang="pt-PT" altLang="pt-PT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$s7]</a:t>
            </a:r>
            <a:r>
              <a:rPr lang="pt-PT" altLang="pt-PT" sz="2200" b="0" dirty="0"/>
              <a:t> não podem, </a:t>
            </a:r>
            <a:r>
              <a:rPr lang="pt-PT" altLang="pt-PT" sz="2200" b="1" dirty="0">
                <a:solidFill>
                  <a:schemeClr val="accent2"/>
                </a:solidFill>
              </a:rPr>
              <a:t>na perspetiva do chamador</a:t>
            </a:r>
            <a:r>
              <a:rPr lang="pt-PT" altLang="pt-PT" sz="2200" b="0" dirty="0"/>
              <a:t>, ser alterados pelas sub-rotinas</a:t>
            </a:r>
          </a:p>
          <a:p>
            <a:pPr lvl="1">
              <a:spcBef>
                <a:spcPts val="600"/>
              </a:spcBef>
            </a:pPr>
            <a:r>
              <a:rPr lang="pt-PT" altLang="pt-PT" b="0" dirty="0"/>
              <a:t>Se uma dada sub-rotina precisar de usar qualquer um dos registos </a:t>
            </a:r>
            <a:r>
              <a:rPr lang="pt-PT" altLang="pt-P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  <a:r>
              <a:rPr lang="pt-PT" altLang="pt-PT" b="0" dirty="0"/>
              <a:t> a </a:t>
            </a:r>
            <a:r>
              <a:rPr lang="pt-PT" altLang="pt-P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$s7</a:t>
            </a:r>
            <a:r>
              <a:rPr lang="pt-PT" altLang="pt-PT" b="0" dirty="0"/>
              <a:t> compete a essa sub-rotina </a:t>
            </a:r>
            <a:r>
              <a:rPr lang="pt-PT" altLang="pt-PT" b="1" dirty="0">
                <a:solidFill>
                  <a:schemeClr val="accent2"/>
                </a:solidFill>
              </a:rPr>
              <a:t>salvaguardar previamente o seu conteúdo</a:t>
            </a:r>
            <a:r>
              <a:rPr lang="pt-PT" altLang="pt-PT" b="0" dirty="0"/>
              <a:t>, repondo-o imediatamente antes de terminar</a:t>
            </a:r>
          </a:p>
          <a:p>
            <a:pPr lvl="1">
              <a:spcBef>
                <a:spcPts val="600"/>
              </a:spcBef>
            </a:pPr>
            <a:r>
              <a:rPr lang="pt-PT" altLang="pt-PT" b="0" dirty="0"/>
              <a:t>Ou seja, é seguro para o programa chamador usar um registo </a:t>
            </a:r>
            <a:r>
              <a:rPr lang="pt-PT" altLang="pt-P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$sn</a:t>
            </a:r>
            <a:r>
              <a:rPr lang="pt-PT" altLang="pt-PT" b="0" dirty="0"/>
              <a:t> para armazenar um valor que vai necessitar após a chamada à sub-rotina, uma vez que tem a garantia que esta não o modifica</a:t>
            </a:r>
          </a:p>
          <a:p>
            <a:pPr>
              <a:spcBef>
                <a:spcPts val="600"/>
              </a:spcBef>
            </a:pPr>
            <a:r>
              <a:rPr lang="pt-PT" altLang="pt-PT" b="0" dirty="0"/>
              <a:t>Uso de </a:t>
            </a:r>
            <a:r>
              <a:rPr lang="pt-PT" altLang="pt-PT" b="0" dirty="0" err="1"/>
              <a:t>stacks</a:t>
            </a:r>
            <a:r>
              <a:rPr lang="pt-PT" altLang="pt-PT" b="0" dirty="0"/>
              <a:t>: ver aula TP 9 e 10 a partir do slide 31</a:t>
            </a:r>
          </a:p>
        </p:txBody>
      </p:sp>
    </p:spTree>
    <p:extLst>
      <p:ext uri="{BB962C8B-B14F-4D97-AF65-F5344CB8AC3E}">
        <p14:creationId xmlns:p14="http://schemas.microsoft.com/office/powerpoint/2010/main" val="39975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z="2400" dirty="0"/>
              <a:t>Considerações práticas sobre a utilização da convenção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204F7-A657-4E29-8903-79FCB60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P7 - </a:t>
            </a:r>
            <a:fld id="{2EEA5B25-9661-45CB-AD97-81C73A1495FA}" type="slidenum">
              <a:rPr lang="pt-PT" altLang="pt-PT" smtClean="0"/>
              <a:pPr>
                <a:defRPr/>
              </a:pPr>
              <a:t>5</a:t>
            </a:fld>
            <a:endParaRPr lang="pt-PT" alt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B0DEC-3512-4778-A22E-0449D3D3A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F108176-DFA5-9B52-366E-59E362905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4744"/>
            <a:ext cx="799306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1700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2063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72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PT" altLang="pt-PT" sz="2200" b="1">
                <a:solidFill>
                  <a:schemeClr val="accent2"/>
                </a:solidFill>
              </a:rPr>
              <a:t>sub-rotinas terminais</a:t>
            </a:r>
            <a:r>
              <a:rPr lang="pt-PT" altLang="pt-PT" sz="2200" b="0"/>
              <a:t> (sub-rotinas folha, i.e., que não chamam qualquer sub-rotina)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PT" altLang="pt-PT" sz="2000" b="0"/>
              <a:t>Só devem utilizar registos que não têm a responsabilidade de salvaguardar (</a:t>
            </a:r>
            <a:r>
              <a:rPr lang="pt-PT" altLang="pt-P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$t0..$t9</a:t>
            </a:r>
            <a:r>
              <a:rPr lang="pt-PT" altLang="pt-PT" sz="2000" b="0"/>
              <a:t>,  </a:t>
            </a:r>
            <a:r>
              <a:rPr lang="pt-PT" altLang="pt-P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$v0..$v1 </a:t>
            </a:r>
            <a:r>
              <a:rPr lang="pt-PT" altLang="pt-PT" sz="2000" b="0"/>
              <a:t>e </a:t>
            </a:r>
            <a:r>
              <a:rPr lang="pt-PT" altLang="pt-P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$a0..$a3</a:t>
            </a:r>
            <a:r>
              <a:rPr lang="pt-PT" altLang="pt-PT" sz="2000" b="0"/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pt-PT" altLang="pt-PT" b="1">
                <a:solidFill>
                  <a:schemeClr val="accent2"/>
                </a:solidFill>
              </a:rPr>
              <a:t>sub-rotinas intermédias</a:t>
            </a:r>
            <a:r>
              <a:rPr lang="pt-PT" altLang="pt-PT" b="0"/>
              <a:t> (</a:t>
            </a:r>
            <a:r>
              <a:rPr lang="pt-PT" altLang="pt-PT" sz="2200" b="0"/>
              <a:t>sub-rotinas que chamam outras sub-rotinas)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PT" altLang="pt-PT" sz="2000" b="0"/>
              <a:t>Devem utilizar os registos </a:t>
            </a:r>
            <a:r>
              <a:rPr lang="pt-PT" altLang="pt-P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$s0..$s7 </a:t>
            </a:r>
            <a:r>
              <a:rPr lang="pt-PT" altLang="pt-PT" sz="2000" b="0"/>
              <a:t>para o armazenamento de valores que pretendam preservar durante a chamada à sub-rotina seguinte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pt-PT" altLang="pt-PT" b="0"/>
              <a:t>A utilização de qualquer um dos registos </a:t>
            </a:r>
            <a:r>
              <a:rPr lang="pt-PT" altLang="pt-P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  <a:r>
              <a:rPr lang="pt-PT" altLang="pt-PT" b="0"/>
              <a:t> a </a:t>
            </a:r>
            <a:r>
              <a:rPr lang="pt-PT" altLang="pt-P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$s7</a:t>
            </a:r>
            <a:r>
              <a:rPr lang="pt-PT" altLang="pt-PT" b="0"/>
              <a:t> implica a sua prévia salvaguarda na memória externa logo no início da sub-rotina e a respetiva reposição no final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pt-PT" altLang="pt-PT" sz="2000" b="0"/>
              <a:t>Devem utilizar os registos </a:t>
            </a:r>
            <a:r>
              <a:rPr lang="pt-PT" altLang="pt-P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$t0..$t9</a:t>
            </a:r>
            <a:r>
              <a:rPr lang="pt-PT" altLang="pt-PT" sz="2000" b="0"/>
              <a:t>,  </a:t>
            </a:r>
            <a:r>
              <a:rPr lang="pt-PT" altLang="pt-P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$v0..$v1</a:t>
            </a:r>
            <a:r>
              <a:rPr lang="pt-PT" altLang="pt-PT" sz="2000" b="0"/>
              <a:t> e  </a:t>
            </a:r>
            <a:r>
              <a:rPr lang="pt-PT" altLang="pt-P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$a0..$a3</a:t>
            </a:r>
            <a:r>
              <a:rPr lang="pt-PT" altLang="pt-PT" sz="2000" b="0"/>
              <a:t> para os restantes valores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endParaRPr lang="pt-PT" altLang="pt-PT" sz="2000" b="0" dirty="0"/>
          </a:p>
        </p:txBody>
      </p:sp>
    </p:spTree>
    <p:extLst>
      <p:ext uri="{BB962C8B-B14F-4D97-AF65-F5344CB8AC3E}">
        <p14:creationId xmlns:p14="http://schemas.microsoft.com/office/powerpoint/2010/main" val="19939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2400" dirty="0"/>
              <a:t>Regras para a implementação de sub-rotinas no MIPS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4744"/>
            <a:ext cx="7993062" cy="504056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pt-PT" altLang="pt-PT" sz="1600" dirty="0">
                <a:solidFill>
                  <a:schemeClr val="accent6"/>
                </a:solidFill>
              </a:rPr>
              <a:t>1. A sub-rotina chamadora, antes de chamar: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Passa os parâmetros; os 4 primeiros são passados nos registos $a0..$a3 e os restantes na </a:t>
            </a:r>
            <a:r>
              <a:rPr lang="pt-PT" altLang="pt-PT" sz="1600" dirty="0" err="1"/>
              <a:t>stack</a:t>
            </a:r>
            <a:r>
              <a:rPr lang="pt-PT" altLang="pt-PT" sz="1600" dirty="0"/>
              <a:t>.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Executa a instrução "</a:t>
            </a:r>
            <a:r>
              <a:rPr lang="pt-PT" altLang="pt-PT" sz="1600" dirty="0" err="1"/>
              <a:t>jal</a:t>
            </a:r>
            <a:r>
              <a:rPr lang="pt-PT" altLang="pt-PT" sz="1600" dirty="0"/>
              <a:t>".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pt-PT" altLang="pt-PT" sz="1600" dirty="0">
                <a:solidFill>
                  <a:schemeClr val="accent6"/>
                </a:solidFill>
              </a:rPr>
              <a:t>2. A sub-rotina chamada, no início: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Salvaguarda na </a:t>
            </a:r>
            <a:r>
              <a:rPr lang="pt-PT" altLang="pt-PT" sz="1600" dirty="0" err="1"/>
              <a:t>stack</a:t>
            </a:r>
            <a:r>
              <a:rPr lang="pt-PT" altLang="pt-PT" sz="1600" dirty="0"/>
              <a:t> os registos $s0 a $s7 que pretende utilizar. 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Salvaguarda o registo $</a:t>
            </a:r>
            <a:r>
              <a:rPr lang="pt-PT" altLang="pt-PT" sz="1600" dirty="0" err="1"/>
              <a:t>ra</a:t>
            </a:r>
            <a:r>
              <a:rPr lang="pt-PT" altLang="pt-PT" sz="1600" dirty="0"/>
              <a:t> no caso de a rotina também ser chamadora.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pt-PT" altLang="pt-PT" sz="1600" dirty="0">
                <a:solidFill>
                  <a:schemeClr val="accent6"/>
                </a:solidFill>
              </a:rPr>
              <a:t>3. A sub-rotina chamada, no fim: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Coloca o valor de retorno em $v0 (exceto se for tipo </a:t>
            </a:r>
            <a:r>
              <a:rPr lang="pt-PT" altLang="pt-PT" sz="1600" dirty="0" err="1"/>
              <a:t>void</a:t>
            </a:r>
            <a:r>
              <a:rPr lang="pt-PT" altLang="pt-PT" sz="1600" dirty="0"/>
              <a:t>).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Restaura os registos $s0 a $s7 que salvaguardou no início.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Restaura o registo $</a:t>
            </a:r>
            <a:r>
              <a:rPr lang="pt-PT" altLang="pt-PT" sz="1600" dirty="0" err="1"/>
              <a:t>ra</a:t>
            </a:r>
            <a:r>
              <a:rPr lang="pt-PT" altLang="pt-PT" sz="1600" dirty="0"/>
              <a:t> (no caso de ter sido salvaguardado no início).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Retorna, executando a instrução "</a:t>
            </a:r>
            <a:r>
              <a:rPr lang="pt-PT" altLang="pt-PT" sz="1600" dirty="0" err="1"/>
              <a:t>jr</a:t>
            </a:r>
            <a:r>
              <a:rPr lang="pt-PT" altLang="pt-PT" sz="1600" dirty="0"/>
              <a:t> $</a:t>
            </a:r>
            <a:r>
              <a:rPr lang="pt-PT" altLang="pt-PT" sz="1600" dirty="0" err="1"/>
              <a:t>ra</a:t>
            </a:r>
            <a:r>
              <a:rPr lang="pt-PT" altLang="pt-PT" sz="1600" dirty="0"/>
              <a:t>".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pt-PT" altLang="pt-PT" sz="1600" dirty="0">
                <a:solidFill>
                  <a:schemeClr val="accent6"/>
                </a:solidFill>
              </a:rPr>
              <a:t>4. A sub-rotina chamadora, após regresso: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Usa o valor de retorno que está em $v0.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pt-PT" altLang="pt-PT" sz="1600" dirty="0">
                <a:solidFill>
                  <a:schemeClr val="accent6"/>
                </a:solidFill>
              </a:rPr>
              <a:t>5. A sub-rotina chamadora não pode assumir em caso algum que qualquer dos registos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600" dirty="0"/>
              <a:t>$a0..$a3, $t0..$t9, $v0 e $v1 têm o conteúdo preservado pela rotina chamada.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pt-PT" altLang="pt-PT" sz="1600" dirty="0">
                <a:solidFill>
                  <a:schemeClr val="accent6"/>
                </a:solidFill>
              </a:rPr>
              <a:t>6. A codificação da sub-rotina "</a:t>
            </a:r>
            <a:r>
              <a:rPr lang="pt-PT" altLang="pt-PT" sz="1600" dirty="0" err="1">
                <a:solidFill>
                  <a:schemeClr val="accent6"/>
                </a:solidFill>
              </a:rPr>
              <a:t>main</a:t>
            </a:r>
            <a:r>
              <a:rPr lang="pt-PT" altLang="pt-PT" sz="1600" dirty="0">
                <a:solidFill>
                  <a:schemeClr val="accent6"/>
                </a:solidFill>
              </a:rPr>
              <a:t>" está sujeita às mesmas regras que se aplicam às restantes sub-rotinas.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D7991-7CBC-4BA8-8206-0DDBEB82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DETI-UA</a:t>
            </a:r>
            <a:endParaRPr lang="en-US" alt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12766-8EFF-4873-A46B-3BFEA622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altLang="pt-PT" dirty="0"/>
              <a:t>Arquitetura de Computadores I</a:t>
            </a:r>
            <a:endParaRPr lang="en-US" alt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7234D-956C-4E2D-9E49-CE60EA82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 altLang="pt-PT"/>
              <a:t>Aulas 9 e 10 - </a:t>
            </a:r>
            <a:fld id="{4E4A5FC0-F5D4-4001-888B-BC1722C14D3B}" type="slidenum">
              <a:rPr lang="pt-PT" altLang="pt-PT" smtClean="0"/>
              <a:pPr/>
              <a:t>6</a:t>
            </a:fld>
            <a:endParaRPr lang="pt-PT" altLang="pt-P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A914D4-DE3C-431F-7549-7D4A8E7E3E74}"/>
              </a:ext>
            </a:extLst>
          </p:cNvPr>
          <p:cNvSpPr/>
          <p:nvPr/>
        </p:nvSpPr>
        <p:spPr bwMode="auto">
          <a:xfrm>
            <a:off x="0" y="764704"/>
            <a:ext cx="9144000" cy="5975821"/>
          </a:xfrm>
          <a:prstGeom prst="rect">
            <a:avLst/>
          </a:prstGeom>
          <a:solidFill>
            <a:srgbClr val="FFFFF4"/>
          </a:solidFill>
          <a:ln w="9525" cap="flat" cmpd="sng" algn="ctr">
            <a:solidFill>
              <a:srgbClr val="FFFFF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912494-2930-147A-0DB9-C8815EDB2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52736"/>
            <a:ext cx="892899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1700" indent="-180975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2063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72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pt-PT" altLang="pt-PT" sz="1800" b="0" dirty="0">
                <a:solidFill>
                  <a:schemeClr val="accent6"/>
                </a:solidFill>
              </a:rPr>
              <a:t>1. A sub-rotina chamadora, antes de chamar: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Passa os parâmetros; os 4 primeiros são passados nos registos $a0..$a3 e os restantes na </a:t>
            </a:r>
            <a:r>
              <a:rPr lang="pt-PT" altLang="pt-PT" sz="1800" b="0" i="1" dirty="0" err="1"/>
              <a:t>stack</a:t>
            </a:r>
            <a:r>
              <a:rPr lang="pt-PT" altLang="pt-PT" sz="1800" b="0" dirty="0"/>
              <a:t>.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Executa a instrução "</a:t>
            </a:r>
            <a:r>
              <a:rPr lang="pt-PT" altLang="pt-PT" sz="1800" b="0" dirty="0" err="1"/>
              <a:t>jal</a:t>
            </a:r>
            <a:r>
              <a:rPr lang="pt-PT" altLang="pt-PT" sz="1800" b="0" dirty="0"/>
              <a:t>".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pt-PT" altLang="pt-PT" sz="1800" b="0" dirty="0">
                <a:solidFill>
                  <a:schemeClr val="accent6"/>
                </a:solidFill>
              </a:rPr>
              <a:t>2. A sub-rotina chamada, no início: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Salvaguarda na </a:t>
            </a:r>
            <a:r>
              <a:rPr lang="pt-PT" altLang="pt-PT" sz="1800" b="0" i="1" dirty="0" err="1"/>
              <a:t>stack</a:t>
            </a:r>
            <a:r>
              <a:rPr lang="pt-PT" altLang="pt-PT" sz="1800" b="0" i="1" dirty="0"/>
              <a:t> </a:t>
            </a:r>
            <a:r>
              <a:rPr lang="pt-PT" altLang="pt-PT" sz="1800" b="0" dirty="0"/>
              <a:t>os registos $s0 a $s7 que pretende utilizar. 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Salvaguarda o registo $</a:t>
            </a:r>
            <a:r>
              <a:rPr lang="pt-PT" altLang="pt-PT" sz="1800" b="0" dirty="0" err="1"/>
              <a:t>ra</a:t>
            </a:r>
            <a:r>
              <a:rPr lang="pt-PT" altLang="pt-PT" sz="1800" b="0" dirty="0"/>
              <a:t> no caso de a rotina também ser chamadora.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pt-PT" altLang="pt-PT" sz="1800" b="0" dirty="0">
                <a:solidFill>
                  <a:schemeClr val="accent6"/>
                </a:solidFill>
              </a:rPr>
              <a:t>3. A sub-rotina chamada, no fim: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Coloca o valor de retorno em $v0 (exceto se for tipo </a:t>
            </a:r>
            <a:r>
              <a:rPr lang="pt-PT" altLang="pt-PT" sz="1800" b="0" i="1" dirty="0" err="1"/>
              <a:t>void</a:t>
            </a:r>
            <a:r>
              <a:rPr lang="pt-PT" altLang="pt-PT" sz="1800" b="0" dirty="0"/>
              <a:t>).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Restaura os registos $s0 a $s7 que salvaguardou no início.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Restaura o registo $</a:t>
            </a:r>
            <a:r>
              <a:rPr lang="pt-PT" altLang="pt-PT" sz="1800" b="0" dirty="0" err="1"/>
              <a:t>ra</a:t>
            </a:r>
            <a:r>
              <a:rPr lang="pt-PT" altLang="pt-PT" sz="1800" b="0" dirty="0"/>
              <a:t> (no caso de ter sido salvaguardado no início).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Retorna, executando a instrução "</a:t>
            </a:r>
            <a:r>
              <a:rPr lang="pt-PT" altLang="pt-PT" sz="1800" b="0" dirty="0" err="1"/>
              <a:t>jr</a:t>
            </a:r>
            <a:r>
              <a:rPr lang="pt-PT" altLang="pt-PT" sz="1800" b="0" dirty="0"/>
              <a:t> $</a:t>
            </a:r>
            <a:r>
              <a:rPr lang="pt-PT" altLang="pt-PT" sz="1800" b="0" dirty="0" err="1"/>
              <a:t>ra</a:t>
            </a:r>
            <a:r>
              <a:rPr lang="pt-PT" altLang="pt-PT" sz="1800" b="0" dirty="0"/>
              <a:t>".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pt-PT" altLang="pt-PT" sz="1800" b="0" dirty="0">
                <a:solidFill>
                  <a:schemeClr val="accent6"/>
                </a:solidFill>
              </a:rPr>
              <a:t>4. A sub-rotina chamadora, após regresso: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Usa o valor de retorno que está em $v0.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pt-PT" altLang="pt-PT" sz="1800" b="0" dirty="0">
                <a:solidFill>
                  <a:schemeClr val="accent6"/>
                </a:solidFill>
              </a:rPr>
              <a:t>5. A sub-rotina chamadora não pode assumir em caso algum que qualquer dos registos </a:t>
            </a:r>
          </a:p>
          <a:p>
            <a:pPr marL="360000" lvl="1">
              <a:lnSpc>
                <a:spcPct val="90000"/>
              </a:lnSpc>
              <a:spcBef>
                <a:spcPts val="0"/>
              </a:spcBef>
            </a:pPr>
            <a:r>
              <a:rPr lang="pt-PT" altLang="pt-PT" sz="1800" b="0" dirty="0"/>
              <a:t>$a0..$a3, $t0..$t9, $v0 e $v1 têm o conteúdo preservado pela rotina chamada.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pt-PT" altLang="pt-PT" sz="1800" b="0" dirty="0">
                <a:solidFill>
                  <a:schemeClr val="accent6"/>
                </a:solidFill>
              </a:rPr>
              <a:t>6. A codificação da sub-rotina "</a:t>
            </a:r>
            <a:r>
              <a:rPr lang="pt-PT" altLang="pt-PT" sz="1800" b="0" dirty="0" err="1">
                <a:solidFill>
                  <a:schemeClr val="accent6"/>
                </a:solidFill>
              </a:rPr>
              <a:t>main</a:t>
            </a:r>
            <a:r>
              <a:rPr lang="pt-PT" altLang="pt-PT" sz="1800" b="0" dirty="0">
                <a:solidFill>
                  <a:schemeClr val="accent6"/>
                </a:solidFill>
              </a:rPr>
              <a:t>()" está sujeita às mesmas regras que se aplicam às restantes sub-rotinas. </a:t>
            </a:r>
          </a:p>
        </p:txBody>
      </p:sp>
    </p:spTree>
    <p:extLst>
      <p:ext uri="{BB962C8B-B14F-4D97-AF65-F5344CB8AC3E}">
        <p14:creationId xmlns:p14="http://schemas.microsoft.com/office/powerpoint/2010/main" val="7380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14488</TotalTime>
  <Words>942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Times New Roman</vt:lpstr>
      <vt:lpstr>Wingdings</vt:lpstr>
      <vt:lpstr>Default Design</vt:lpstr>
      <vt:lpstr>Aula prática 7</vt:lpstr>
      <vt:lpstr>MIPS – Convenção sobre a utilização de registos. </vt:lpstr>
      <vt:lpstr>MIPS – Interface entre funções (sub-rotinas). </vt:lpstr>
      <vt:lpstr>MIPS – Utilização de registos. </vt:lpstr>
      <vt:lpstr>Considerações práticas sobre a utilização da convenção</vt:lpstr>
      <vt:lpstr>Regras para a implementação de sub-rotinas no MIPS</vt:lpstr>
    </vt:vector>
  </TitlesOfParts>
  <Company>inesc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Cunha</dc:creator>
  <cp:lastModifiedBy>Bernardo Cunha</cp:lastModifiedBy>
  <cp:revision>734</cp:revision>
  <cp:lastPrinted>2020-11-10T09:55:33Z</cp:lastPrinted>
  <dcterms:created xsi:type="dcterms:W3CDTF">2002-03-08T11:22:50Z</dcterms:created>
  <dcterms:modified xsi:type="dcterms:W3CDTF">2022-11-15T14:01:53Z</dcterms:modified>
</cp:coreProperties>
</file>