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365" r:id="rId3"/>
    <p:sldId id="363" r:id="rId4"/>
    <p:sldId id="386" r:id="rId5"/>
    <p:sldId id="337" r:id="rId6"/>
    <p:sldId id="387" r:id="rId7"/>
    <p:sldId id="362" r:id="rId8"/>
    <p:sldId id="389" r:id="rId9"/>
    <p:sldId id="388" r:id="rId10"/>
    <p:sldId id="357" r:id="rId11"/>
    <p:sldId id="358" r:id="rId12"/>
    <p:sldId id="359" r:id="rId13"/>
    <p:sldId id="338" r:id="rId14"/>
    <p:sldId id="339" r:id="rId15"/>
    <p:sldId id="340" r:id="rId16"/>
    <p:sldId id="352" r:id="rId17"/>
    <p:sldId id="361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79" d="100"/>
          <a:sy n="79" d="100"/>
        </p:scale>
        <p:origin x="12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 dirty="0"/>
              <a:t>Sistemas Operativos</a:t>
            </a:r>
            <a:br>
              <a:rPr lang="pt-PT" altLang="pt-PT" dirty="0"/>
            </a:br>
            <a:br>
              <a:rPr lang="pt-PT" altLang="pt-PT" sz="1600" dirty="0"/>
            </a:br>
            <a:r>
              <a:rPr lang="pt-PT" altLang="pt-PT" sz="3200" dirty="0"/>
              <a:t>Licenciatura Engenharia Informática</a:t>
            </a:r>
            <a:br>
              <a:rPr lang="pt-PT" altLang="pt-PT" sz="3200" dirty="0"/>
            </a:br>
            <a:r>
              <a:rPr lang="pt-PT" altLang="pt-PT" sz="3200" dirty="0"/>
              <a:t>Licenciatura Engenharia Computacional</a:t>
            </a:r>
            <a:endParaRPr lang="en-GB" altLang="pt-PT" sz="32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dirty="0">
                <a:solidFill>
                  <a:srgbClr val="008000"/>
                </a:solidFill>
              </a:rPr>
              <a:t>Ano letivo 2023/2024</a:t>
            </a: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602515E-C0CF-436C-9F19-F6BA579FC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Modos de operação</a:t>
            </a:r>
          </a:p>
        </p:txBody>
      </p:sp>
      <p:sp>
        <p:nvSpPr>
          <p:cNvPr id="5123" name="Marcador de Posição de Conteúdo 4">
            <a:extLst>
              <a:ext uri="{FF2B5EF4-FFF2-40B4-BE49-F238E27FC236}">
                <a16:creationId xmlns:a16="http://schemas.microsoft.com/office/drawing/2014/main" id="{AFDFF3A6-03A6-458D-AA25-8BF76F0A29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De modo a garantir a segurança do sistema, a maioria dos SOs podem executar em 2 modos:</a:t>
            </a:r>
          </a:p>
          <a:p>
            <a:pPr lvl="1"/>
            <a:r>
              <a:rPr lang="pt-PT" altLang="pt-PT" sz="2000"/>
              <a:t>Modo de utilizador</a:t>
            </a:r>
          </a:p>
          <a:p>
            <a:pPr lvl="2"/>
            <a:r>
              <a:rPr lang="pt-PT" altLang="pt-PT" sz="1600"/>
              <a:t>Com restrições de segurança</a:t>
            </a:r>
          </a:p>
          <a:p>
            <a:pPr lvl="2"/>
            <a:r>
              <a:rPr lang="pt-PT" altLang="pt-PT" sz="1600"/>
              <a:t>Acesso a certas instruções e zonas de memória e dispositivos estão interditos</a:t>
            </a:r>
          </a:p>
          <a:p>
            <a:pPr lvl="1"/>
            <a:r>
              <a:rPr lang="pt-PT" altLang="pt-PT" sz="2000"/>
              <a:t>Modo de </a:t>
            </a:r>
            <a:r>
              <a:rPr lang="pt-PT" altLang="pt-PT" sz="2000" i="1"/>
              <a:t>kernel</a:t>
            </a:r>
          </a:p>
          <a:p>
            <a:pPr lvl="2"/>
            <a:r>
              <a:rPr lang="pt-PT" altLang="pt-PT" sz="1600"/>
              <a:t>Sem restrições de segurança</a:t>
            </a:r>
          </a:p>
          <a:p>
            <a:pPr lvl="2"/>
            <a:r>
              <a:rPr lang="pt-PT" altLang="pt-PT" sz="1600"/>
              <a:t>Pode executar todas as instruções e acessos</a:t>
            </a:r>
          </a:p>
          <a:p>
            <a:pPr lvl="2"/>
            <a:r>
              <a:rPr lang="pt-PT" altLang="pt-PT" sz="1600"/>
              <a:t>Instruções privilegiadas</a:t>
            </a:r>
          </a:p>
          <a:p>
            <a:pPr lvl="1"/>
            <a:r>
              <a:rPr lang="pt-PT" altLang="pt-PT" sz="2000"/>
              <a:t>Chamadas ao sistemas providenciam uma forma segura de alternar entre os 2 modos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CCEE139-2D28-4D4C-8626-24A59406D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Modos de operação</a:t>
            </a: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6D8651DA-2E5A-4DE9-9909-E05434446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30278" r="417" b="30000"/>
          <a:stretch>
            <a:fillRect/>
          </a:stretch>
        </p:blipFill>
        <p:spPr bwMode="auto">
          <a:xfrm>
            <a:off x="785813" y="2428875"/>
            <a:ext cx="7610475" cy="2286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1C3CE3A-EACE-48B2-802D-A2E0422CA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sp>
        <p:nvSpPr>
          <p:cNvPr id="7171" name="Marcador de Posição de Conteúdo 3">
            <a:extLst>
              <a:ext uri="{FF2B5EF4-FFF2-40B4-BE49-F238E27FC236}">
                <a16:creationId xmlns:a16="http://schemas.microsoft.com/office/drawing/2014/main" id="{81AFB5A7-80CB-4E51-96B4-B3BD47BC03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dirty="0"/>
              <a:t>Interface para acesso aos serviços do SO</a:t>
            </a:r>
          </a:p>
          <a:p>
            <a:r>
              <a:rPr lang="pt-PT" altLang="pt-PT" sz="2400" dirty="0"/>
              <a:t>Tipicamente escrita numa linguagem de alto nível</a:t>
            </a:r>
          </a:p>
          <a:p>
            <a:r>
              <a:rPr lang="pt-PT" altLang="pt-PT" sz="2400" dirty="0"/>
              <a:t>Programas usam, em geral, uma API para acesso a </a:t>
            </a:r>
            <a:r>
              <a:rPr lang="pt-PT" altLang="pt-PT" sz="2400" i="1" dirty="0" err="1"/>
              <a:t>system</a:t>
            </a:r>
            <a:r>
              <a:rPr lang="pt-PT" altLang="pt-PT" sz="2400" i="1" dirty="0"/>
              <a:t> </a:t>
            </a:r>
            <a:r>
              <a:rPr lang="pt-PT" altLang="pt-PT" sz="2400" i="1" dirty="0" err="1"/>
              <a:t>calls</a:t>
            </a:r>
            <a:r>
              <a:rPr lang="pt-PT" altLang="pt-PT" sz="2400" i="1" dirty="0"/>
              <a:t> </a:t>
            </a:r>
            <a:r>
              <a:rPr lang="pt-PT" altLang="pt-PT" sz="2400" dirty="0"/>
              <a:t>em vez de utilização direta</a:t>
            </a:r>
          </a:p>
          <a:p>
            <a:r>
              <a:rPr lang="pt-PT" altLang="pt-PT" sz="2400" dirty="0"/>
              <a:t>As 3 </a:t>
            </a:r>
            <a:r>
              <a:rPr lang="pt-PT" altLang="pt-PT" sz="2400" dirty="0" err="1"/>
              <a:t>APIs</a:t>
            </a:r>
            <a:r>
              <a:rPr lang="pt-PT" altLang="pt-PT" sz="2400" dirty="0"/>
              <a:t> mais comuns são: </a:t>
            </a:r>
          </a:p>
          <a:p>
            <a:pPr lvl="1"/>
            <a:r>
              <a:rPr lang="pt-PT" altLang="pt-PT" sz="2000" b="1" dirty="0"/>
              <a:t>Win64 </a:t>
            </a:r>
            <a:r>
              <a:rPr lang="pt-PT" altLang="pt-PT" sz="2000" b="1"/>
              <a:t>(Win32) API </a:t>
            </a:r>
            <a:r>
              <a:rPr lang="pt-PT" altLang="pt-PT" sz="2000" dirty="0"/>
              <a:t>para Windows</a:t>
            </a:r>
          </a:p>
          <a:p>
            <a:pPr lvl="1"/>
            <a:r>
              <a:rPr lang="pt-PT" altLang="pt-PT" sz="2000" b="1" dirty="0"/>
              <a:t>POSIX API </a:t>
            </a:r>
            <a:r>
              <a:rPr lang="pt-PT" altLang="pt-PT" sz="2000" dirty="0"/>
              <a:t>para sistemas baseados em POSIX (</a:t>
            </a:r>
            <a:r>
              <a:rPr lang="pt-PT" altLang="pt-PT" sz="2000" dirty="0" err="1"/>
              <a:t>UNIXs</a:t>
            </a:r>
            <a:r>
              <a:rPr lang="pt-PT" altLang="pt-PT" sz="2000" dirty="0"/>
              <a:t>, </a:t>
            </a:r>
            <a:br>
              <a:rPr lang="pt-PT" altLang="pt-PT" sz="2000" dirty="0"/>
            </a:br>
            <a:r>
              <a:rPr lang="pt-PT" altLang="pt-PT" sz="2000" dirty="0"/>
              <a:t>Mac OS X) </a:t>
            </a:r>
          </a:p>
          <a:p>
            <a:pPr lvl="1"/>
            <a:r>
              <a:rPr lang="pt-PT" altLang="pt-PT" sz="2000" b="1" dirty="0"/>
              <a:t>Java API </a:t>
            </a:r>
            <a:r>
              <a:rPr lang="pt-PT" altLang="pt-PT" sz="2000" dirty="0"/>
              <a:t>para a </a:t>
            </a:r>
            <a:r>
              <a:rPr lang="pt-PT" altLang="pt-PT" sz="2000" i="1" dirty="0"/>
              <a:t>Java Virtual </a:t>
            </a:r>
            <a:r>
              <a:rPr lang="pt-PT" altLang="pt-PT" sz="2000" i="1" dirty="0" err="1"/>
              <a:t>Machine</a:t>
            </a:r>
            <a:endParaRPr lang="pt-PT" altLang="pt-PT" sz="2000" i="1" dirty="0"/>
          </a:p>
          <a:p>
            <a:r>
              <a:rPr lang="pt-PT" altLang="pt-PT" sz="2400" dirty="0"/>
              <a:t>Qual a razão de usar API em vez de usar a </a:t>
            </a:r>
            <a:r>
              <a:rPr lang="pt-PT" altLang="pt-PT" sz="2400" i="1" dirty="0" err="1"/>
              <a:t>system</a:t>
            </a:r>
            <a:r>
              <a:rPr lang="pt-PT" altLang="pt-PT" sz="2400" i="1" dirty="0"/>
              <a:t> </a:t>
            </a:r>
            <a:r>
              <a:rPr lang="pt-PT" altLang="pt-PT" sz="2400" i="1" dirty="0" err="1"/>
              <a:t>call</a:t>
            </a:r>
            <a:r>
              <a:rPr lang="pt-PT" altLang="pt-PT" sz="2400" i="1" dirty="0"/>
              <a:t> </a:t>
            </a:r>
            <a:r>
              <a:rPr lang="pt-PT" altLang="pt-PT" sz="2400" dirty="0"/>
              <a:t>diretamente?</a:t>
            </a:r>
          </a:p>
          <a:p>
            <a:endParaRPr lang="pt-PT" altLang="pt-PT" sz="2400" dirty="0"/>
          </a:p>
          <a:p>
            <a:endParaRPr lang="pt-PT" altLang="pt-PT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A08F7C4-8E51-435E-BF42-034A2E4B9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8195" name="Picture 4">
            <a:extLst>
              <a:ext uri="{FF2B5EF4-FFF2-40B4-BE49-F238E27FC236}">
                <a16:creationId xmlns:a16="http://schemas.microsoft.com/office/drawing/2014/main" id="{EFA4FB71-82EE-4FEF-A3B1-CE0A12D79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 t="6120" r="612" b="5711"/>
          <a:stretch>
            <a:fillRect/>
          </a:stretch>
        </p:blipFill>
        <p:spPr bwMode="auto">
          <a:xfrm>
            <a:off x="2386013" y="2149475"/>
            <a:ext cx="4660900" cy="31210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B9D144-28B3-4110-A327-F40D95903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sp>
        <p:nvSpPr>
          <p:cNvPr id="9219" name="Marcador de Posição de Conteúdo 3">
            <a:extLst>
              <a:ext uri="{FF2B5EF4-FFF2-40B4-BE49-F238E27FC236}">
                <a16:creationId xmlns:a16="http://schemas.microsoft.com/office/drawing/2014/main" id="{36D3EE7E-BE4D-4942-85C4-05E59A8FFA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Exemplo: Java read()</a:t>
            </a:r>
          </a:p>
        </p:txBody>
      </p:sp>
      <p:pic>
        <p:nvPicPr>
          <p:cNvPr id="9220" name="Picture 6">
            <a:extLst>
              <a:ext uri="{FF2B5EF4-FFF2-40B4-BE49-F238E27FC236}">
                <a16:creationId xmlns:a16="http://schemas.microsoft.com/office/drawing/2014/main" id="{11A7F32F-6575-43C3-A38F-B6D8ADBD7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3" y="2787650"/>
            <a:ext cx="5387975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8762491-4EA3-4DCB-B2E1-EED536485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0243" name="Picture 4">
            <a:extLst>
              <a:ext uri="{FF2B5EF4-FFF2-40B4-BE49-F238E27FC236}">
                <a16:creationId xmlns:a16="http://schemas.microsoft.com/office/drawing/2014/main" id="{3493DCCC-69B8-4CC2-91B2-B2C2ADE1C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" t="9819" r="969" b="10077"/>
          <a:stretch>
            <a:fillRect/>
          </a:stretch>
        </p:blipFill>
        <p:spPr bwMode="auto">
          <a:xfrm>
            <a:off x="1309688" y="1741488"/>
            <a:ext cx="6526212" cy="39909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25E09F5-4A5F-49D6-982B-B08B98EE1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1267" name="Picture 5">
            <a:extLst>
              <a:ext uri="{FF2B5EF4-FFF2-40B4-BE49-F238E27FC236}">
                <a16:creationId xmlns:a16="http://schemas.microsoft.com/office/drawing/2014/main" id="{553DEF2D-CE3F-4BCC-A18D-A94B21205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266825"/>
            <a:ext cx="5926138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BA6A8CB-0211-4766-A85E-A15C21CC9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Tópico prático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A002-14F9-4D35-BB15-1A916E6C4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sz="2400" dirty="0"/>
              <a:t>Unix: Ficheiros </a:t>
            </a:r>
            <a:r>
              <a:rPr lang="pt-P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pt-PT" sz="2400" dirty="0"/>
              <a:t>, </a:t>
            </a:r>
            <a:r>
              <a:rPr lang="pt-P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pt-PT" sz="2400" dirty="0"/>
              <a:t>, </a:t>
            </a:r>
            <a:r>
              <a:rPr lang="pt-P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pt-PT" sz="2400" dirty="0"/>
              <a:t> e </a:t>
            </a:r>
            <a:r>
              <a:rPr lang="pt-P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gshadow</a:t>
            </a: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pt-PT" sz="2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passwd</a:t>
            </a:r>
            <a:endParaRPr lang="pt-PT" sz="2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2">
              <a:defRPr/>
            </a:pPr>
            <a:r>
              <a:rPr lang="pt-PT" sz="1800" dirty="0"/>
              <a:t>Base de dados de utilizadores</a:t>
            </a:r>
          </a:p>
          <a:p>
            <a:pPr lvl="2">
              <a:defRPr/>
            </a:pPr>
            <a:r>
              <a:rPr lang="pt-PT" sz="1800" dirty="0"/>
              <a:t>1 linha por utilizador, campos separados por “:”</a:t>
            </a:r>
          </a:p>
          <a:p>
            <a:pPr lvl="1">
              <a:defRPr/>
            </a:pPr>
            <a:r>
              <a:rPr lang="pt-PT" sz="2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group</a:t>
            </a:r>
            <a:endParaRPr lang="pt-PT" sz="2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2">
              <a:defRPr/>
            </a:pPr>
            <a:r>
              <a:rPr lang="pt-PT" sz="1800" dirty="0"/>
              <a:t>Base de dados de grupos</a:t>
            </a:r>
          </a:p>
          <a:p>
            <a:pPr lvl="1">
              <a:defRPr/>
            </a:pPr>
            <a:r>
              <a:rPr lang="pt-PT" sz="2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shadow</a:t>
            </a:r>
            <a:r>
              <a:rPr lang="pt-PT" sz="2000" dirty="0"/>
              <a:t>, </a:t>
            </a:r>
            <a:r>
              <a:rPr lang="pt-PT" sz="2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gshadow</a:t>
            </a:r>
            <a:endParaRPr lang="pt-PT" sz="2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2">
              <a:defRPr/>
            </a:pPr>
            <a:r>
              <a:rPr lang="pt-PT" sz="1800" dirty="0"/>
              <a:t>Sem permissões de leitura para utilizadores normais</a:t>
            </a:r>
          </a:p>
          <a:p>
            <a:pPr lvl="2">
              <a:defRPr/>
            </a:pPr>
            <a:r>
              <a:rPr lang="pt-PT" sz="1800" dirty="0"/>
              <a:t>Passwords encriptadas de utilizadores e grupos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1DD8514-A1B7-4698-8664-5F9D0113E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FAT32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35569-884D-43F7-9BC8-24210E9C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24744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pt-PT" sz="2400" dirty="0"/>
              <a:t>Sistema de Ficheiros FAT32</a:t>
            </a:r>
          </a:p>
          <a:p>
            <a:pPr lvl="1">
              <a:defRPr/>
            </a:pPr>
            <a:r>
              <a:rPr lang="pt-PT" sz="2000" dirty="0"/>
              <a:t>Organização do disco</a:t>
            </a:r>
          </a:p>
          <a:p>
            <a:pPr lvl="2">
              <a:defRPr/>
            </a:pPr>
            <a:r>
              <a:rPr lang="pt-PT" sz="1600" dirty="0" err="1"/>
              <a:t>Boot</a:t>
            </a:r>
            <a:r>
              <a:rPr lang="pt-PT" sz="1600" dirty="0"/>
              <a:t> sector (</a:t>
            </a:r>
            <a:r>
              <a:rPr lang="pt-PT" sz="1600" dirty="0" err="1"/>
              <a:t>boot</a:t>
            </a:r>
            <a:r>
              <a:rPr lang="pt-PT" sz="1600" dirty="0"/>
              <a:t> </a:t>
            </a:r>
            <a:r>
              <a:rPr lang="pt-PT" sz="1600" dirty="0" err="1"/>
              <a:t>loader</a:t>
            </a:r>
            <a:r>
              <a:rPr lang="pt-PT" sz="1600" dirty="0"/>
              <a:t>, </a:t>
            </a:r>
            <a:r>
              <a:rPr lang="pt-PT" sz="1600" dirty="0" err="1"/>
              <a:t>partition</a:t>
            </a:r>
            <a:r>
              <a:rPr lang="pt-PT" sz="1600" dirty="0"/>
              <a:t> </a:t>
            </a:r>
            <a:r>
              <a:rPr lang="pt-PT" sz="1600" dirty="0" err="1"/>
              <a:t>table</a:t>
            </a:r>
            <a:r>
              <a:rPr lang="pt-PT" sz="1600" dirty="0"/>
              <a:t>, BIOS </a:t>
            </a:r>
            <a:r>
              <a:rPr lang="pt-PT" sz="1600" dirty="0" err="1"/>
              <a:t>parameter</a:t>
            </a:r>
            <a:r>
              <a:rPr lang="pt-PT" sz="1600" dirty="0"/>
              <a:t> </a:t>
            </a:r>
            <a:r>
              <a:rPr lang="pt-PT" sz="1600" dirty="0" err="1"/>
              <a:t>block</a:t>
            </a:r>
            <a:r>
              <a:rPr lang="pt-PT" sz="1600" dirty="0"/>
              <a:t>, etc.)</a:t>
            </a:r>
          </a:p>
          <a:p>
            <a:pPr lvl="2">
              <a:defRPr/>
            </a:pPr>
            <a:r>
              <a:rPr lang="pt-PT" sz="1600" dirty="0"/>
              <a:t>2 cópias da FAT</a:t>
            </a:r>
          </a:p>
          <a:p>
            <a:pPr lvl="2">
              <a:defRPr/>
            </a:pPr>
            <a:r>
              <a:rPr lang="pt-PT" sz="1600" dirty="0"/>
              <a:t>Zona de dados (diretoria raiz no início da zona de dados)</a:t>
            </a:r>
          </a:p>
          <a:p>
            <a:pPr lvl="1">
              <a:defRPr/>
            </a:pPr>
            <a:r>
              <a:rPr lang="pt-PT" sz="2000" dirty="0"/>
              <a:t>Como encontrar conteúdo de um ficheiro?</a:t>
            </a:r>
          </a:p>
          <a:p>
            <a:pPr lvl="2">
              <a:defRPr/>
            </a:pPr>
            <a:r>
              <a:rPr lang="pt-PT" sz="1600" dirty="0"/>
              <a:t>Cluster inicial indicado na entrada de diretoria</a:t>
            </a:r>
          </a:p>
          <a:p>
            <a:pPr lvl="2">
              <a:defRPr/>
            </a:pPr>
            <a:r>
              <a:rPr lang="pt-PT" sz="1600" dirty="0"/>
              <a:t>Clusters seguintes </a:t>
            </a:r>
            <a:r>
              <a:rPr lang="pt-PT" sz="1600" b="1" dirty="0"/>
              <a:t>numa lista ligada </a:t>
            </a:r>
            <a:r>
              <a:rPr lang="pt-PT" sz="1600" dirty="0"/>
              <a:t>através da FAT</a:t>
            </a:r>
          </a:p>
          <a:p>
            <a:pPr lvl="1">
              <a:defRPr/>
            </a:pPr>
            <a:r>
              <a:rPr lang="pt-PT" sz="2000" dirty="0"/>
              <a:t>FAT</a:t>
            </a:r>
          </a:p>
          <a:p>
            <a:pPr lvl="2">
              <a:defRPr/>
            </a:pPr>
            <a:r>
              <a:rPr lang="pt-PT" sz="1600" dirty="0" err="1"/>
              <a:t>Array</a:t>
            </a:r>
            <a:r>
              <a:rPr lang="pt-PT" sz="1600" dirty="0"/>
              <a:t> de números de clusters (cada um com 32 bits)</a:t>
            </a:r>
          </a:p>
          <a:p>
            <a:pPr lvl="2">
              <a:defRPr/>
            </a:pPr>
            <a:r>
              <a:rPr lang="pt-PT" sz="1600" dirty="0"/>
              <a:t>Para cada cluster indica:</a:t>
            </a:r>
          </a:p>
          <a:p>
            <a:pPr lvl="3">
              <a:defRPr/>
            </a:pPr>
            <a:r>
              <a:rPr lang="pt-PT" sz="1200" dirty="0"/>
              <a:t>Cluster seguinte; Final ou Livre</a:t>
            </a:r>
          </a:p>
          <a:p>
            <a:pPr lvl="1">
              <a:defRPr/>
            </a:pPr>
            <a:r>
              <a:rPr lang="pt-PT" sz="2000" dirty="0"/>
              <a:t>Diretorias</a:t>
            </a:r>
          </a:p>
          <a:p>
            <a:pPr lvl="2">
              <a:defRPr/>
            </a:pPr>
            <a:r>
              <a:rPr lang="pt-PT" sz="1600" dirty="0"/>
              <a:t>Constituídas por entradas de diretoria de tamanho fixo</a:t>
            </a:r>
          </a:p>
          <a:p>
            <a:pPr lvl="2">
              <a:defRPr/>
            </a:pPr>
            <a:r>
              <a:rPr lang="pt-PT" sz="1600" dirty="0"/>
              <a:t>Entradas definem nome e </a:t>
            </a:r>
            <a:r>
              <a:rPr lang="pt-PT" sz="1600" dirty="0" err="1"/>
              <a:t>metadados</a:t>
            </a:r>
            <a:r>
              <a:rPr lang="pt-PT" sz="1600" dirty="0"/>
              <a:t> de ficheiros e diretorias</a:t>
            </a:r>
          </a:p>
          <a:p>
            <a:pPr lvl="2">
              <a:defRPr/>
            </a:pPr>
            <a:r>
              <a:rPr lang="pt-PT" sz="1600" dirty="0"/>
              <a:t>Entradas definem cluster inicial</a:t>
            </a:r>
          </a:p>
          <a:p>
            <a:pPr marL="0" indent="0">
              <a:buFontTx/>
              <a:buNone/>
              <a:defRPr/>
            </a:pP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0BDE2F7-3C53-497E-B638-C8112EA77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FAT32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3C41-C6B9-4C69-8B85-0FD37E4B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5563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pt-PT" sz="2400" dirty="0"/>
              <a:t>Sistema de Ficheiros FAT32</a:t>
            </a:r>
          </a:p>
          <a:p>
            <a:pPr marL="0" indent="0">
              <a:buFontTx/>
              <a:buNone/>
              <a:defRPr/>
            </a:pP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442231F0-041D-4314-A725-FC4485696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48"/>
          <a:stretch>
            <a:fillRect/>
          </a:stretch>
        </p:blipFill>
        <p:spPr bwMode="auto">
          <a:xfrm>
            <a:off x="827088" y="1989138"/>
            <a:ext cx="47625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4" descr="Image result for fat32 file allocation table">
            <a:extLst>
              <a:ext uri="{FF2B5EF4-FFF2-40B4-BE49-F238E27FC236}">
                <a16:creationId xmlns:a16="http://schemas.microsoft.com/office/drawing/2014/main" id="{BA9BD1E2-C3EF-45D0-B2C4-F523DF328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3748088"/>
            <a:ext cx="3795713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">
            <a:extLst>
              <a:ext uri="{FF2B5EF4-FFF2-40B4-BE49-F238E27FC236}">
                <a16:creationId xmlns:a16="http://schemas.microsoft.com/office/drawing/2014/main" id="{53A7993D-F669-4FB2-A39B-1569A0373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48"/>
          <a:stretch>
            <a:fillRect/>
          </a:stretch>
        </p:blipFill>
        <p:spPr bwMode="auto">
          <a:xfrm>
            <a:off x="5651500" y="3455988"/>
            <a:ext cx="2479675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Box 1">
            <a:extLst>
              <a:ext uri="{FF2B5EF4-FFF2-40B4-BE49-F238E27FC236}">
                <a16:creationId xmlns:a16="http://schemas.microsoft.com/office/drawing/2014/main" id="{19A52728-08FD-4583-BBB4-C991EA112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700213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</a:rPr>
              <a:t>Disco</a:t>
            </a:r>
          </a:p>
        </p:txBody>
      </p:sp>
      <p:sp>
        <p:nvSpPr>
          <p:cNvPr id="20488" name="TextBox 7">
            <a:extLst>
              <a:ext uri="{FF2B5EF4-FFF2-40B4-BE49-F238E27FC236}">
                <a16:creationId xmlns:a16="http://schemas.microsoft.com/office/drawing/2014/main" id="{9E3FC6E6-4FD7-458E-B7F4-91AFAF261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19463"/>
            <a:ext cx="603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FAT</a:t>
            </a:r>
          </a:p>
        </p:txBody>
      </p:sp>
      <p:sp>
        <p:nvSpPr>
          <p:cNvPr id="20489" name="TextBox 8">
            <a:extLst>
              <a:ext uri="{FF2B5EF4-FFF2-40B4-BE49-F238E27FC236}">
                <a16:creationId xmlns:a16="http://schemas.microsoft.com/office/drawing/2014/main" id="{5E909397-CDFF-42B7-AB0F-76C0766A9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132138"/>
            <a:ext cx="2365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Entrada de diretoria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0BDE2F7-3C53-497E-B638-C8112EA77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Sistema de </a:t>
            </a:r>
            <a:r>
              <a:rPr lang="en-US" altLang="en-US" dirty="0" err="1"/>
              <a:t>ficheiros</a:t>
            </a:r>
            <a:r>
              <a:rPr lang="en-US" altLang="en-US" dirty="0"/>
              <a:t> ext2 </a:t>
            </a:r>
          </a:p>
        </p:txBody>
      </p:sp>
      <p:pic>
        <p:nvPicPr>
          <p:cNvPr id="1026" name="Picture 2" descr="Estructure">
            <a:extLst>
              <a:ext uri="{FF2B5EF4-FFF2-40B4-BE49-F238E27FC236}">
                <a16:creationId xmlns:a16="http://schemas.microsoft.com/office/drawing/2014/main" id="{4A6825F5-8A69-B3C1-AC34-36C125C1A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899" y="2636912"/>
            <a:ext cx="3955345" cy="294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F4924F-0478-FE05-7A0B-8C61E024F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6157"/>
            <a:ext cx="3947729" cy="227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6794AB27-2475-FC6F-267B-2E5E5F6F5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899" y="2208677"/>
            <a:ext cx="800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solidFill>
                  <a:schemeClr val="tx2"/>
                </a:solidFill>
              </a:rPr>
              <a:t>inode</a:t>
            </a:r>
            <a:endParaRPr lang="en-US" altLang="en-US" sz="1800" b="1" dirty="0">
              <a:solidFill>
                <a:schemeClr val="tx2"/>
              </a:solidFill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238EA36-5575-968D-33FD-C308FB5FF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91" y="1996270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</a:rPr>
              <a:t>Disco</a:t>
            </a:r>
          </a:p>
        </p:txBody>
      </p:sp>
    </p:spTree>
    <p:extLst>
      <p:ext uri="{BB962C8B-B14F-4D97-AF65-F5344CB8AC3E}">
        <p14:creationId xmlns:p14="http://schemas.microsoft.com/office/powerpoint/2010/main" val="141466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B6A7F53-9B1E-465A-9839-8323B5205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err="1"/>
              <a:t>Alguns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Sistemas</a:t>
            </a:r>
            <a:r>
              <a:rPr lang="en-US" altLang="en-US" sz="3200" dirty="0"/>
              <a:t> de </a:t>
            </a:r>
            <a:r>
              <a:rPr lang="en-US" altLang="en-US" sz="3200" dirty="0" err="1"/>
              <a:t>Ficheiros</a:t>
            </a:r>
            <a:endParaRPr lang="en-US" alt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36768-4507-4938-A009-4FD7A5FEB35A}"/>
              </a:ext>
            </a:extLst>
          </p:cNvPr>
          <p:cNvSpPr/>
          <p:nvPr/>
        </p:nvSpPr>
        <p:spPr>
          <a:xfrm>
            <a:off x="5364163" y="6093296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latin typeface="+mn-lt"/>
              </a:rPr>
              <a:t>http://www.ntfs.com/ntfs_vs_fat.htm (com </a:t>
            </a:r>
            <a:r>
              <a:rPr lang="en-US" sz="1000" dirty="0" err="1">
                <a:latin typeface="+mn-lt"/>
              </a:rPr>
              <a:t>modificações</a:t>
            </a:r>
            <a:r>
              <a:rPr lang="en-US" sz="1000" dirty="0">
                <a:latin typeface="+mn-lt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D65CC4-A79A-9B80-72A9-2996A2040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42" y="1556792"/>
            <a:ext cx="8186316" cy="3193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B6A7F53-9B1E-465A-9839-8323B5205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err="1"/>
              <a:t>Limitações</a:t>
            </a:r>
            <a:r>
              <a:rPr lang="en-US" altLang="en-US" sz="3200" dirty="0"/>
              <a:t> de </a:t>
            </a:r>
            <a:r>
              <a:rPr lang="en-US" altLang="en-US" sz="3200" dirty="0" err="1"/>
              <a:t>Sistemas</a:t>
            </a:r>
            <a:r>
              <a:rPr lang="en-US" altLang="en-US" sz="3200" dirty="0"/>
              <a:t> de </a:t>
            </a:r>
            <a:r>
              <a:rPr lang="en-US" altLang="en-US" sz="3200" dirty="0" err="1"/>
              <a:t>Ficheiros</a:t>
            </a:r>
            <a:endParaRPr lang="en-US" alt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36768-4507-4938-A009-4FD7A5FEB35A}"/>
              </a:ext>
            </a:extLst>
          </p:cNvPr>
          <p:cNvSpPr/>
          <p:nvPr/>
        </p:nvSpPr>
        <p:spPr>
          <a:xfrm>
            <a:off x="5364163" y="6093296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latin typeface="+mn-lt"/>
              </a:rPr>
              <a:t>http://www.ntfs.com/ntfs_vs_fat.htm (com </a:t>
            </a:r>
            <a:r>
              <a:rPr lang="en-US" sz="1000" dirty="0" err="1">
                <a:latin typeface="+mn-lt"/>
              </a:rPr>
              <a:t>modificações</a:t>
            </a:r>
            <a:r>
              <a:rPr lang="en-US" sz="1000" dirty="0">
                <a:latin typeface="+mn-lt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D1284-AE47-BC6B-B7D7-626FBE323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06" y="1340768"/>
            <a:ext cx="8017587" cy="44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5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5645F66-5EC9-45BE-BA18-5F909E815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err="1"/>
              <a:t>Características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Sistemas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Ficheiros</a:t>
            </a:r>
            <a:endParaRPr lang="en-US" alt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C14B16-51C6-461C-B555-E4DBAAB2BA19}"/>
              </a:ext>
            </a:extLst>
          </p:cNvPr>
          <p:cNvSpPr/>
          <p:nvPr/>
        </p:nvSpPr>
        <p:spPr>
          <a:xfrm>
            <a:off x="6084888" y="6451600"/>
            <a:ext cx="2447925" cy="254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+mn-lt"/>
              </a:rPr>
              <a:t>http://www.ntfs.com/ntfs_vs_fat.htm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61B3B-C71A-4440-9CA0-2E2E8F55F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86" y="909001"/>
            <a:ext cx="6408827" cy="53955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5645F66-5EC9-45BE-BA18-5F909E815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err="1"/>
              <a:t>Desempenho</a:t>
            </a:r>
            <a:r>
              <a:rPr lang="en-US" altLang="en-US" sz="3200" dirty="0"/>
              <a:t> de </a:t>
            </a:r>
            <a:r>
              <a:rPr lang="en-US" altLang="en-US" sz="3200" dirty="0" err="1"/>
              <a:t>Sistemas</a:t>
            </a:r>
            <a:r>
              <a:rPr lang="en-US" altLang="en-US" sz="3200" dirty="0"/>
              <a:t> de </a:t>
            </a:r>
            <a:r>
              <a:rPr lang="en-US" altLang="en-US" sz="3200" dirty="0" err="1"/>
              <a:t>Ficheiros</a:t>
            </a:r>
            <a:endParaRPr lang="en-US" alt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C14B16-51C6-461C-B555-E4DBAAB2BA19}"/>
              </a:ext>
            </a:extLst>
          </p:cNvPr>
          <p:cNvSpPr/>
          <p:nvPr/>
        </p:nvSpPr>
        <p:spPr>
          <a:xfrm>
            <a:off x="6084888" y="6451600"/>
            <a:ext cx="2447925" cy="254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+mn-lt"/>
              </a:rPr>
              <a:t>http://www.ntfs.com/ntfs_vs_fat.htm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967C2-9E29-4BF0-ABD3-C1552E6A2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36" y="1638186"/>
            <a:ext cx="7524328" cy="358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4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5645F66-5EC9-45BE-BA18-5F909E815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err="1"/>
              <a:t>Limitações</a:t>
            </a:r>
            <a:r>
              <a:rPr lang="en-US" altLang="en-US" sz="3200" dirty="0"/>
              <a:t> de </a:t>
            </a:r>
            <a:r>
              <a:rPr lang="en-US" altLang="en-US" sz="3200" dirty="0" err="1"/>
              <a:t>Sistemas</a:t>
            </a:r>
            <a:r>
              <a:rPr lang="en-US" altLang="en-US" sz="3200" dirty="0"/>
              <a:t> de </a:t>
            </a:r>
            <a:r>
              <a:rPr lang="en-US" altLang="en-US" sz="3200" dirty="0" err="1"/>
              <a:t>Ficheiros</a:t>
            </a:r>
            <a:endParaRPr lang="en-US" alt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C14B16-51C6-461C-B555-E4DBAAB2BA19}"/>
              </a:ext>
            </a:extLst>
          </p:cNvPr>
          <p:cNvSpPr/>
          <p:nvPr/>
        </p:nvSpPr>
        <p:spPr>
          <a:xfrm>
            <a:off x="3707904" y="6451684"/>
            <a:ext cx="496892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>
                <a:latin typeface="+mn-lt"/>
              </a:rPr>
              <a:t>https://www.partitionwizard.com/partitionmanager/ext2-vs-ext3-vs-ext4.html</a:t>
            </a:r>
          </a:p>
        </p:txBody>
      </p:sp>
      <p:pic>
        <p:nvPicPr>
          <p:cNvPr id="1026" name="Picture 2" descr="the form of Ext2 vs Ext3 vs Ext4">
            <a:extLst>
              <a:ext uri="{FF2B5EF4-FFF2-40B4-BE49-F238E27FC236}">
                <a16:creationId xmlns:a16="http://schemas.microsoft.com/office/drawing/2014/main" id="{11C15160-2786-3A59-B2E1-13F5374A9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928813"/>
            <a:ext cx="74771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982298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2206</TotalTime>
  <Words>477</Words>
  <Application>Microsoft Office PowerPoint</Application>
  <PresentationFormat>On-screen Show (4:3)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Times New Roman</vt:lpstr>
      <vt:lpstr>Modelo de apresentação predefinido</vt:lpstr>
      <vt:lpstr>Sistemas Operativos  Licenciatura Engenharia Informática Licenciatura Engenharia Computacional</vt:lpstr>
      <vt:lpstr>FAT32</vt:lpstr>
      <vt:lpstr>FAT32</vt:lpstr>
      <vt:lpstr>Sistema de ficheiros ext2 </vt:lpstr>
      <vt:lpstr>Alguns Sistemas de Ficheiros</vt:lpstr>
      <vt:lpstr>Limitações de Sistemas de Ficheiros</vt:lpstr>
      <vt:lpstr>Características de Sistemas de Ficheiros</vt:lpstr>
      <vt:lpstr>Desempenho de Sistemas de Ficheiros</vt:lpstr>
      <vt:lpstr>Limitações de Sistemas de Ficheiros</vt:lpstr>
      <vt:lpstr>Modos de operação</vt:lpstr>
      <vt:lpstr>Modos de operação</vt:lpstr>
      <vt:lpstr>Chamadas ao Sistema</vt:lpstr>
      <vt:lpstr>Chamadas ao Sistema</vt:lpstr>
      <vt:lpstr>Chamadas ao Sistema</vt:lpstr>
      <vt:lpstr>Chamadas ao Sistema</vt:lpstr>
      <vt:lpstr>Chamadas ao Sistema</vt:lpstr>
      <vt:lpstr>Tópico prático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192</cp:revision>
  <dcterms:created xsi:type="dcterms:W3CDTF">1601-01-01T00:00:00Z</dcterms:created>
  <dcterms:modified xsi:type="dcterms:W3CDTF">2023-10-04T10:06:08Z</dcterms:modified>
</cp:coreProperties>
</file>