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357" r:id="rId3"/>
    <p:sldId id="352" r:id="rId4"/>
    <p:sldId id="341" r:id="rId5"/>
    <p:sldId id="353" r:id="rId6"/>
    <p:sldId id="354" r:id="rId7"/>
    <p:sldId id="355" r:id="rId8"/>
    <p:sldId id="356" r:id="rId9"/>
    <p:sldId id="343" r:id="rId10"/>
    <p:sldId id="387" r:id="rId11"/>
    <p:sldId id="384" r:id="rId12"/>
    <p:sldId id="367" r:id="rId13"/>
    <p:sldId id="344" r:id="rId14"/>
    <p:sldId id="389" r:id="rId15"/>
    <p:sldId id="345" r:id="rId16"/>
    <p:sldId id="346" r:id="rId17"/>
    <p:sldId id="347" r:id="rId18"/>
    <p:sldId id="348" r:id="rId19"/>
    <p:sldId id="349" r:id="rId20"/>
    <p:sldId id="368" r:id="rId21"/>
    <p:sldId id="369" r:id="rId22"/>
    <p:sldId id="362" r:id="rId23"/>
    <p:sldId id="370" r:id="rId24"/>
    <p:sldId id="371" r:id="rId25"/>
    <p:sldId id="372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 autoAdjust="0"/>
  </p:normalViewPr>
  <p:slideViewPr>
    <p:cSldViewPr>
      <p:cViewPr varScale="1">
        <p:scale>
          <a:sx n="79" d="100"/>
          <a:sy n="79" d="100"/>
        </p:scale>
        <p:origin x="12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letivo 2023/2024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2991AEE-58B3-403C-87A8-8BB6B5AAD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Interrupções/Excepções</a:t>
            </a:r>
            <a:endParaRPr lang="pt-PT" altLang="pt-PT" b="1"/>
          </a:p>
        </p:txBody>
      </p:sp>
      <p:sp>
        <p:nvSpPr>
          <p:cNvPr id="5123" name="Marcador de Posição de Conteúdo 15">
            <a:extLst>
              <a:ext uri="{FF2B5EF4-FFF2-40B4-BE49-F238E27FC236}">
                <a16:creationId xmlns:a16="http://schemas.microsoft.com/office/drawing/2014/main" id="{BE92F805-F46E-4131-980B-F94E68A0CC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Quando o CPU deteta uma interrupção </a:t>
            </a:r>
            <a:r>
              <a:rPr lang="pt-PT" altLang="pt-PT" sz="2000" b="1"/>
              <a:t>abandona o código </a:t>
            </a:r>
            <a:r>
              <a:rPr lang="pt-PT" altLang="pt-PT" sz="2000"/>
              <a:t>que está a executar e </a:t>
            </a:r>
            <a:r>
              <a:rPr lang="pt-PT" altLang="pt-PT" sz="2000" b="1"/>
              <a:t>transfere o controlo </a:t>
            </a:r>
            <a:r>
              <a:rPr lang="pt-PT" altLang="pt-PT" sz="2000"/>
              <a:t>para a </a:t>
            </a:r>
            <a:r>
              <a:rPr lang="pt-PT" altLang="pt-PT" sz="2000" b="1"/>
              <a:t>rotina de atendimento da interrupção</a:t>
            </a:r>
          </a:p>
          <a:p>
            <a:r>
              <a:rPr lang="pt-PT" altLang="pt-PT" sz="2000"/>
              <a:t>O endereço da instrução interrompida deve ser salvaguardado</a:t>
            </a:r>
          </a:p>
          <a:p>
            <a:pPr lvl="1"/>
            <a:r>
              <a:rPr lang="pt-PT" altLang="pt-PT" sz="1600"/>
              <a:t>Porquê?</a:t>
            </a:r>
          </a:p>
          <a:p>
            <a:r>
              <a:rPr lang="pt-PT" altLang="pt-PT" sz="2000"/>
              <a:t>Durante a execução da rotina de atendimento as interrupções estão desativadas</a:t>
            </a:r>
          </a:p>
          <a:p>
            <a:pPr lvl="1"/>
            <a:r>
              <a:rPr lang="pt-PT" altLang="pt-PT" sz="1800"/>
              <a:t>Problema da interrupção perdida</a:t>
            </a:r>
          </a:p>
          <a:p>
            <a:r>
              <a:rPr lang="pt-PT" altLang="pt-PT" sz="2000"/>
              <a:t>Um </a:t>
            </a:r>
            <a:r>
              <a:rPr lang="pt-PT" altLang="pt-PT" sz="2000" i="1"/>
              <a:t>trap</a:t>
            </a:r>
            <a:r>
              <a:rPr lang="pt-PT" altLang="pt-PT" sz="2000"/>
              <a:t> ou exceção é uma interrupção </a:t>
            </a:r>
            <a:br>
              <a:rPr lang="pt-PT" altLang="pt-PT" sz="2000"/>
            </a:br>
            <a:r>
              <a:rPr lang="pt-PT" altLang="pt-PT" sz="2000"/>
              <a:t>gerada por software</a:t>
            </a:r>
          </a:p>
          <a:p>
            <a:pPr lvl="1"/>
            <a:r>
              <a:rPr lang="pt-PT" altLang="pt-PT" sz="1600" i="1"/>
              <a:t>Access violation</a:t>
            </a:r>
            <a:r>
              <a:rPr lang="pt-PT" altLang="pt-PT" sz="1600"/>
              <a:t>, </a:t>
            </a:r>
            <a:r>
              <a:rPr lang="pt-PT" altLang="pt-PT" sz="1600" i="1"/>
              <a:t>breakpoint</a:t>
            </a:r>
            <a:r>
              <a:rPr lang="pt-PT" altLang="pt-PT" sz="1600"/>
              <a:t>, </a:t>
            </a:r>
            <a:r>
              <a:rPr lang="pt-PT" altLang="pt-PT" sz="1600" i="1"/>
              <a:t>misaligned access</a:t>
            </a:r>
            <a:r>
              <a:rPr lang="pt-PT" altLang="pt-PT" sz="1600"/>
              <a:t>, </a:t>
            </a:r>
            <a:br>
              <a:rPr lang="pt-PT" altLang="pt-PT" sz="1600" i="1"/>
            </a:br>
            <a:r>
              <a:rPr lang="pt-PT" altLang="pt-PT" sz="1600" i="1"/>
              <a:t>divide by 0</a:t>
            </a:r>
            <a:r>
              <a:rPr lang="pt-PT" altLang="pt-PT" sz="1600"/>
              <a:t>, </a:t>
            </a:r>
            <a:r>
              <a:rPr lang="pt-PT" altLang="pt-PT" sz="1600" i="1"/>
              <a:t>overflow</a:t>
            </a:r>
            <a:r>
              <a:rPr lang="pt-PT" altLang="pt-PT" sz="1600"/>
              <a:t>, </a:t>
            </a:r>
            <a:r>
              <a:rPr lang="pt-PT" altLang="pt-PT" sz="1600" i="1"/>
              <a:t>illegal instruction</a:t>
            </a:r>
            <a:r>
              <a:rPr lang="pt-PT" altLang="pt-PT" sz="1600"/>
              <a:t>, </a:t>
            </a:r>
            <a:br>
              <a:rPr lang="pt-PT" altLang="pt-PT" sz="1600" i="1"/>
            </a:br>
            <a:r>
              <a:rPr lang="pt-PT" altLang="pt-PT" sz="1600" i="1"/>
              <a:t>previleged instruction</a:t>
            </a:r>
          </a:p>
          <a:p>
            <a:r>
              <a:rPr lang="pt-PT" altLang="pt-PT" sz="2000"/>
              <a:t>Nos Sistemas operativos as interrupções </a:t>
            </a:r>
            <a:br>
              <a:rPr lang="pt-PT" altLang="pt-PT" sz="2000"/>
            </a:br>
            <a:r>
              <a:rPr lang="pt-PT" altLang="pt-PT" sz="2000"/>
              <a:t>são fundamentais</a:t>
            </a:r>
          </a:p>
        </p:txBody>
      </p:sp>
      <p:pic>
        <p:nvPicPr>
          <p:cNvPr id="5124" name="Picture 6">
            <a:extLst>
              <a:ext uri="{FF2B5EF4-FFF2-40B4-BE49-F238E27FC236}">
                <a16:creationId xmlns:a16="http://schemas.microsoft.com/office/drawing/2014/main" id="{76753C2B-10F7-48EC-B24C-32D596CAB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53" b="3349"/>
          <a:stretch>
            <a:fillRect/>
          </a:stretch>
        </p:blipFill>
        <p:spPr bwMode="auto">
          <a:xfrm>
            <a:off x="6156325" y="3500438"/>
            <a:ext cx="1954213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1E9ED0E-E3AD-4864-AD1F-47D2D4EA4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Interrupções/Excepções</a:t>
            </a:r>
            <a:endParaRPr lang="pt-PT" altLang="pt-PT" b="1"/>
          </a:p>
        </p:txBody>
      </p:sp>
      <p:grpSp>
        <p:nvGrpSpPr>
          <p:cNvPr id="6147" name="Group 133">
            <a:extLst>
              <a:ext uri="{FF2B5EF4-FFF2-40B4-BE49-F238E27FC236}">
                <a16:creationId xmlns:a16="http://schemas.microsoft.com/office/drawing/2014/main" id="{1D063479-1899-4CDC-BB63-A658E6C749C2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2611438"/>
            <a:ext cx="1828800" cy="1219200"/>
            <a:chOff x="4032" y="1728"/>
            <a:chExt cx="1152" cy="768"/>
          </a:xfrm>
        </p:grpSpPr>
        <p:sp>
          <p:nvSpPr>
            <p:cNvPr id="6220" name="Rectangle 13">
              <a:extLst>
                <a:ext uri="{FF2B5EF4-FFF2-40B4-BE49-F238E27FC236}">
                  <a16:creationId xmlns:a16="http://schemas.microsoft.com/office/drawing/2014/main" id="{21E1C301-7A40-4925-A8C7-3EBA10C2E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Tahoma" panose="020B0604030504040204" pitchFamily="34" charset="0"/>
                </a:rPr>
                <a:t>Inst. rsi 1</a:t>
              </a:r>
            </a:p>
          </p:txBody>
        </p:sp>
        <p:sp>
          <p:nvSpPr>
            <p:cNvPr id="6221" name="Rectangle 14">
              <a:extLst>
                <a:ext uri="{FF2B5EF4-FFF2-40B4-BE49-F238E27FC236}">
                  <a16:creationId xmlns:a16="http://schemas.microsoft.com/office/drawing/2014/main" id="{E0DA848F-142C-4E04-AB00-8DF3EBB4F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920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Tahoma" panose="020B0604030504040204" pitchFamily="34" charset="0"/>
                </a:rPr>
                <a:t>Inst. rsi 2</a:t>
              </a:r>
            </a:p>
          </p:txBody>
        </p:sp>
        <p:sp>
          <p:nvSpPr>
            <p:cNvPr id="6222" name="Rectangle 15">
              <a:extLst>
                <a:ext uri="{FF2B5EF4-FFF2-40B4-BE49-F238E27FC236}">
                  <a16:creationId xmlns:a16="http://schemas.microsoft.com/office/drawing/2014/main" id="{E50E3645-333A-4447-8F51-3C3EF76B7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30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Tahoma" panose="020B0604030504040204" pitchFamily="34" charset="0"/>
                </a:rPr>
                <a:t>Inst. retorno</a:t>
              </a:r>
            </a:p>
          </p:txBody>
        </p:sp>
        <p:sp>
          <p:nvSpPr>
            <p:cNvPr id="6223" name="Rectangle 132">
              <a:extLst>
                <a:ext uri="{FF2B5EF4-FFF2-40B4-BE49-F238E27FC236}">
                  <a16:creationId xmlns:a16="http://schemas.microsoft.com/office/drawing/2014/main" id="{7268CEDD-9469-4C41-B4C8-00023EF21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112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Tahoma" panose="020B0604030504040204" pitchFamily="34" charset="0"/>
                </a:rPr>
                <a:t>Inst. rsi 3</a:t>
              </a:r>
            </a:p>
          </p:txBody>
        </p:sp>
      </p:grpSp>
      <p:grpSp>
        <p:nvGrpSpPr>
          <p:cNvPr id="6148" name="Group 61">
            <a:extLst>
              <a:ext uri="{FF2B5EF4-FFF2-40B4-BE49-F238E27FC236}">
                <a16:creationId xmlns:a16="http://schemas.microsoft.com/office/drawing/2014/main" id="{10631A32-000A-4695-86D7-C5D3A22187AC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2306638"/>
            <a:ext cx="1828800" cy="2743200"/>
            <a:chOff x="1536" y="1536"/>
            <a:chExt cx="1152" cy="1728"/>
          </a:xfrm>
        </p:grpSpPr>
        <p:sp>
          <p:nvSpPr>
            <p:cNvPr id="6211" name="Text Box 24">
              <a:extLst>
                <a:ext uri="{FF2B5EF4-FFF2-40B4-BE49-F238E27FC236}">
                  <a16:creationId xmlns:a16="http://schemas.microsoft.com/office/drawing/2014/main" id="{6030A13A-084E-4BE8-AED3-C8C2961AD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208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GB" altLang="pt-PT" sz="2400" b="1">
                <a:latin typeface="Tahoma" panose="020B0604030504040204" pitchFamily="34" charset="0"/>
              </a:endParaRPr>
            </a:p>
          </p:txBody>
        </p:sp>
        <p:sp>
          <p:nvSpPr>
            <p:cNvPr id="6212" name="Rectangle 35">
              <a:extLst>
                <a:ext uri="{FF2B5EF4-FFF2-40B4-BE49-F238E27FC236}">
                  <a16:creationId xmlns:a16="http://schemas.microsoft.com/office/drawing/2014/main" id="{2B359E55-9302-48DF-BB4F-C0DC91C19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536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1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3" name="Rectangle 36">
              <a:extLst>
                <a:ext uri="{FF2B5EF4-FFF2-40B4-BE49-F238E27FC236}">
                  <a16:creationId xmlns:a16="http://schemas.microsoft.com/office/drawing/2014/main" id="{E71AB1BE-DFCD-4EF4-BFD1-33B20DC8A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728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2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4" name="Rectangle 37">
              <a:extLst>
                <a:ext uri="{FF2B5EF4-FFF2-40B4-BE49-F238E27FC236}">
                  <a16:creationId xmlns:a16="http://schemas.microsoft.com/office/drawing/2014/main" id="{9A51EDC0-E7EC-4239-AB1D-9B34960E7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20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3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5" name="Rectangle 38">
              <a:extLst>
                <a:ext uri="{FF2B5EF4-FFF2-40B4-BE49-F238E27FC236}">
                  <a16:creationId xmlns:a16="http://schemas.microsoft.com/office/drawing/2014/main" id="{B818E501-87A5-4DDC-9548-EA0A1CECA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12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4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6" name="Rectangle 39">
              <a:extLst>
                <a:ext uri="{FF2B5EF4-FFF2-40B4-BE49-F238E27FC236}">
                  <a16:creationId xmlns:a16="http://schemas.microsoft.com/office/drawing/2014/main" id="{70ADB2C8-034E-45B1-842C-C7F8D0905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496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6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7" name="Rectangle 40">
              <a:extLst>
                <a:ext uri="{FF2B5EF4-FFF2-40B4-BE49-F238E27FC236}">
                  <a16:creationId xmlns:a16="http://schemas.microsoft.com/office/drawing/2014/main" id="{E2CF55AC-F789-4680-ACC6-DFEFD6C32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88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7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8" name="Rectangle 41">
              <a:extLst>
                <a:ext uri="{FF2B5EF4-FFF2-40B4-BE49-F238E27FC236}">
                  <a16:creationId xmlns:a16="http://schemas.microsoft.com/office/drawing/2014/main" id="{91D52572-53FE-4BD8-9B47-DDFAABE17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880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8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9" name="Rectangle 42">
              <a:extLst>
                <a:ext uri="{FF2B5EF4-FFF2-40B4-BE49-F238E27FC236}">
                  <a16:creationId xmlns:a16="http://schemas.microsoft.com/office/drawing/2014/main" id="{47261D91-2A34-4524-A5E2-22A2282E0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072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9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175" name="Group 50">
            <a:extLst>
              <a:ext uri="{FF2B5EF4-FFF2-40B4-BE49-F238E27FC236}">
                <a16:creationId xmlns:a16="http://schemas.microsoft.com/office/drawing/2014/main" id="{21F82E17-0968-4B23-8F68-957952708C43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611438"/>
            <a:ext cx="1600200" cy="457200"/>
            <a:chOff x="528" y="1728"/>
            <a:chExt cx="1008" cy="288"/>
          </a:xfrm>
        </p:grpSpPr>
        <p:sp>
          <p:nvSpPr>
            <p:cNvPr id="6209" name="Line 11">
              <a:extLst>
                <a:ext uri="{FF2B5EF4-FFF2-40B4-BE49-F238E27FC236}">
                  <a16:creationId xmlns:a16="http://schemas.microsoft.com/office/drawing/2014/main" id="{9C73F103-D923-44B1-B43D-0B84B9EB3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016"/>
              <a:ext cx="91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0" name="Text Box 12">
              <a:extLst>
                <a:ext uri="{FF2B5EF4-FFF2-40B4-BE49-F238E27FC236}">
                  <a16:creationId xmlns:a16="http://schemas.microsoft.com/office/drawing/2014/main" id="{0DB0F7E2-BDDE-4EEA-9DA1-9410A9D24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728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solidFill>
                    <a:srgbClr val="FF0000"/>
                  </a:solidFill>
                  <a:latin typeface="Tahoma" panose="020B0604030504040204" pitchFamily="34" charset="0"/>
                </a:rPr>
                <a:t>Interrupção</a:t>
              </a:r>
            </a:p>
          </p:txBody>
        </p:sp>
      </p:grpSp>
      <p:grpSp>
        <p:nvGrpSpPr>
          <p:cNvPr id="178" name="Group 51">
            <a:extLst>
              <a:ext uri="{FF2B5EF4-FFF2-40B4-BE49-F238E27FC236}">
                <a16:creationId xmlns:a16="http://schemas.microsoft.com/office/drawing/2014/main" id="{C9322E70-BC1F-4CD0-A614-27A41E909541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119563"/>
            <a:ext cx="1600200" cy="457200"/>
            <a:chOff x="528" y="2640"/>
            <a:chExt cx="1008" cy="288"/>
          </a:xfrm>
        </p:grpSpPr>
        <p:sp>
          <p:nvSpPr>
            <p:cNvPr id="6207" name="Line 16">
              <a:extLst>
                <a:ext uri="{FF2B5EF4-FFF2-40B4-BE49-F238E27FC236}">
                  <a16:creationId xmlns:a16="http://schemas.microsoft.com/office/drawing/2014/main" id="{50E1990A-C0BC-493D-A4DA-557130E9E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928"/>
              <a:ext cx="91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8" name="Text Box 17">
              <a:extLst>
                <a:ext uri="{FF2B5EF4-FFF2-40B4-BE49-F238E27FC236}">
                  <a16:creationId xmlns:a16="http://schemas.microsoft.com/office/drawing/2014/main" id="{5AD368AF-F940-45E3-8024-D8392B7B2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640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solidFill>
                    <a:srgbClr val="FF0000"/>
                  </a:solidFill>
                  <a:latin typeface="Tahoma" panose="020B0604030504040204" pitchFamily="34" charset="0"/>
                </a:rPr>
                <a:t>Interrupção</a:t>
              </a:r>
            </a:p>
          </p:txBody>
        </p:sp>
      </p:grpSp>
      <p:sp>
        <p:nvSpPr>
          <p:cNvPr id="6151" name="Text Box 18">
            <a:extLst>
              <a:ext uri="{FF2B5EF4-FFF2-40B4-BE49-F238E27FC236}">
                <a16:creationId xmlns:a16="http://schemas.microsoft.com/office/drawing/2014/main" id="{A83BBAAA-DDBE-4276-9547-EC7D1E23D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988" y="17732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2400">
                <a:latin typeface="Tahoma" panose="020B0604030504040204" pitchFamily="34" charset="0"/>
              </a:rPr>
              <a:t>Código em execução</a:t>
            </a:r>
          </a:p>
        </p:txBody>
      </p:sp>
      <p:sp>
        <p:nvSpPr>
          <p:cNvPr id="6152" name="Text Box 19">
            <a:extLst>
              <a:ext uri="{FF2B5EF4-FFF2-40B4-BE49-F238E27FC236}">
                <a16:creationId xmlns:a16="http://schemas.microsoft.com/office/drawing/2014/main" id="{638B722A-005B-418E-8CAA-A839176CF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1773238"/>
            <a:ext cx="3048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2400">
                <a:latin typeface="Tahoma" panose="020B0604030504040204" pitchFamily="34" charset="0"/>
              </a:rPr>
              <a:t>Rotina de serviço à</a:t>
            </a:r>
            <a:br>
              <a:rPr lang="pt-PT" altLang="pt-PT" sz="2400">
                <a:latin typeface="Tahoma" panose="020B0604030504040204" pitchFamily="34" charset="0"/>
              </a:rPr>
            </a:br>
            <a:r>
              <a:rPr lang="pt-PT" altLang="pt-PT" sz="2400">
                <a:latin typeface="Tahoma" panose="020B0604030504040204" pitchFamily="34" charset="0"/>
              </a:rPr>
              <a:t>interrupção</a:t>
            </a:r>
          </a:p>
        </p:txBody>
      </p:sp>
      <p:sp>
        <p:nvSpPr>
          <p:cNvPr id="6153" name="Rectangle 131">
            <a:extLst>
              <a:ext uri="{FF2B5EF4-FFF2-40B4-BE49-F238E27FC236}">
                <a16:creationId xmlns:a16="http://schemas.microsoft.com/office/drawing/2014/main" id="{B25A5499-EA61-4246-B081-71C972F58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388" y="3525838"/>
            <a:ext cx="1828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latin typeface="Tahoma" panose="020B0604030504040204" pitchFamily="34" charset="0"/>
              </a:rPr>
              <a:t>Inst. 5</a:t>
            </a:r>
            <a:endParaRPr lang="en-GB" altLang="pt-PT" sz="2000">
              <a:latin typeface="Tahoma" panose="020B0604030504040204" pitchFamily="34" charset="0"/>
            </a:endParaRPr>
          </a:p>
        </p:txBody>
      </p:sp>
      <p:sp>
        <p:nvSpPr>
          <p:cNvPr id="184" name="Rectangle 44">
            <a:extLst>
              <a:ext uri="{FF2B5EF4-FFF2-40B4-BE49-F238E27FC236}">
                <a16:creationId xmlns:a16="http://schemas.microsoft.com/office/drawing/2014/main" id="{54D2D1CB-5AD1-4B24-9C97-FDFD8168E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388" y="2306638"/>
            <a:ext cx="1828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accent1"/>
                </a:solidFill>
                <a:latin typeface="Tahoma" panose="020B0604030504040204" pitchFamily="34" charset="0"/>
              </a:rPr>
              <a:t>Inst. 1</a:t>
            </a:r>
            <a:endParaRPr lang="en-GB" altLang="pt-PT" sz="2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grpSp>
        <p:nvGrpSpPr>
          <p:cNvPr id="185" name="Group 77">
            <a:extLst>
              <a:ext uri="{FF2B5EF4-FFF2-40B4-BE49-F238E27FC236}">
                <a16:creationId xmlns:a16="http://schemas.microsoft.com/office/drawing/2014/main" id="{95AAFBE2-F1C9-4D57-B4BE-D8D2F318D47A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2306638"/>
            <a:ext cx="1828800" cy="609600"/>
            <a:chOff x="2640" y="816"/>
            <a:chExt cx="1152" cy="384"/>
          </a:xfrm>
        </p:grpSpPr>
        <p:sp>
          <p:nvSpPr>
            <p:cNvPr id="6205" name="Rectangle 45">
              <a:extLst>
                <a:ext uri="{FF2B5EF4-FFF2-40B4-BE49-F238E27FC236}">
                  <a16:creationId xmlns:a16="http://schemas.microsoft.com/office/drawing/2014/main" id="{8CF87D48-2B04-44EB-9EF8-A465BB8FE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008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2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06" name="Rectangle 52">
              <a:extLst>
                <a:ext uri="{FF2B5EF4-FFF2-40B4-BE49-F238E27FC236}">
                  <a16:creationId xmlns:a16="http://schemas.microsoft.com/office/drawing/2014/main" id="{5BAC66B2-BDEE-4686-A373-9CABEA5A8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16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1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188" name="Group 68">
            <a:extLst>
              <a:ext uri="{FF2B5EF4-FFF2-40B4-BE49-F238E27FC236}">
                <a16:creationId xmlns:a16="http://schemas.microsoft.com/office/drawing/2014/main" id="{4607BD26-C09E-4924-8678-AC31DE4BAABA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2611438"/>
            <a:ext cx="1828800" cy="609600"/>
            <a:chOff x="4032" y="768"/>
            <a:chExt cx="1152" cy="384"/>
          </a:xfrm>
        </p:grpSpPr>
        <p:sp>
          <p:nvSpPr>
            <p:cNvPr id="6203" name="Rectangle 46">
              <a:extLst>
                <a:ext uri="{FF2B5EF4-FFF2-40B4-BE49-F238E27FC236}">
                  <a16:creationId xmlns:a16="http://schemas.microsoft.com/office/drawing/2014/main" id="{5327BFAD-323E-42E9-A4D6-C60477639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60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3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04" name="Rectangle 53">
              <a:extLst>
                <a:ext uri="{FF2B5EF4-FFF2-40B4-BE49-F238E27FC236}">
                  <a16:creationId xmlns:a16="http://schemas.microsoft.com/office/drawing/2014/main" id="{C13D52DE-338E-49C1-A172-FCEB5E0DD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768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2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191" name="Group 71">
            <a:extLst>
              <a:ext uri="{FF2B5EF4-FFF2-40B4-BE49-F238E27FC236}">
                <a16:creationId xmlns:a16="http://schemas.microsoft.com/office/drawing/2014/main" id="{3EC7E5B2-301C-4A55-BEF8-1E2B5ED73BEC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2611438"/>
            <a:ext cx="5791200" cy="609600"/>
            <a:chOff x="1728" y="1728"/>
            <a:chExt cx="3648" cy="384"/>
          </a:xfrm>
        </p:grpSpPr>
        <p:sp>
          <p:nvSpPr>
            <p:cNvPr id="6201" name="Rectangle 54">
              <a:extLst>
                <a:ext uri="{FF2B5EF4-FFF2-40B4-BE49-F238E27FC236}">
                  <a16:creationId xmlns:a16="http://schemas.microsoft.com/office/drawing/2014/main" id="{C46EBEA1-2CB9-4065-9317-40530E972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920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3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02" name="Rectangle 70">
              <a:extLst>
                <a:ext uri="{FF2B5EF4-FFF2-40B4-BE49-F238E27FC236}">
                  <a16:creationId xmlns:a16="http://schemas.microsoft.com/office/drawing/2014/main" id="{82F3F7E6-5106-4715-AE88-7909CCBFD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28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1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94" name="Group 127">
            <a:extLst>
              <a:ext uri="{FF2B5EF4-FFF2-40B4-BE49-F238E27FC236}">
                <a16:creationId xmlns:a16="http://schemas.microsoft.com/office/drawing/2014/main" id="{53794025-3AF1-4F05-9184-84E2BB48D5ED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2611438"/>
            <a:ext cx="1828800" cy="609600"/>
            <a:chOff x="5280" y="1344"/>
            <a:chExt cx="1152" cy="384"/>
          </a:xfrm>
        </p:grpSpPr>
        <p:sp>
          <p:nvSpPr>
            <p:cNvPr id="6199" name="Rectangle 128">
              <a:extLst>
                <a:ext uri="{FF2B5EF4-FFF2-40B4-BE49-F238E27FC236}">
                  <a16:creationId xmlns:a16="http://schemas.microsoft.com/office/drawing/2014/main" id="{FFC56FA0-C76D-4FE8-8BC3-5FA855142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53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2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00" name="Rectangle 129">
              <a:extLst>
                <a:ext uri="{FF2B5EF4-FFF2-40B4-BE49-F238E27FC236}">
                  <a16:creationId xmlns:a16="http://schemas.microsoft.com/office/drawing/2014/main" id="{B4EC1E82-E80C-4B68-8E9F-5A041A86D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34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1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197" name="Group 145">
            <a:extLst>
              <a:ext uri="{FF2B5EF4-FFF2-40B4-BE49-F238E27FC236}">
                <a16:creationId xmlns:a16="http://schemas.microsoft.com/office/drawing/2014/main" id="{FD66FF2A-5C97-4459-A202-3A9D0DE4372F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2916238"/>
            <a:ext cx="1828800" cy="609600"/>
            <a:chOff x="5280" y="1344"/>
            <a:chExt cx="1152" cy="384"/>
          </a:xfrm>
        </p:grpSpPr>
        <p:sp>
          <p:nvSpPr>
            <p:cNvPr id="6197" name="Rectangle 146">
              <a:extLst>
                <a:ext uri="{FF2B5EF4-FFF2-40B4-BE49-F238E27FC236}">
                  <a16:creationId xmlns:a16="http://schemas.microsoft.com/office/drawing/2014/main" id="{A735B79B-651E-4E4B-8F24-FAA417B73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53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3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98" name="Rectangle 147">
              <a:extLst>
                <a:ext uri="{FF2B5EF4-FFF2-40B4-BE49-F238E27FC236}">
                  <a16:creationId xmlns:a16="http://schemas.microsoft.com/office/drawing/2014/main" id="{DF5DC7A0-F902-4A26-AB36-F27766231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34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2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00" name="Group 144">
            <a:extLst>
              <a:ext uri="{FF2B5EF4-FFF2-40B4-BE49-F238E27FC236}">
                <a16:creationId xmlns:a16="http://schemas.microsoft.com/office/drawing/2014/main" id="{5B3793DE-B358-4355-9AC5-487A28246C9F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3221038"/>
            <a:ext cx="1828800" cy="609600"/>
            <a:chOff x="6432" y="3984"/>
            <a:chExt cx="1152" cy="384"/>
          </a:xfrm>
        </p:grpSpPr>
        <p:sp>
          <p:nvSpPr>
            <p:cNvPr id="6195" name="Rectangle 73">
              <a:extLst>
                <a:ext uri="{FF2B5EF4-FFF2-40B4-BE49-F238E27FC236}">
                  <a16:creationId xmlns:a16="http://schemas.microsoft.com/office/drawing/2014/main" id="{55920C47-4BD1-4D15-B153-A045DC133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" y="417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retorno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96" name="Rectangle 83">
              <a:extLst>
                <a:ext uri="{FF2B5EF4-FFF2-40B4-BE49-F238E27FC236}">
                  <a16:creationId xmlns:a16="http://schemas.microsoft.com/office/drawing/2014/main" id="{F1314A35-2131-4472-BDEE-B70ACF28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" y="398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3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03" name="Group 88">
            <a:extLst>
              <a:ext uri="{FF2B5EF4-FFF2-40B4-BE49-F238E27FC236}">
                <a16:creationId xmlns:a16="http://schemas.microsoft.com/office/drawing/2014/main" id="{D70C9E91-AF9C-4FC3-A84E-83A0C09455D0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3221038"/>
            <a:ext cx="5791200" cy="609600"/>
            <a:chOff x="1728" y="2112"/>
            <a:chExt cx="3648" cy="384"/>
          </a:xfrm>
        </p:grpSpPr>
        <p:sp>
          <p:nvSpPr>
            <p:cNvPr id="6193" name="Rectangle 47">
              <a:extLst>
                <a:ext uri="{FF2B5EF4-FFF2-40B4-BE49-F238E27FC236}">
                  <a16:creationId xmlns:a16="http://schemas.microsoft.com/office/drawing/2014/main" id="{8B2EA76E-DF54-40C9-BA37-D92DA9F6C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12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4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94" name="Rectangle 87">
              <a:extLst>
                <a:ext uri="{FF2B5EF4-FFF2-40B4-BE49-F238E27FC236}">
                  <a16:creationId xmlns:a16="http://schemas.microsoft.com/office/drawing/2014/main" id="{DEBF1CDC-ADEB-4EE3-9E6B-2A394FBC7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30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retorno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06" name="Group 134">
            <a:extLst>
              <a:ext uri="{FF2B5EF4-FFF2-40B4-BE49-F238E27FC236}">
                <a16:creationId xmlns:a16="http://schemas.microsoft.com/office/drawing/2014/main" id="{72309370-CED6-48FC-AC14-904DEC72C12E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3221038"/>
            <a:ext cx="1828800" cy="609600"/>
            <a:chOff x="6048" y="2496"/>
            <a:chExt cx="1152" cy="384"/>
          </a:xfrm>
        </p:grpSpPr>
        <p:sp>
          <p:nvSpPr>
            <p:cNvPr id="6191" name="Rectangle 55">
              <a:extLst>
                <a:ext uri="{FF2B5EF4-FFF2-40B4-BE49-F238E27FC236}">
                  <a16:creationId xmlns:a16="http://schemas.microsoft.com/office/drawing/2014/main" id="{94CADAA2-8DBD-4F57-8B37-4092D1CA4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" y="2496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4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192" name="Rectangle 90">
              <a:extLst>
                <a:ext uri="{FF2B5EF4-FFF2-40B4-BE49-F238E27FC236}">
                  <a16:creationId xmlns:a16="http://schemas.microsoft.com/office/drawing/2014/main" id="{43BE7754-36BA-413A-B055-196BD980F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" y="2688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5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09" name="Group 92">
            <a:extLst>
              <a:ext uri="{FF2B5EF4-FFF2-40B4-BE49-F238E27FC236}">
                <a16:creationId xmlns:a16="http://schemas.microsoft.com/office/drawing/2014/main" id="{A796B7E5-FBCE-4AE4-B229-70348C9F01B2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3525838"/>
            <a:ext cx="1828800" cy="609600"/>
            <a:chOff x="3840" y="2784"/>
            <a:chExt cx="1152" cy="384"/>
          </a:xfrm>
        </p:grpSpPr>
        <p:sp>
          <p:nvSpPr>
            <p:cNvPr id="6189" name="Rectangle 64">
              <a:extLst>
                <a:ext uri="{FF2B5EF4-FFF2-40B4-BE49-F238E27FC236}">
                  <a16:creationId xmlns:a16="http://schemas.microsoft.com/office/drawing/2014/main" id="{C3BB8308-EE42-47D9-AD25-623FD8A6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7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6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90" name="Rectangle 56">
              <a:extLst>
                <a:ext uri="{FF2B5EF4-FFF2-40B4-BE49-F238E27FC236}">
                  <a16:creationId xmlns:a16="http://schemas.microsoft.com/office/drawing/2014/main" id="{DAA2B322-15B1-49E9-BC65-9ED735220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84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5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12" name="Group 135">
            <a:extLst>
              <a:ext uri="{FF2B5EF4-FFF2-40B4-BE49-F238E27FC236}">
                <a16:creationId xmlns:a16="http://schemas.microsoft.com/office/drawing/2014/main" id="{F08A091D-772B-4C95-9E6F-67F797BB0AE3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3830638"/>
            <a:ext cx="1828800" cy="609600"/>
            <a:chOff x="3840" y="2784"/>
            <a:chExt cx="1152" cy="384"/>
          </a:xfrm>
        </p:grpSpPr>
        <p:sp>
          <p:nvSpPr>
            <p:cNvPr id="6187" name="Rectangle 136">
              <a:extLst>
                <a:ext uri="{FF2B5EF4-FFF2-40B4-BE49-F238E27FC236}">
                  <a16:creationId xmlns:a16="http://schemas.microsoft.com/office/drawing/2014/main" id="{ACA032FE-E493-45FE-9BDF-AC8B9DF27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7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7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88" name="Rectangle 137">
              <a:extLst>
                <a:ext uri="{FF2B5EF4-FFF2-40B4-BE49-F238E27FC236}">
                  <a16:creationId xmlns:a16="http://schemas.microsoft.com/office/drawing/2014/main" id="{16615CF0-1362-42D1-A1D9-FED45F225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84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6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15" name="Group 138">
            <a:extLst>
              <a:ext uri="{FF2B5EF4-FFF2-40B4-BE49-F238E27FC236}">
                <a16:creationId xmlns:a16="http://schemas.microsoft.com/office/drawing/2014/main" id="{731F13D7-3C2D-40B5-A54D-DF413FA0B3F1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4135438"/>
            <a:ext cx="1828800" cy="609600"/>
            <a:chOff x="3840" y="2784"/>
            <a:chExt cx="1152" cy="384"/>
          </a:xfrm>
        </p:grpSpPr>
        <p:sp>
          <p:nvSpPr>
            <p:cNvPr id="6185" name="Rectangle 139">
              <a:extLst>
                <a:ext uri="{FF2B5EF4-FFF2-40B4-BE49-F238E27FC236}">
                  <a16:creationId xmlns:a16="http://schemas.microsoft.com/office/drawing/2014/main" id="{3922F9A2-F4E7-4B94-A075-57CEFF782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7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8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86" name="Rectangle 140">
              <a:extLst>
                <a:ext uri="{FF2B5EF4-FFF2-40B4-BE49-F238E27FC236}">
                  <a16:creationId xmlns:a16="http://schemas.microsoft.com/office/drawing/2014/main" id="{0978AD9A-030D-4C3D-97EC-6B8FF5390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84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7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18" name="Group 97">
            <a:extLst>
              <a:ext uri="{FF2B5EF4-FFF2-40B4-BE49-F238E27FC236}">
                <a16:creationId xmlns:a16="http://schemas.microsoft.com/office/drawing/2014/main" id="{D0E223C7-A96A-491B-9115-362BA9B38E9C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2611438"/>
            <a:ext cx="5791200" cy="2133600"/>
            <a:chOff x="1728" y="1728"/>
            <a:chExt cx="3648" cy="1344"/>
          </a:xfrm>
        </p:grpSpPr>
        <p:sp>
          <p:nvSpPr>
            <p:cNvPr id="6183" name="Rectangle 58">
              <a:extLst>
                <a:ext uri="{FF2B5EF4-FFF2-40B4-BE49-F238E27FC236}">
                  <a16:creationId xmlns:a16="http://schemas.microsoft.com/office/drawing/2014/main" id="{8C4ABD51-DB7E-407E-BC8E-C586AAEA5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8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184" name="Rectangle 96">
              <a:extLst>
                <a:ext uri="{FF2B5EF4-FFF2-40B4-BE49-F238E27FC236}">
                  <a16:creationId xmlns:a16="http://schemas.microsoft.com/office/drawing/2014/main" id="{55926C2A-8B95-4962-B0BD-9AE679A16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28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1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21" name="Group 141">
            <a:extLst>
              <a:ext uri="{FF2B5EF4-FFF2-40B4-BE49-F238E27FC236}">
                <a16:creationId xmlns:a16="http://schemas.microsoft.com/office/drawing/2014/main" id="{AD7C1564-B2F5-487B-AFA1-B6717F77312B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2611438"/>
            <a:ext cx="1828800" cy="609600"/>
            <a:chOff x="5280" y="1344"/>
            <a:chExt cx="1152" cy="384"/>
          </a:xfrm>
        </p:grpSpPr>
        <p:sp>
          <p:nvSpPr>
            <p:cNvPr id="6181" name="Rectangle 142">
              <a:extLst>
                <a:ext uri="{FF2B5EF4-FFF2-40B4-BE49-F238E27FC236}">
                  <a16:creationId xmlns:a16="http://schemas.microsoft.com/office/drawing/2014/main" id="{5447B6B5-1811-43F4-92E9-0CC3EEDC3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53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2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82" name="Rectangle 143">
              <a:extLst>
                <a:ext uri="{FF2B5EF4-FFF2-40B4-BE49-F238E27FC236}">
                  <a16:creationId xmlns:a16="http://schemas.microsoft.com/office/drawing/2014/main" id="{E4DE06C9-68E9-423E-B172-79AC3D160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34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1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24" name="Group 148">
            <a:extLst>
              <a:ext uri="{FF2B5EF4-FFF2-40B4-BE49-F238E27FC236}">
                <a16:creationId xmlns:a16="http://schemas.microsoft.com/office/drawing/2014/main" id="{950BAE20-A5A0-4EBE-A4B5-DCB7BF827C70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2916238"/>
            <a:ext cx="1828800" cy="609600"/>
            <a:chOff x="5280" y="1344"/>
            <a:chExt cx="1152" cy="384"/>
          </a:xfrm>
        </p:grpSpPr>
        <p:sp>
          <p:nvSpPr>
            <p:cNvPr id="6179" name="Rectangle 149">
              <a:extLst>
                <a:ext uri="{FF2B5EF4-FFF2-40B4-BE49-F238E27FC236}">
                  <a16:creationId xmlns:a16="http://schemas.microsoft.com/office/drawing/2014/main" id="{44293E9B-CA08-491C-ACA0-94DCFFE75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53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3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80" name="Rectangle 150">
              <a:extLst>
                <a:ext uri="{FF2B5EF4-FFF2-40B4-BE49-F238E27FC236}">
                  <a16:creationId xmlns:a16="http://schemas.microsoft.com/office/drawing/2014/main" id="{CE293DB6-4FD1-4832-AA44-1914A8237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34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2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27" name="Group 151">
            <a:extLst>
              <a:ext uri="{FF2B5EF4-FFF2-40B4-BE49-F238E27FC236}">
                <a16:creationId xmlns:a16="http://schemas.microsoft.com/office/drawing/2014/main" id="{0F75822D-3A10-4C5F-96CC-53D5A419E7E8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3221038"/>
            <a:ext cx="1828800" cy="609600"/>
            <a:chOff x="6432" y="3984"/>
            <a:chExt cx="1152" cy="384"/>
          </a:xfrm>
        </p:grpSpPr>
        <p:sp>
          <p:nvSpPr>
            <p:cNvPr id="6177" name="Rectangle 152">
              <a:extLst>
                <a:ext uri="{FF2B5EF4-FFF2-40B4-BE49-F238E27FC236}">
                  <a16:creationId xmlns:a16="http://schemas.microsoft.com/office/drawing/2014/main" id="{7013F895-CD59-42AB-9355-6EAD8B3C6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" y="417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retorno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78" name="Rectangle 153">
              <a:extLst>
                <a:ext uri="{FF2B5EF4-FFF2-40B4-BE49-F238E27FC236}">
                  <a16:creationId xmlns:a16="http://schemas.microsoft.com/office/drawing/2014/main" id="{825AC880-C470-49AD-A067-97A677D7A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" y="398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3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30" name="Group 158">
            <a:extLst>
              <a:ext uri="{FF2B5EF4-FFF2-40B4-BE49-F238E27FC236}">
                <a16:creationId xmlns:a16="http://schemas.microsoft.com/office/drawing/2014/main" id="{5C034D3E-43E2-439B-952D-A23690A1931E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3525838"/>
            <a:ext cx="5791200" cy="1524000"/>
            <a:chOff x="1536" y="2880"/>
            <a:chExt cx="3648" cy="960"/>
          </a:xfrm>
        </p:grpSpPr>
        <p:sp>
          <p:nvSpPr>
            <p:cNvPr id="6175" name="Rectangle 66">
              <a:extLst>
                <a:ext uri="{FF2B5EF4-FFF2-40B4-BE49-F238E27FC236}">
                  <a16:creationId xmlns:a16="http://schemas.microsoft.com/office/drawing/2014/main" id="{CAF29374-103B-47F3-865A-8A64F296B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648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9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76" name="Rectangle 84">
              <a:extLst>
                <a:ext uri="{FF2B5EF4-FFF2-40B4-BE49-F238E27FC236}">
                  <a16:creationId xmlns:a16="http://schemas.microsoft.com/office/drawing/2014/main" id="{1FE99EF6-911A-45D6-A929-6E6A4EB42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80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retorno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sp>
        <p:nvSpPr>
          <p:cNvPr id="233" name="Line 159">
            <a:extLst>
              <a:ext uri="{FF2B5EF4-FFF2-40B4-BE49-F238E27FC236}">
                <a16:creationId xmlns:a16="http://schemas.microsoft.com/office/drawing/2014/main" id="{C7124F59-9F81-41BE-8038-98BAD441AD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2588" y="2611438"/>
            <a:ext cx="1828800" cy="609600"/>
          </a:xfrm>
          <a:prstGeom prst="line">
            <a:avLst/>
          </a:prstGeom>
          <a:noFill/>
          <a:ln w="28575">
            <a:solidFill>
              <a:srgbClr val="4BB84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160">
            <a:extLst>
              <a:ext uri="{FF2B5EF4-FFF2-40B4-BE49-F238E27FC236}">
                <a16:creationId xmlns:a16="http://schemas.microsoft.com/office/drawing/2014/main" id="{9F72D642-CF3D-47D7-A754-060D04F45B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2588" y="3273425"/>
            <a:ext cx="1828800" cy="481013"/>
          </a:xfrm>
          <a:prstGeom prst="line">
            <a:avLst/>
          </a:prstGeom>
          <a:noFill/>
          <a:ln w="28575">
            <a:solidFill>
              <a:srgbClr val="4BB84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161">
            <a:extLst>
              <a:ext uri="{FF2B5EF4-FFF2-40B4-BE49-F238E27FC236}">
                <a16:creationId xmlns:a16="http://schemas.microsoft.com/office/drawing/2014/main" id="{EF1019E7-3171-4AFB-B85D-4696BACE77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2588" y="2763838"/>
            <a:ext cx="1828800" cy="1981200"/>
          </a:xfrm>
          <a:prstGeom prst="line">
            <a:avLst/>
          </a:prstGeom>
          <a:noFill/>
          <a:ln w="28575">
            <a:solidFill>
              <a:srgbClr val="4BB84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162">
            <a:extLst>
              <a:ext uri="{FF2B5EF4-FFF2-40B4-BE49-F238E27FC236}">
                <a16:creationId xmlns:a16="http://schemas.microsoft.com/office/drawing/2014/main" id="{FBB038E4-BC14-49AC-9B56-4DCE8271B9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2588" y="3830638"/>
            <a:ext cx="1828800" cy="990600"/>
          </a:xfrm>
          <a:prstGeom prst="line">
            <a:avLst/>
          </a:prstGeom>
          <a:noFill/>
          <a:ln w="28575">
            <a:solidFill>
              <a:srgbClr val="4BB84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17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65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84" presetID="17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7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54C18B0-9316-4836-AC68-225488F16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Interrupções/Excepções no MIPS</a:t>
            </a:r>
            <a:endParaRPr lang="pt-PT" altLang="pt-PT" b="1"/>
          </a:p>
        </p:txBody>
      </p:sp>
      <p:sp>
        <p:nvSpPr>
          <p:cNvPr id="8195" name="Content Placeholder 3">
            <a:extLst>
              <a:ext uri="{FF2B5EF4-FFF2-40B4-BE49-F238E27FC236}">
                <a16:creationId xmlns:a16="http://schemas.microsoft.com/office/drawing/2014/main" id="{FE5DB04F-32E0-41A8-8729-F7D5E80797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en-US" sz="2000"/>
              <a:t>Registos </a:t>
            </a:r>
            <a:r>
              <a:rPr lang="pt-PT" altLang="en-US" sz="2000" b="1"/>
              <a:t>Cause</a:t>
            </a:r>
            <a:r>
              <a:rPr lang="pt-PT" altLang="en-US" sz="2000"/>
              <a:t> e </a:t>
            </a:r>
            <a:r>
              <a:rPr lang="pt-PT" altLang="en-US" sz="2000" b="1"/>
              <a:t>EPS</a:t>
            </a:r>
          </a:p>
          <a:p>
            <a:r>
              <a:rPr lang="pt-PT" altLang="en-US" sz="2000"/>
              <a:t>Salto para </a:t>
            </a:r>
            <a:r>
              <a:rPr lang="pt-PT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0x80000180</a:t>
            </a:r>
            <a:r>
              <a:rPr lang="pt-PT" altLang="en-US" sz="2000"/>
              <a:t> se </a:t>
            </a:r>
            <a:r>
              <a:rPr lang="pt-PT" altLang="en-US" sz="2000" b="1"/>
              <a:t>PCSource</a:t>
            </a:r>
            <a:r>
              <a:rPr lang="pt-PT" altLang="en-US" sz="2000"/>
              <a:t>=3</a:t>
            </a:r>
          </a:p>
        </p:txBody>
      </p:sp>
      <p:graphicFrame>
        <p:nvGraphicFramePr>
          <p:cNvPr id="8196" name="Object 2">
            <a:extLst>
              <a:ext uri="{FF2B5EF4-FFF2-40B4-BE49-F238E27FC236}">
                <a16:creationId xmlns:a16="http://schemas.microsoft.com/office/drawing/2014/main" id="{6321E6D9-44CD-476D-B9BC-1A629C50DB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060575"/>
          <a:ext cx="6769100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726293" imgH="7321677" progId="Visio.Drawing.11">
                  <p:embed/>
                </p:oleObj>
              </mc:Choice>
              <mc:Fallback>
                <p:oleObj name="Visio" r:id="rId2" imgW="10726293" imgH="7321677" progId="Visio.Drawing.11">
                  <p:embed/>
                  <p:pic>
                    <p:nvPicPr>
                      <p:cNvPr id="8196" name="Object 2">
                        <a:extLst>
                          <a:ext uri="{FF2B5EF4-FFF2-40B4-BE49-F238E27FC236}">
                            <a16:creationId xmlns:a16="http://schemas.microsoft.com/office/drawing/2014/main" id="{6321E6D9-44CD-476D-B9BC-1A629C50DB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60575"/>
                        <a:ext cx="6769100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395A16B-021D-4588-8CA2-6919AC116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Atendimento de uma interrupção</a:t>
            </a:r>
          </a:p>
        </p:txBody>
      </p:sp>
      <p:sp>
        <p:nvSpPr>
          <p:cNvPr id="9219" name="Content Placeholder 1">
            <a:extLst>
              <a:ext uri="{FF2B5EF4-FFF2-40B4-BE49-F238E27FC236}">
                <a16:creationId xmlns:a16="http://schemas.microsoft.com/office/drawing/2014/main" id="{723E011B-B9A7-463C-B020-2F06B0B8DD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4852988"/>
            <a:ext cx="8229600" cy="1096962"/>
          </a:xfrm>
        </p:spPr>
        <p:txBody>
          <a:bodyPr/>
          <a:lstStyle/>
          <a:p>
            <a:r>
              <a:rPr lang="pt-PT" altLang="en-US" sz="2000"/>
              <a:t>Dispositivo de I/O envia interrupção ao CPU quando “</a:t>
            </a:r>
            <a:r>
              <a:rPr lang="pt-PT" altLang="en-US" sz="2000" i="1"/>
              <a:t>transfer done</a:t>
            </a:r>
            <a:r>
              <a:rPr lang="pt-PT" altLang="en-US" sz="2000"/>
              <a:t>”</a:t>
            </a:r>
          </a:p>
          <a:p>
            <a:r>
              <a:rPr lang="pt-PT" altLang="en-US" sz="2000"/>
              <a:t>CPU executa rotina de atendimento à interrupção, no âmbito do SO, e volta a executar processo do utilizador</a:t>
            </a:r>
          </a:p>
        </p:txBody>
      </p:sp>
      <p:pic>
        <p:nvPicPr>
          <p:cNvPr id="9220" name="Picture 3">
            <a:extLst>
              <a:ext uri="{FF2B5EF4-FFF2-40B4-BE49-F238E27FC236}">
                <a16:creationId xmlns:a16="http://schemas.microsoft.com/office/drawing/2014/main" id="{3093F4C9-AB8D-4ECD-9337-614D60587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18321" r="572" b="18321"/>
          <a:stretch>
            <a:fillRect/>
          </a:stretch>
        </p:blipFill>
        <p:spPr bwMode="auto">
          <a:xfrm>
            <a:off x="1285875" y="1484313"/>
            <a:ext cx="6565900" cy="31623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2A6C5B-2815-4CD6-9470-288E46BC7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Tipos de Interrupções</a:t>
            </a:r>
            <a:endParaRPr lang="pt-PT" altLang="pt-PT" b="1"/>
          </a:p>
        </p:txBody>
      </p:sp>
      <p:sp>
        <p:nvSpPr>
          <p:cNvPr id="7171" name="Marcador de Posição de Conteúdo 15">
            <a:extLst>
              <a:ext uri="{FF2B5EF4-FFF2-40B4-BE49-F238E27FC236}">
                <a16:creationId xmlns:a16="http://schemas.microsoft.com/office/drawing/2014/main" id="{BB55D0A9-063C-4E65-BEC6-1906DC5E4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 dirty="0"/>
              <a:t>Interrupções de I/O</a:t>
            </a:r>
            <a:endParaRPr lang="pt-PT" altLang="pt-PT" sz="2000" b="1" dirty="0"/>
          </a:p>
          <a:p>
            <a:pPr lvl="1"/>
            <a:r>
              <a:rPr lang="pt-PT" altLang="pt-PT" sz="1800" dirty="0"/>
              <a:t>O dispositivo de I/O pede atenção. A rotina de atendimento deve aceder ao dispositivo para determinar a ação necessária.</a:t>
            </a:r>
          </a:p>
          <a:p>
            <a:pPr lvl="1"/>
            <a:r>
              <a:rPr lang="pt-PT" altLang="pt-PT" sz="1800" dirty="0"/>
              <a:t>Teclado, rato, placa de rede, disco, etc.</a:t>
            </a:r>
            <a:endParaRPr lang="pt-PT" altLang="pt-PT" sz="1600" dirty="0"/>
          </a:p>
          <a:p>
            <a:r>
              <a:rPr lang="pt-PT" altLang="pt-PT" sz="2000" dirty="0"/>
              <a:t>Interrupções de </a:t>
            </a:r>
            <a:r>
              <a:rPr lang="pt-PT" altLang="pt-PT" sz="2000" i="1" dirty="0"/>
              <a:t>timers</a:t>
            </a:r>
          </a:p>
          <a:p>
            <a:pPr lvl="1"/>
            <a:r>
              <a:rPr lang="pt-PT" altLang="pt-PT" sz="1800" dirty="0"/>
              <a:t>Dizem ao processador que um certo intervalo de tempo já decorreu.</a:t>
            </a:r>
          </a:p>
          <a:p>
            <a:pPr lvl="1"/>
            <a:r>
              <a:rPr lang="pt-PT" altLang="pt-PT" sz="1800" dirty="0"/>
              <a:t>Timer local ou timer externo</a:t>
            </a:r>
          </a:p>
          <a:p>
            <a:r>
              <a:rPr lang="pt-PT" altLang="pt-PT" sz="2000" dirty="0"/>
              <a:t>Interrupções entre processadores</a:t>
            </a:r>
          </a:p>
          <a:p>
            <a:pPr lvl="1"/>
            <a:r>
              <a:rPr lang="pt-PT" altLang="pt-PT" sz="1800" dirty="0"/>
              <a:t>Um processador emite uma interrupção para outro processador num sistema </a:t>
            </a:r>
            <a:r>
              <a:rPr lang="pt-PT" altLang="pt-PT" sz="1800" dirty="0" err="1"/>
              <a:t>multi-processador</a:t>
            </a:r>
            <a:endParaRPr lang="pt-PT" altLang="pt-PT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9538A00-203C-49F4-ACB3-8802ECFD2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Organização de I/O</a:t>
            </a:r>
          </a:p>
        </p:txBody>
      </p:sp>
      <p:pic>
        <p:nvPicPr>
          <p:cNvPr id="10243" name="Picture 5">
            <a:extLst>
              <a:ext uri="{FF2B5EF4-FFF2-40B4-BE49-F238E27FC236}">
                <a16:creationId xmlns:a16="http://schemas.microsoft.com/office/drawing/2014/main" id="{2BD7FC61-2212-4AAD-8FE3-CBE68972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22591" r="568" b="22527"/>
          <a:stretch>
            <a:fillRect/>
          </a:stretch>
        </p:blipFill>
        <p:spPr bwMode="auto">
          <a:xfrm>
            <a:off x="1244600" y="2625725"/>
            <a:ext cx="6799263" cy="3017838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9DD4D970-1476-4BD0-BCCA-0E29FEED9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100263"/>
            <a:ext cx="1211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PT" sz="2000">
                <a:latin typeface="+mn-lt"/>
                <a:cs typeface="Arial" charset="0"/>
              </a:rPr>
              <a:t>Síncrona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0405638-5AEF-4C46-B151-C7FCB53BE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538" y="2100263"/>
            <a:ext cx="1466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PT" sz="2000">
                <a:latin typeface="+mn-lt"/>
                <a:cs typeface="Arial" charset="0"/>
              </a:rPr>
              <a:t>Assíncrona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ECFBCB3-E782-4B61-8A6F-5C4819FC1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Hierarquia de armazenamento</a:t>
            </a: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877BD22C-A8F9-427E-8978-15BA4E578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t="510" r="5736" b="510"/>
          <a:stretch>
            <a:fillRect/>
          </a:stretch>
        </p:blipFill>
        <p:spPr bwMode="auto">
          <a:xfrm>
            <a:off x="2078038" y="1689100"/>
            <a:ext cx="4906962" cy="40973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ED7ABC4-87CA-4A5D-88D2-A7002A962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Multiprogramação</a:t>
            </a:r>
          </a:p>
        </p:txBody>
      </p:sp>
      <p:sp>
        <p:nvSpPr>
          <p:cNvPr id="12291" name="Marcador de Posição de Conteúdo 4">
            <a:extLst>
              <a:ext uri="{FF2B5EF4-FFF2-40B4-BE49-F238E27FC236}">
                <a16:creationId xmlns:a16="http://schemas.microsoft.com/office/drawing/2014/main" id="{2219517D-F34C-4812-A2F2-AD65C96BEA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Permite que mais do que 1 processo (programa em execução) esteja ativo em simultâneo</a:t>
            </a:r>
          </a:p>
          <a:p>
            <a:r>
              <a:rPr lang="pt-PT" altLang="pt-PT" sz="2400"/>
              <a:t>A utilização de apenas 1 processo não permite manter o CPU constantemente ativo</a:t>
            </a:r>
          </a:p>
          <a:p>
            <a:r>
              <a:rPr lang="pt-PT" altLang="pt-PT" sz="2400"/>
              <a:t>Multiprogramação escolhe um novo processo para ocupar o CPU quando o processo que estava a ser executado tem de esperar (ex: chamada de I/O)</a:t>
            </a:r>
          </a:p>
          <a:p>
            <a:r>
              <a:rPr lang="pt-PT" altLang="pt-PT" sz="2400"/>
              <a:t>Os processos ativos são mantidos em memória</a:t>
            </a:r>
          </a:p>
          <a:p>
            <a:r>
              <a:rPr lang="pt-PT" altLang="pt-PT" sz="2400"/>
              <a:t>Escalonamento de processos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18BB8C0-C044-45AA-85EE-F8EF5D7E9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Multiprogramação</a:t>
            </a: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2B1E391C-456A-4C51-B676-92C965527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1052513"/>
            <a:ext cx="4841875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07FAC46-5526-42BE-BCD6-011F26519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Timesharing</a:t>
            </a:r>
          </a:p>
        </p:txBody>
      </p:sp>
      <p:sp>
        <p:nvSpPr>
          <p:cNvPr id="14339" name="Marcador de Posição de Conteúdo 4">
            <a:extLst>
              <a:ext uri="{FF2B5EF4-FFF2-40B4-BE49-F238E27FC236}">
                <a16:creationId xmlns:a16="http://schemas.microsoft.com/office/drawing/2014/main" id="{F62852B0-1467-410D-B3BA-0BCAE109C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CPU altera o processo em execução mesmo que este não necessite de esperar</a:t>
            </a:r>
          </a:p>
          <a:p>
            <a:r>
              <a:rPr lang="pt-PT" altLang="pt-PT" sz="2400"/>
              <a:t>A cada processo é atribuído um tempo máximo de ocupação consecutiva do processador</a:t>
            </a:r>
          </a:p>
          <a:p>
            <a:r>
              <a:rPr lang="pt-PT" altLang="pt-PT" sz="2400"/>
              <a:t>Se esse tempo é esgotado o SO </a:t>
            </a:r>
            <a:r>
              <a:rPr lang="pt-PT" altLang="pt-PT" sz="2400" b="1"/>
              <a:t>muda o contexto </a:t>
            </a:r>
            <a:r>
              <a:rPr lang="pt-PT" altLang="pt-PT" sz="2400"/>
              <a:t>do processador para outro processo</a:t>
            </a:r>
          </a:p>
          <a:p>
            <a:r>
              <a:rPr lang="pt-PT" altLang="pt-PT" sz="2400"/>
              <a:t>Diminui muito o tempo de resposta de aplicações interactivas</a:t>
            </a:r>
          </a:p>
          <a:p>
            <a:r>
              <a:rPr lang="pt-PT" altLang="pt-PT" sz="2400"/>
              <a:t>Permite que vários utilizadores usem o mesmo sistema computacional como se dispusessem do sistema em exclusivo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602515E-C0CF-436C-9F19-F6BA579FC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Modos de operação</a:t>
            </a:r>
          </a:p>
        </p:txBody>
      </p:sp>
      <p:sp>
        <p:nvSpPr>
          <p:cNvPr id="5123" name="Marcador de Posição de Conteúdo 4">
            <a:extLst>
              <a:ext uri="{FF2B5EF4-FFF2-40B4-BE49-F238E27FC236}">
                <a16:creationId xmlns:a16="http://schemas.microsoft.com/office/drawing/2014/main" id="{AFDFF3A6-03A6-458D-AA25-8BF76F0A29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De modo a garantir a segurança do sistema, a maioria dos SOs podem executar em 2 modos:</a:t>
            </a:r>
          </a:p>
          <a:p>
            <a:pPr lvl="1"/>
            <a:r>
              <a:rPr lang="pt-PT" altLang="pt-PT" sz="2000"/>
              <a:t>Modo de utilizador</a:t>
            </a:r>
          </a:p>
          <a:p>
            <a:pPr lvl="2"/>
            <a:r>
              <a:rPr lang="pt-PT" altLang="pt-PT" sz="1600"/>
              <a:t>Com restrições de segurança</a:t>
            </a:r>
          </a:p>
          <a:p>
            <a:pPr lvl="2"/>
            <a:r>
              <a:rPr lang="pt-PT" altLang="pt-PT" sz="1600"/>
              <a:t>Acesso a certas instruções e zonas de memória e dispositivos estão interditos</a:t>
            </a:r>
          </a:p>
          <a:p>
            <a:pPr lvl="1"/>
            <a:r>
              <a:rPr lang="pt-PT" altLang="pt-PT" sz="2000"/>
              <a:t>Modo de </a:t>
            </a:r>
            <a:r>
              <a:rPr lang="pt-PT" altLang="pt-PT" sz="2000" i="1"/>
              <a:t>kernel</a:t>
            </a:r>
          </a:p>
          <a:p>
            <a:pPr lvl="2"/>
            <a:r>
              <a:rPr lang="pt-PT" altLang="pt-PT" sz="1600"/>
              <a:t>Sem restrições de segurança</a:t>
            </a:r>
          </a:p>
          <a:p>
            <a:pPr lvl="2"/>
            <a:r>
              <a:rPr lang="pt-PT" altLang="pt-PT" sz="1600"/>
              <a:t>Pode executar todas as instruções e acessos</a:t>
            </a:r>
          </a:p>
          <a:p>
            <a:pPr lvl="2"/>
            <a:r>
              <a:rPr lang="pt-PT" altLang="pt-PT" sz="1600"/>
              <a:t>Instruções privilegiadas</a:t>
            </a:r>
          </a:p>
          <a:p>
            <a:pPr lvl="1"/>
            <a:r>
              <a:rPr lang="pt-PT" altLang="pt-PT" sz="2000"/>
              <a:t>Chamadas ao sistemas providenciam uma forma segura de alternar entre os 2 modos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8CAD3D3-15E5-47A4-8392-530EBF43E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Topico prático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2C630F8-5B3B-49BF-BED9-0DCFC6E0A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FontTx/>
              <a:buNone/>
              <a:defRPr/>
            </a:pPr>
            <a:r>
              <a:rPr lang="pt-PT" altLang="en-US" b="1" dirty="0"/>
              <a:t>Lista de interrupções</a:t>
            </a:r>
          </a:p>
          <a:p>
            <a:pPr>
              <a:defRPr/>
            </a:pPr>
            <a:r>
              <a:rPr lang="pt-PT" altLang="en-US" sz="2800" dirty="0"/>
              <a:t>Para visualizar configuração de interrupções</a:t>
            </a:r>
          </a:p>
          <a:p>
            <a:pPr lvl="1">
              <a:defRPr/>
            </a:pPr>
            <a:r>
              <a:rPr lang="pt-PT" altLang="en-US" sz="2400" dirty="0"/>
              <a:t>Windows</a:t>
            </a:r>
          </a:p>
          <a:p>
            <a:pPr lvl="2">
              <a:defRPr/>
            </a:pPr>
            <a:r>
              <a:rPr lang="pt-PT" altLang="en-US" sz="2000" dirty="0"/>
              <a:t>Aplicação </a:t>
            </a:r>
            <a:r>
              <a:rPr lang="pt-PT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MSInfo32.exe</a:t>
            </a:r>
          </a:p>
          <a:p>
            <a:pPr lvl="3">
              <a:defRPr/>
            </a:pPr>
            <a:r>
              <a:rPr lang="pt-PT" altLang="en-US" sz="1800" dirty="0"/>
              <a:t>Hardware </a:t>
            </a:r>
            <a:r>
              <a:rPr lang="pt-PT" altLang="en-US" sz="1800" dirty="0" err="1"/>
              <a:t>Resources</a:t>
            </a:r>
            <a:r>
              <a:rPr lang="pt-PT" altLang="en-US" sz="1800" dirty="0"/>
              <a:t> -&gt; </a:t>
            </a:r>
            <a:r>
              <a:rPr lang="pt-PT" altLang="en-US" sz="1800" dirty="0" err="1"/>
              <a:t>IRQs</a:t>
            </a:r>
            <a:endParaRPr lang="pt-PT" altLang="en-US" sz="1800" dirty="0"/>
          </a:p>
          <a:p>
            <a:pPr lvl="1">
              <a:defRPr/>
            </a:pPr>
            <a:r>
              <a:rPr lang="pt-PT" altLang="en-US" sz="2400" dirty="0"/>
              <a:t>Linux</a:t>
            </a:r>
          </a:p>
          <a:p>
            <a:pPr lvl="2">
              <a:defRPr/>
            </a:pPr>
            <a:r>
              <a:rPr lang="pt-PT" altLang="en-US" sz="2000" dirty="0"/>
              <a:t>Ficheiro </a:t>
            </a:r>
            <a:r>
              <a:rPr lang="pt-PT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pt-PT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interrupts</a:t>
            </a:r>
            <a:endParaRPr lang="pt-PT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FD8EEAF-9727-49A9-B64C-50089A0FE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Projeto </a:t>
            </a:r>
            <a:r>
              <a:rPr lang="pt-PT" altLang="pt-PT" dirty="0"/>
              <a:t>do SO</a:t>
            </a:r>
          </a:p>
        </p:txBody>
      </p:sp>
      <p:sp>
        <p:nvSpPr>
          <p:cNvPr id="16387" name="Marcador de Posição de Conteúdo 4">
            <a:extLst>
              <a:ext uri="{FF2B5EF4-FFF2-40B4-BE49-F238E27FC236}">
                <a16:creationId xmlns:a16="http://schemas.microsoft.com/office/drawing/2014/main" id="{F84C31B5-79D3-4445-A580-AC4B5A3150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Conceitos a separar:</a:t>
            </a:r>
          </a:p>
          <a:p>
            <a:pPr lvl="1"/>
            <a:r>
              <a:rPr lang="pt-PT" altLang="pt-PT" sz="2000" b="1"/>
              <a:t>Política</a:t>
            </a:r>
            <a:r>
              <a:rPr lang="pt-PT" altLang="pt-PT" sz="2000"/>
              <a:t>: 		O que será realizado?</a:t>
            </a:r>
          </a:p>
          <a:p>
            <a:pPr lvl="1"/>
            <a:r>
              <a:rPr lang="pt-PT" altLang="pt-PT" sz="2000" b="1"/>
              <a:t>Mecanismo</a:t>
            </a:r>
            <a:r>
              <a:rPr lang="pt-PT" altLang="pt-PT" sz="2000"/>
              <a:t>:	Como será realizado?</a:t>
            </a:r>
          </a:p>
          <a:p>
            <a:r>
              <a:rPr lang="pt-PT" altLang="pt-PT" sz="2400" b="1"/>
              <a:t>Mecanismos</a:t>
            </a:r>
            <a:r>
              <a:rPr lang="pt-PT" altLang="pt-PT" sz="2400"/>
              <a:t> determinam como realizar a função, enquanto que a </a:t>
            </a:r>
            <a:r>
              <a:rPr lang="pt-PT" altLang="pt-PT" sz="2400" b="1"/>
              <a:t>Política</a:t>
            </a:r>
            <a:r>
              <a:rPr lang="pt-PT" altLang="pt-PT" sz="2400"/>
              <a:t> define o que vai acontecer</a:t>
            </a:r>
          </a:p>
          <a:p>
            <a:pPr lvl="1"/>
            <a:r>
              <a:rPr lang="pt-PT" altLang="pt-PT" sz="2000"/>
              <a:t>A separação permite aumentar a capacidade de adaptação do sistema.</a:t>
            </a:r>
          </a:p>
          <a:p>
            <a:pPr lvl="1"/>
            <a:r>
              <a:rPr lang="pt-PT" altLang="pt-PT" sz="2000"/>
              <a:t>Ao integrar mecanismos sem política associada, o sistema torna-se facilmente adaptável a diferentes políticas</a:t>
            </a:r>
          </a:p>
          <a:p>
            <a:pPr lvl="2"/>
            <a:r>
              <a:rPr lang="pt-PT" altLang="pt-PT" sz="1600"/>
              <a:t>Ex: Escalonamento do Solaris é baseado em tabelas recarregáveis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161989D-C309-4517-A637-5DF3AE7B0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Estrutura do SO</a:t>
            </a:r>
          </a:p>
        </p:txBody>
      </p:sp>
      <p:sp>
        <p:nvSpPr>
          <p:cNvPr id="17411" name="Marcador de Posição de Conteúdo 4">
            <a:extLst>
              <a:ext uri="{FF2B5EF4-FFF2-40B4-BE49-F238E27FC236}">
                <a16:creationId xmlns:a16="http://schemas.microsoft.com/office/drawing/2014/main" id="{5870B543-63A0-48B1-9B08-804CD68974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 b="1"/>
              <a:t>Monolítico</a:t>
            </a:r>
          </a:p>
          <a:p>
            <a:pPr lvl="1"/>
            <a:r>
              <a:rPr lang="pt-PT" altLang="pt-PT" sz="1800"/>
              <a:t>Sistema operativo contém todas as funcionalidades de forma estática</a:t>
            </a:r>
          </a:p>
          <a:p>
            <a:pPr lvl="1"/>
            <a:r>
              <a:rPr lang="pt-PT" altLang="pt-PT" sz="1800"/>
              <a:t>Permite código otimizado, pouco flexível, ocupa mais memória</a:t>
            </a:r>
          </a:p>
          <a:p>
            <a:pPr lvl="1"/>
            <a:r>
              <a:rPr lang="pt-PT" altLang="pt-PT" sz="1800"/>
              <a:t>Ex: MS-DOS; UNIX</a:t>
            </a:r>
          </a:p>
          <a:p>
            <a:r>
              <a:rPr lang="pt-PT" altLang="pt-PT" sz="2000" b="1"/>
              <a:t>Modular</a:t>
            </a:r>
          </a:p>
          <a:p>
            <a:pPr lvl="1"/>
            <a:r>
              <a:rPr lang="pt-PT" altLang="pt-PT" sz="1800"/>
              <a:t>Sistema operativo permite adição/configuração de funcionalidades através de integração de módulos</a:t>
            </a:r>
          </a:p>
          <a:p>
            <a:pPr lvl="1"/>
            <a:r>
              <a:rPr lang="pt-PT" altLang="pt-PT" sz="1800"/>
              <a:t>Custo/</a:t>
            </a:r>
            <a:r>
              <a:rPr lang="pt-PT" altLang="pt-PT" sz="1800" i="1"/>
              <a:t>Overhead </a:t>
            </a:r>
            <a:r>
              <a:rPr lang="pt-PT" altLang="pt-PT" sz="1800"/>
              <a:t>da API, mais flexível, menos memória</a:t>
            </a:r>
          </a:p>
          <a:p>
            <a:pPr lvl="1"/>
            <a:r>
              <a:rPr lang="pt-PT" altLang="pt-PT" sz="1800"/>
              <a:t>Ex: Solaris, Linux</a:t>
            </a:r>
          </a:p>
          <a:p>
            <a:r>
              <a:rPr lang="pt-PT" altLang="pt-PT" sz="2000" b="1" i="1"/>
              <a:t>Microkernel</a:t>
            </a:r>
          </a:p>
          <a:p>
            <a:pPr lvl="1"/>
            <a:r>
              <a:rPr lang="pt-PT" altLang="pt-PT" sz="1800" i="1"/>
              <a:t>Kernel </a:t>
            </a:r>
            <a:r>
              <a:rPr lang="pt-PT" altLang="pt-PT" sz="1800"/>
              <a:t>apenas com serviços básicos: </a:t>
            </a:r>
            <a:r>
              <a:rPr lang="pt-PT" altLang="pt-PT" sz="1800" i="1"/>
              <a:t>thread</a:t>
            </a:r>
            <a:r>
              <a:rPr lang="pt-PT" altLang="pt-PT" sz="1800"/>
              <a:t>, </a:t>
            </a:r>
            <a:r>
              <a:rPr lang="pt-PT" altLang="pt-PT" sz="1800" i="1"/>
              <a:t>address space</a:t>
            </a:r>
            <a:r>
              <a:rPr lang="pt-PT" altLang="pt-PT" sz="1800"/>
              <a:t>, </a:t>
            </a:r>
            <a:r>
              <a:rPr lang="pt-PT" altLang="pt-PT" sz="1800" i="1"/>
              <a:t>ipc</a:t>
            </a:r>
          </a:p>
          <a:p>
            <a:pPr lvl="1"/>
            <a:r>
              <a:rPr lang="pt-PT" altLang="pt-PT" sz="1800"/>
              <a:t>Várias funcionalidades associadas ao SO correm em modo utilizador</a:t>
            </a:r>
          </a:p>
          <a:p>
            <a:pPr lvl="1"/>
            <a:r>
              <a:rPr lang="pt-PT" altLang="pt-PT" sz="1800"/>
              <a:t>Pouca memória, verificável, mudanças de </a:t>
            </a:r>
            <a:r>
              <a:rPr lang="pt-PT" altLang="pt-PT" sz="1800" i="1"/>
              <a:t>kernel mode</a:t>
            </a:r>
            <a:r>
              <a:rPr lang="pt-PT" altLang="pt-PT" sz="1800"/>
              <a:t> para </a:t>
            </a:r>
            <a:r>
              <a:rPr lang="pt-PT" altLang="pt-PT" sz="1800" i="1"/>
              <a:t>user mode</a:t>
            </a:r>
            <a:r>
              <a:rPr lang="pt-PT" altLang="pt-PT" sz="1800"/>
              <a:t> são frequentes</a:t>
            </a:r>
          </a:p>
          <a:p>
            <a:pPr lvl="1"/>
            <a:r>
              <a:rPr lang="pt-PT" altLang="pt-PT" sz="1800"/>
              <a:t>Ex: MACH, MINIX, QNX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2E6AECB-DCE9-4DC9-905D-6E18960E9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MS-DOS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04C76AB4-E961-497B-B7B1-A80CE5E3B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0" t="757" r="11531" b="757"/>
          <a:stretch>
            <a:fillRect/>
          </a:stretch>
        </p:blipFill>
        <p:spPr bwMode="auto">
          <a:xfrm>
            <a:off x="2786063" y="1714500"/>
            <a:ext cx="4197350" cy="40401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7361B1B-7D7B-43DB-A716-3CB859766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Organização em camadas</a:t>
            </a: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35085FB8-6B64-429F-B90A-09B3CE7C4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t="708" r="13089" b="708"/>
          <a:stretch>
            <a:fillRect/>
          </a:stretch>
        </p:blipFill>
        <p:spPr bwMode="auto">
          <a:xfrm>
            <a:off x="2786063" y="1768475"/>
            <a:ext cx="4083050" cy="408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2B5A7BC-06C9-4560-9227-002316AD8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UNIX</a:t>
            </a:r>
          </a:p>
        </p:txBody>
      </p:sp>
      <p:pic>
        <p:nvPicPr>
          <p:cNvPr id="20483" name="Picture 4">
            <a:extLst>
              <a:ext uri="{FF2B5EF4-FFF2-40B4-BE49-F238E27FC236}">
                <a16:creationId xmlns:a16="http://schemas.microsoft.com/office/drawing/2014/main" id="{D8DC0F22-9346-49CB-B3D1-0DD1CA42B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" t="10139" r="380" b="10139"/>
          <a:stretch>
            <a:fillRect/>
          </a:stretch>
        </p:blipFill>
        <p:spPr bwMode="auto">
          <a:xfrm>
            <a:off x="1714500" y="1935163"/>
            <a:ext cx="6035675" cy="36369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25E09F5-4A5F-49D6-982B-B08B98EE1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1267" name="Picture 5">
            <a:extLst>
              <a:ext uri="{FF2B5EF4-FFF2-40B4-BE49-F238E27FC236}">
                <a16:creationId xmlns:a16="http://schemas.microsoft.com/office/drawing/2014/main" id="{553DEF2D-CE3F-4BCC-A18D-A94B21205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266825"/>
            <a:ext cx="5926138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97D0622-7857-45A5-81DA-85910E96C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2291" name="Picture 7">
            <a:extLst>
              <a:ext uri="{FF2B5EF4-FFF2-40B4-BE49-F238E27FC236}">
                <a16:creationId xmlns:a16="http://schemas.microsoft.com/office/drawing/2014/main" id="{B760F0EA-1020-41F7-BC01-8D93845AE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12875"/>
            <a:ext cx="6376988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B6739E3-0236-4E7F-B969-DFCC61555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3315" name="Picture 5">
            <a:extLst>
              <a:ext uri="{FF2B5EF4-FFF2-40B4-BE49-F238E27FC236}">
                <a16:creationId xmlns:a16="http://schemas.microsoft.com/office/drawing/2014/main" id="{56712D02-0CBE-4A7B-B2C4-8ACD73B80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43"/>
          <a:stretch>
            <a:fillRect/>
          </a:stretch>
        </p:blipFill>
        <p:spPr bwMode="auto">
          <a:xfrm>
            <a:off x="358775" y="1631950"/>
            <a:ext cx="85344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0E4CB2F-5338-40E3-954A-50E17B685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4339" name="Picture 5">
            <a:extLst>
              <a:ext uri="{FF2B5EF4-FFF2-40B4-BE49-F238E27FC236}">
                <a16:creationId xmlns:a16="http://schemas.microsoft.com/office/drawing/2014/main" id="{DDA49E21-B883-4CD7-838C-1D371C716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7" b="47963"/>
          <a:stretch>
            <a:fillRect/>
          </a:stretch>
        </p:blipFill>
        <p:spPr bwMode="auto">
          <a:xfrm>
            <a:off x="358775" y="1504950"/>
            <a:ext cx="8534400" cy="260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18927EA-B1C0-4517-BDB2-08CB64CFE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E19591F9-009C-4600-8236-301A2DB00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89" b="19279"/>
          <a:stretch>
            <a:fillRect/>
          </a:stretch>
        </p:blipFill>
        <p:spPr bwMode="auto">
          <a:xfrm>
            <a:off x="400050" y="1536700"/>
            <a:ext cx="853440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9345B28-9CF9-44AB-AF2C-30BC655E5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91ECFB8B-2FF9-465E-8C22-81BF8CEED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95" b="-5016"/>
          <a:stretch>
            <a:fillRect/>
          </a:stretch>
        </p:blipFill>
        <p:spPr bwMode="auto">
          <a:xfrm>
            <a:off x="400050" y="1700213"/>
            <a:ext cx="8534400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1C776CC-957F-476E-B73E-AE4188F9B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Interrupções/Excepções</a:t>
            </a:r>
            <a:endParaRPr lang="pt-PT" altLang="pt-PT" b="1"/>
          </a:p>
        </p:txBody>
      </p:sp>
      <p:sp>
        <p:nvSpPr>
          <p:cNvPr id="29699" name="Marcador de Posição de Conteúdo 15">
            <a:extLst>
              <a:ext uri="{FF2B5EF4-FFF2-40B4-BE49-F238E27FC236}">
                <a16:creationId xmlns:a16="http://schemas.microsoft.com/office/drawing/2014/main" id="{8B9515D1-9B25-40CF-9823-7C2A1D21D5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altLang="pt-PT" sz="2000" dirty="0"/>
              <a:t>Considerar um computador com apenas 1 CPU que está a executar o seguinte código:</a:t>
            </a:r>
          </a:p>
          <a:p>
            <a:pPr>
              <a:defRPr/>
            </a:pPr>
            <a:endParaRPr lang="pt-PT" altLang="pt-PT" sz="2000" b="1" dirty="0"/>
          </a:p>
          <a:p>
            <a:pPr marL="0" indent="0">
              <a:buFontTx/>
              <a:buNone/>
              <a:defRPr/>
            </a:pP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altLang="pt-P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{</a:t>
            </a:r>
          </a:p>
          <a:p>
            <a:pPr marL="0" indent="0">
              <a:buFontTx/>
              <a:buNone/>
              <a:defRPr/>
            </a:pP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i++;</a:t>
            </a:r>
          </a:p>
          <a:p>
            <a:pPr marL="0" indent="0">
              <a:buFontTx/>
              <a:buNone/>
              <a:defRPr/>
            </a:pP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defRPr/>
            </a:pPr>
            <a:endParaRPr lang="pt-PT" altLang="pt-P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PT" altLang="pt-PT" sz="2000" dirty="0">
                <a:cs typeface="Courier New" panose="02070309020205020404" pitchFamily="49" charset="0"/>
              </a:rPr>
              <a:t>Como pode o Sistema Operativo obter o controlo do computador?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2307</TotalTime>
  <Words>895</Words>
  <Application>Microsoft Office PowerPoint</Application>
  <PresentationFormat>On-screen Show (4:3)</PresentationFormat>
  <Paragraphs>152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Courier New</vt:lpstr>
      <vt:lpstr>Tahoma</vt:lpstr>
      <vt:lpstr>Times New Roman</vt:lpstr>
      <vt:lpstr>Modelo de apresentação predefinido</vt:lpstr>
      <vt:lpstr>Visio</vt:lpstr>
      <vt:lpstr>Sistemas Operativos  Licenciatura Engenharia Informática Licenciatura Engenharia Computacional</vt:lpstr>
      <vt:lpstr>Modos de operação</vt:lpstr>
      <vt:lpstr>Chamadas ao Sistema</vt:lpstr>
      <vt:lpstr>Chamadas ao Sistema</vt:lpstr>
      <vt:lpstr>Chamadas ao Sistema</vt:lpstr>
      <vt:lpstr>Chamadas ao Sistema</vt:lpstr>
      <vt:lpstr>Chamadas ao Sistema</vt:lpstr>
      <vt:lpstr>Chamadas ao Sistema</vt:lpstr>
      <vt:lpstr>Interrupções/Excepções</vt:lpstr>
      <vt:lpstr>Interrupções/Excepções</vt:lpstr>
      <vt:lpstr>Interrupções/Excepções</vt:lpstr>
      <vt:lpstr>Interrupções/Excepções no MIPS</vt:lpstr>
      <vt:lpstr>Atendimento de uma interrupção</vt:lpstr>
      <vt:lpstr>Tipos de Interrupções</vt:lpstr>
      <vt:lpstr>Organização de I/O</vt:lpstr>
      <vt:lpstr>Hierarquia de armazenamento</vt:lpstr>
      <vt:lpstr>Multiprogramação</vt:lpstr>
      <vt:lpstr>Multiprogramação</vt:lpstr>
      <vt:lpstr>Timesharing</vt:lpstr>
      <vt:lpstr>Topico prático</vt:lpstr>
      <vt:lpstr>Projeto do SO</vt:lpstr>
      <vt:lpstr>Estrutura do SO</vt:lpstr>
      <vt:lpstr>MS-DOS</vt:lpstr>
      <vt:lpstr>Organização em camadas</vt:lpstr>
      <vt:lpstr>UNIX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192</cp:revision>
  <dcterms:created xsi:type="dcterms:W3CDTF">1601-01-01T00:00:00Z</dcterms:created>
  <dcterms:modified xsi:type="dcterms:W3CDTF">2023-10-10T14:54:25Z</dcterms:modified>
</cp:coreProperties>
</file>