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82" r:id="rId3"/>
    <p:sldId id="411" r:id="rId4"/>
    <p:sldId id="399" r:id="rId5"/>
    <p:sldId id="401" r:id="rId6"/>
    <p:sldId id="447" r:id="rId7"/>
    <p:sldId id="402" r:id="rId8"/>
    <p:sldId id="403" r:id="rId9"/>
    <p:sldId id="412" r:id="rId10"/>
    <p:sldId id="405" r:id="rId11"/>
    <p:sldId id="413" r:id="rId12"/>
    <p:sldId id="414" r:id="rId13"/>
    <p:sldId id="415" r:id="rId14"/>
    <p:sldId id="446" r:id="rId15"/>
    <p:sldId id="416" r:id="rId16"/>
    <p:sldId id="441" r:id="rId17"/>
    <p:sldId id="442" r:id="rId18"/>
    <p:sldId id="443" r:id="rId19"/>
    <p:sldId id="444" r:id="rId20"/>
    <p:sldId id="44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2023/2024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6DEA179-3A62-4814-86EF-0299AB246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35A84373-E24A-4910-BEB8-7E10928C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363663"/>
            <a:ext cx="78962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4AC699-F8B5-4EE7-B486-612D43D00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 - POSIX</a:t>
            </a:r>
          </a:p>
        </p:txBody>
      </p:sp>
      <p:pic>
        <p:nvPicPr>
          <p:cNvPr id="6147" name="Picture 1">
            <a:extLst>
              <a:ext uri="{FF2B5EF4-FFF2-40B4-BE49-F238E27FC236}">
                <a16:creationId xmlns:a16="http://schemas.microsoft.com/office/drawing/2014/main" id="{DF138A50-A2DA-46C8-BBB0-365472DE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485900"/>
            <a:ext cx="56483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18FCA5E-4954-43AC-8E99-AF2A1F1CC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 – Win32</a:t>
            </a:r>
          </a:p>
        </p:txBody>
      </p:sp>
      <p:pic>
        <p:nvPicPr>
          <p:cNvPr id="7171" name="Picture 1">
            <a:extLst>
              <a:ext uri="{FF2B5EF4-FFF2-40B4-BE49-F238E27FC236}">
                <a16:creationId xmlns:a16="http://schemas.microsoft.com/office/drawing/2014/main" id="{90E438DC-1EEC-4FFA-8624-9662F352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008063"/>
            <a:ext cx="5075238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9B8828-CBD7-4EB4-AEF1-5D75222F3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 – Java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4863B76A-5F4F-4C0B-AF52-FE498C7B6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5789613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9B8828-CBD7-4EB4-AEF1-5D75222F3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Criação de processos – </a:t>
            </a:r>
            <a:r>
              <a:rPr lang="pt-PT" altLang="pt-PT" dirty="0" err="1"/>
              <a:t>Python</a:t>
            </a:r>
            <a:endParaRPr lang="pt-PT" alt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C4E77-544C-7C28-61F6-DCC7CF11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56792"/>
            <a:ext cx="57245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1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7655E3A-CD6F-4365-BC8E-F565DD6B5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  <a:endParaRPr lang="en-US" altLang="en-US" i="1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28D5BC9-EA04-44C3-92A1-35ADA829F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b="1" dirty="0" err="1"/>
              <a:t>Processos</a:t>
            </a:r>
            <a:r>
              <a:rPr lang="en-US" altLang="en-US" b="1" dirty="0"/>
              <a:t> </a:t>
            </a:r>
            <a:r>
              <a:rPr lang="en-US" altLang="en-US" b="1" dirty="0" err="1"/>
              <a:t>em</a:t>
            </a:r>
            <a:r>
              <a:rPr lang="en-US" altLang="en-US" b="1" dirty="0"/>
              <a:t> </a:t>
            </a:r>
            <a:r>
              <a:rPr lang="en-US" altLang="en-US" b="1" i="1" dirty="0"/>
              <a:t>scripts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</a:p>
          <a:p>
            <a:pPr>
              <a:defRPr/>
            </a:pPr>
            <a:r>
              <a:rPr lang="en-US" altLang="en-US" dirty="0" err="1"/>
              <a:t>Processos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en-US" altLang="en-US" i="1" dirty="0"/>
              <a:t>background</a:t>
            </a:r>
          </a:p>
          <a:p>
            <a:pPr>
              <a:defRPr/>
            </a:pPr>
            <a:r>
              <a:rPr lang="en-US" altLang="en-US" i="1" dirty="0"/>
              <a:t>Process group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</a:p>
          <a:p>
            <a:pPr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parent.sh parent2.sh child.sh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7356454B-1C6F-4AE6-9BDF-9808E7C43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32463"/>
            <a:ext cx="8151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Adaptado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https://gist.github.com/CMCDragonkai/f58afb7e39fcc422097849b853caa140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33FBF9A-0670-4040-9039-E6BDB80EE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POSIX </a:t>
            </a:r>
            <a:r>
              <a:rPr lang="pt-PT" altLang="pt-PT" i="1"/>
              <a:t>Input </a:t>
            </a:r>
            <a:r>
              <a:rPr lang="pt-PT" altLang="pt-PT"/>
              <a:t>/ </a:t>
            </a:r>
            <a:r>
              <a:rPr lang="pt-PT" altLang="pt-PT" i="1"/>
              <a:t>Output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91C48-784F-4D21-AA5D-89C70BD2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439150" cy="4525963"/>
          </a:xfrm>
        </p:spPr>
        <p:txBody>
          <a:bodyPr/>
          <a:lstStyle/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Abrir</a:t>
            </a:r>
            <a:r>
              <a:rPr lang="en-US" altLang="en-US" sz="2400" dirty="0">
                <a:cs typeface="Courier New" panose="02070309020205020404" pitchFamily="49" charset="0"/>
              </a:rPr>
              <a:t> e </a:t>
            </a:r>
            <a:r>
              <a:rPr lang="en-US" altLang="en-US" sz="2400" dirty="0" err="1">
                <a:cs typeface="Courier New" panose="02070309020205020404" pitchFamily="49" charset="0"/>
              </a:rPr>
              <a:t>fechar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cs typeface="Courier New" panose="02070309020205020404" pitchFamily="49" charset="0"/>
              </a:rPr>
              <a:t>ficheiros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oflag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  <a:r>
              <a:rPr lang="en-US" altLang="en-US" sz="18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/*,</a:t>
            </a:r>
            <a:r>
              <a:rPr lang="en-US" altLang="en-US" sz="18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altLang="en-US" sz="18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 */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filedes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Ler</a:t>
            </a:r>
            <a:r>
              <a:rPr lang="en-US" altLang="en-US" sz="2400" dirty="0">
                <a:cs typeface="Courier New" panose="02070309020205020404" pitchFamily="49" charset="0"/>
              </a:rPr>
              <a:t> / </a:t>
            </a:r>
            <a:r>
              <a:rPr lang="en-US" altLang="en-US" sz="2400" dirty="0" err="1">
                <a:cs typeface="Courier New" panose="02070309020205020404" pitchFamily="49" charset="0"/>
              </a:rPr>
              <a:t>Escrever</a:t>
            </a:r>
            <a:endParaRPr lang="en-US" altLang="en-US" sz="24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Duplicar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cs typeface="Courier New" panose="02070309020205020404" pitchFamily="49" charset="0"/>
              </a:rPr>
              <a:t>file descriptors</a:t>
            </a:r>
            <a:endParaRPr lang="en-US" altLang="en-US" sz="2400" i="1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dup2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A90EDB4-503A-47F4-9052-3D03619C2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Leitura</a:t>
            </a:r>
            <a:endParaRPr lang="pt-PT" altLang="pt-PT" i="1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4AA251A0-B3AC-4DC8-82EC-A6760AE9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84313"/>
            <a:ext cx="69532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EA3FDF7-0D97-4BA3-9B57-86494F05F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Escrita</a:t>
            </a:r>
            <a:endParaRPr lang="pt-PT" altLang="pt-PT" i="1"/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00CC5230-2557-488F-AC0F-F3F3D5385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398588"/>
            <a:ext cx="84582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6F7396C-C315-4771-8792-0B2E82E42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Redirecionamento </a:t>
            </a:r>
            <a:r>
              <a:rPr lang="pt-PT" altLang="pt-PT" i="1"/>
              <a:t>output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8DAF798B-5DFB-4AEA-BB42-A129C694F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368425"/>
            <a:ext cx="87249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9E7AA2E-78C5-4080-B4E7-127A3C713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C6BC1A4E-C3A1-4C08-9029-3A6F2BB4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 em execução</a:t>
            </a:r>
          </a:p>
          <a:p>
            <a:r>
              <a:rPr lang="en-US" altLang="en-US" sz="2800"/>
              <a:t>Criar um processo</a:t>
            </a:r>
          </a:p>
          <a:p>
            <a:pPr lvl="1"/>
            <a:r>
              <a:rPr lang="en-US" altLang="en-US" sz="2400"/>
              <a:t>Inicialização do Sistema</a:t>
            </a:r>
          </a:p>
          <a:p>
            <a:pPr lvl="1"/>
            <a:r>
              <a:rPr lang="en-US" altLang="en-US" sz="2400"/>
              <a:t>Execução de chamada ao sistema por processo em execução</a:t>
            </a:r>
          </a:p>
          <a:p>
            <a:pPr lvl="1"/>
            <a:r>
              <a:rPr lang="en-US" altLang="en-US" sz="2400"/>
              <a:t>Pedido do utilizador para criar novo processo</a:t>
            </a:r>
          </a:p>
          <a:p>
            <a:pPr lvl="1"/>
            <a:r>
              <a:rPr lang="en-US" altLang="en-US" sz="2400"/>
              <a:t>Início de um </a:t>
            </a:r>
            <a:r>
              <a:rPr lang="en-US" altLang="en-US" sz="2400" i="1"/>
              <a:t>batch script</a:t>
            </a:r>
          </a:p>
          <a:p>
            <a:r>
              <a:rPr lang="en-US" altLang="en-US" sz="2800"/>
              <a:t>Processos podem correr em:</a:t>
            </a:r>
          </a:p>
          <a:p>
            <a:pPr lvl="1"/>
            <a:r>
              <a:rPr lang="en-US" altLang="en-US" sz="2400" i="1"/>
              <a:t>foreground</a:t>
            </a:r>
            <a:r>
              <a:rPr lang="en-US" altLang="en-US" sz="2400"/>
              <a:t>: interage com utilizador</a:t>
            </a:r>
          </a:p>
          <a:p>
            <a:pPr lvl="1"/>
            <a:r>
              <a:rPr lang="en-US" altLang="en-US" sz="2400" i="1"/>
              <a:t>background</a:t>
            </a:r>
            <a:r>
              <a:rPr lang="en-US" altLang="en-US" sz="2400"/>
              <a:t>: executa sem interação, </a:t>
            </a:r>
            <a:r>
              <a:rPr lang="en-US" altLang="en-US" sz="2400" i="1"/>
              <a:t>daemon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3C8510-528F-4DF8-BD5D-521855353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Redir </a:t>
            </a:r>
            <a:r>
              <a:rPr lang="pt-PT" altLang="pt-PT" i="1"/>
              <a:t>output </a:t>
            </a:r>
            <a:r>
              <a:rPr lang="pt-PT" altLang="pt-PT"/>
              <a:t>no processo filho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0A0F84AF-330C-4E3A-A14A-AEEF4C0E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81075"/>
            <a:ext cx="7796212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54FDF61-A70F-46EF-8525-3144AA849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Mudança de contexto</a:t>
            </a:r>
          </a:p>
        </p:txBody>
      </p:sp>
      <p:sp>
        <p:nvSpPr>
          <p:cNvPr id="4099" name="Marcador de Posição de Conteúdo 1">
            <a:extLst>
              <a:ext uri="{FF2B5EF4-FFF2-40B4-BE49-F238E27FC236}">
                <a16:creationId xmlns:a16="http://schemas.microsoft.com/office/drawing/2014/main" id="{D7F1AF9F-A515-429E-B42B-7DE66156F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Quando o SO troca o processo que está no estado </a:t>
            </a:r>
            <a:r>
              <a:rPr lang="pt-PT" altLang="pt-PT" i="1"/>
              <a:t>Running</a:t>
            </a:r>
          </a:p>
        </p:txBody>
      </p:sp>
      <p:pic>
        <p:nvPicPr>
          <p:cNvPr id="4100" name="Picture 6">
            <a:extLst>
              <a:ext uri="{FF2B5EF4-FFF2-40B4-BE49-F238E27FC236}">
                <a16:creationId xmlns:a16="http://schemas.microsoft.com/office/drawing/2014/main" id="{28F129F6-941B-437D-A032-9E971A068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195513" y="2482850"/>
            <a:ext cx="4929187" cy="4041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BFFCE7D-DAC3-4BCD-9820-0713CA666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Árvore de processos</a:t>
            </a:r>
          </a:p>
        </p:txBody>
      </p:sp>
      <p:sp>
        <p:nvSpPr>
          <p:cNvPr id="16387" name="Content Placeholder 1">
            <a:extLst>
              <a:ext uri="{FF2B5EF4-FFF2-40B4-BE49-F238E27FC236}">
                <a16:creationId xmlns:a16="http://schemas.microsoft.com/office/drawing/2014/main" id="{FE0E8F29-8E4A-48AC-BFA7-9F3A16DCF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/>
              <a:t>Quando</a:t>
            </a:r>
            <a:r>
              <a:rPr lang="en-US" altLang="en-US" sz="2400" dirty="0"/>
              <a:t> um </a:t>
            </a:r>
            <a:r>
              <a:rPr lang="en-US" altLang="en-US" sz="2400" dirty="0" err="1"/>
              <a:t>processo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cria</a:t>
            </a:r>
            <a:r>
              <a:rPr lang="en-US" altLang="en-US" sz="2400" dirty="0"/>
              <a:t> um novo </a:t>
            </a:r>
            <a:r>
              <a:rPr lang="en-US" altLang="en-US" sz="2400" dirty="0" err="1"/>
              <a:t>processo</a:t>
            </a:r>
            <a:endParaRPr lang="en-US" altLang="en-US" sz="2400" dirty="0"/>
          </a:p>
          <a:p>
            <a:pPr lvl="1"/>
            <a:r>
              <a:rPr lang="en-US" altLang="en-US" sz="2000" dirty="0" err="1"/>
              <a:t>Processo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criador</a:t>
            </a:r>
            <a:r>
              <a:rPr lang="en-US" altLang="en-US" sz="2000" dirty="0"/>
              <a:t> é </a:t>
            </a:r>
            <a:r>
              <a:rPr lang="en-US" altLang="en-US" sz="2000" dirty="0" err="1"/>
              <a:t>designado</a:t>
            </a:r>
            <a:r>
              <a:rPr lang="en-US" altLang="en-US" sz="2000" dirty="0"/>
              <a:t> de </a:t>
            </a:r>
            <a:r>
              <a:rPr lang="en-US" altLang="en-US" sz="2000" b="1" dirty="0" err="1"/>
              <a:t>processo</a:t>
            </a:r>
            <a:r>
              <a:rPr lang="en-US" altLang="en-US" sz="2000" b="1" dirty="0"/>
              <a:t> pai</a:t>
            </a:r>
          </a:p>
          <a:p>
            <a:pPr lvl="1"/>
            <a:r>
              <a:rPr lang="en-US" altLang="en-US" sz="2000" dirty="0"/>
              <a:t>Novo </a:t>
            </a:r>
            <a:r>
              <a:rPr lang="en-US" altLang="en-US" sz="2000" dirty="0" err="1"/>
              <a:t>processo</a:t>
            </a:r>
            <a:r>
              <a:rPr lang="en-US" altLang="en-US" sz="2000" dirty="0"/>
              <a:t> é </a:t>
            </a:r>
            <a:r>
              <a:rPr lang="en-US" altLang="en-US" sz="2000" dirty="0" err="1"/>
              <a:t>designado</a:t>
            </a:r>
            <a:r>
              <a:rPr lang="en-US" altLang="en-US" sz="2000" dirty="0"/>
              <a:t> de </a:t>
            </a:r>
            <a:r>
              <a:rPr lang="en-US" altLang="en-US" sz="2000" b="1" dirty="0" err="1"/>
              <a:t>processo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filho</a:t>
            </a:r>
            <a:endParaRPr lang="en-US" altLang="en-US" sz="2000" b="1" dirty="0"/>
          </a:p>
          <a:p>
            <a:r>
              <a:rPr lang="en-US" altLang="en-US" sz="2400" dirty="0" err="1"/>
              <a:t>Pode</a:t>
            </a:r>
            <a:r>
              <a:rPr lang="en-US" altLang="en-US" sz="2400" dirty="0"/>
              <a:t> ser </a:t>
            </a:r>
            <a:r>
              <a:rPr lang="en-US" altLang="en-US" sz="2400" dirty="0" err="1"/>
              <a:t>formada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hierarquia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processos</a:t>
            </a:r>
            <a:endParaRPr lang="en-US" altLang="en-US" sz="2400" dirty="0"/>
          </a:p>
          <a:p>
            <a:r>
              <a:rPr lang="en-US" altLang="en-US" sz="2400" dirty="0" err="1"/>
              <a:t>Hierarquia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processos</a:t>
            </a:r>
            <a:endParaRPr lang="en-US" altLang="en-US" sz="2400" dirty="0"/>
          </a:p>
          <a:p>
            <a:pPr lvl="1"/>
            <a:r>
              <a:rPr lang="en-US" altLang="en-US" sz="2000" dirty="0" err="1"/>
              <a:t>Processo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pode</a:t>
            </a:r>
            <a:r>
              <a:rPr lang="en-US" altLang="en-US" sz="2000" dirty="0"/>
              <a:t> saber </a:t>
            </a:r>
            <a:r>
              <a:rPr lang="en-US" altLang="en-US" sz="2000" b="1" i="1" dirty="0" err="1"/>
              <a:t>pid</a:t>
            </a:r>
            <a:r>
              <a:rPr lang="en-US" altLang="en-US" sz="2000" dirty="0"/>
              <a:t> do pai</a:t>
            </a:r>
          </a:p>
          <a:p>
            <a:pPr lvl="1"/>
            <a:r>
              <a:rPr lang="en-US" altLang="en-US" sz="2000" dirty="0" err="1"/>
              <a:t>Quando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filho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morre</a:t>
            </a:r>
            <a:r>
              <a:rPr lang="en-US" altLang="en-US" sz="2000" dirty="0"/>
              <a:t> é </a:t>
            </a:r>
            <a:r>
              <a:rPr lang="en-US" altLang="en-US" sz="2000" dirty="0" err="1"/>
              <a:t>enviado</a:t>
            </a:r>
            <a:r>
              <a:rPr lang="en-US" altLang="en-US" sz="2000" dirty="0"/>
              <a:t> o </a:t>
            </a:r>
            <a:r>
              <a:rPr lang="en-US" altLang="en-US" sz="2000" dirty="0" err="1"/>
              <a:t>sinal</a:t>
            </a:r>
            <a:r>
              <a:rPr lang="en-US" altLang="en-US" sz="2000" dirty="0"/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ao</a:t>
            </a:r>
            <a:r>
              <a:rPr lang="en-US" altLang="en-US" sz="2000" dirty="0"/>
              <a:t> pai</a:t>
            </a:r>
          </a:p>
          <a:p>
            <a:pPr lvl="1"/>
            <a:r>
              <a:rPr lang="en-US" altLang="en-US" sz="2000" dirty="0"/>
              <a:t>Pai </a:t>
            </a:r>
            <a:r>
              <a:rPr lang="en-US" altLang="en-US" sz="2000" dirty="0" err="1"/>
              <a:t>recolhe</a:t>
            </a:r>
            <a:r>
              <a:rPr lang="en-US" altLang="en-US" sz="2000" dirty="0"/>
              <a:t> </a:t>
            </a:r>
            <a:r>
              <a:rPr lang="en-US" altLang="en-US" sz="2000" i="1" dirty="0"/>
              <a:t>exit code</a:t>
            </a:r>
            <a:r>
              <a:rPr lang="en-US" altLang="en-US" sz="2000" dirty="0"/>
              <a:t> dos </a:t>
            </a:r>
            <a:r>
              <a:rPr lang="en-US" altLang="en-US" sz="2000" dirty="0" err="1"/>
              <a:t>filhos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Quando</a:t>
            </a:r>
            <a:r>
              <a:rPr lang="en-US" altLang="en-US" sz="2000" dirty="0"/>
              <a:t> pai </a:t>
            </a:r>
            <a:r>
              <a:rPr lang="en-US" altLang="en-US" sz="2000" dirty="0" err="1"/>
              <a:t>morre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filho</a:t>
            </a:r>
            <a:r>
              <a:rPr lang="en-US" altLang="en-US" sz="2000" dirty="0"/>
              <a:t> é </a:t>
            </a:r>
            <a:r>
              <a:rPr lang="en-US" altLang="en-US" sz="2000" dirty="0" err="1"/>
              <a:t>herdado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pelo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processo</a:t>
            </a:r>
            <a:r>
              <a:rPr lang="en-US" altLang="en-US" sz="2000" dirty="0"/>
              <a:t> 1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cs typeface="Courier New" panose="02070309020205020404" pitchFamily="49" charset="0"/>
              </a:rPr>
              <a:t>ou</a:t>
            </a: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altLang="en-US" sz="2000" dirty="0"/>
              <a:t>)</a:t>
            </a:r>
          </a:p>
          <a:p>
            <a:pPr lvl="2"/>
            <a:r>
              <a:rPr lang="en-US" altLang="en-US" sz="1800" dirty="0"/>
              <a:t>A </a:t>
            </a:r>
            <a:r>
              <a:rPr lang="en-US" altLang="en-US" sz="1800" dirty="0" err="1"/>
              <a:t>partir</a:t>
            </a:r>
            <a:r>
              <a:rPr lang="en-US" altLang="en-US" sz="1800" dirty="0"/>
              <a:t> do kernel 3.4, um </a:t>
            </a:r>
            <a:r>
              <a:rPr lang="en-US" altLang="en-US" sz="1800" dirty="0" err="1"/>
              <a:t>processo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pode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nomear</a:t>
            </a:r>
            <a:r>
              <a:rPr lang="en-US" altLang="en-US" sz="1800" dirty="0"/>
              <a:t>-se </a:t>
            </a:r>
            <a:r>
              <a:rPr lang="en-US" altLang="en-US" sz="1800" dirty="0" err="1"/>
              <a:t>como</a:t>
            </a:r>
            <a:r>
              <a:rPr lang="en-US" altLang="en-US" sz="1800" dirty="0"/>
              <a:t> pai dos </a:t>
            </a:r>
            <a:r>
              <a:rPr lang="en-US" altLang="en-US" sz="1800" dirty="0" err="1"/>
              <a:t>processos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orfãos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descendentes</a:t>
            </a:r>
            <a:r>
              <a:rPr lang="en-US" altLang="en-US" sz="1800" dirty="0"/>
              <a:t> (ex: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altLang="en-US" sz="1800" dirty="0"/>
              <a:t>,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upstart</a:t>
            </a:r>
            <a:r>
              <a:rPr lang="en-US" altLang="en-US" sz="1800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D2AC685-0A84-4B0B-B858-F5FBE98D1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Árvore de processos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1E8CB-89E9-06BC-03DD-6C0ED142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857375"/>
            <a:ext cx="718185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D2AC685-0A84-4B0B-B858-F5FBE98D1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Árvore de processos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E237C-F81E-D20A-AD57-F2B830AF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124744"/>
            <a:ext cx="3888432" cy="539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2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CF37EAF-493D-4AA4-BD88-6AF215132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Tipos de processos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D21C042B-88BA-48F8-98F7-68D65CEEF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I/O intensivos</a:t>
            </a:r>
          </a:p>
          <a:p>
            <a:pPr lvl="1"/>
            <a:r>
              <a:rPr lang="pt-PT" altLang="pt-PT" sz="2000"/>
              <a:t>Fazem muitas chamadas ao sistema relacionadas com I/O</a:t>
            </a:r>
          </a:p>
          <a:p>
            <a:pPr lvl="1"/>
            <a:r>
              <a:rPr lang="pt-PT" altLang="pt-PT" sz="2000"/>
              <a:t>Muitos pequenos períodos</a:t>
            </a:r>
            <a:r>
              <a:rPr lang="pt-PT" altLang="pt-PT" sz="2000" i="1"/>
              <a:t> </a:t>
            </a:r>
            <a:r>
              <a:rPr lang="pt-PT" altLang="pt-PT" sz="2000"/>
              <a:t>de utilização do CPU</a:t>
            </a:r>
          </a:p>
          <a:p>
            <a:r>
              <a:rPr lang="pt-PT" altLang="pt-PT" sz="2400"/>
              <a:t>CPU intensivos</a:t>
            </a:r>
          </a:p>
          <a:p>
            <a:pPr lvl="1"/>
            <a:r>
              <a:rPr lang="pt-PT" altLang="pt-PT" sz="2000"/>
              <a:t>Fazem poucas chamadas I/O</a:t>
            </a:r>
          </a:p>
          <a:p>
            <a:pPr lvl="1"/>
            <a:r>
              <a:rPr lang="pt-PT" altLang="pt-PT" sz="2000"/>
              <a:t>Poucos e longos períodos de utilização do CPU</a:t>
            </a:r>
          </a:p>
          <a:p>
            <a:r>
              <a:rPr lang="pt-PT" altLang="pt-PT" sz="2400"/>
              <a:t>Num sistema com </a:t>
            </a:r>
            <a:r>
              <a:rPr lang="pt-PT" altLang="pt-PT" sz="2400" i="1"/>
              <a:t>timesharing</a:t>
            </a:r>
            <a:r>
              <a:rPr lang="pt-PT" altLang="pt-PT" sz="2400"/>
              <a:t> e de modo a otimizar a utilização do CPU é positivo que a lista de processos em execução seja equilibrada entre os 2 tipos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F1874BC-F259-41C1-8691-DEA113B75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sp>
        <p:nvSpPr>
          <p:cNvPr id="19459" name="Marcador de Posição de Conteúdo 3">
            <a:extLst>
              <a:ext uri="{FF2B5EF4-FFF2-40B4-BE49-F238E27FC236}">
                <a16:creationId xmlns:a16="http://schemas.microsoft.com/office/drawing/2014/main" id="{5EFAAB0E-6B9B-4846-AEF7-B43D06D51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Um processo pode criar novos processos</a:t>
            </a:r>
          </a:p>
          <a:p>
            <a:pPr lvl="1"/>
            <a:r>
              <a:rPr lang="pt-PT" altLang="pt-PT" sz="2000"/>
              <a:t>O processo criador designa-se de processo pai e os criados de processos filhos</a:t>
            </a:r>
          </a:p>
          <a:p>
            <a:pPr lvl="1"/>
            <a:r>
              <a:rPr lang="pt-PT" altLang="pt-PT" sz="2000"/>
              <a:t>Os filhos podem, por sua vez, criar novos processos</a:t>
            </a:r>
          </a:p>
          <a:p>
            <a:r>
              <a:rPr lang="pt-PT" altLang="pt-PT" sz="2400"/>
              <a:t>Partilha de recursos</a:t>
            </a:r>
          </a:p>
          <a:p>
            <a:pPr lvl="1"/>
            <a:r>
              <a:rPr lang="pt-PT" altLang="pt-PT" sz="2000"/>
              <a:t>Pai e filhos partilham recursos</a:t>
            </a:r>
          </a:p>
          <a:p>
            <a:pPr lvl="1"/>
            <a:r>
              <a:rPr lang="pt-PT" altLang="pt-PT" sz="2000"/>
              <a:t>Filhos partilham um subconjunto dos recursos do pai</a:t>
            </a:r>
          </a:p>
          <a:p>
            <a:pPr lvl="1"/>
            <a:r>
              <a:rPr lang="pt-PT" altLang="pt-PT" sz="2000"/>
              <a:t>Pai e filhos não partilham recursos</a:t>
            </a:r>
          </a:p>
          <a:p>
            <a:r>
              <a:rPr lang="pt-PT" altLang="pt-PT" sz="2400"/>
              <a:t>Execução</a:t>
            </a:r>
          </a:p>
          <a:p>
            <a:pPr lvl="1"/>
            <a:r>
              <a:rPr lang="pt-PT" altLang="pt-PT" sz="2000"/>
              <a:t>Pai e filhos executam em paralelo</a:t>
            </a:r>
          </a:p>
          <a:p>
            <a:pPr lvl="1"/>
            <a:r>
              <a:rPr lang="pt-PT" altLang="pt-PT" sz="2000"/>
              <a:t>Pai espera que filho(s) terminem</a:t>
            </a:r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9B066F3-FAF5-4303-9BBA-7B673EF2A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50B9DE36-D558-4082-95B9-E6287761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1795463" y="2255838"/>
            <a:ext cx="6094412" cy="154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2222</TotalTime>
  <Words>482</Words>
  <Application>Microsoft Office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Processo</vt:lpstr>
      <vt:lpstr>Mudança de contexto</vt:lpstr>
      <vt:lpstr>Árvore de processos</vt:lpstr>
      <vt:lpstr>Árvore de processos</vt:lpstr>
      <vt:lpstr>Árvore de processos</vt:lpstr>
      <vt:lpstr>Tipos de processos</vt:lpstr>
      <vt:lpstr>Criação de processos</vt:lpstr>
      <vt:lpstr>Criação de processos</vt:lpstr>
      <vt:lpstr>Criação de processos</vt:lpstr>
      <vt:lpstr>Criação de processos - POSIX</vt:lpstr>
      <vt:lpstr>Criação de processos – Win32</vt:lpstr>
      <vt:lpstr>Criação de processos – Java</vt:lpstr>
      <vt:lpstr>Criação de processos – Python</vt:lpstr>
      <vt:lpstr>Tópico prático</vt:lpstr>
      <vt:lpstr>POSIX Input / Output</vt:lpstr>
      <vt:lpstr>Leitura</vt:lpstr>
      <vt:lpstr>Escrita</vt:lpstr>
      <vt:lpstr>Redirecionamento output</vt:lpstr>
      <vt:lpstr>Redir output no processo filho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197</cp:revision>
  <dcterms:created xsi:type="dcterms:W3CDTF">1601-01-01T00:00:00Z</dcterms:created>
  <dcterms:modified xsi:type="dcterms:W3CDTF">2023-10-24T13:11:27Z</dcterms:modified>
</cp:coreProperties>
</file>