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82" r:id="rId3"/>
    <p:sldId id="411" r:id="rId4"/>
    <p:sldId id="441" r:id="rId5"/>
    <p:sldId id="442" r:id="rId6"/>
    <p:sldId id="443" r:id="rId7"/>
    <p:sldId id="444" r:id="rId8"/>
    <p:sldId id="445" r:id="rId9"/>
    <p:sldId id="446" r:id="rId10"/>
    <p:sldId id="453" r:id="rId11"/>
    <p:sldId id="454" r:id="rId12"/>
    <p:sldId id="404" r:id="rId13"/>
    <p:sldId id="448" r:id="rId14"/>
    <p:sldId id="449" r:id="rId15"/>
    <p:sldId id="417" r:id="rId16"/>
    <p:sldId id="455" r:id="rId17"/>
    <p:sldId id="408" r:id="rId18"/>
    <p:sldId id="409" r:id="rId19"/>
    <p:sldId id="456" r:id="rId20"/>
    <p:sldId id="451" r:id="rId21"/>
    <p:sldId id="419" r:id="rId22"/>
    <p:sldId id="452" r:id="rId23"/>
    <p:sldId id="42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79" d="100"/>
          <a:sy n="79" d="100"/>
        </p:scale>
        <p:origin x="12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2023/2024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4F4B99D0-BB47-4316-90DA-854ECF111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</a:t>
            </a:r>
            <a:r>
              <a:rPr lang="pt-PT" altLang="pt-PT" i="1"/>
              <a:t>Single</a:t>
            </a:r>
            <a:r>
              <a:rPr lang="pt-PT" altLang="pt-PT"/>
              <a:t> e </a:t>
            </a:r>
            <a:r>
              <a:rPr lang="pt-PT" altLang="pt-PT" i="1"/>
              <a:t>Multi threaded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67C7C5D3-CB0A-4DAC-9A5E-7736436B8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428750" y="1928813"/>
            <a:ext cx="6299200" cy="36433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7E072B87-3C71-4DC1-ABB5-6DB6F6A45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Kernel</a:t>
            </a:r>
            <a:r>
              <a:rPr lang="pt-PT" altLang="pt-PT"/>
              <a:t> e </a:t>
            </a:r>
            <a:r>
              <a:rPr lang="pt-PT" altLang="pt-PT" i="1"/>
              <a:t>User threads</a:t>
            </a: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486EA8C0-8ED8-4F2E-9D9D-A5A7EDC6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341438"/>
            <a:ext cx="62293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E7B9EFA-4120-44EA-9E04-C833381EB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Processos e </a:t>
            </a:r>
            <a:r>
              <a:rPr lang="pt-PT" altLang="pt-PT" i="1"/>
              <a:t>Threads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B0236D1B-9B1D-4779-AAB2-78987E01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9850"/>
            <a:ext cx="8099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C32474DD-F32A-4CC7-9688-124420B5E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Cada </a:t>
            </a:r>
            <a:r>
              <a:rPr lang="pt-PT" altLang="pt-PT" i="1"/>
              <a:t>thread</a:t>
            </a:r>
            <a:r>
              <a:rPr lang="pt-PT" altLang="pt-PT"/>
              <a:t> tem a sua </a:t>
            </a:r>
            <a:r>
              <a:rPr lang="pt-PT" altLang="pt-PT" i="1"/>
              <a:t>stack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87BD551C-1721-4CE3-A94B-0565B945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803400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2B398CEB-01FA-4E54-AE04-456F8B176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Servidor Web Multithreaded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0109E35-340A-4870-A18E-7E3334EC2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Num servidor web, cada pedido de página pode ser processado numa </a:t>
            </a:r>
            <a:r>
              <a:rPr lang="en-US" altLang="en-US" sz="2800" i="1"/>
              <a:t>thread</a:t>
            </a:r>
            <a:r>
              <a:rPr lang="en-US" altLang="en-US" sz="2800"/>
              <a:t> separada</a:t>
            </a:r>
          </a:p>
          <a:p>
            <a:r>
              <a:rPr lang="en-US" altLang="en-US" sz="2800"/>
              <a:t>Há uma (</a:t>
            </a:r>
            <a:r>
              <a:rPr lang="en-US" altLang="en-US" sz="2800" i="1"/>
              <a:t>dispatcher</a:t>
            </a:r>
            <a:r>
              <a:rPr lang="en-US" altLang="en-US" sz="2800"/>
              <a:t>) </a:t>
            </a:r>
            <a:r>
              <a:rPr lang="en-US" altLang="en-US" sz="2800" i="1"/>
              <a:t>thread</a:t>
            </a:r>
            <a:r>
              <a:rPr lang="en-US" altLang="en-US" sz="2800"/>
              <a:t> que recebe todos os pedidos e os distribui pelas (</a:t>
            </a:r>
            <a:r>
              <a:rPr lang="en-US" altLang="en-US" sz="2800" i="1"/>
              <a:t>worker</a:t>
            </a:r>
            <a:r>
              <a:rPr lang="en-US" altLang="en-US" sz="2800"/>
              <a:t>) </a:t>
            </a:r>
            <a:r>
              <a:rPr lang="en-US" altLang="en-US" sz="2800" i="1"/>
              <a:t>threads</a:t>
            </a: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C1530BA1-B8E8-415D-BDCD-4900D1FEB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8" b="3963"/>
          <a:stretch>
            <a:fillRect/>
          </a:stretch>
        </p:blipFill>
        <p:spPr bwMode="auto">
          <a:xfrm>
            <a:off x="4183063" y="3429000"/>
            <a:ext cx="45513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F78A9C-5D03-43C1-9FE7-CE06B9CDFD67}"/>
              </a:ext>
            </a:extLst>
          </p:cNvPr>
          <p:cNvSpPr txBox="1"/>
          <p:nvPr/>
        </p:nvSpPr>
        <p:spPr>
          <a:xfrm>
            <a:off x="971550" y="5373688"/>
            <a:ext cx="20050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Dispatcher thread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1AC5A5-EC3B-4916-9754-4362FC5EF62A}"/>
              </a:ext>
            </a:extLst>
          </p:cNvPr>
          <p:cNvSpPr txBox="1"/>
          <p:nvPr/>
        </p:nvSpPr>
        <p:spPr>
          <a:xfrm>
            <a:off x="5580063" y="5373688"/>
            <a:ext cx="17573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Arial" charset="0"/>
              </a:rPr>
              <a:t>Worker threads</a:t>
            </a:r>
          </a:p>
        </p:txBody>
      </p:sp>
      <p:pic>
        <p:nvPicPr>
          <p:cNvPr id="15367" name="Picture 2">
            <a:extLst>
              <a:ext uri="{FF2B5EF4-FFF2-40B4-BE49-F238E27FC236}">
                <a16:creationId xmlns:a16="http://schemas.microsoft.com/office/drawing/2014/main" id="{82239FC9-BC56-42BA-8B87-57898C36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30" b="3963"/>
          <a:stretch>
            <a:fillRect/>
          </a:stretch>
        </p:blipFill>
        <p:spPr bwMode="auto">
          <a:xfrm>
            <a:off x="438150" y="3573463"/>
            <a:ext cx="3111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5F7EE7E3-6AAD-41BF-BA78-1C4D51CBA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Servidor Web Multithreaded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45A66847-88E7-44DD-B2B5-3B1EF21A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950075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2E7A8B5B-D63F-4869-8320-7BCEFF084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Vantagens das </a:t>
            </a:r>
            <a:r>
              <a:rPr lang="pt-PT" altLang="pt-PT" i="1"/>
              <a:t>threads</a:t>
            </a:r>
          </a:p>
        </p:txBody>
      </p:sp>
      <p:sp>
        <p:nvSpPr>
          <p:cNvPr id="17411" name="Marcador de Posição de Conteúdo 3">
            <a:extLst>
              <a:ext uri="{FF2B5EF4-FFF2-40B4-BE49-F238E27FC236}">
                <a16:creationId xmlns:a16="http://schemas.microsoft.com/office/drawing/2014/main" id="{83AC10D3-7823-4F62-AB02-D01D342B9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Estrutura do programa/Modularidade</a:t>
            </a:r>
          </a:p>
          <a:p>
            <a:r>
              <a:rPr lang="pt-PT" altLang="pt-PT"/>
              <a:t>Responsividade</a:t>
            </a:r>
          </a:p>
          <a:p>
            <a:r>
              <a:rPr lang="pt-PT" altLang="pt-PT"/>
              <a:t>Partilha de recursos</a:t>
            </a:r>
          </a:p>
          <a:p>
            <a:r>
              <a:rPr lang="pt-PT" altLang="pt-PT"/>
              <a:t>Melhor desempenho</a:t>
            </a:r>
          </a:p>
          <a:p>
            <a:r>
              <a:rPr lang="pt-PT" altLang="pt-PT"/>
              <a:t>Utilização de arquitecturas multi-processador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51C371C9-1A4B-413F-AC1A-2FDE311AB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Suporte à implementação</a:t>
            </a:r>
          </a:p>
        </p:txBody>
      </p:sp>
      <p:sp>
        <p:nvSpPr>
          <p:cNvPr id="18435" name="Marcador de Posição de Conteúdo 3">
            <a:extLst>
              <a:ext uri="{FF2B5EF4-FFF2-40B4-BE49-F238E27FC236}">
                <a16:creationId xmlns:a16="http://schemas.microsoft.com/office/drawing/2014/main" id="{F83F99E4-5C6A-40F1-8CDA-FA3D1B2D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 i="1"/>
              <a:t>User threads</a:t>
            </a:r>
          </a:p>
          <a:p>
            <a:pPr lvl="1"/>
            <a:r>
              <a:rPr lang="pt-PT" altLang="pt-PT" sz="2400"/>
              <a:t>Gestão das </a:t>
            </a:r>
            <a:r>
              <a:rPr lang="pt-PT" altLang="pt-PT" sz="2400" i="1"/>
              <a:t>threads</a:t>
            </a:r>
            <a:r>
              <a:rPr lang="pt-PT" altLang="pt-PT" sz="2400"/>
              <a:t> é realizada por uma biblioteca que corre em modo de utilizador</a:t>
            </a:r>
          </a:p>
          <a:p>
            <a:r>
              <a:rPr lang="pt-PT" altLang="pt-PT" sz="2800"/>
              <a:t>Kernel </a:t>
            </a:r>
            <a:r>
              <a:rPr lang="pt-PT" altLang="pt-PT" sz="2800" i="1"/>
              <a:t>threads</a:t>
            </a:r>
          </a:p>
          <a:p>
            <a:pPr lvl="1"/>
            <a:r>
              <a:rPr lang="pt-PT" altLang="pt-PT" sz="2400"/>
              <a:t>Gestão das </a:t>
            </a:r>
            <a:r>
              <a:rPr lang="pt-PT" altLang="pt-PT" sz="2400" i="1"/>
              <a:t>threads</a:t>
            </a:r>
            <a:r>
              <a:rPr lang="pt-PT" altLang="pt-PT" sz="2400"/>
              <a:t> é realizada directamente pelo kernel</a:t>
            </a:r>
          </a:p>
          <a:p>
            <a:pPr lvl="1"/>
            <a:r>
              <a:rPr lang="pt-PT" altLang="pt-PT" sz="2400"/>
              <a:t>Windows XP/2000, Solaris, Linux, Tru64 UNIX, Mac OS X</a:t>
            </a:r>
          </a:p>
          <a:p>
            <a:pPr lvl="1"/>
            <a:endParaRPr lang="pt-PT" altLang="pt-PT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DF324543-8A9E-4CEF-9985-CFE0D1E18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19459" name="Marcador de Posição de Conteúdo 4">
            <a:extLst>
              <a:ext uri="{FF2B5EF4-FFF2-40B4-BE49-F238E27FC236}">
                <a16:creationId xmlns:a16="http://schemas.microsoft.com/office/drawing/2014/main" id="{767FE48A-FAE5-4585-82FE-8955540BB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5191125" cy="4525963"/>
          </a:xfrm>
        </p:spPr>
        <p:txBody>
          <a:bodyPr/>
          <a:lstStyle/>
          <a:p>
            <a:r>
              <a:rPr lang="pt-PT" altLang="pt-PT" sz="2800" i="1"/>
              <a:t>Many-to-one</a:t>
            </a:r>
          </a:p>
          <a:p>
            <a:pPr lvl="1"/>
            <a:r>
              <a:rPr lang="pt-PT" altLang="pt-PT" sz="2400"/>
              <a:t>Várias </a:t>
            </a:r>
            <a:r>
              <a:rPr lang="pt-PT" altLang="pt-PT" sz="2400" i="1"/>
              <a:t>threads</a:t>
            </a:r>
            <a:r>
              <a:rPr lang="pt-PT" altLang="pt-PT" sz="2400"/>
              <a:t> do utilizador mapeadas numa </a:t>
            </a:r>
            <a:r>
              <a:rPr lang="pt-PT" altLang="pt-PT" sz="2400" i="1"/>
              <a:t>thread</a:t>
            </a:r>
            <a:r>
              <a:rPr lang="pt-PT" altLang="pt-PT" sz="2400"/>
              <a:t> 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Solaris Green Threads</a:t>
            </a:r>
          </a:p>
          <a:p>
            <a:pPr lvl="2"/>
            <a:r>
              <a:rPr lang="pt-PT" altLang="pt-PT" sz="2000"/>
              <a:t>Gnu Portable Threads</a:t>
            </a:r>
          </a:p>
          <a:p>
            <a:pPr lvl="1"/>
            <a:r>
              <a:rPr lang="pt-PT" altLang="pt-PT" sz="2400"/>
              <a:t>Se uma</a:t>
            </a:r>
            <a:r>
              <a:rPr lang="pt-PT" altLang="pt-PT" sz="2400" i="1"/>
              <a:t> thread</a:t>
            </a:r>
            <a:r>
              <a:rPr lang="pt-PT" altLang="pt-PT" sz="2400"/>
              <a:t> bloqueia todas bloqueiam</a:t>
            </a:r>
          </a:p>
          <a:p>
            <a:pPr lvl="1"/>
            <a:r>
              <a:rPr lang="pt-PT" altLang="pt-PT" sz="2400"/>
              <a:t>Não tira partido de vários processadores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335AB83D-20F6-47A8-AB47-7A555230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5643563" y="1571625"/>
            <a:ext cx="3119437" cy="305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E340A1F6-488E-4809-B943-7E5DA92BA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20483" name="Marcador de Posição de Conteúdo 4">
            <a:extLst>
              <a:ext uri="{FF2B5EF4-FFF2-40B4-BE49-F238E27FC236}">
                <a16:creationId xmlns:a16="http://schemas.microsoft.com/office/drawing/2014/main" id="{8EC7FAF6-CBD0-4938-8A24-0A59AC055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691063" cy="4525963"/>
          </a:xfrm>
        </p:spPr>
        <p:txBody>
          <a:bodyPr/>
          <a:lstStyle/>
          <a:p>
            <a:r>
              <a:rPr lang="pt-PT" altLang="pt-PT" sz="2800" i="1"/>
              <a:t>One-to-one</a:t>
            </a:r>
          </a:p>
          <a:p>
            <a:pPr lvl="1"/>
            <a:r>
              <a:rPr lang="pt-PT" altLang="pt-PT" sz="2400"/>
              <a:t>Cada </a:t>
            </a:r>
            <a:r>
              <a:rPr lang="pt-PT" altLang="pt-PT" sz="2400" i="1"/>
              <a:t>thread</a:t>
            </a:r>
            <a:r>
              <a:rPr lang="pt-PT" altLang="pt-PT" sz="2400"/>
              <a:t> do utilizador mapeada numa </a:t>
            </a:r>
            <a:r>
              <a:rPr lang="pt-PT" altLang="pt-PT" sz="2400" i="1"/>
              <a:t>thread</a:t>
            </a:r>
            <a:r>
              <a:rPr lang="pt-PT" altLang="pt-PT" sz="2400"/>
              <a:t> </a:t>
            </a:r>
            <a:br>
              <a:rPr lang="pt-PT" altLang="pt-PT" sz="2400"/>
            </a:br>
            <a:r>
              <a:rPr lang="pt-PT" altLang="pt-PT" sz="2400"/>
              <a:t>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Windows NT/XP/2000</a:t>
            </a:r>
          </a:p>
          <a:p>
            <a:pPr lvl="2"/>
            <a:r>
              <a:rPr lang="pt-PT" altLang="pt-PT" sz="2000"/>
              <a:t>Linux</a:t>
            </a:r>
          </a:p>
          <a:p>
            <a:pPr lvl="2"/>
            <a:r>
              <a:rPr lang="pt-PT" altLang="pt-PT" sz="2000"/>
              <a:t>Solaris 9 e post.</a:t>
            </a:r>
          </a:p>
          <a:p>
            <a:pPr lvl="1"/>
            <a:r>
              <a:rPr lang="pt-PT" altLang="pt-PT" sz="2400"/>
              <a:t>Número total de </a:t>
            </a:r>
            <a:r>
              <a:rPr lang="pt-PT" altLang="pt-PT" sz="2400" i="1"/>
              <a:t>threads</a:t>
            </a:r>
            <a:r>
              <a:rPr lang="pt-PT" altLang="pt-PT" sz="2400"/>
              <a:t> do sistema pode ser limitado</a:t>
            </a:r>
          </a:p>
        </p:txBody>
      </p:sp>
      <p:pic>
        <p:nvPicPr>
          <p:cNvPr id="20484" name="Picture 7">
            <a:extLst>
              <a:ext uri="{FF2B5EF4-FFF2-40B4-BE49-F238E27FC236}">
                <a16:creationId xmlns:a16="http://schemas.microsoft.com/office/drawing/2014/main" id="{18BE55F0-AEBE-45C7-9BAE-BA18B2B6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4932363" y="1935163"/>
            <a:ext cx="3997325" cy="14938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9E7AA2E-78C5-4080-B4E7-127A3C713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C6BC1A4E-C3A1-4C08-9029-3A6F2BB4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Programa em execução</a:t>
            </a:r>
          </a:p>
          <a:p>
            <a:r>
              <a:rPr lang="en-US" altLang="en-US" sz="2800"/>
              <a:t>Criar um processo</a:t>
            </a:r>
          </a:p>
          <a:p>
            <a:pPr lvl="1"/>
            <a:r>
              <a:rPr lang="en-US" altLang="en-US" sz="2400"/>
              <a:t>Inicialização do Sistema</a:t>
            </a:r>
          </a:p>
          <a:p>
            <a:pPr lvl="1"/>
            <a:r>
              <a:rPr lang="en-US" altLang="en-US" sz="2400"/>
              <a:t>Execução de chamada ao sistema por processo em execução</a:t>
            </a:r>
          </a:p>
          <a:p>
            <a:pPr lvl="1"/>
            <a:r>
              <a:rPr lang="en-US" altLang="en-US" sz="2400"/>
              <a:t>Pedido do utilizador para criar novo processo</a:t>
            </a:r>
          </a:p>
          <a:p>
            <a:pPr lvl="1"/>
            <a:r>
              <a:rPr lang="en-US" altLang="en-US" sz="2400"/>
              <a:t>Início de um </a:t>
            </a:r>
            <a:r>
              <a:rPr lang="en-US" altLang="en-US" sz="2400" i="1"/>
              <a:t>batch script</a:t>
            </a:r>
          </a:p>
          <a:p>
            <a:r>
              <a:rPr lang="en-US" altLang="en-US" sz="2800"/>
              <a:t>Processos podem correr em:</a:t>
            </a:r>
          </a:p>
          <a:p>
            <a:pPr lvl="1"/>
            <a:r>
              <a:rPr lang="en-US" altLang="en-US" sz="2400" i="1"/>
              <a:t>foreground</a:t>
            </a:r>
            <a:r>
              <a:rPr lang="en-US" altLang="en-US" sz="2400"/>
              <a:t>: interage com utilizador</a:t>
            </a:r>
          </a:p>
          <a:p>
            <a:pPr lvl="1"/>
            <a:r>
              <a:rPr lang="en-US" altLang="en-US" sz="2400" i="1"/>
              <a:t>background</a:t>
            </a:r>
            <a:r>
              <a:rPr lang="en-US" altLang="en-US" sz="2400"/>
              <a:t>: executa sem interação, </a:t>
            </a:r>
            <a:r>
              <a:rPr lang="en-US" altLang="en-US" sz="2400" i="1"/>
              <a:t>daemon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48D9F3F-71F5-40ED-8CA1-C69BFBB6E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Modelos </a:t>
            </a:r>
            <a:r>
              <a:rPr lang="pt-PT" altLang="pt-PT" i="1"/>
              <a:t>Multithreading</a:t>
            </a:r>
          </a:p>
        </p:txBody>
      </p:sp>
      <p:sp>
        <p:nvSpPr>
          <p:cNvPr id="21507" name="Marcador de Posição de Conteúdo 4">
            <a:extLst>
              <a:ext uri="{FF2B5EF4-FFF2-40B4-BE49-F238E27FC236}">
                <a16:creationId xmlns:a16="http://schemas.microsoft.com/office/drawing/2014/main" id="{F4EDE5B6-4355-4D40-9152-2B0A88237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976813" cy="4525963"/>
          </a:xfrm>
        </p:spPr>
        <p:txBody>
          <a:bodyPr/>
          <a:lstStyle/>
          <a:p>
            <a:r>
              <a:rPr lang="pt-PT" altLang="pt-PT" sz="2800" i="1"/>
              <a:t>Many-to-many</a:t>
            </a:r>
          </a:p>
          <a:p>
            <a:pPr lvl="1"/>
            <a:r>
              <a:rPr lang="pt-PT" altLang="pt-PT" sz="2400"/>
              <a:t>Várias </a:t>
            </a:r>
            <a:r>
              <a:rPr lang="pt-PT" altLang="pt-PT" sz="2400" i="1"/>
              <a:t>threads</a:t>
            </a:r>
            <a:r>
              <a:rPr lang="pt-PT" altLang="pt-PT" sz="2400"/>
              <a:t> do utilizador mapeadas em várias </a:t>
            </a:r>
            <a:r>
              <a:rPr lang="pt-PT" altLang="pt-PT" sz="2400" i="1"/>
              <a:t>threads</a:t>
            </a:r>
            <a:r>
              <a:rPr lang="pt-PT" altLang="pt-PT" sz="2400"/>
              <a:t> </a:t>
            </a:r>
            <a:br>
              <a:rPr lang="pt-PT" altLang="pt-PT" sz="2400"/>
            </a:br>
            <a:r>
              <a:rPr lang="pt-PT" altLang="pt-PT" sz="2400"/>
              <a:t>do kernel</a:t>
            </a:r>
          </a:p>
          <a:p>
            <a:pPr lvl="1"/>
            <a:r>
              <a:rPr lang="pt-PT" altLang="pt-PT" sz="2400"/>
              <a:t>Exemplos</a:t>
            </a:r>
          </a:p>
          <a:p>
            <a:pPr lvl="2"/>
            <a:r>
              <a:rPr lang="pt-PT" altLang="pt-PT" sz="2000"/>
              <a:t>Solaris antes de 9</a:t>
            </a:r>
          </a:p>
          <a:p>
            <a:pPr lvl="2"/>
            <a:r>
              <a:rPr lang="pt-PT" altLang="pt-PT" sz="2000"/>
              <a:t>Windows NT/2000 com ThreadFiber</a:t>
            </a:r>
          </a:p>
          <a:p>
            <a:pPr lvl="1"/>
            <a:r>
              <a:rPr lang="pt-PT" altLang="pt-PT" sz="2400"/>
              <a:t>Número de </a:t>
            </a:r>
            <a:r>
              <a:rPr lang="pt-PT" altLang="pt-PT" sz="2400" i="1"/>
              <a:t>threads</a:t>
            </a:r>
            <a:r>
              <a:rPr lang="pt-PT" altLang="pt-PT" sz="2400"/>
              <a:t> do kernel pode variar com aplicação e com sistema</a:t>
            </a:r>
          </a:p>
        </p:txBody>
      </p:sp>
      <p:pic>
        <p:nvPicPr>
          <p:cNvPr id="21508" name="Picture 7">
            <a:extLst>
              <a:ext uri="{FF2B5EF4-FFF2-40B4-BE49-F238E27FC236}">
                <a16:creationId xmlns:a16="http://schemas.microsoft.com/office/drawing/2014/main" id="{B9F662B7-8FE3-4277-A6CD-6975400B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438775" y="1643063"/>
            <a:ext cx="3490913" cy="29797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AB732389-4633-4F77-8AE1-B9F769AA8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Pthreads</a:t>
            </a:r>
          </a:p>
        </p:txBody>
      </p:sp>
      <p:sp>
        <p:nvSpPr>
          <p:cNvPr id="22531" name="Marcador de Posição de Conteúdo 4">
            <a:extLst>
              <a:ext uri="{FF2B5EF4-FFF2-40B4-BE49-F238E27FC236}">
                <a16:creationId xmlns:a16="http://schemas.microsoft.com/office/drawing/2014/main" id="{D1126B7D-26A1-4B2B-9780-4244DFD24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POSIX standard para a criação e sincronização de </a:t>
            </a:r>
            <a:r>
              <a:rPr lang="pt-PT" altLang="pt-PT" sz="2800" i="1"/>
              <a:t>threads</a:t>
            </a:r>
          </a:p>
          <a:p>
            <a:r>
              <a:rPr lang="pt-PT" altLang="pt-PT" sz="2800"/>
              <a:t>API define comportamento, mas não implementação</a:t>
            </a:r>
          </a:p>
          <a:p>
            <a:r>
              <a:rPr lang="pt-PT" altLang="pt-PT" sz="2800"/>
              <a:t>Comum em sistemas UNIX (Linux, Mac OS X)</a:t>
            </a:r>
            <a:endParaRPr lang="pt-PT" altLang="pt-PT" sz="2400"/>
          </a:p>
          <a:p>
            <a:endParaRPr lang="pt-PT" altLang="pt-PT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8EFFB78D-F33D-4185-9C18-A8AD1461F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POSIX </a:t>
            </a:r>
            <a:r>
              <a:rPr lang="pt-PT" altLang="pt-PT" i="1"/>
              <a:t>Threads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2E1389D8-4794-4648-8EF4-C4D744C7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92300"/>
            <a:ext cx="7920038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8A4CAEF2-E20D-4787-8F35-812FBB41E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Criar POSIX </a:t>
            </a:r>
            <a:r>
              <a:rPr lang="pt-PT" altLang="pt-PT" i="1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CACB-4978-4805-B119-7DCEB598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*thread,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Tx/>
              <a:buNone/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void *(*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(void *), 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78FF0D3E-C6B1-4F66-9B57-1AF86E3C0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688013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9B066F3-FAF5-4303-9BBA-7B673EF2A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Criação de processos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50B9DE36-D558-4082-95B9-E6287761A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1795463" y="2255838"/>
            <a:ext cx="6094412" cy="1546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33FBF9A-0670-4040-9039-E6BDB80EE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POSIX </a:t>
            </a:r>
            <a:r>
              <a:rPr lang="pt-PT" altLang="pt-PT" i="1"/>
              <a:t>Input </a:t>
            </a:r>
            <a:r>
              <a:rPr lang="pt-PT" altLang="pt-PT"/>
              <a:t>/ </a:t>
            </a:r>
            <a:r>
              <a:rPr lang="pt-PT" altLang="pt-PT" i="1"/>
              <a:t>Output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791C48-784F-4D21-AA5D-89C70BD2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439150" cy="4525963"/>
          </a:xfrm>
        </p:spPr>
        <p:txBody>
          <a:bodyPr/>
          <a:lstStyle/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Abrir</a:t>
            </a:r>
            <a:r>
              <a:rPr lang="en-US" altLang="en-US" sz="2400" dirty="0">
                <a:cs typeface="Courier New" panose="02070309020205020404" pitchFamily="49" charset="0"/>
              </a:rPr>
              <a:t> e </a:t>
            </a:r>
            <a:r>
              <a:rPr lang="en-US" altLang="en-US" sz="2400" dirty="0" err="1">
                <a:cs typeface="Courier New" panose="02070309020205020404" pitchFamily="49" charset="0"/>
              </a:rPr>
              <a:t>fechar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cs typeface="Courier New" panose="02070309020205020404" pitchFamily="49" charset="0"/>
              </a:rPr>
              <a:t>ficheiros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oflag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/*,</a:t>
            </a:r>
            <a:r>
              <a:rPr lang="en-US" altLang="en-US" sz="1800" i="1" dirty="0" err="1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altLang="en-US" sz="1800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 */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filedes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Ler</a:t>
            </a:r>
            <a:r>
              <a:rPr lang="en-US" altLang="en-US" sz="2400" dirty="0">
                <a:cs typeface="Courier New" panose="02070309020205020404" pitchFamily="49" charset="0"/>
              </a:rPr>
              <a:t> / </a:t>
            </a:r>
            <a:r>
              <a:rPr lang="en-US" altLang="en-US" sz="2400" dirty="0" err="1">
                <a:cs typeface="Courier New" panose="02070309020205020404" pitchFamily="49" charset="0"/>
              </a:rPr>
              <a:t>Escrever</a:t>
            </a:r>
            <a:endParaRPr lang="en-US" altLang="en-US" sz="24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  <a:defRPr/>
            </a:pPr>
            <a:endParaRPr lang="en-US" altLang="en-US" sz="1800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 err="1">
                <a:cs typeface="Courier New" panose="02070309020205020404" pitchFamily="49" charset="0"/>
              </a:rPr>
              <a:t>Duplicar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i="1" dirty="0">
                <a:cs typeface="Courier New" panose="02070309020205020404" pitchFamily="49" charset="0"/>
              </a:rPr>
              <a:t>file descriptors</a:t>
            </a:r>
            <a:endParaRPr lang="en-US" altLang="en-US" sz="2400" i="1" dirty="0">
              <a:solidFill>
                <a:srgbClr val="B00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FontTx/>
              <a:buNone/>
              <a:defRPr/>
            </a:pP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newfd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90EDB4-503A-47F4-9052-3D03619C2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Leitura</a:t>
            </a:r>
            <a:endParaRPr lang="pt-PT" altLang="pt-PT" i="1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4AA251A0-B3AC-4DC8-82EC-A6760AE9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84313"/>
            <a:ext cx="69532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A3FDF7-0D97-4BA3-9B57-86494F05F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Escrita</a:t>
            </a:r>
            <a:endParaRPr lang="pt-PT" altLang="pt-PT" i="1"/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00CC5230-2557-488F-AC0F-F3F3D538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398588"/>
            <a:ext cx="84582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F7396C-C315-4771-8792-0B2E82E42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Redirecionamento </a:t>
            </a:r>
            <a:r>
              <a:rPr lang="pt-PT" altLang="pt-PT" i="1"/>
              <a:t>output</a:t>
            </a:r>
          </a:p>
        </p:txBody>
      </p:sp>
      <p:pic>
        <p:nvPicPr>
          <p:cNvPr id="8195" name="Picture 1">
            <a:extLst>
              <a:ext uri="{FF2B5EF4-FFF2-40B4-BE49-F238E27FC236}">
                <a16:creationId xmlns:a16="http://schemas.microsoft.com/office/drawing/2014/main" id="{8DAF798B-5DFB-4AEA-BB42-A129C694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368425"/>
            <a:ext cx="87249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3C8510-528F-4DF8-BD5D-521855353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Redir </a:t>
            </a:r>
            <a:r>
              <a:rPr lang="pt-PT" altLang="pt-PT" i="1"/>
              <a:t>output </a:t>
            </a:r>
            <a:r>
              <a:rPr lang="pt-PT" altLang="pt-PT"/>
              <a:t>no processo filho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0A0F84AF-330C-4E3A-A14A-AEEF4C0E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81075"/>
            <a:ext cx="7796212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72C6201E-D266-4854-8FCA-3A3D1D196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Threads</a:t>
            </a:r>
            <a:endParaRPr lang="pt-PT" altLang="pt-PT" i="1"/>
          </a:p>
        </p:txBody>
      </p:sp>
      <p:sp>
        <p:nvSpPr>
          <p:cNvPr id="10243" name="Content Placeholder 1">
            <a:extLst>
              <a:ext uri="{FF2B5EF4-FFF2-40B4-BE49-F238E27FC236}">
                <a16:creationId xmlns:a16="http://schemas.microsoft.com/office/drawing/2014/main" id="{9745A5DC-CD20-4CD6-8F67-DA23FACFC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Programas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têm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geralmente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executar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diversas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atividades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distintas</a:t>
            </a:r>
            <a:endParaRPr lang="en-US" altLang="en-US" sz="2800" dirty="0"/>
          </a:p>
          <a:p>
            <a:r>
              <a:rPr lang="en-US" altLang="en-US" sz="2800" dirty="0" err="1"/>
              <a:t>Usando</a:t>
            </a:r>
            <a:r>
              <a:rPr lang="en-US" altLang="en-US" sz="2800" dirty="0"/>
              <a:t> </a:t>
            </a:r>
            <a:r>
              <a:rPr lang="en-US" altLang="en-US" sz="2800" i="1" dirty="0"/>
              <a:t>threads,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programador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desenvolver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programa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como</a:t>
            </a:r>
            <a:r>
              <a:rPr lang="en-US" altLang="en-US" sz="2800" dirty="0"/>
              <a:t> um conjunto de </a:t>
            </a:r>
            <a:r>
              <a:rPr lang="en-US" altLang="en-US" sz="2800" dirty="0" err="1"/>
              <a:t>fluxos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execução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sequenciais</a:t>
            </a:r>
            <a:r>
              <a:rPr lang="en-US" altLang="en-US" sz="2800" dirty="0"/>
              <a:t>, um para </a:t>
            </a:r>
            <a:r>
              <a:rPr lang="en-US" altLang="en-US" sz="2800" dirty="0" err="1"/>
              <a:t>cada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atividade</a:t>
            </a:r>
            <a:endParaRPr lang="en-US" altLang="en-US" sz="2800" dirty="0"/>
          </a:p>
          <a:p>
            <a:r>
              <a:rPr lang="en-US" altLang="en-US" sz="2800" dirty="0" err="1"/>
              <a:t>Cada</a:t>
            </a:r>
            <a:r>
              <a:rPr lang="en-US" altLang="en-US" sz="2800" dirty="0"/>
              <a:t> </a:t>
            </a:r>
            <a:r>
              <a:rPr lang="en-US" altLang="en-US" sz="2800" i="1" dirty="0"/>
              <a:t>thread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comporta</a:t>
            </a:r>
            <a:r>
              <a:rPr lang="en-US" altLang="en-US" sz="2800" dirty="0"/>
              <a:t>-se </a:t>
            </a:r>
            <a:r>
              <a:rPr lang="en-US" altLang="en-US" sz="2800" dirty="0" err="1"/>
              <a:t>como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tendo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seu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processador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próprio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 err="1"/>
              <a:t>Todas</a:t>
            </a:r>
            <a:r>
              <a:rPr lang="en-US" altLang="en-US" sz="2800" dirty="0"/>
              <a:t> as </a:t>
            </a:r>
            <a:r>
              <a:rPr lang="en-US" altLang="en-US" sz="2800" i="1" dirty="0"/>
              <a:t>threads</a:t>
            </a:r>
            <a:r>
              <a:rPr lang="en-US" altLang="en-US" sz="2800" dirty="0"/>
              <a:t> do </a:t>
            </a:r>
            <a:r>
              <a:rPr lang="en-US" altLang="en-US" sz="2800" dirty="0" err="1"/>
              <a:t>mesmo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processo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partilham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espaço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endereçamento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memória</a:t>
            </a:r>
            <a:r>
              <a:rPr lang="en-US" altLang="en-US" sz="2800" dirty="0"/>
              <a:t>)</a:t>
            </a:r>
            <a:endParaRPr lang="en-US" altLang="en-US" sz="2800" i="1" dirty="0"/>
          </a:p>
          <a:p>
            <a:pPr lvl="1"/>
            <a:endParaRPr lang="en-US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2084</TotalTime>
  <Words>517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Processo</vt:lpstr>
      <vt:lpstr>Criação de processos</vt:lpstr>
      <vt:lpstr>POSIX Input / Output</vt:lpstr>
      <vt:lpstr>Leitura</vt:lpstr>
      <vt:lpstr>Escrita</vt:lpstr>
      <vt:lpstr>Redirecionamento output</vt:lpstr>
      <vt:lpstr>Redir output no processo filho</vt:lpstr>
      <vt:lpstr>Threads</vt:lpstr>
      <vt:lpstr>Processos Single e Multi threaded</vt:lpstr>
      <vt:lpstr>Kernel e User threads</vt:lpstr>
      <vt:lpstr>Processos e Threads</vt:lpstr>
      <vt:lpstr>Cada thread tem a sua stack</vt:lpstr>
      <vt:lpstr>Servidor Web Multithreaded</vt:lpstr>
      <vt:lpstr>Servidor Web Multithreaded</vt:lpstr>
      <vt:lpstr>Vantagens das threads</vt:lpstr>
      <vt:lpstr>Suporte à implementação</vt:lpstr>
      <vt:lpstr>Modelos Multithreading</vt:lpstr>
      <vt:lpstr>Modelos Multithreading</vt:lpstr>
      <vt:lpstr>Modelos Multithreading</vt:lpstr>
      <vt:lpstr>Pthreads</vt:lpstr>
      <vt:lpstr>POSIX Threads</vt:lpstr>
      <vt:lpstr>Criar POSIX Threads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192</cp:revision>
  <dcterms:created xsi:type="dcterms:W3CDTF">1601-01-01T00:00:00Z</dcterms:created>
  <dcterms:modified xsi:type="dcterms:W3CDTF">2023-11-07T10:34:22Z</dcterms:modified>
</cp:coreProperties>
</file>