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9C047-FF36-474A-AB91-38D3A9B9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537CB-1175-45BC-9935-569BF0D3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0CEA1-81A4-4561-B92E-60FE68CB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153E1-1F34-4FFD-977E-9BB06643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36F8B-CDAF-4AEC-B044-8E51FDE5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0CCF-6D8E-4651-A435-BB96F15B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0F016-5978-4B8E-A3DF-0DC06797B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2E5C1-1EDA-4B13-BA8D-497691C2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2FC3A-4871-49D4-9928-6B4C6501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97179-6A72-40E3-9DC3-645EE0AA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5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34C511-F358-4FC6-8013-FC879AE96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A4358-6573-4721-9100-58F858289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B053F-5B9C-4F16-AB00-C709A1EA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8E05F-1262-48CF-85C3-4C7AB44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020DC-5160-42BE-A634-198888DC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1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934C0-599E-41C5-8178-BEB8C60C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75ABB-0135-4B81-902D-9C842D99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8B60D-E41D-47DD-A2BF-BFD5E0E5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71430-FE48-46BF-8625-FC006304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4D348-79E7-498D-BB0C-078FA9C9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3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4E9F3-4007-484A-B89E-0F0FDDC9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4EDE7-9478-4F30-A7E0-6F0E4D34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2CEDD-B50F-4E00-970B-F4CBB50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5BE2B-7271-4BD5-9FDA-9194F8BD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A3E2B-A5C9-4CA1-9D23-BDD5B18A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9E126-F4CF-4E5E-B11E-88503E0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4E5D-3530-4819-896D-03D302579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2113E-8BEE-4888-9D1A-90100EED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41E429-1233-42EB-B32A-59BD44CD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91529-F4CE-4FC3-BB5A-56E91BFF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BF456-8FD8-44FD-88E8-AE7D97FC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3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5C8D6-9C88-47A4-A0A1-1C4287B5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5F925-4D02-496D-A7E4-436393430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E5991-F03C-4637-BA75-D8EE13654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F220C0-81F6-4F13-A6E8-32C05014E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FA287C-102F-47D7-BC44-25D3E9EA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972D7-94C9-483A-B969-BB4E7CDB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057FB-1ED1-4104-982D-12AA094A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2D3D93-6383-4544-A52E-582EBB62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889B8-4F21-4F80-BECE-84077727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6942C-BB62-4B44-A447-EE54C9EB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200BB-919A-488F-B179-8D3D648D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4DAD5-F07E-4146-90E3-5858B990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5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D4E555-E961-40FF-AAB1-BE28D5C2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1DFD4-3DF1-4F79-BC16-43708D73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CA158-8165-4084-B40E-CD023421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1FF8A-76BD-4E13-B11C-30222AAB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4F09F-F5A4-4C91-B7D2-96FF94E4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B3800-85E3-4D79-8469-DC795E0BB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3DE01-22D5-49EF-A64F-42C7A349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26C60-54EF-4B99-B98E-3E386C7E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CBEA8-D99E-4C17-BDF4-6224CA55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6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4D7DE-ABFD-4D0E-99CB-C53DE76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F5DD6-4662-4E8B-9174-F826424C4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670F6-2CAF-4928-9DC0-E94788032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7739F-A8B0-4603-939A-E4C592F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D25BD-B2E5-4C7B-99EF-9DDBB35C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BDA98-F65D-429A-B459-EF4661A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316590-0B6B-410E-8E93-ED7EE26D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80826-A0A8-471A-BA37-2F7AAEF4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09016-87F3-4DC0-B56D-1139DF90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B98C-7550-422C-8817-7CBA02CE040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987F7-5D79-485E-B180-5FE2F65BE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BD006-2E0D-481E-B11A-7EEA77F07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559A-C57E-482D-8B56-F4544B6E6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D3A4A6-4F4C-4F8C-8B4C-7C2F0F32D19B}"/>
              </a:ext>
            </a:extLst>
          </p:cNvPr>
          <p:cNvGrpSpPr/>
          <p:nvPr/>
        </p:nvGrpSpPr>
        <p:grpSpPr>
          <a:xfrm>
            <a:off x="4239715" y="1060926"/>
            <a:ext cx="3443591" cy="3808254"/>
            <a:chOff x="1388498" y="1302059"/>
            <a:chExt cx="3443591" cy="380825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215EE04-4F13-492F-BD21-D6912DB45723}"/>
                </a:ext>
              </a:extLst>
            </p:cNvPr>
            <p:cNvGrpSpPr/>
            <p:nvPr/>
          </p:nvGrpSpPr>
          <p:grpSpPr>
            <a:xfrm>
              <a:off x="1388498" y="1855135"/>
              <a:ext cx="3380771" cy="3255178"/>
              <a:chOff x="1314607" y="1213724"/>
              <a:chExt cx="3380771" cy="3255178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F06FDF-1259-4FD4-8364-0205B8DA3FF0}"/>
                  </a:ext>
                </a:extLst>
              </p:cNvPr>
              <p:cNvSpPr/>
              <p:nvPr/>
            </p:nvSpPr>
            <p:spPr>
              <a:xfrm>
                <a:off x="1899723" y="1213724"/>
                <a:ext cx="2210540" cy="5950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从注册中心，获取生产者的服务接口列表，缓存到本地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42BDFCC-7EED-470D-B846-0FAF1B771507}"/>
                  </a:ext>
                </a:extLst>
              </p:cNvPr>
              <p:cNvSpPr/>
              <p:nvPr/>
            </p:nvSpPr>
            <p:spPr>
              <a:xfrm>
                <a:off x="1515051" y="2119119"/>
                <a:ext cx="3015402" cy="5950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初始化 </a:t>
                </a:r>
                <a:r>
                  <a:rPr lang="en-US" altLang="zh-CN" sz="1200"/>
                  <a:t>Netty </a:t>
                </a:r>
                <a:r>
                  <a:rPr lang="zh-CN" altLang="en-US" sz="1200"/>
                  <a:t>连接池，为每个提供服务接口的机器创建一定数量的连接 </a:t>
                </a:r>
                <a:r>
                  <a:rPr lang="en-US" altLang="zh-CN" sz="1200"/>
                  <a:t>Channel</a:t>
                </a:r>
                <a:endParaRPr lang="zh-CN" altLang="en-US" sz="120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8CEE0A8-4D5C-40C8-A72C-3451E852E0DA}"/>
                  </a:ext>
                </a:extLst>
              </p:cNvPr>
              <p:cNvSpPr/>
              <p:nvPr/>
            </p:nvSpPr>
            <p:spPr>
              <a:xfrm>
                <a:off x="1314607" y="3049494"/>
                <a:ext cx="3380771" cy="5912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遍历标注了 </a:t>
                </a:r>
                <a:r>
                  <a:rPr lang="en-US" altLang="zh-CN" sz="1200"/>
                  <a:t>@RpcInterface </a:t>
                </a:r>
                <a:r>
                  <a:rPr lang="zh-CN" altLang="en-US" sz="1200"/>
                  <a:t>的消费者接口，调用反射创建代理对象，并注册到 </a:t>
                </a:r>
                <a:r>
                  <a:rPr lang="en-US" altLang="zh-CN" sz="1200"/>
                  <a:t>Spring </a:t>
                </a:r>
                <a:r>
                  <a:rPr lang="zh-CN" altLang="en-US" sz="1200"/>
                  <a:t>容器中</a:t>
                </a: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EC4FE2BF-CF3F-466D-8B58-0CBFBBEE8CA7}"/>
                  </a:ext>
                </a:extLst>
              </p:cNvPr>
              <p:cNvSpPr/>
              <p:nvPr/>
            </p:nvSpPr>
            <p:spPr>
              <a:xfrm>
                <a:off x="1634204" y="3932422"/>
                <a:ext cx="2741579" cy="536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将标注了 </a:t>
                </a:r>
                <a:r>
                  <a:rPr lang="en-US" altLang="zh-CN" sz="1200"/>
                  <a:t>@RpcInterface </a:t>
                </a:r>
                <a:r>
                  <a:rPr lang="zh-CN" altLang="en-US" sz="1200"/>
                  <a:t>的消费者接口信息注册到 </a:t>
                </a:r>
                <a:r>
                  <a:rPr lang="en-US" altLang="zh-CN" sz="1200"/>
                  <a:t>ZooKeeper </a:t>
                </a:r>
                <a:r>
                  <a:rPr lang="zh-CN" altLang="en-US" sz="1200"/>
                  <a:t>的注册中心</a:t>
                </a:r>
              </a:p>
            </p:txBody>
          </p: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E215479-13FE-49C1-9897-077F778ABF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4182" y="2357309"/>
              <a:ext cx="0" cy="3944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F0317B8-D24D-4D11-AACF-405127253029}"/>
                </a:ext>
              </a:extLst>
            </p:cNvPr>
            <p:cNvCxnSpPr>
              <a:cxnSpLocks/>
            </p:cNvCxnSpPr>
            <p:nvPr/>
          </p:nvCxnSpPr>
          <p:spPr>
            <a:xfrm>
              <a:off x="3078885" y="3278078"/>
              <a:ext cx="0" cy="37940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910498B-24B2-413F-A106-89D571B9C525}"/>
                </a:ext>
              </a:extLst>
            </p:cNvPr>
            <p:cNvCxnSpPr>
              <a:cxnSpLocks/>
            </p:cNvCxnSpPr>
            <p:nvPr/>
          </p:nvCxnSpPr>
          <p:spPr>
            <a:xfrm>
              <a:off x="3079318" y="4188043"/>
              <a:ext cx="0" cy="3266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85BA8B-6B2C-430E-AD9C-6447F159DE65}"/>
                </a:ext>
              </a:extLst>
            </p:cNvPr>
            <p:cNvSpPr txBox="1"/>
            <p:nvPr/>
          </p:nvSpPr>
          <p:spPr>
            <a:xfrm>
              <a:off x="1646602" y="1302059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客户端（消费者）初始化流程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A9C8A2E-13B6-40DA-91AD-3CA3EFC9F587}"/>
              </a:ext>
            </a:extLst>
          </p:cNvPr>
          <p:cNvGrpSpPr/>
          <p:nvPr/>
        </p:nvGrpSpPr>
        <p:grpSpPr>
          <a:xfrm>
            <a:off x="113578" y="1995125"/>
            <a:ext cx="3371001" cy="3949342"/>
            <a:chOff x="1944985" y="815341"/>
            <a:chExt cx="3371001" cy="315745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2849766-FCB9-4528-A7CC-157C8687A112}"/>
                </a:ext>
              </a:extLst>
            </p:cNvPr>
            <p:cNvGrpSpPr/>
            <p:nvPr/>
          </p:nvGrpSpPr>
          <p:grpSpPr>
            <a:xfrm>
              <a:off x="2187998" y="1183157"/>
              <a:ext cx="2905125" cy="797815"/>
              <a:chOff x="2545187" y="920014"/>
              <a:chExt cx="2905125" cy="797815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A06ED89B-1E80-413C-92BD-6002FDF82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7747" y="1210525"/>
                <a:ext cx="0" cy="507304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A514E7B0-8299-489C-ADAE-B6A590F94467}"/>
                  </a:ext>
                </a:extLst>
              </p:cNvPr>
              <p:cNvSpPr/>
              <p:nvPr/>
            </p:nvSpPr>
            <p:spPr>
              <a:xfrm>
                <a:off x="2545187" y="920014"/>
                <a:ext cx="2905125" cy="58102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创建哈希表，</a:t>
                </a:r>
                <a:r>
                  <a:rPr lang="en-US" altLang="zh-CN" sz="1200"/>
                  <a:t>key </a:t>
                </a:r>
                <a:r>
                  <a:rPr lang="zh-CN" altLang="en-US" sz="1200"/>
                  <a:t>为 </a:t>
                </a:r>
                <a:r>
                  <a:rPr lang="en-US" altLang="zh-CN" sz="1200"/>
                  <a:t>IP </a:t>
                </a:r>
                <a:r>
                  <a:rPr lang="zh-CN" altLang="en-US" sz="1200"/>
                  <a:t>地址，</a:t>
                </a:r>
                <a:r>
                  <a:rPr lang="en-US" altLang="zh-CN" sz="1200"/>
                  <a:t>value </a:t>
                </a:r>
                <a:r>
                  <a:rPr lang="zh-CN" altLang="en-US" sz="1200"/>
                  <a:t>为包含一定数量的 </a:t>
                </a:r>
                <a:r>
                  <a:rPr lang="en-US" altLang="zh-CN" sz="1200"/>
                  <a:t>Channel </a:t>
                </a:r>
                <a:r>
                  <a:rPr lang="zh-CN" altLang="en-US" sz="1200"/>
                  <a:t>阻塞队列</a:t>
                </a:r>
              </a:p>
            </p:txBody>
          </p:sp>
        </p:grp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49F2796-66ED-44C7-9A25-31D90D8F3460}"/>
                </a:ext>
              </a:extLst>
            </p:cNvPr>
            <p:cNvSpPr/>
            <p:nvPr/>
          </p:nvSpPr>
          <p:spPr>
            <a:xfrm>
              <a:off x="1944985" y="815341"/>
              <a:ext cx="3371001" cy="3157459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4AFB0F-A54F-4CA7-90A5-6A498AF72619}"/>
                </a:ext>
              </a:extLst>
            </p:cNvPr>
            <p:cNvGrpSpPr/>
            <p:nvPr/>
          </p:nvGrpSpPr>
          <p:grpSpPr>
            <a:xfrm>
              <a:off x="2187571" y="2005170"/>
              <a:ext cx="2905125" cy="983839"/>
              <a:chOff x="2908847" y="752628"/>
              <a:chExt cx="2187813" cy="983839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10D0E0F1-88F4-4C44-B38D-5FFF17896A64}"/>
                  </a:ext>
                </a:extLst>
              </p:cNvPr>
              <p:cNvCxnSpPr/>
              <p:nvPr/>
            </p:nvCxnSpPr>
            <p:spPr>
              <a:xfrm>
                <a:off x="4002753" y="1126867"/>
                <a:ext cx="0" cy="609600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EE75B87-794C-4C43-A804-DA77DBC43B38}"/>
                  </a:ext>
                </a:extLst>
              </p:cNvPr>
              <p:cNvSpPr/>
              <p:nvPr/>
            </p:nvSpPr>
            <p:spPr>
              <a:xfrm>
                <a:off x="2908847" y="752628"/>
                <a:ext cx="2187813" cy="7676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遍历客户端提供的生产服务实现列表，为每个不同 </a:t>
                </a:r>
                <a:r>
                  <a:rPr lang="en-US" altLang="zh-CN" sz="1200"/>
                  <a:t>IP </a:t>
                </a:r>
                <a:r>
                  <a:rPr lang="zh-CN" altLang="en-US" sz="1200"/>
                  <a:t>地址创建一定数量的 </a:t>
                </a:r>
                <a:r>
                  <a:rPr lang="en-US" altLang="zh-CN" sz="1200"/>
                  <a:t>Channel</a:t>
                </a:r>
                <a:r>
                  <a:rPr lang="zh-CN" altLang="en-US" sz="1200"/>
                  <a:t>，放到阻塞队列中</a:t>
                </a: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9490E68-6770-458F-937F-081679DB6709}"/>
                </a:ext>
              </a:extLst>
            </p:cNvPr>
            <p:cNvSpPr/>
            <p:nvPr/>
          </p:nvSpPr>
          <p:spPr>
            <a:xfrm>
              <a:off x="2223654" y="3015910"/>
              <a:ext cx="2832958" cy="76767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将 </a:t>
              </a:r>
              <a:r>
                <a:rPr lang="en-US" altLang="zh-CN" sz="1200"/>
                <a:t>IP </a:t>
              </a:r>
              <a:r>
                <a:rPr lang="zh-CN" altLang="en-US" sz="1200"/>
                <a:t>地址和阻塞队列添加到哈希表中，后续通过 </a:t>
              </a:r>
              <a:r>
                <a:rPr lang="en-US" altLang="zh-CN" sz="1200"/>
                <a:t>IP </a:t>
              </a:r>
              <a:r>
                <a:rPr lang="zh-CN" altLang="en-US" sz="1200"/>
                <a:t>地址获取阻塞队列，在从阻塞队列中获取 </a:t>
              </a:r>
              <a:r>
                <a:rPr lang="en-US" altLang="zh-CN" sz="1200"/>
                <a:t>Channel</a:t>
              </a:r>
              <a:endParaRPr lang="zh-CN" altLang="en-US" sz="12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9E0FC4-7EE6-4D0C-BE9F-5F06A38E54E5}"/>
                </a:ext>
              </a:extLst>
            </p:cNvPr>
            <p:cNvSpPr txBox="1"/>
            <p:nvPr/>
          </p:nvSpPr>
          <p:spPr>
            <a:xfrm>
              <a:off x="2681821" y="891564"/>
              <a:ext cx="1989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00000"/>
                  </a:solidFill>
                </a:rPr>
                <a:t>Netty </a:t>
              </a:r>
              <a:r>
                <a:rPr lang="zh-CN" altLang="en-US" sz="1600" b="1">
                  <a:solidFill>
                    <a:srgbClr val="C00000"/>
                  </a:solidFill>
                </a:rPr>
                <a:t>连接池初始化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4D5B4B-0FCA-473B-A5AB-5CBF5F80198F}"/>
              </a:ext>
            </a:extLst>
          </p:cNvPr>
          <p:cNvGrpSpPr/>
          <p:nvPr/>
        </p:nvGrpSpPr>
        <p:grpSpPr>
          <a:xfrm>
            <a:off x="8503142" y="1047331"/>
            <a:ext cx="3415823" cy="3330156"/>
            <a:chOff x="4263710" y="1052945"/>
            <a:chExt cx="3415823" cy="333015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8286315-7C2C-4068-8C3B-DE9A61E3F12D}"/>
                </a:ext>
              </a:extLst>
            </p:cNvPr>
            <p:cNvGrpSpPr/>
            <p:nvPr/>
          </p:nvGrpSpPr>
          <p:grpSpPr>
            <a:xfrm>
              <a:off x="4577469" y="1560771"/>
              <a:ext cx="2816301" cy="2670094"/>
              <a:chOff x="4577469" y="1560771"/>
              <a:chExt cx="2816301" cy="2670094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6B38C03-9D80-4C04-BC09-4AC919392C51}"/>
                  </a:ext>
                </a:extLst>
              </p:cNvPr>
              <p:cNvGrpSpPr/>
              <p:nvPr/>
            </p:nvGrpSpPr>
            <p:grpSpPr>
              <a:xfrm>
                <a:off x="4577469" y="1560771"/>
                <a:ext cx="2731131" cy="898881"/>
                <a:chOff x="3171824" y="619124"/>
                <a:chExt cx="2062161" cy="898881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EC4D2322-D114-4E57-9E67-0E2D220134E0}"/>
                    </a:ext>
                  </a:extLst>
                </p:cNvPr>
                <p:cNvSpPr/>
                <p:nvPr/>
              </p:nvSpPr>
              <p:spPr>
                <a:xfrm>
                  <a:off x="3171824" y="619124"/>
                  <a:ext cx="2062161" cy="58102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连接 </a:t>
                  </a:r>
                  <a:r>
                    <a:rPr lang="en-US" altLang="zh-CN" sz="1200"/>
                    <a:t>ZooKeeper</a:t>
                  </a:r>
                  <a:endParaRPr lang="zh-CN" altLang="en-US" sz="1200"/>
                </a:p>
              </p:txBody>
            </p: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6B03C5AC-091A-4D5F-AC01-49DD3090E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5036" y="1098905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061A859-DCC9-44B3-8762-FD0F537204BC}"/>
                  </a:ext>
                </a:extLst>
              </p:cNvPr>
              <p:cNvGrpSpPr/>
              <p:nvPr/>
            </p:nvGrpSpPr>
            <p:grpSpPr>
              <a:xfrm>
                <a:off x="4577469" y="2516274"/>
                <a:ext cx="2731131" cy="905686"/>
                <a:chOff x="3171824" y="619124"/>
                <a:chExt cx="2062161" cy="905686"/>
              </a:xfrm>
            </p:grpSpPr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FA88FAE5-AF1A-42B7-A3FF-732AE3EFD535}"/>
                    </a:ext>
                  </a:extLst>
                </p:cNvPr>
                <p:cNvSpPr/>
                <p:nvPr/>
              </p:nvSpPr>
              <p:spPr>
                <a:xfrm>
                  <a:off x="3171824" y="619124"/>
                  <a:ext cx="2062161" cy="58102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根据客户端提供的路径，获取该路径下的服务接口列表</a:t>
                  </a:r>
                </a:p>
              </p:txBody>
            </p: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C92A1B83-5FF2-4A54-8269-642831F40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2904" y="1105710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F3FC5CF2-F349-43E0-8B2A-3C986F706B83}"/>
                  </a:ext>
                </a:extLst>
              </p:cNvPr>
              <p:cNvSpPr/>
              <p:nvPr/>
            </p:nvSpPr>
            <p:spPr>
              <a:xfrm>
                <a:off x="4592928" y="3459211"/>
                <a:ext cx="2800842" cy="77165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遍历服务接口列表，选择类型为生产者的，以 </a:t>
                </a:r>
                <a:r>
                  <a:rPr lang="en-US" altLang="zh-CN" sz="1200"/>
                  <a:t>key </a:t>
                </a:r>
                <a:r>
                  <a:rPr lang="zh-CN" altLang="en-US" sz="1200"/>
                  <a:t>为接口名，</a:t>
                </a:r>
                <a:r>
                  <a:rPr lang="en-US" altLang="zh-CN" sz="1200"/>
                  <a:t>value </a:t>
                </a:r>
                <a:r>
                  <a:rPr lang="zh-CN" altLang="en-US" sz="1200"/>
                  <a:t>为生产者服务，添加到 </a:t>
                </a:r>
                <a:r>
                  <a:rPr lang="en-US" altLang="zh-CN" sz="1200"/>
                  <a:t>map</a:t>
                </a:r>
                <a:r>
                  <a:rPr lang="zh-CN" altLang="en-US" sz="1200"/>
                  <a:t> 中</a:t>
                </a:r>
                <a:endParaRPr lang="en-US" altLang="zh-CN" sz="1200"/>
              </a:p>
            </p:txBody>
          </p:sp>
        </p:grp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7D74992-0036-42F4-8739-9305EC6F8E61}"/>
                </a:ext>
              </a:extLst>
            </p:cNvPr>
            <p:cNvSpPr/>
            <p:nvPr/>
          </p:nvSpPr>
          <p:spPr>
            <a:xfrm>
              <a:off x="4263710" y="1052945"/>
              <a:ext cx="3415823" cy="333015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D292335-BDFC-4119-894A-4F9F30C1517C}"/>
                </a:ext>
              </a:extLst>
            </p:cNvPr>
            <p:cNvSpPr txBox="1"/>
            <p:nvPr/>
          </p:nvSpPr>
          <p:spPr>
            <a:xfrm>
              <a:off x="4854469" y="1148606"/>
              <a:ext cx="2076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00000"/>
                  </a:solidFill>
                </a:rPr>
                <a:t>ZooKeeper </a:t>
              </a:r>
              <a:r>
                <a:rPr lang="zh-CN" altLang="en-US" sz="1600" b="1">
                  <a:solidFill>
                    <a:srgbClr val="C00000"/>
                  </a:solidFill>
                </a:rPr>
                <a:t>注册中心</a:t>
              </a: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6926668-5FCF-4BD0-9CF3-DFA711547494}"/>
              </a:ext>
            </a:extLst>
          </p:cNvPr>
          <p:cNvCxnSpPr>
            <a:cxnSpLocks/>
          </p:cNvCxnSpPr>
          <p:nvPr/>
        </p:nvCxnSpPr>
        <p:spPr>
          <a:xfrm flipH="1">
            <a:off x="3314700" y="2816945"/>
            <a:ext cx="1183119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6A3E497-3127-4255-8A1F-422C58EBE33F}"/>
              </a:ext>
            </a:extLst>
          </p:cNvPr>
          <p:cNvCxnSpPr>
            <a:cxnSpLocks/>
          </p:cNvCxnSpPr>
          <p:nvPr/>
        </p:nvCxnSpPr>
        <p:spPr>
          <a:xfrm>
            <a:off x="7117647" y="1878405"/>
            <a:ext cx="1615698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1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459664-6B1C-4C8E-B9FE-71CE1A39BDC7}"/>
              </a:ext>
            </a:extLst>
          </p:cNvPr>
          <p:cNvGrpSpPr/>
          <p:nvPr/>
        </p:nvGrpSpPr>
        <p:grpSpPr>
          <a:xfrm>
            <a:off x="2082191" y="92364"/>
            <a:ext cx="3416320" cy="1828192"/>
            <a:chOff x="1386022" y="1382234"/>
            <a:chExt cx="3416320" cy="182819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82169F-5490-4D5F-9D6E-BD0F76D8D610}"/>
                </a:ext>
              </a:extLst>
            </p:cNvPr>
            <p:cNvGrpSpPr/>
            <p:nvPr/>
          </p:nvGrpSpPr>
          <p:grpSpPr>
            <a:xfrm>
              <a:off x="1854404" y="1880286"/>
              <a:ext cx="2479272" cy="1330140"/>
              <a:chOff x="1780513" y="1238875"/>
              <a:chExt cx="2479272" cy="133014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FD5BD901-C2DE-4383-AAE1-8891E209A67A}"/>
                  </a:ext>
                </a:extLst>
              </p:cNvPr>
              <p:cNvSpPr/>
              <p:nvPr/>
            </p:nvSpPr>
            <p:spPr>
              <a:xfrm>
                <a:off x="1780796" y="1238875"/>
                <a:ext cx="2478989" cy="4971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从 </a:t>
                </a:r>
                <a:r>
                  <a:rPr lang="en-US" altLang="zh-CN" sz="1200"/>
                  <a:t>Spring </a:t>
                </a:r>
                <a:r>
                  <a:rPr lang="zh-CN" altLang="en-US" sz="1200"/>
                  <a:t>上下文中获取要消费的代理对象 </a:t>
                </a:r>
                <a:r>
                  <a:rPr lang="en-US" altLang="zh-CN" sz="1200"/>
                  <a:t>bean</a:t>
                </a:r>
                <a:endParaRPr lang="zh-CN" altLang="en-US" sz="120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0C564DD0-7738-41B6-9705-0317482990D1}"/>
                  </a:ext>
                </a:extLst>
              </p:cNvPr>
              <p:cNvSpPr/>
              <p:nvPr/>
            </p:nvSpPr>
            <p:spPr>
              <a:xfrm>
                <a:off x="1780513" y="2071865"/>
                <a:ext cx="2478986" cy="4971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动态代理，调用该代理对象 </a:t>
                </a:r>
                <a:r>
                  <a:rPr lang="en-US" altLang="zh-CN" sz="1200"/>
                  <a:t>bean</a:t>
                </a:r>
                <a:r>
                  <a:rPr lang="zh-CN" altLang="en-US" sz="1200"/>
                  <a:t> 的反射方法</a:t>
                </a:r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08DB255-9F18-47EE-AD87-28908A869AFB}"/>
                </a:ext>
              </a:extLst>
            </p:cNvPr>
            <p:cNvCxnSpPr/>
            <p:nvPr/>
          </p:nvCxnSpPr>
          <p:spPr>
            <a:xfrm>
              <a:off x="3094182" y="2357309"/>
              <a:ext cx="0" cy="31486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0FDE8CE-AF9F-4F74-9628-85468BF5C2CF}"/>
                </a:ext>
              </a:extLst>
            </p:cNvPr>
            <p:cNvSpPr txBox="1"/>
            <p:nvPr/>
          </p:nvSpPr>
          <p:spPr>
            <a:xfrm>
              <a:off x="1386022" y="1382234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客户端（消费者）获取服务流程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E59CB6D-B33F-4FC0-B433-8D206B3E26CB}"/>
              </a:ext>
            </a:extLst>
          </p:cNvPr>
          <p:cNvGrpSpPr/>
          <p:nvPr/>
        </p:nvGrpSpPr>
        <p:grpSpPr>
          <a:xfrm>
            <a:off x="6028716" y="898162"/>
            <a:ext cx="5057416" cy="3794850"/>
            <a:chOff x="6070337" y="1714462"/>
            <a:chExt cx="5057416" cy="379485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DEB5908-4D49-48B3-952D-8550D9391019}"/>
                </a:ext>
              </a:extLst>
            </p:cNvPr>
            <p:cNvSpPr txBox="1"/>
            <p:nvPr/>
          </p:nvSpPr>
          <p:spPr>
            <a:xfrm>
              <a:off x="7882826" y="1714462"/>
              <a:ext cx="12731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00000"/>
                  </a:solidFill>
                </a:rPr>
                <a:t>Invoke </a:t>
              </a:r>
              <a:r>
                <a:rPr lang="zh-CN" altLang="en-US" sz="1600" b="1">
                  <a:solidFill>
                    <a:srgbClr val="C00000"/>
                  </a:solidFill>
                </a:rPr>
                <a:t>调用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5987F75-9566-4F75-AA84-70772A6A4836}"/>
                </a:ext>
              </a:extLst>
            </p:cNvPr>
            <p:cNvGrpSpPr/>
            <p:nvPr/>
          </p:nvGrpSpPr>
          <p:grpSpPr>
            <a:xfrm>
              <a:off x="6070337" y="2091338"/>
              <a:ext cx="5057416" cy="3417974"/>
              <a:chOff x="1178067" y="2553260"/>
              <a:chExt cx="5057416" cy="3417974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026D0DC-CAC9-4688-ABCA-B1F3508365D6}"/>
                  </a:ext>
                </a:extLst>
              </p:cNvPr>
              <p:cNvGrpSpPr/>
              <p:nvPr/>
            </p:nvGrpSpPr>
            <p:grpSpPr>
              <a:xfrm>
                <a:off x="1178067" y="2553260"/>
                <a:ext cx="5057416" cy="830241"/>
                <a:chOff x="3281119" y="1005465"/>
                <a:chExt cx="2063116" cy="827830"/>
              </a:xfrm>
            </p:grpSpPr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9631C4C8-CA15-46E2-8386-8E22C6393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414" y="1414195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D8CD2FB0-F48B-4C3D-AAE6-E8AEA1EF0780}"/>
                    </a:ext>
                  </a:extLst>
                </p:cNvPr>
                <p:cNvSpPr/>
                <p:nvPr/>
              </p:nvSpPr>
              <p:spPr>
                <a:xfrm>
                  <a:off x="3281119" y="1005465"/>
                  <a:ext cx="2063116" cy="56528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根据调用的接口名，从缓存的 </a:t>
                  </a:r>
                  <a:r>
                    <a:rPr lang="en-US" altLang="zh-CN" sz="1200"/>
                    <a:t>map </a:t>
                  </a:r>
                  <a:r>
                    <a:rPr lang="zh-CN" altLang="en-US" sz="1200"/>
                    <a:t>（在 </a:t>
                  </a:r>
                  <a:r>
                    <a:rPr lang="en-US" altLang="zh-CN" sz="1200"/>
                    <a:t>afterPropertiesSet() </a:t>
                  </a:r>
                  <a:r>
                    <a:rPr lang="zh-CN" altLang="en-US" sz="1200"/>
                    <a:t>中已初始化接口和生产服务实现的 </a:t>
                  </a:r>
                  <a:r>
                    <a:rPr lang="en-US" altLang="zh-CN" sz="1200"/>
                    <a:t>map</a:t>
                  </a:r>
                  <a:r>
                    <a:rPr lang="zh-CN" altLang="en-US" sz="1200"/>
                    <a:t>）中获取属于该接口的生产服务实现列表</a:t>
                  </a:r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C3DC731D-03FB-4003-A3F9-4FADA1B26DD2}"/>
                  </a:ext>
                </a:extLst>
              </p:cNvPr>
              <p:cNvGrpSpPr/>
              <p:nvPr/>
            </p:nvGrpSpPr>
            <p:grpSpPr>
              <a:xfrm>
                <a:off x="1343721" y="3366711"/>
                <a:ext cx="4548315" cy="689389"/>
                <a:chOff x="2951421" y="994291"/>
                <a:chExt cx="2718363" cy="687387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0DC24AC-BFF9-4495-9303-7C9EA2642D5D}"/>
                    </a:ext>
                  </a:extLst>
                </p:cNvPr>
                <p:cNvSpPr/>
                <p:nvPr/>
              </p:nvSpPr>
              <p:spPr>
                <a:xfrm>
                  <a:off x="2951421" y="994291"/>
                  <a:ext cx="2718363" cy="44192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根据负载均衡策略，从生产服务实现列表中选取一个生产者机器</a:t>
                  </a:r>
                </a:p>
              </p:txBody>
            </p:sp>
            <p:cxnSp>
              <p:nvCxnSpPr>
                <p:cNvPr id="76" name="直接箭头连接符 75">
                  <a:extLst>
                    <a:ext uri="{FF2B5EF4-FFF2-40B4-BE49-F238E27FC236}">
                      <a16:creationId xmlns:a16="http://schemas.microsoft.com/office/drawing/2014/main" id="{02A34FD3-91CE-412E-B152-3DABC2CAA064}"/>
                    </a:ext>
                  </a:extLst>
                </p:cNvPr>
                <p:cNvCxnSpPr>
                  <a:cxnSpLocks/>
                  <a:endCxn id="74" idx="0"/>
                </p:cNvCxnSpPr>
                <p:nvPr/>
              </p:nvCxnSpPr>
              <p:spPr>
                <a:xfrm flipH="1">
                  <a:off x="4310602" y="1284870"/>
                  <a:ext cx="2" cy="3968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E05EA48E-8F34-44FB-8756-0031A8D498AA}"/>
                  </a:ext>
                </a:extLst>
              </p:cNvPr>
              <p:cNvGrpSpPr/>
              <p:nvPr/>
            </p:nvGrpSpPr>
            <p:grpSpPr>
              <a:xfrm>
                <a:off x="1799791" y="4056101"/>
                <a:ext cx="3636173" cy="812682"/>
                <a:chOff x="3116296" y="982340"/>
                <a:chExt cx="2173209" cy="810321"/>
              </a:xfrm>
            </p:grpSpPr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89A555D2-4F11-453D-B4A4-64C0DF88BB37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>
                  <a:off x="4202900" y="1353815"/>
                  <a:ext cx="0" cy="4388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EE79EF83-E7DB-48EC-898C-AF0365517C1F}"/>
                    </a:ext>
                  </a:extLst>
                </p:cNvPr>
                <p:cNvSpPr/>
                <p:nvPr/>
              </p:nvSpPr>
              <p:spPr>
                <a:xfrm>
                  <a:off x="3116296" y="982340"/>
                  <a:ext cx="2173209" cy="58102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构建请求 </a:t>
                  </a:r>
                  <a:r>
                    <a:rPr lang="en-US" altLang="zh-CN" sz="1200"/>
                    <a:t>request</a:t>
                  </a:r>
                  <a:r>
                    <a:rPr lang="zh-CN" altLang="en-US" sz="1200"/>
                    <a:t>，包含请求 </a:t>
                  </a:r>
                  <a:r>
                    <a:rPr lang="en-US" altLang="zh-CN" sz="1200"/>
                    <a:t>ID</a:t>
                  </a:r>
                  <a:r>
                    <a:rPr lang="zh-CN" altLang="en-US" sz="1200"/>
                    <a:t>、生产者、超时时间、方法名称、方法的参数信息等</a:t>
                  </a:r>
                  <a:endParaRPr lang="en-US" altLang="zh-CN" sz="1200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43F9B783-C462-4F24-A524-619802A70317}"/>
                  </a:ext>
                </a:extLst>
              </p:cNvPr>
              <p:cNvGrpSpPr/>
              <p:nvPr/>
            </p:nvGrpSpPr>
            <p:grpSpPr>
              <a:xfrm>
                <a:off x="1343719" y="4868783"/>
                <a:ext cx="4548315" cy="683675"/>
                <a:chOff x="2544096" y="916687"/>
                <a:chExt cx="3337588" cy="681689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EAE56C96-DB89-470F-88B6-3BA652522786}"/>
                    </a:ext>
                  </a:extLst>
                </p:cNvPr>
                <p:cNvSpPr/>
                <p:nvPr/>
              </p:nvSpPr>
              <p:spPr>
                <a:xfrm>
                  <a:off x="2544096" y="916687"/>
                  <a:ext cx="3337588" cy="44192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线程池根据选定生产者的 </a:t>
                  </a:r>
                  <a:r>
                    <a:rPr lang="en-US" altLang="zh-CN" sz="1200"/>
                    <a:t>IP </a:t>
                  </a:r>
                  <a:r>
                    <a:rPr lang="zh-CN" altLang="en-US" sz="1200"/>
                    <a:t>和端口，异步发起请求 </a:t>
                  </a:r>
                  <a:r>
                    <a:rPr lang="en-US" altLang="zh-CN" sz="1200"/>
                    <a:t>request</a:t>
                  </a:r>
                  <a:endParaRPr lang="zh-CN" altLang="en-US" sz="1200"/>
                </a:p>
              </p:txBody>
            </p: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7FEFA69C-A14E-4E89-9577-65D0160F0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9665" y="1179276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FEF6F0CC-9EE6-4285-AC47-275BB19F7AC4}"/>
                  </a:ext>
                </a:extLst>
              </p:cNvPr>
              <p:cNvSpPr/>
              <p:nvPr/>
            </p:nvSpPr>
            <p:spPr>
              <a:xfrm>
                <a:off x="2221999" y="5550913"/>
                <a:ext cx="2810220" cy="42032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从 </a:t>
                </a:r>
                <a:r>
                  <a:rPr lang="en-US" altLang="zh-CN" sz="1200"/>
                  <a:t>Map </a:t>
                </a:r>
                <a:r>
                  <a:rPr lang="zh-CN" altLang="en-US" sz="1200"/>
                  <a:t>中获取结果，返回回复</a:t>
                </a:r>
              </a:p>
            </p:txBody>
          </p:sp>
        </p:grp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56D9D29-86F8-4180-AE81-CF02AF72F091}"/>
              </a:ext>
            </a:extLst>
          </p:cNvPr>
          <p:cNvCxnSpPr>
            <a:cxnSpLocks/>
          </p:cNvCxnSpPr>
          <p:nvPr/>
        </p:nvCxnSpPr>
        <p:spPr>
          <a:xfrm>
            <a:off x="4376393" y="1672753"/>
            <a:ext cx="1615698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5383C97-58E5-4E3D-BCEE-5704ABEF6FF0}"/>
              </a:ext>
            </a:extLst>
          </p:cNvPr>
          <p:cNvGrpSpPr/>
          <p:nvPr/>
        </p:nvGrpSpPr>
        <p:grpSpPr>
          <a:xfrm>
            <a:off x="1661577" y="3069238"/>
            <a:ext cx="3522665" cy="3614039"/>
            <a:chOff x="3327075" y="880304"/>
            <a:chExt cx="3522665" cy="361403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BA4EF05-16DA-4685-90CD-E89F3B169DC8}"/>
                </a:ext>
              </a:extLst>
            </p:cNvPr>
            <p:cNvGrpSpPr/>
            <p:nvPr/>
          </p:nvGrpSpPr>
          <p:grpSpPr>
            <a:xfrm>
              <a:off x="3327075" y="1313564"/>
              <a:ext cx="3522665" cy="3180779"/>
              <a:chOff x="3288529" y="881187"/>
              <a:chExt cx="3522665" cy="3180779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E395BABD-195F-4C14-9FEA-E8CC3C0634A9}"/>
                  </a:ext>
                </a:extLst>
              </p:cNvPr>
              <p:cNvGrpSpPr/>
              <p:nvPr/>
            </p:nvGrpSpPr>
            <p:grpSpPr>
              <a:xfrm>
                <a:off x="3330977" y="881187"/>
                <a:ext cx="3395984" cy="740786"/>
                <a:chOff x="5526343" y="804650"/>
                <a:chExt cx="3395984" cy="740786"/>
              </a:xfrm>
            </p:grpSpPr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EC13C2E1-44F1-495E-9867-EFC36224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4333" y="1051579"/>
                  <a:ext cx="0" cy="49385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5" name="矩形: 圆角 114">
                  <a:extLst>
                    <a:ext uri="{FF2B5EF4-FFF2-40B4-BE49-F238E27FC236}">
                      <a16:creationId xmlns:a16="http://schemas.microsoft.com/office/drawing/2014/main" id="{0706748F-06AB-4C3B-B566-5E98AC275EF6}"/>
                    </a:ext>
                  </a:extLst>
                </p:cNvPr>
                <p:cNvSpPr/>
                <p:nvPr/>
              </p:nvSpPr>
              <p:spPr>
                <a:xfrm>
                  <a:off x="5526343" y="804650"/>
                  <a:ext cx="3395984" cy="49385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将请求 </a:t>
                  </a:r>
                  <a:r>
                    <a:rPr lang="en-US" altLang="zh-CN" sz="1200"/>
                    <a:t>ID </a:t>
                  </a:r>
                  <a:r>
                    <a:rPr lang="zh-CN" altLang="en-US" sz="1200"/>
                    <a:t>作为 </a:t>
                  </a:r>
                  <a:r>
                    <a:rPr lang="en-US" altLang="zh-CN" sz="1200"/>
                    <a:t>key</a:t>
                  </a:r>
                  <a:r>
                    <a:rPr lang="zh-CN" altLang="en-US" sz="1200"/>
                    <a:t> 存入回复 </a:t>
                  </a:r>
                  <a:r>
                    <a:rPr lang="en-US" altLang="zh-CN" sz="1200"/>
                    <a:t>map </a:t>
                  </a:r>
                  <a:r>
                    <a:rPr lang="zh-CN" altLang="en-US" sz="1200"/>
                    <a:t>中，异步获取是通过请求</a:t>
                  </a:r>
                  <a:r>
                    <a:rPr lang="en-US" altLang="zh-CN" sz="1200"/>
                    <a:t> ID </a:t>
                  </a:r>
                  <a:r>
                    <a:rPr lang="zh-CN" altLang="en-US" sz="1200"/>
                    <a:t>来获取回复结果值</a:t>
                  </a: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6767EEB-BB1D-4F84-897A-F17E64A021FE}"/>
                  </a:ext>
                </a:extLst>
              </p:cNvPr>
              <p:cNvGrpSpPr/>
              <p:nvPr/>
            </p:nvGrpSpPr>
            <p:grpSpPr>
              <a:xfrm>
                <a:off x="3330977" y="1632993"/>
                <a:ext cx="3395984" cy="740785"/>
                <a:chOff x="5526343" y="680144"/>
                <a:chExt cx="3395984" cy="740785"/>
              </a:xfrm>
            </p:grpSpPr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669F86A7-03AC-4131-9B36-B28F59A7A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4330" y="927072"/>
                  <a:ext cx="0" cy="49385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FAC67C59-CBCE-4EB8-8B12-94A8A4026842}"/>
                    </a:ext>
                  </a:extLst>
                </p:cNvPr>
                <p:cNvSpPr/>
                <p:nvPr/>
              </p:nvSpPr>
              <p:spPr>
                <a:xfrm>
                  <a:off x="5526343" y="680144"/>
                  <a:ext cx="3395984" cy="49385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根据生产者的地址，获取阻塞队列，再从队列中获取连接 </a:t>
                  </a:r>
                  <a:r>
                    <a:rPr lang="en-US" altLang="zh-CN" sz="1200"/>
                    <a:t>Channel</a:t>
                  </a:r>
                  <a:endParaRPr lang="zh-CN" altLang="en-US" sz="1200"/>
                </a:p>
              </p:txBody>
            </p:sp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8E5A9888-0335-4EB1-A4D1-E305FA46323C}"/>
                  </a:ext>
                </a:extLst>
              </p:cNvPr>
              <p:cNvGrpSpPr/>
              <p:nvPr/>
            </p:nvGrpSpPr>
            <p:grpSpPr>
              <a:xfrm>
                <a:off x="3330973" y="2384798"/>
                <a:ext cx="3395984" cy="604742"/>
                <a:chOff x="5526339" y="561089"/>
                <a:chExt cx="3395984" cy="604742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CB07A2DF-9C00-45C2-B268-37CC5461FC7E}"/>
                    </a:ext>
                  </a:extLst>
                </p:cNvPr>
                <p:cNvCxnSpPr>
                  <a:cxnSpLocks/>
                  <a:endCxn id="109" idx="0"/>
                </p:cNvCxnSpPr>
                <p:nvPr/>
              </p:nvCxnSpPr>
              <p:spPr>
                <a:xfrm>
                  <a:off x="7224329" y="784983"/>
                  <a:ext cx="2" cy="380848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F47201E1-3BF5-410A-A039-E96EF52166E1}"/>
                    </a:ext>
                  </a:extLst>
                </p:cNvPr>
                <p:cNvSpPr/>
                <p:nvPr/>
              </p:nvSpPr>
              <p:spPr>
                <a:xfrm>
                  <a:off x="5526339" y="561089"/>
                  <a:ext cx="3395984" cy="346794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将请求写入 </a:t>
                  </a:r>
                  <a:r>
                    <a:rPr lang="en-US" altLang="zh-CN" sz="1200"/>
                    <a:t>Channel</a:t>
                  </a:r>
                  <a:r>
                    <a:rPr lang="zh-CN" altLang="en-US" sz="1200"/>
                    <a:t>，并发送</a:t>
                  </a:r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DCDE7CFE-D121-4D32-A42E-16E6D2265D92}"/>
                  </a:ext>
                </a:extLst>
              </p:cNvPr>
              <p:cNvGrpSpPr/>
              <p:nvPr/>
            </p:nvGrpSpPr>
            <p:grpSpPr>
              <a:xfrm>
                <a:off x="3330973" y="2989540"/>
                <a:ext cx="3395984" cy="578569"/>
                <a:chOff x="5526339" y="301745"/>
                <a:chExt cx="3395984" cy="578569"/>
              </a:xfrm>
            </p:grpSpPr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781D26C0-379A-486B-8C87-C659A1DE3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24330" y="386457"/>
                  <a:ext cx="0" cy="49385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: 圆角 108">
                  <a:extLst>
                    <a:ext uri="{FF2B5EF4-FFF2-40B4-BE49-F238E27FC236}">
                      <a16:creationId xmlns:a16="http://schemas.microsoft.com/office/drawing/2014/main" id="{286CACAB-6B7A-4641-976D-B9B8F2D165D9}"/>
                    </a:ext>
                  </a:extLst>
                </p:cNvPr>
                <p:cNvSpPr/>
                <p:nvPr/>
              </p:nvSpPr>
              <p:spPr>
                <a:xfrm>
                  <a:off x="5526339" y="301745"/>
                  <a:ext cx="3395984" cy="33164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释放连接 </a:t>
                  </a:r>
                  <a:r>
                    <a:rPr lang="en-US" altLang="zh-CN" sz="1200"/>
                    <a:t>Channel</a:t>
                  </a:r>
                  <a:r>
                    <a:rPr lang="zh-CN" altLang="en-US" sz="1200"/>
                    <a:t>，放回阻塞队列中</a:t>
                  </a:r>
                </a:p>
              </p:txBody>
            </p:sp>
          </p:grpSp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57DCA8CC-FD45-4E48-9691-DAFF9354740C}"/>
                  </a:ext>
                </a:extLst>
              </p:cNvPr>
              <p:cNvSpPr/>
              <p:nvPr/>
            </p:nvSpPr>
            <p:spPr>
              <a:xfrm>
                <a:off x="3288529" y="3568109"/>
                <a:ext cx="3522665" cy="49385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服务端将结果写到回复 </a:t>
                </a:r>
                <a:r>
                  <a:rPr lang="en-US" altLang="zh-CN" sz="1200"/>
                  <a:t>map </a:t>
                </a:r>
                <a:r>
                  <a:rPr lang="zh-CN" altLang="en-US" sz="1200"/>
                  <a:t>中，根据客户端请求包定义的超时时间，等待一定时间内获取结果</a:t>
                </a: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CA468F59-DB98-4B28-93BE-042613DCB16B}"/>
                </a:ext>
              </a:extLst>
            </p:cNvPr>
            <p:cNvSpPr txBox="1"/>
            <p:nvPr/>
          </p:nvSpPr>
          <p:spPr>
            <a:xfrm>
              <a:off x="4039027" y="880304"/>
              <a:ext cx="2056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rgbClr val="C00000"/>
                  </a:solidFill>
                </a:rPr>
                <a:t>线程池</a:t>
              </a:r>
              <a:r>
                <a:rPr lang="en-US" altLang="zh-CN" sz="1600" b="1">
                  <a:solidFill>
                    <a:srgbClr val="C00000"/>
                  </a:solidFill>
                </a:rPr>
                <a:t> Callable </a:t>
              </a:r>
              <a:r>
                <a:rPr lang="zh-CN" altLang="en-US" sz="1600" b="1">
                  <a:solidFill>
                    <a:srgbClr val="C00000"/>
                  </a:solidFill>
                </a:rPr>
                <a:t>任务</a:t>
              </a:r>
            </a:p>
          </p:txBody>
        </p:sp>
      </p:grp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C85B7E0-2D0C-4139-AC08-8905FCA87CE1}"/>
              </a:ext>
            </a:extLst>
          </p:cNvPr>
          <p:cNvCxnSpPr>
            <a:cxnSpLocks/>
          </p:cNvCxnSpPr>
          <p:nvPr/>
        </p:nvCxnSpPr>
        <p:spPr>
          <a:xfrm flipH="1">
            <a:off x="5157354" y="3816967"/>
            <a:ext cx="1183119" cy="0"/>
          </a:xfrm>
          <a:prstGeom prst="straightConnector1">
            <a:avLst/>
          </a:prstGeom>
          <a:ln w="158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0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459664-6B1C-4C8E-B9FE-71CE1A39BDC7}"/>
              </a:ext>
            </a:extLst>
          </p:cNvPr>
          <p:cNvGrpSpPr/>
          <p:nvPr/>
        </p:nvGrpSpPr>
        <p:grpSpPr>
          <a:xfrm>
            <a:off x="1587566" y="1118403"/>
            <a:ext cx="3416320" cy="1828964"/>
            <a:chOff x="1386022" y="1382234"/>
            <a:chExt cx="3416320" cy="182896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82169F-5490-4D5F-9D6E-BD0F76D8D610}"/>
                </a:ext>
              </a:extLst>
            </p:cNvPr>
            <p:cNvGrpSpPr/>
            <p:nvPr/>
          </p:nvGrpSpPr>
          <p:grpSpPr>
            <a:xfrm>
              <a:off x="1684671" y="1880286"/>
              <a:ext cx="2819019" cy="1330912"/>
              <a:chOff x="1610780" y="1238875"/>
              <a:chExt cx="2819019" cy="1330912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FD5BD901-C2DE-4383-AAE1-8891E209A67A}"/>
                  </a:ext>
                </a:extLst>
              </p:cNvPr>
              <p:cNvSpPr/>
              <p:nvPr/>
            </p:nvSpPr>
            <p:spPr>
              <a:xfrm>
                <a:off x="1780796" y="1238875"/>
                <a:ext cx="2478989" cy="4971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/>
                  <a:t>Netty </a:t>
                </a:r>
                <a:r>
                  <a:rPr lang="zh-CN" altLang="en-US" sz="1200"/>
                  <a:t>的 </a:t>
                </a:r>
                <a:r>
                  <a:rPr lang="en-US" altLang="zh-CN" sz="1200"/>
                  <a:t>NettyCodecHanlder </a:t>
                </a:r>
                <a:r>
                  <a:rPr lang="zh-CN" altLang="en-US" sz="1200"/>
                  <a:t>解码请求，传到下个 </a:t>
                </a:r>
                <a:r>
                  <a:rPr lang="en-US" altLang="zh-CN" sz="1200"/>
                  <a:t>handler</a:t>
                </a:r>
                <a:endParaRPr lang="zh-CN" altLang="en-US" sz="120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0C564DD0-7738-41B6-9705-0317482990D1}"/>
                  </a:ext>
                </a:extLst>
              </p:cNvPr>
              <p:cNvSpPr/>
              <p:nvPr/>
            </p:nvSpPr>
            <p:spPr>
              <a:xfrm>
                <a:off x="1610780" y="2072637"/>
                <a:ext cx="2819019" cy="4971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/>
                  <a:t>Netty </a:t>
                </a:r>
                <a:r>
                  <a:rPr lang="zh-CN" altLang="en-US" sz="1200"/>
                  <a:t>的 </a:t>
                </a:r>
                <a:r>
                  <a:rPr lang="en-US" altLang="zh-CN" sz="1200"/>
                  <a:t>NettyConsumerHanlder </a:t>
                </a:r>
                <a:r>
                  <a:rPr lang="zh-CN" altLang="en-US" sz="1200"/>
                  <a:t>接收回复，调用 </a:t>
                </a:r>
                <a:r>
                  <a:rPr lang="en-US" altLang="zh-CN" sz="1200"/>
                  <a:t>channelRead0 </a:t>
                </a:r>
                <a:r>
                  <a:rPr lang="zh-CN" altLang="en-US" sz="1200"/>
                  <a:t>处理请求 </a:t>
                </a:r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08DB255-9F18-47EE-AD87-28908A869AFB}"/>
                </a:ext>
              </a:extLst>
            </p:cNvPr>
            <p:cNvCxnSpPr/>
            <p:nvPr/>
          </p:nvCxnSpPr>
          <p:spPr>
            <a:xfrm>
              <a:off x="3094182" y="2357309"/>
              <a:ext cx="0" cy="31486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0FDE8CE-AF9F-4F74-9628-85468BF5C2CF}"/>
                </a:ext>
              </a:extLst>
            </p:cNvPr>
            <p:cNvSpPr txBox="1"/>
            <p:nvPr/>
          </p:nvSpPr>
          <p:spPr>
            <a:xfrm>
              <a:off x="1386022" y="1382234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客户端（消费者）接收回复流程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E59CB6D-B33F-4FC0-B433-8D206B3E26CB}"/>
              </a:ext>
            </a:extLst>
          </p:cNvPr>
          <p:cNvGrpSpPr/>
          <p:nvPr/>
        </p:nvGrpSpPr>
        <p:grpSpPr>
          <a:xfrm>
            <a:off x="5364530" y="1955131"/>
            <a:ext cx="5057416" cy="2369243"/>
            <a:chOff x="6070337" y="1691939"/>
            <a:chExt cx="5057416" cy="209356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DEB5908-4D49-48B3-952D-8550D9391019}"/>
                </a:ext>
              </a:extLst>
            </p:cNvPr>
            <p:cNvSpPr txBox="1"/>
            <p:nvPr/>
          </p:nvSpPr>
          <p:spPr>
            <a:xfrm>
              <a:off x="7334599" y="1691939"/>
              <a:ext cx="2369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00000"/>
                  </a:solidFill>
                </a:rPr>
                <a:t>channelRead0 </a:t>
              </a:r>
              <a:r>
                <a:rPr lang="zh-CN" altLang="en-US" sz="1600" b="1">
                  <a:solidFill>
                    <a:srgbClr val="C00000"/>
                  </a:solidFill>
                </a:rPr>
                <a:t>处理回复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5987F75-9566-4F75-AA84-70772A6A4836}"/>
                </a:ext>
              </a:extLst>
            </p:cNvPr>
            <p:cNvGrpSpPr/>
            <p:nvPr/>
          </p:nvGrpSpPr>
          <p:grpSpPr>
            <a:xfrm>
              <a:off x="6070337" y="2091338"/>
              <a:ext cx="5057416" cy="1694161"/>
              <a:chOff x="1178067" y="2553260"/>
              <a:chExt cx="5057416" cy="169416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026D0DC-CAC9-4688-ABCA-B1F3508365D6}"/>
                  </a:ext>
                </a:extLst>
              </p:cNvPr>
              <p:cNvGrpSpPr/>
              <p:nvPr/>
            </p:nvGrpSpPr>
            <p:grpSpPr>
              <a:xfrm>
                <a:off x="1178067" y="2553260"/>
                <a:ext cx="5057416" cy="1060846"/>
                <a:chOff x="3281119" y="1005465"/>
                <a:chExt cx="2063116" cy="1057765"/>
              </a:xfrm>
            </p:grpSpPr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9631C4C8-CA15-46E2-8386-8E22C6393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414" y="1414195"/>
                  <a:ext cx="0" cy="6490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D8CD2FB0-F48B-4C3D-AAE6-E8AEA1EF0780}"/>
                    </a:ext>
                  </a:extLst>
                </p:cNvPr>
                <p:cNvSpPr/>
                <p:nvPr/>
              </p:nvSpPr>
              <p:spPr>
                <a:xfrm>
                  <a:off x="3281119" y="1005465"/>
                  <a:ext cx="2063116" cy="56528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解析回复，根据 </a:t>
                  </a:r>
                  <a:r>
                    <a:rPr lang="en-US" altLang="zh-CN" sz="1200"/>
                    <a:t>responseId </a:t>
                  </a:r>
                  <a:r>
                    <a:rPr lang="zh-CN" altLang="en-US" sz="1200"/>
                    <a:t>从 </a:t>
                  </a:r>
                  <a:r>
                    <a:rPr lang="en-US" altLang="zh-CN" sz="1200"/>
                    <a:t>map </a:t>
                  </a:r>
                  <a:r>
                    <a:rPr lang="zh-CN" altLang="en-US" sz="1200"/>
                    <a:t>中获取回复类</a:t>
                  </a:r>
                </a:p>
              </p:txBody>
            </p:sp>
          </p:grp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90DC24AC-BFF9-4495-9303-7C9EA2642D5D}"/>
                  </a:ext>
                </a:extLst>
              </p:cNvPr>
              <p:cNvSpPr/>
              <p:nvPr/>
            </p:nvSpPr>
            <p:spPr>
              <a:xfrm>
                <a:off x="1343724" y="3680490"/>
                <a:ext cx="4548315" cy="56693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将结果添加到回复类，并放到 </a:t>
                </a:r>
                <a:r>
                  <a:rPr lang="en-US" altLang="zh-CN" sz="1200"/>
                  <a:t>map </a:t>
                </a:r>
                <a:r>
                  <a:rPr lang="zh-CN" altLang="en-US" sz="1200"/>
                  <a:t>中</a:t>
                </a:r>
              </a:p>
            </p:txBody>
          </p:sp>
        </p:grpSp>
      </p:grp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56D9D29-86F8-4180-AE81-CF02AF72F091}"/>
              </a:ext>
            </a:extLst>
          </p:cNvPr>
          <p:cNvCxnSpPr>
            <a:cxnSpLocks/>
          </p:cNvCxnSpPr>
          <p:nvPr/>
        </p:nvCxnSpPr>
        <p:spPr>
          <a:xfrm>
            <a:off x="3787548" y="2719791"/>
            <a:ext cx="1615698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835DC9C-B98E-4350-9D14-3C04BABCEDAF}"/>
              </a:ext>
            </a:extLst>
          </p:cNvPr>
          <p:cNvGrpSpPr/>
          <p:nvPr/>
        </p:nvGrpSpPr>
        <p:grpSpPr>
          <a:xfrm>
            <a:off x="1334040" y="3457155"/>
            <a:ext cx="3395984" cy="805305"/>
            <a:chOff x="3369523" y="1002117"/>
            <a:chExt cx="3395984" cy="805305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8280D85-4C3E-4B81-9618-BCA0D8946C69}"/>
                </a:ext>
              </a:extLst>
            </p:cNvPr>
            <p:cNvSpPr/>
            <p:nvPr/>
          </p:nvSpPr>
          <p:spPr>
            <a:xfrm>
              <a:off x="3369523" y="1313564"/>
              <a:ext cx="3395984" cy="493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线程池发送请求后，使用阻塞队列在一定时间内（请求包中定义等待时间）获取结果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A8614E0-7FDA-4E1F-BC69-0FF8E158764A}"/>
                </a:ext>
              </a:extLst>
            </p:cNvPr>
            <p:cNvSpPr txBox="1"/>
            <p:nvPr/>
          </p:nvSpPr>
          <p:spPr>
            <a:xfrm>
              <a:off x="4039028" y="1002117"/>
              <a:ext cx="2056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C00000"/>
                  </a:solidFill>
                </a:rPr>
                <a:t>线程池</a:t>
              </a:r>
              <a:r>
                <a:rPr lang="en-US" altLang="zh-CN" sz="1600" b="1">
                  <a:solidFill>
                    <a:srgbClr val="C00000"/>
                  </a:solidFill>
                </a:rPr>
                <a:t> Callable </a:t>
              </a:r>
              <a:r>
                <a:rPr lang="zh-CN" altLang="en-US" sz="1600" b="1">
                  <a:solidFill>
                    <a:srgbClr val="C00000"/>
                  </a:solidFill>
                </a:rPr>
                <a:t>任务</a:t>
              </a: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5F4CFC4-ED2C-4AA1-80FD-0CD4D1BE767A}"/>
              </a:ext>
            </a:extLst>
          </p:cNvPr>
          <p:cNvCxnSpPr>
            <a:cxnSpLocks/>
          </p:cNvCxnSpPr>
          <p:nvPr/>
        </p:nvCxnSpPr>
        <p:spPr>
          <a:xfrm>
            <a:off x="3922175" y="4040908"/>
            <a:ext cx="1615698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83EF661-AA1E-434C-8BC9-E1878FF22187}"/>
              </a:ext>
            </a:extLst>
          </p:cNvPr>
          <p:cNvSpPr txBox="1"/>
          <p:nvPr/>
        </p:nvSpPr>
        <p:spPr>
          <a:xfrm>
            <a:off x="1515287" y="4240583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</a:rPr>
              <a:t>poll.(timeout,</a:t>
            </a:r>
            <a:r>
              <a:rPr lang="zh-CN" altLang="en-US" sz="1400">
                <a:solidFill>
                  <a:srgbClr val="C00000"/>
                </a:solidFill>
              </a:rPr>
              <a:t> </a:t>
            </a:r>
            <a:r>
              <a:rPr lang="en-US" altLang="zh-CN" sz="1400">
                <a:solidFill>
                  <a:srgbClr val="C00000"/>
                </a:solidFill>
              </a:rPr>
              <a:t>TimeUnit. MILLISECONDS)</a:t>
            </a:r>
            <a:endParaRPr lang="zh-CN" alt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4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9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4D5B4B-0FCA-473B-A5AB-5CBF5F80198F}"/>
              </a:ext>
            </a:extLst>
          </p:cNvPr>
          <p:cNvGrpSpPr/>
          <p:nvPr/>
        </p:nvGrpSpPr>
        <p:grpSpPr>
          <a:xfrm>
            <a:off x="6859624" y="2155930"/>
            <a:ext cx="3415823" cy="3330156"/>
            <a:chOff x="4263710" y="1052945"/>
            <a:chExt cx="3415823" cy="333015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8286315-7C2C-4068-8C3B-DE9A61E3F12D}"/>
                </a:ext>
              </a:extLst>
            </p:cNvPr>
            <p:cNvGrpSpPr/>
            <p:nvPr/>
          </p:nvGrpSpPr>
          <p:grpSpPr>
            <a:xfrm>
              <a:off x="4577469" y="1560771"/>
              <a:ext cx="2816301" cy="2670094"/>
              <a:chOff x="4577469" y="1560771"/>
              <a:chExt cx="2816301" cy="2670094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6B38C03-9D80-4C04-BC09-4AC919392C51}"/>
                  </a:ext>
                </a:extLst>
              </p:cNvPr>
              <p:cNvGrpSpPr/>
              <p:nvPr/>
            </p:nvGrpSpPr>
            <p:grpSpPr>
              <a:xfrm>
                <a:off x="4577469" y="1560771"/>
                <a:ext cx="2731131" cy="898881"/>
                <a:chOff x="3171824" y="619124"/>
                <a:chExt cx="2062161" cy="898881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EC4D2322-D114-4E57-9E67-0E2D220134E0}"/>
                    </a:ext>
                  </a:extLst>
                </p:cNvPr>
                <p:cNvSpPr/>
                <p:nvPr/>
              </p:nvSpPr>
              <p:spPr>
                <a:xfrm>
                  <a:off x="3171824" y="619124"/>
                  <a:ext cx="2062161" cy="58102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连接 </a:t>
                  </a:r>
                  <a:r>
                    <a:rPr lang="en-US" altLang="zh-CN" sz="1200"/>
                    <a:t>ZooKeeper</a:t>
                  </a:r>
                  <a:endParaRPr lang="zh-CN" altLang="en-US" sz="1200"/>
                </a:p>
              </p:txBody>
            </p: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6B03C5AC-091A-4D5F-AC01-49DD3090E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5036" y="1098905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061A859-DCC9-44B3-8762-FD0F537204BC}"/>
                  </a:ext>
                </a:extLst>
              </p:cNvPr>
              <p:cNvGrpSpPr/>
              <p:nvPr/>
            </p:nvGrpSpPr>
            <p:grpSpPr>
              <a:xfrm>
                <a:off x="4577469" y="2516274"/>
                <a:ext cx="2731131" cy="905686"/>
                <a:chOff x="3171824" y="619124"/>
                <a:chExt cx="2062161" cy="905686"/>
              </a:xfrm>
            </p:grpSpPr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FA88FAE5-AF1A-42B7-A3FF-732AE3EFD535}"/>
                    </a:ext>
                  </a:extLst>
                </p:cNvPr>
                <p:cNvSpPr/>
                <p:nvPr/>
              </p:nvSpPr>
              <p:spPr>
                <a:xfrm>
                  <a:off x="3171824" y="619124"/>
                  <a:ext cx="2062161" cy="58102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遍历生产者服务列表，将相同接口的多个服务实现放到同一个列表中</a:t>
                  </a:r>
                </a:p>
              </p:txBody>
            </p: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C92A1B83-5FF2-4A54-8269-642831F40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2904" y="1105710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F3FC5CF2-F349-43E0-8B2A-3C986F706B83}"/>
                  </a:ext>
                </a:extLst>
              </p:cNvPr>
              <p:cNvSpPr/>
              <p:nvPr/>
            </p:nvSpPr>
            <p:spPr>
              <a:xfrm>
                <a:off x="4592928" y="3459211"/>
                <a:ext cx="2800842" cy="77165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为每个接口创建节点路径，并注册监听器</a:t>
                </a:r>
                <a:endParaRPr lang="en-US" altLang="zh-CN" sz="1200"/>
              </a:p>
            </p:txBody>
          </p:sp>
        </p:grp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7D74992-0036-42F4-8739-9305EC6F8E61}"/>
                </a:ext>
              </a:extLst>
            </p:cNvPr>
            <p:cNvSpPr/>
            <p:nvPr/>
          </p:nvSpPr>
          <p:spPr>
            <a:xfrm>
              <a:off x="4263710" y="1052945"/>
              <a:ext cx="3415823" cy="333015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D292335-BDFC-4119-894A-4F9F30C1517C}"/>
                </a:ext>
              </a:extLst>
            </p:cNvPr>
            <p:cNvSpPr txBox="1"/>
            <p:nvPr/>
          </p:nvSpPr>
          <p:spPr>
            <a:xfrm>
              <a:off x="4854469" y="1148606"/>
              <a:ext cx="2076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00000"/>
                  </a:solidFill>
                </a:rPr>
                <a:t>ZooKeeper </a:t>
              </a:r>
              <a:r>
                <a:rPr lang="zh-CN" altLang="en-US" sz="1600" b="1">
                  <a:solidFill>
                    <a:srgbClr val="C00000"/>
                  </a:solidFill>
                </a:rPr>
                <a:t>注册中心</a:t>
              </a:r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6A3E497-3127-4255-8A1F-422C58EBE33F}"/>
              </a:ext>
            </a:extLst>
          </p:cNvPr>
          <p:cNvCxnSpPr>
            <a:cxnSpLocks/>
          </p:cNvCxnSpPr>
          <p:nvPr/>
        </p:nvCxnSpPr>
        <p:spPr>
          <a:xfrm>
            <a:off x="5474129" y="2987004"/>
            <a:ext cx="1615698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D3A4A6-4F4C-4F8C-8B4C-7C2F0F32D19B}"/>
              </a:ext>
            </a:extLst>
          </p:cNvPr>
          <p:cNvGrpSpPr/>
          <p:nvPr/>
        </p:nvGrpSpPr>
        <p:grpSpPr>
          <a:xfrm>
            <a:off x="2523273" y="287459"/>
            <a:ext cx="3443591" cy="2980129"/>
            <a:chOff x="1388498" y="1302059"/>
            <a:chExt cx="3443591" cy="298012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215EE04-4F13-492F-BD21-D6912DB45723}"/>
                </a:ext>
              </a:extLst>
            </p:cNvPr>
            <p:cNvGrpSpPr/>
            <p:nvPr/>
          </p:nvGrpSpPr>
          <p:grpSpPr>
            <a:xfrm>
              <a:off x="1388498" y="1855135"/>
              <a:ext cx="3380771" cy="2427053"/>
              <a:chOff x="1314607" y="1213724"/>
              <a:chExt cx="3380771" cy="2427053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F06FDF-1259-4FD4-8364-0205B8DA3FF0}"/>
                  </a:ext>
                </a:extLst>
              </p:cNvPr>
              <p:cNvSpPr/>
              <p:nvPr/>
            </p:nvSpPr>
            <p:spPr>
              <a:xfrm>
                <a:off x="1899723" y="1213724"/>
                <a:ext cx="2210540" cy="5950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绑定端口，初始化并启动 </a:t>
                </a:r>
                <a:r>
                  <a:rPr lang="en-US" altLang="zh-CN" sz="1200"/>
                  <a:t>Netty</a:t>
                </a:r>
                <a:endParaRPr lang="zh-CN" altLang="en-US" sz="1200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42BDFCC-7EED-470D-B846-0FAF1B771507}"/>
                  </a:ext>
                </a:extLst>
              </p:cNvPr>
              <p:cNvSpPr/>
              <p:nvPr/>
            </p:nvSpPr>
            <p:spPr>
              <a:xfrm>
                <a:off x="1515051" y="2119119"/>
                <a:ext cx="3015402" cy="5950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从配置文件中获取要提供服务的类和方法，添加到服务实现列表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8CEE0A8-4D5C-40C8-A72C-3451E852E0DA}"/>
                  </a:ext>
                </a:extLst>
              </p:cNvPr>
              <p:cNvSpPr/>
              <p:nvPr/>
            </p:nvSpPr>
            <p:spPr>
              <a:xfrm>
                <a:off x="1314607" y="3049494"/>
                <a:ext cx="3380771" cy="5912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将服务实现列表注册到 </a:t>
                </a:r>
                <a:r>
                  <a:rPr lang="en-US" altLang="zh-CN" sz="1200"/>
                  <a:t>ZooKeeper</a:t>
                </a:r>
                <a:r>
                  <a:rPr lang="zh-CN" altLang="en-US" sz="1200"/>
                  <a:t> 的注册中心</a:t>
                </a:r>
              </a:p>
            </p:txBody>
          </p: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E215479-13FE-49C1-9897-077F778ABF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4182" y="2357309"/>
              <a:ext cx="0" cy="3944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F0317B8-D24D-4D11-AACF-405127253029}"/>
                </a:ext>
              </a:extLst>
            </p:cNvPr>
            <p:cNvCxnSpPr>
              <a:cxnSpLocks/>
            </p:cNvCxnSpPr>
            <p:nvPr/>
          </p:nvCxnSpPr>
          <p:spPr>
            <a:xfrm>
              <a:off x="3078885" y="3278078"/>
              <a:ext cx="0" cy="37940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85BA8B-6B2C-430E-AD9C-6447F159DE65}"/>
                </a:ext>
              </a:extLst>
            </p:cNvPr>
            <p:cNvSpPr txBox="1"/>
            <p:nvPr/>
          </p:nvSpPr>
          <p:spPr>
            <a:xfrm>
              <a:off x="1646602" y="1302059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服务端（生产者）初始化流程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09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9E59CB6D-B33F-4FC0-B433-8D206B3E26CB}"/>
              </a:ext>
            </a:extLst>
          </p:cNvPr>
          <p:cNvGrpSpPr/>
          <p:nvPr/>
        </p:nvGrpSpPr>
        <p:grpSpPr>
          <a:xfrm>
            <a:off x="6028716" y="1669687"/>
            <a:ext cx="5057416" cy="3794850"/>
            <a:chOff x="6070337" y="1714462"/>
            <a:chExt cx="5057416" cy="379485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DEB5908-4D49-48B3-952D-8550D9391019}"/>
                </a:ext>
              </a:extLst>
            </p:cNvPr>
            <p:cNvSpPr txBox="1"/>
            <p:nvPr/>
          </p:nvSpPr>
          <p:spPr>
            <a:xfrm>
              <a:off x="7334599" y="1714462"/>
              <a:ext cx="2369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rgbClr val="C00000"/>
                  </a:solidFill>
                </a:rPr>
                <a:t>channelRead0 </a:t>
              </a:r>
              <a:r>
                <a:rPr lang="zh-CN" altLang="en-US" sz="1600" b="1">
                  <a:solidFill>
                    <a:srgbClr val="C00000"/>
                  </a:solidFill>
                </a:rPr>
                <a:t>处理请求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5987F75-9566-4F75-AA84-70772A6A4836}"/>
                </a:ext>
              </a:extLst>
            </p:cNvPr>
            <p:cNvGrpSpPr/>
            <p:nvPr/>
          </p:nvGrpSpPr>
          <p:grpSpPr>
            <a:xfrm>
              <a:off x="6070337" y="2091338"/>
              <a:ext cx="5057416" cy="3417974"/>
              <a:chOff x="1178067" y="2553260"/>
              <a:chExt cx="5057416" cy="3417974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026D0DC-CAC9-4688-ABCA-B1F3508365D6}"/>
                  </a:ext>
                </a:extLst>
              </p:cNvPr>
              <p:cNvGrpSpPr/>
              <p:nvPr/>
            </p:nvGrpSpPr>
            <p:grpSpPr>
              <a:xfrm>
                <a:off x="1178067" y="2553260"/>
                <a:ext cx="5057416" cy="830241"/>
                <a:chOff x="3281119" y="1005465"/>
                <a:chExt cx="2063116" cy="827830"/>
              </a:xfrm>
            </p:grpSpPr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9631C4C8-CA15-46E2-8386-8E22C6393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414" y="1414195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D8CD2FB0-F48B-4C3D-AAE6-E8AEA1EF0780}"/>
                    </a:ext>
                  </a:extLst>
                </p:cNvPr>
                <p:cNvSpPr/>
                <p:nvPr/>
              </p:nvSpPr>
              <p:spPr>
                <a:xfrm>
                  <a:off x="3281119" y="1005465"/>
                  <a:ext cx="2063116" cy="56528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解析请求，获取服务提供者信息</a:t>
                  </a:r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C3DC731D-03FB-4003-A3F9-4FADA1B26DD2}"/>
                  </a:ext>
                </a:extLst>
              </p:cNvPr>
              <p:cNvGrpSpPr/>
              <p:nvPr/>
            </p:nvGrpSpPr>
            <p:grpSpPr>
              <a:xfrm>
                <a:off x="1343721" y="3366711"/>
                <a:ext cx="4548315" cy="689389"/>
                <a:chOff x="2951421" y="994291"/>
                <a:chExt cx="2718363" cy="687387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0DC24AC-BFF9-4495-9303-7C9EA2642D5D}"/>
                    </a:ext>
                  </a:extLst>
                </p:cNvPr>
                <p:cNvSpPr/>
                <p:nvPr/>
              </p:nvSpPr>
              <p:spPr>
                <a:xfrm>
                  <a:off x="2951421" y="994291"/>
                  <a:ext cx="2718363" cy="44192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从服务提供者信息中获取要消费的接口</a:t>
                  </a:r>
                </a:p>
              </p:txBody>
            </p:sp>
            <p:cxnSp>
              <p:nvCxnSpPr>
                <p:cNvPr id="76" name="直接箭头连接符 75">
                  <a:extLst>
                    <a:ext uri="{FF2B5EF4-FFF2-40B4-BE49-F238E27FC236}">
                      <a16:creationId xmlns:a16="http://schemas.microsoft.com/office/drawing/2014/main" id="{02A34FD3-91CE-412E-B152-3DABC2CAA064}"/>
                    </a:ext>
                  </a:extLst>
                </p:cNvPr>
                <p:cNvCxnSpPr>
                  <a:cxnSpLocks/>
                  <a:endCxn id="74" idx="0"/>
                </p:cNvCxnSpPr>
                <p:nvPr/>
              </p:nvCxnSpPr>
              <p:spPr>
                <a:xfrm flipH="1">
                  <a:off x="4310602" y="1284870"/>
                  <a:ext cx="2" cy="3968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E05EA48E-8F34-44FB-8756-0031A8D498AA}"/>
                  </a:ext>
                </a:extLst>
              </p:cNvPr>
              <p:cNvGrpSpPr/>
              <p:nvPr/>
            </p:nvGrpSpPr>
            <p:grpSpPr>
              <a:xfrm>
                <a:off x="1799791" y="4056101"/>
                <a:ext cx="3636173" cy="812682"/>
                <a:chOff x="3116296" y="982340"/>
                <a:chExt cx="2173209" cy="810321"/>
              </a:xfrm>
            </p:grpSpPr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89A555D2-4F11-453D-B4A4-64C0DF88BB37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>
                  <a:off x="4202900" y="1353815"/>
                  <a:ext cx="0" cy="4388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EE79EF83-E7DB-48EC-898C-AF0365517C1F}"/>
                    </a:ext>
                  </a:extLst>
                </p:cNvPr>
                <p:cNvSpPr/>
                <p:nvPr/>
              </p:nvSpPr>
              <p:spPr>
                <a:xfrm>
                  <a:off x="3116296" y="982340"/>
                  <a:ext cx="2173209" cy="58102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根据请求中的消费接口，从本地缓存的可提供服务接口列表中找到该实现</a:t>
                  </a:r>
                  <a:endParaRPr lang="en-US" altLang="zh-CN" sz="1200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43F9B783-C462-4F24-A524-619802A70317}"/>
                  </a:ext>
                </a:extLst>
              </p:cNvPr>
              <p:cNvGrpSpPr/>
              <p:nvPr/>
            </p:nvGrpSpPr>
            <p:grpSpPr>
              <a:xfrm>
                <a:off x="1343719" y="4868783"/>
                <a:ext cx="4548315" cy="683675"/>
                <a:chOff x="2544096" y="916687"/>
                <a:chExt cx="3337588" cy="681689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EAE56C96-DB89-470F-88B6-3BA652522786}"/>
                    </a:ext>
                  </a:extLst>
                </p:cNvPr>
                <p:cNvSpPr/>
                <p:nvPr/>
              </p:nvSpPr>
              <p:spPr>
                <a:xfrm>
                  <a:off x="2544096" y="916687"/>
                  <a:ext cx="3337588" cy="44192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找到该实现接口后，使用反射调用，获取结果</a:t>
                  </a:r>
                </a:p>
              </p:txBody>
            </p: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7FEFA69C-A14E-4E89-9577-65D0160F0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9665" y="1179276"/>
                  <a:ext cx="0" cy="4191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FEF6F0CC-9EE6-4285-AC47-275BB19F7AC4}"/>
                  </a:ext>
                </a:extLst>
              </p:cNvPr>
              <p:cNvSpPr/>
              <p:nvPr/>
            </p:nvSpPr>
            <p:spPr>
              <a:xfrm>
                <a:off x="2221999" y="5550913"/>
                <a:ext cx="2810220" cy="42032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封装结果后，写入并发送回客户端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A13949-A62A-4BFF-88C8-54EFF79FBF41}"/>
              </a:ext>
            </a:extLst>
          </p:cNvPr>
          <p:cNvGrpSpPr/>
          <p:nvPr/>
        </p:nvGrpSpPr>
        <p:grpSpPr>
          <a:xfrm>
            <a:off x="1772282" y="779010"/>
            <a:ext cx="4256434" cy="1764703"/>
            <a:chOff x="1735657" y="910727"/>
            <a:chExt cx="4256434" cy="176470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9459664-6B1C-4C8E-B9FE-71CE1A39BDC7}"/>
                </a:ext>
              </a:extLst>
            </p:cNvPr>
            <p:cNvGrpSpPr/>
            <p:nvPr/>
          </p:nvGrpSpPr>
          <p:grpSpPr>
            <a:xfrm>
              <a:off x="1735657" y="910727"/>
              <a:ext cx="4108817" cy="1764703"/>
              <a:chOff x="1039488" y="1429072"/>
              <a:chExt cx="4108817" cy="176470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6782169F-5490-4D5F-9D6E-BD0F76D8D610}"/>
                  </a:ext>
                </a:extLst>
              </p:cNvPr>
              <p:cNvGrpSpPr/>
              <p:nvPr/>
            </p:nvGrpSpPr>
            <p:grpSpPr>
              <a:xfrm>
                <a:off x="1745975" y="1880286"/>
                <a:ext cx="2695841" cy="1313489"/>
                <a:chOff x="1672084" y="1238875"/>
                <a:chExt cx="2695841" cy="1313489"/>
              </a:xfrm>
            </p:grpSpPr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FD5BD901-C2DE-4383-AAE1-8891E209A67A}"/>
                    </a:ext>
                  </a:extLst>
                </p:cNvPr>
                <p:cNvSpPr/>
                <p:nvPr/>
              </p:nvSpPr>
              <p:spPr>
                <a:xfrm>
                  <a:off x="1780796" y="1238875"/>
                  <a:ext cx="2478989" cy="4971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/>
                    <a:t>Netty </a:t>
                  </a:r>
                  <a:r>
                    <a:rPr lang="zh-CN" altLang="en-US" sz="1200"/>
                    <a:t>的 </a:t>
                  </a:r>
                  <a:r>
                    <a:rPr lang="en-US" altLang="zh-CN" sz="1200"/>
                    <a:t>NettyCodecHanlder </a:t>
                  </a:r>
                  <a:r>
                    <a:rPr lang="zh-CN" altLang="en-US" sz="1200"/>
                    <a:t>解码请求，传到下个 </a:t>
                  </a:r>
                  <a:r>
                    <a:rPr lang="en-US" altLang="zh-CN" sz="1200"/>
                    <a:t>handler</a:t>
                  </a:r>
                  <a:endParaRPr lang="zh-CN" altLang="en-US" sz="1200"/>
                </a:p>
              </p:txBody>
            </p:sp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0C564DD0-7738-41B6-9705-0317482990D1}"/>
                    </a:ext>
                  </a:extLst>
                </p:cNvPr>
                <p:cNvSpPr/>
                <p:nvPr/>
              </p:nvSpPr>
              <p:spPr>
                <a:xfrm>
                  <a:off x="1672084" y="2055214"/>
                  <a:ext cx="2695841" cy="4971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/>
                    <a:t>Netty </a:t>
                  </a:r>
                  <a:r>
                    <a:rPr lang="zh-CN" altLang="en-US" sz="1200"/>
                    <a:t>的 </a:t>
                  </a:r>
                  <a:r>
                    <a:rPr lang="en-US" altLang="zh-CN" sz="1200"/>
                    <a:t>NettyProducerHandler </a:t>
                  </a:r>
                  <a:r>
                    <a:rPr lang="zh-CN" altLang="en-US" sz="1200"/>
                    <a:t>接收请求，调用 </a:t>
                  </a:r>
                  <a:r>
                    <a:rPr lang="en-US" altLang="zh-CN" sz="1200"/>
                    <a:t>channelRead0 </a:t>
                  </a:r>
                  <a:r>
                    <a:rPr lang="zh-CN" altLang="en-US" sz="1200"/>
                    <a:t>处理请求 </a:t>
                  </a:r>
                </a:p>
              </p:txBody>
            </p:sp>
          </p:grp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F08DB255-9F18-47EE-AD87-28908A869AFB}"/>
                  </a:ext>
                </a:extLst>
              </p:cNvPr>
              <p:cNvCxnSpPr/>
              <p:nvPr/>
            </p:nvCxnSpPr>
            <p:spPr>
              <a:xfrm>
                <a:off x="3094182" y="2357309"/>
                <a:ext cx="0" cy="314867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FDE8CE-AF9F-4F74-9628-85468BF5C2CF}"/>
                  </a:ext>
                </a:extLst>
              </p:cNvPr>
              <p:cNvSpPr txBox="1"/>
              <p:nvPr/>
            </p:nvSpPr>
            <p:spPr>
              <a:xfrm>
                <a:off x="1039488" y="1429072"/>
                <a:ext cx="4108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>
                    <a:solidFill>
                      <a:srgbClr val="C00000"/>
                    </a:solidFill>
                  </a:rPr>
                  <a:t>服务端（生产者）接收消费者请求流程</a:t>
                </a: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556D9D29-86F8-4180-AE81-CF02AF72F091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93" y="2444278"/>
              <a:ext cx="1615698" cy="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57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954BAF2A-09BC-44C9-8212-2EDCF8904D88}"/>
              </a:ext>
            </a:extLst>
          </p:cNvPr>
          <p:cNvGrpSpPr/>
          <p:nvPr/>
        </p:nvGrpSpPr>
        <p:grpSpPr>
          <a:xfrm>
            <a:off x="233020" y="128752"/>
            <a:ext cx="11740909" cy="6306692"/>
            <a:chOff x="233020" y="128752"/>
            <a:chExt cx="11740909" cy="6306692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35C7276-78C7-40F4-A3C1-E6869FBA3830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68" y="1567978"/>
              <a:ext cx="1615698" cy="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290FE17-9C23-472E-8EEB-3662F8E20078}"/>
                </a:ext>
              </a:extLst>
            </p:cNvPr>
            <p:cNvGrpSpPr/>
            <p:nvPr/>
          </p:nvGrpSpPr>
          <p:grpSpPr>
            <a:xfrm>
              <a:off x="6342380" y="128752"/>
              <a:ext cx="2479272" cy="1637917"/>
              <a:chOff x="1854404" y="1572509"/>
              <a:chExt cx="2479272" cy="163791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6F4AAC39-ECAA-47E2-8C7C-E88AA3059AD5}"/>
                  </a:ext>
                </a:extLst>
              </p:cNvPr>
              <p:cNvGrpSpPr/>
              <p:nvPr/>
            </p:nvGrpSpPr>
            <p:grpSpPr>
              <a:xfrm>
                <a:off x="1854404" y="1880286"/>
                <a:ext cx="2479272" cy="1330140"/>
                <a:chOff x="1780513" y="1238875"/>
                <a:chExt cx="2479272" cy="1330140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E178DB96-96A9-4FAB-A574-26631B3B6139}"/>
                    </a:ext>
                  </a:extLst>
                </p:cNvPr>
                <p:cNvSpPr/>
                <p:nvPr/>
              </p:nvSpPr>
              <p:spPr>
                <a:xfrm>
                  <a:off x="1780796" y="1238875"/>
                  <a:ext cx="2478989" cy="4971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从 </a:t>
                  </a:r>
                  <a:r>
                    <a:rPr lang="en-US" altLang="zh-CN" sz="1200"/>
                    <a:t>Spring </a:t>
                  </a:r>
                  <a:r>
                    <a:rPr lang="zh-CN" altLang="en-US" sz="1200"/>
                    <a:t>上下文中获取要消费的代理对象 </a:t>
                  </a:r>
                  <a:r>
                    <a:rPr lang="en-US" altLang="zh-CN" sz="1200"/>
                    <a:t>bean</a:t>
                  </a:r>
                  <a:endParaRPr lang="zh-CN" altLang="en-US" sz="1200"/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5F1F4307-1089-4906-AA96-7E6691A7BD3B}"/>
                    </a:ext>
                  </a:extLst>
                </p:cNvPr>
                <p:cNvSpPr/>
                <p:nvPr/>
              </p:nvSpPr>
              <p:spPr>
                <a:xfrm>
                  <a:off x="1780513" y="2071865"/>
                  <a:ext cx="2478986" cy="4971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动态代理，调用该代理对象 </a:t>
                  </a:r>
                  <a:r>
                    <a:rPr lang="en-US" altLang="zh-CN" sz="1200"/>
                    <a:t>bean</a:t>
                  </a:r>
                  <a:r>
                    <a:rPr lang="zh-CN" altLang="en-US" sz="1200"/>
                    <a:t> 的反射方法</a:t>
                  </a:r>
                </a:p>
              </p:txBody>
            </p:sp>
          </p:grp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2DC9E63B-EAAA-477C-AC92-F41617CFDE25}"/>
                  </a:ext>
                </a:extLst>
              </p:cNvPr>
              <p:cNvCxnSpPr/>
              <p:nvPr/>
            </p:nvCxnSpPr>
            <p:spPr>
              <a:xfrm>
                <a:off x="3094182" y="2357309"/>
                <a:ext cx="0" cy="314867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3557E0-C2C9-49F7-B1AA-12A894F1B065}"/>
                  </a:ext>
                </a:extLst>
              </p:cNvPr>
              <p:cNvSpPr txBox="1"/>
              <p:nvPr/>
            </p:nvSpPr>
            <p:spPr>
              <a:xfrm>
                <a:off x="1994288" y="1572509"/>
                <a:ext cx="2339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C00000"/>
                    </a:solidFill>
                  </a:rPr>
                  <a:t>客户端（消费者）发起请求</a:t>
                </a:r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DF0F4BE-1B5E-4134-ACF4-6A69FFFE1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2101" y="3398439"/>
              <a:ext cx="1183119" cy="0"/>
            </a:xfrm>
            <a:prstGeom prst="straightConnector1">
              <a:avLst/>
            </a:prstGeom>
            <a:ln w="158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E66CB4B-9AAC-435F-96F7-87F68962454B}"/>
                </a:ext>
              </a:extLst>
            </p:cNvPr>
            <p:cNvGrpSpPr/>
            <p:nvPr/>
          </p:nvGrpSpPr>
          <p:grpSpPr>
            <a:xfrm>
              <a:off x="8836230" y="1058912"/>
              <a:ext cx="3137699" cy="3037231"/>
              <a:chOff x="3278967" y="1113569"/>
              <a:chExt cx="3137699" cy="3037231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8F2B8B-FEB9-4871-B4C9-1F5D12B8BD17}"/>
                  </a:ext>
                </a:extLst>
              </p:cNvPr>
              <p:cNvSpPr txBox="1"/>
              <p:nvPr/>
            </p:nvSpPr>
            <p:spPr>
              <a:xfrm>
                <a:off x="4260414" y="1113569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C00000"/>
                    </a:solidFill>
                  </a:rPr>
                  <a:t>Invoke 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调用</a:t>
                </a: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8EBFFB31-9FDD-4B21-A840-DDA6DA8C329D}"/>
                  </a:ext>
                </a:extLst>
              </p:cNvPr>
              <p:cNvGrpSpPr/>
              <p:nvPr/>
            </p:nvGrpSpPr>
            <p:grpSpPr>
              <a:xfrm>
                <a:off x="3599645" y="1423406"/>
                <a:ext cx="2496345" cy="589545"/>
                <a:chOff x="3680551" y="1153402"/>
                <a:chExt cx="1199253" cy="587833"/>
              </a:xfrm>
            </p:grpSpPr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D79AA8A8-D05E-4160-8BB8-99E235F7C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414" y="1414195"/>
                  <a:ext cx="0" cy="327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849FE0CB-E7EB-4C94-9146-B49119F6FFC2}"/>
                    </a:ext>
                  </a:extLst>
                </p:cNvPr>
                <p:cNvSpPr/>
                <p:nvPr/>
              </p:nvSpPr>
              <p:spPr>
                <a:xfrm>
                  <a:off x="3680551" y="1153402"/>
                  <a:ext cx="1199253" cy="38778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获取该接口的生产服务实现列表</a:t>
                  </a: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437F5507-3D08-4B52-85FC-AB9C2763B886}"/>
                  </a:ext>
                </a:extLst>
              </p:cNvPr>
              <p:cNvGrpSpPr/>
              <p:nvPr/>
            </p:nvGrpSpPr>
            <p:grpSpPr>
              <a:xfrm>
                <a:off x="3319880" y="1999557"/>
                <a:ext cx="3040205" cy="589545"/>
                <a:chOff x="3680551" y="1153402"/>
                <a:chExt cx="1199253" cy="587833"/>
              </a:xfrm>
            </p:grpSpPr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FC8CB0F8-BC55-433A-9C7D-A1C7E5D7F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414" y="1414195"/>
                  <a:ext cx="0" cy="327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95EA6C88-3EF3-4546-A97B-26B4AC52FC12}"/>
                    </a:ext>
                  </a:extLst>
                </p:cNvPr>
                <p:cNvSpPr/>
                <p:nvPr/>
              </p:nvSpPr>
              <p:spPr>
                <a:xfrm>
                  <a:off x="3680551" y="1153402"/>
                  <a:ext cx="1199253" cy="38778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根据负载均衡策略，选取一个生产者机器</a:t>
                  </a: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DFD0EB4-73B8-4677-B880-E33719E876FE}"/>
                  </a:ext>
                </a:extLst>
              </p:cNvPr>
              <p:cNvGrpSpPr/>
              <p:nvPr/>
            </p:nvGrpSpPr>
            <p:grpSpPr>
              <a:xfrm>
                <a:off x="3599645" y="2580735"/>
                <a:ext cx="2496345" cy="589545"/>
                <a:chOff x="3680551" y="1153402"/>
                <a:chExt cx="1199253" cy="587833"/>
              </a:xfrm>
            </p:grpSpPr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DFF94137-8872-44A8-ACB0-DE214B6AE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414" y="1414195"/>
                  <a:ext cx="0" cy="327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EC8B58A9-BF26-4B06-8AA5-1F49CECCA277}"/>
                    </a:ext>
                  </a:extLst>
                </p:cNvPr>
                <p:cNvSpPr/>
                <p:nvPr/>
              </p:nvSpPr>
              <p:spPr>
                <a:xfrm>
                  <a:off x="3680551" y="1153402"/>
                  <a:ext cx="1199253" cy="38778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构建请求 </a:t>
                  </a:r>
                  <a:r>
                    <a:rPr lang="en-US" altLang="zh-CN" sz="1200"/>
                    <a:t>request</a:t>
                  </a: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CE3939FF-5F09-4F85-9CC8-4A25D20F459A}"/>
                  </a:ext>
                </a:extLst>
              </p:cNvPr>
              <p:cNvGrpSpPr/>
              <p:nvPr/>
            </p:nvGrpSpPr>
            <p:grpSpPr>
              <a:xfrm>
                <a:off x="3278967" y="3172340"/>
                <a:ext cx="3137699" cy="589545"/>
                <a:chOff x="3680551" y="1153402"/>
                <a:chExt cx="1199253" cy="587833"/>
              </a:xfrm>
            </p:grpSpPr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F5ED5314-BDA9-4DFB-9C5D-FB919D57D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6414" y="1414195"/>
                  <a:ext cx="0" cy="327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60B71124-0BAD-4C4F-AC5C-3938E9DF326C}"/>
                    </a:ext>
                  </a:extLst>
                </p:cNvPr>
                <p:cNvSpPr/>
                <p:nvPr/>
              </p:nvSpPr>
              <p:spPr>
                <a:xfrm>
                  <a:off x="3680551" y="1153402"/>
                  <a:ext cx="1199253" cy="38778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线程池根据选定生产者的 </a:t>
                  </a:r>
                  <a:r>
                    <a:rPr lang="en-US" altLang="zh-CN" sz="1200"/>
                    <a:t>IP</a:t>
                  </a:r>
                  <a:r>
                    <a:rPr lang="zh-CN" altLang="en-US" sz="1200"/>
                    <a:t>，异步发起请求</a:t>
                  </a:r>
                </a:p>
              </p:txBody>
            </p:sp>
          </p:grp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2381D04A-61F1-4675-9DD2-5EC17F54DAB5}"/>
                  </a:ext>
                </a:extLst>
              </p:cNvPr>
              <p:cNvSpPr/>
              <p:nvPr/>
            </p:nvSpPr>
            <p:spPr>
              <a:xfrm>
                <a:off x="3631476" y="3761885"/>
                <a:ext cx="2397932" cy="3889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/>
                  <a:t>从 </a:t>
                </a:r>
                <a:r>
                  <a:rPr lang="en-US" altLang="zh-CN" sz="1200"/>
                  <a:t>Map </a:t>
                </a:r>
                <a:r>
                  <a:rPr lang="zh-CN" altLang="en-US" sz="1200"/>
                  <a:t>中获取结果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C65C82D-25C2-41AF-84A1-AFE66C06D96B}"/>
                </a:ext>
              </a:extLst>
            </p:cNvPr>
            <p:cNvGrpSpPr/>
            <p:nvPr/>
          </p:nvGrpSpPr>
          <p:grpSpPr>
            <a:xfrm>
              <a:off x="4600309" y="2714003"/>
              <a:ext cx="3522665" cy="3530912"/>
              <a:chOff x="3327075" y="963431"/>
              <a:chExt cx="3522665" cy="3530912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1BE0469-6429-4BEA-A2D8-F1C53CE92AAC}"/>
                  </a:ext>
                </a:extLst>
              </p:cNvPr>
              <p:cNvGrpSpPr/>
              <p:nvPr/>
            </p:nvGrpSpPr>
            <p:grpSpPr>
              <a:xfrm>
                <a:off x="3327075" y="1313564"/>
                <a:ext cx="3522665" cy="3180779"/>
                <a:chOff x="3288529" y="881187"/>
                <a:chExt cx="3522665" cy="3180779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9205671-A443-456D-84AF-EF358CD08F66}"/>
                    </a:ext>
                  </a:extLst>
                </p:cNvPr>
                <p:cNvGrpSpPr/>
                <p:nvPr/>
              </p:nvGrpSpPr>
              <p:grpSpPr>
                <a:xfrm>
                  <a:off x="3330977" y="881187"/>
                  <a:ext cx="3395984" cy="740786"/>
                  <a:chOff x="5526343" y="804650"/>
                  <a:chExt cx="3395984" cy="740786"/>
                </a:xfrm>
              </p:grpSpPr>
              <p:cxnSp>
                <p:nvCxnSpPr>
                  <p:cNvPr id="71" name="直接箭头连接符 70">
                    <a:extLst>
                      <a:ext uri="{FF2B5EF4-FFF2-40B4-BE49-F238E27FC236}">
                        <a16:creationId xmlns:a16="http://schemas.microsoft.com/office/drawing/2014/main" id="{8708B4BD-70A2-4F42-B344-C573DBA4C0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24333" y="1051579"/>
                    <a:ext cx="0" cy="493857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矩形: 圆角 71">
                    <a:extLst>
                      <a:ext uri="{FF2B5EF4-FFF2-40B4-BE49-F238E27FC236}">
                        <a16:creationId xmlns:a16="http://schemas.microsoft.com/office/drawing/2014/main" id="{74545FF1-827C-4C23-81B8-5CD0D9842C40}"/>
                      </a:ext>
                    </a:extLst>
                  </p:cNvPr>
                  <p:cNvSpPr/>
                  <p:nvPr/>
                </p:nvSpPr>
                <p:spPr>
                  <a:xfrm>
                    <a:off x="5526343" y="804650"/>
                    <a:ext cx="3395984" cy="493858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将请求 </a:t>
                    </a:r>
                    <a:r>
                      <a:rPr lang="en-US" altLang="zh-CN" sz="1200"/>
                      <a:t>ID </a:t>
                    </a:r>
                    <a:r>
                      <a:rPr lang="zh-CN" altLang="en-US" sz="1200"/>
                      <a:t>作为 </a:t>
                    </a:r>
                    <a:r>
                      <a:rPr lang="en-US" altLang="zh-CN" sz="1200"/>
                      <a:t>key</a:t>
                    </a:r>
                    <a:r>
                      <a:rPr lang="zh-CN" altLang="en-US" sz="1200"/>
                      <a:t> 存入回复 </a:t>
                    </a:r>
                    <a:r>
                      <a:rPr lang="en-US" altLang="zh-CN" sz="1200"/>
                      <a:t>map </a:t>
                    </a:r>
                    <a:r>
                      <a:rPr lang="zh-CN" altLang="en-US" sz="1200"/>
                      <a:t>中，异步获取是通过请求</a:t>
                    </a:r>
                    <a:r>
                      <a:rPr lang="en-US" altLang="zh-CN" sz="1200"/>
                      <a:t> ID </a:t>
                    </a:r>
                    <a:r>
                      <a:rPr lang="zh-CN" altLang="en-US" sz="1200"/>
                      <a:t>来获取回复结果值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8CC423A8-75A6-42C7-88E1-C52C5B3B8920}"/>
                    </a:ext>
                  </a:extLst>
                </p:cNvPr>
                <p:cNvGrpSpPr/>
                <p:nvPr/>
              </p:nvGrpSpPr>
              <p:grpSpPr>
                <a:xfrm>
                  <a:off x="3330977" y="1632993"/>
                  <a:ext cx="3395984" cy="740785"/>
                  <a:chOff x="5526343" y="680144"/>
                  <a:chExt cx="3395984" cy="740785"/>
                </a:xfrm>
              </p:grpSpPr>
              <p:cxnSp>
                <p:nvCxnSpPr>
                  <p:cNvPr id="69" name="直接箭头连接符 68">
                    <a:extLst>
                      <a:ext uri="{FF2B5EF4-FFF2-40B4-BE49-F238E27FC236}">
                        <a16:creationId xmlns:a16="http://schemas.microsoft.com/office/drawing/2014/main" id="{91F548EB-8F59-46B2-9786-446BC9D96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24330" y="927072"/>
                    <a:ext cx="0" cy="493857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矩形: 圆角 69">
                    <a:extLst>
                      <a:ext uri="{FF2B5EF4-FFF2-40B4-BE49-F238E27FC236}">
                        <a16:creationId xmlns:a16="http://schemas.microsoft.com/office/drawing/2014/main" id="{EA0E2DD1-A03D-49DE-AB68-F92FE18AE1BE}"/>
                      </a:ext>
                    </a:extLst>
                  </p:cNvPr>
                  <p:cNvSpPr/>
                  <p:nvPr/>
                </p:nvSpPr>
                <p:spPr>
                  <a:xfrm>
                    <a:off x="5526343" y="680144"/>
                    <a:ext cx="3395984" cy="493857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根据生产者的地址，获取阻塞队列，再从队列中获取连接 </a:t>
                    </a:r>
                    <a:r>
                      <a:rPr lang="en-US" altLang="zh-CN" sz="1200"/>
                      <a:t>Channel</a:t>
                    </a:r>
                    <a:endParaRPr lang="zh-CN" altLang="en-US" sz="1200"/>
                  </a:p>
                </p:txBody>
              </p:sp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257F6037-D5BF-4760-B8AD-D42B27AAEFD9}"/>
                    </a:ext>
                  </a:extLst>
                </p:cNvPr>
                <p:cNvGrpSpPr/>
                <p:nvPr/>
              </p:nvGrpSpPr>
              <p:grpSpPr>
                <a:xfrm>
                  <a:off x="3330973" y="2384798"/>
                  <a:ext cx="3395984" cy="604742"/>
                  <a:chOff x="5526339" y="561089"/>
                  <a:chExt cx="3395984" cy="604742"/>
                </a:xfrm>
              </p:grpSpPr>
              <p:cxnSp>
                <p:nvCxnSpPr>
                  <p:cNvPr id="67" name="直接箭头连接符 66">
                    <a:extLst>
                      <a:ext uri="{FF2B5EF4-FFF2-40B4-BE49-F238E27FC236}">
                        <a16:creationId xmlns:a16="http://schemas.microsoft.com/office/drawing/2014/main" id="{E0B9BFCB-63B5-4211-A565-D4AE2936590F}"/>
                      </a:ext>
                    </a:extLst>
                  </p:cNvPr>
                  <p:cNvCxnSpPr>
                    <a:cxnSpLocks/>
                    <a:endCxn id="66" idx="0"/>
                  </p:cNvCxnSpPr>
                  <p:nvPr/>
                </p:nvCxnSpPr>
                <p:spPr>
                  <a:xfrm>
                    <a:off x="7224329" y="784983"/>
                    <a:ext cx="2" cy="380848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矩形: 圆角 67">
                    <a:extLst>
                      <a:ext uri="{FF2B5EF4-FFF2-40B4-BE49-F238E27FC236}">
                        <a16:creationId xmlns:a16="http://schemas.microsoft.com/office/drawing/2014/main" id="{9BDC672E-202A-439B-A185-E6A07EC2FD91}"/>
                      </a:ext>
                    </a:extLst>
                  </p:cNvPr>
                  <p:cNvSpPr/>
                  <p:nvPr/>
                </p:nvSpPr>
                <p:spPr>
                  <a:xfrm>
                    <a:off x="5526339" y="561089"/>
                    <a:ext cx="3395984" cy="346794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将请求写入 </a:t>
                    </a:r>
                    <a:r>
                      <a:rPr lang="en-US" altLang="zh-CN" sz="1200"/>
                      <a:t>Channel</a:t>
                    </a:r>
                    <a:r>
                      <a:rPr lang="zh-CN" altLang="en-US" sz="1200"/>
                      <a:t>，并发送</a:t>
                    </a:r>
                  </a:p>
                </p:txBody>
              </p:sp>
            </p:grp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53940171-C433-4288-85DC-4E39577E9664}"/>
                    </a:ext>
                  </a:extLst>
                </p:cNvPr>
                <p:cNvGrpSpPr/>
                <p:nvPr/>
              </p:nvGrpSpPr>
              <p:grpSpPr>
                <a:xfrm>
                  <a:off x="3330973" y="2989540"/>
                  <a:ext cx="3395984" cy="578569"/>
                  <a:chOff x="5526339" y="301745"/>
                  <a:chExt cx="3395984" cy="578569"/>
                </a:xfrm>
              </p:grpSpPr>
              <p:cxnSp>
                <p:nvCxnSpPr>
                  <p:cNvPr id="65" name="直接箭头连接符 64">
                    <a:extLst>
                      <a:ext uri="{FF2B5EF4-FFF2-40B4-BE49-F238E27FC236}">
                        <a16:creationId xmlns:a16="http://schemas.microsoft.com/office/drawing/2014/main" id="{5308B85E-3865-4CB8-9F73-22E530AC6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24330" y="386457"/>
                    <a:ext cx="0" cy="493857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BCAA9C08-3D8E-448A-B812-9FCAD0E1C158}"/>
                      </a:ext>
                    </a:extLst>
                  </p:cNvPr>
                  <p:cNvSpPr/>
                  <p:nvPr/>
                </p:nvSpPr>
                <p:spPr>
                  <a:xfrm>
                    <a:off x="5526339" y="301745"/>
                    <a:ext cx="3395984" cy="331641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释放连接 </a:t>
                    </a:r>
                    <a:r>
                      <a:rPr lang="en-US" altLang="zh-CN" sz="1200"/>
                      <a:t>Channel</a:t>
                    </a:r>
                    <a:r>
                      <a:rPr lang="zh-CN" altLang="en-US" sz="1200"/>
                      <a:t>，放回阻塞队列中</a:t>
                    </a:r>
                  </a:p>
                </p:txBody>
              </p:sp>
            </p:grpSp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B2736E73-CA6D-4517-9272-782EF357555F}"/>
                    </a:ext>
                  </a:extLst>
                </p:cNvPr>
                <p:cNvSpPr/>
                <p:nvPr/>
              </p:nvSpPr>
              <p:spPr>
                <a:xfrm>
                  <a:off x="3288529" y="3568109"/>
                  <a:ext cx="3522665" cy="49385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服务端将结果写到回复 </a:t>
                  </a:r>
                  <a:r>
                    <a:rPr lang="en-US" altLang="zh-CN" sz="1200"/>
                    <a:t>map </a:t>
                  </a:r>
                  <a:r>
                    <a:rPr lang="zh-CN" altLang="en-US" sz="1200"/>
                    <a:t>中，根据客户端请求包定义的超时时间，等待一定时间内获取结果</a:t>
                  </a:r>
                </a:p>
              </p:txBody>
            </p: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358E521-24CC-4361-90FA-05E284208772}"/>
                  </a:ext>
                </a:extLst>
              </p:cNvPr>
              <p:cNvSpPr txBox="1"/>
              <p:nvPr/>
            </p:nvSpPr>
            <p:spPr>
              <a:xfrm>
                <a:off x="4156041" y="963431"/>
                <a:ext cx="1822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C00000"/>
                    </a:solidFill>
                  </a:rPr>
                  <a:t>线程池</a:t>
                </a:r>
                <a:r>
                  <a:rPr lang="en-US" altLang="zh-CN" sz="1400" b="1">
                    <a:solidFill>
                      <a:srgbClr val="C00000"/>
                    </a:solidFill>
                  </a:rPr>
                  <a:t> Callable 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任务</a:t>
                </a:r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7C564FD-6F11-48ED-AE2A-061DCED3F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6990" y="6066613"/>
              <a:ext cx="405833" cy="0"/>
            </a:xfrm>
            <a:prstGeom prst="straightConnector1">
              <a:avLst/>
            </a:prstGeom>
            <a:ln w="158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9CB3483-7005-47FE-9BB5-B20FA75DAB01}"/>
                </a:ext>
              </a:extLst>
            </p:cNvPr>
            <p:cNvCxnSpPr>
              <a:cxnSpLocks/>
            </p:cNvCxnSpPr>
            <p:nvPr/>
          </p:nvCxnSpPr>
          <p:spPr>
            <a:xfrm>
              <a:off x="8553450" y="3930834"/>
              <a:ext cx="0" cy="2096301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30BDD8D-A855-4640-94D3-6212E29E5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2823" y="3891832"/>
              <a:ext cx="727495" cy="0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09406C7-75D3-4BF3-BF26-6A60A8E8C6F8}"/>
                </a:ext>
              </a:extLst>
            </p:cNvPr>
            <p:cNvCxnSpPr/>
            <p:nvPr/>
          </p:nvCxnSpPr>
          <p:spPr>
            <a:xfrm>
              <a:off x="2183764" y="1766669"/>
              <a:ext cx="0" cy="31486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6D1AD21-E56F-4F2C-B56C-F56C94FFDB23}"/>
                </a:ext>
              </a:extLst>
            </p:cNvPr>
            <p:cNvGrpSpPr/>
            <p:nvPr/>
          </p:nvGrpSpPr>
          <p:grpSpPr>
            <a:xfrm>
              <a:off x="233020" y="1025239"/>
              <a:ext cx="3843349" cy="5410205"/>
              <a:chOff x="267447" y="1104895"/>
              <a:chExt cx="3843349" cy="5410205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E78E636F-F168-419B-B7E5-8B50EB9B0134}"/>
                  </a:ext>
                </a:extLst>
              </p:cNvPr>
              <p:cNvGrpSpPr/>
              <p:nvPr/>
            </p:nvGrpSpPr>
            <p:grpSpPr>
              <a:xfrm>
                <a:off x="555619" y="3305112"/>
                <a:ext cx="3212983" cy="3031439"/>
                <a:chOff x="7846602" y="2366217"/>
                <a:chExt cx="3212983" cy="3031439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1174BAAA-B2E2-4780-953B-96B56FB6B491}"/>
                    </a:ext>
                  </a:extLst>
                </p:cNvPr>
                <p:cNvGrpSpPr/>
                <p:nvPr/>
              </p:nvGrpSpPr>
              <p:grpSpPr>
                <a:xfrm>
                  <a:off x="8213933" y="2703819"/>
                  <a:ext cx="2496345" cy="589545"/>
                  <a:chOff x="8213933" y="2703819"/>
                  <a:chExt cx="2496345" cy="589545"/>
                </a:xfrm>
              </p:grpSpPr>
              <p:cxnSp>
                <p:nvCxnSpPr>
                  <p:cNvPr id="134" name="直接箭头连接符 133">
                    <a:extLst>
                      <a:ext uri="{FF2B5EF4-FFF2-40B4-BE49-F238E27FC236}">
                        <a16:creationId xmlns:a16="http://schemas.microsoft.com/office/drawing/2014/main" id="{7FA9B326-8130-4ABA-AB15-26DF43848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54271" y="2965372"/>
                    <a:ext cx="0" cy="3279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5" name="矩形: 圆角 134">
                    <a:extLst>
                      <a:ext uri="{FF2B5EF4-FFF2-40B4-BE49-F238E27FC236}">
                        <a16:creationId xmlns:a16="http://schemas.microsoft.com/office/drawing/2014/main" id="{55EFE6DC-7C13-4615-A3C3-5429CF730F38}"/>
                      </a:ext>
                    </a:extLst>
                  </p:cNvPr>
                  <p:cNvSpPr/>
                  <p:nvPr/>
                </p:nvSpPr>
                <p:spPr>
                  <a:xfrm>
                    <a:off x="8213933" y="2703819"/>
                    <a:ext cx="2496345" cy="388915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解析请求，获取服务提供者信息</a:t>
                    </a:r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633A9B8D-5C86-4287-86E7-B1EFDEFEA73C}"/>
                    </a:ext>
                  </a:extLst>
                </p:cNvPr>
                <p:cNvGrpSpPr/>
                <p:nvPr/>
              </p:nvGrpSpPr>
              <p:grpSpPr>
                <a:xfrm>
                  <a:off x="8018674" y="3260144"/>
                  <a:ext cx="2871194" cy="589545"/>
                  <a:chOff x="8213933" y="2703819"/>
                  <a:chExt cx="2496345" cy="589545"/>
                </a:xfrm>
              </p:grpSpPr>
              <p:cxnSp>
                <p:nvCxnSpPr>
                  <p:cNvPr id="132" name="直接箭头连接符 131">
                    <a:extLst>
                      <a:ext uri="{FF2B5EF4-FFF2-40B4-BE49-F238E27FC236}">
                        <a16:creationId xmlns:a16="http://schemas.microsoft.com/office/drawing/2014/main" id="{7586E4FF-CDDC-46E3-BD9E-1A47196B9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54271" y="2965372"/>
                    <a:ext cx="0" cy="3279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矩形: 圆角 132">
                    <a:extLst>
                      <a:ext uri="{FF2B5EF4-FFF2-40B4-BE49-F238E27FC236}">
                        <a16:creationId xmlns:a16="http://schemas.microsoft.com/office/drawing/2014/main" id="{9338F1BA-942E-461A-B98F-433EDC79F2E6}"/>
                      </a:ext>
                    </a:extLst>
                  </p:cNvPr>
                  <p:cNvSpPr/>
                  <p:nvPr/>
                </p:nvSpPr>
                <p:spPr>
                  <a:xfrm>
                    <a:off x="8213933" y="2703819"/>
                    <a:ext cx="2496345" cy="388915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从服务提供者信息中获取要消费的接口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7548B942-CC8F-4028-89B0-D196E64BD195}"/>
                    </a:ext>
                  </a:extLst>
                </p:cNvPr>
                <p:cNvGrpSpPr/>
                <p:nvPr/>
              </p:nvGrpSpPr>
              <p:grpSpPr>
                <a:xfrm>
                  <a:off x="8026508" y="3849689"/>
                  <a:ext cx="2871194" cy="589545"/>
                  <a:chOff x="8213933" y="2703819"/>
                  <a:chExt cx="2496345" cy="589545"/>
                </a:xfrm>
              </p:grpSpPr>
              <p:cxnSp>
                <p:nvCxnSpPr>
                  <p:cNvPr id="130" name="直接箭头连接符 129">
                    <a:extLst>
                      <a:ext uri="{FF2B5EF4-FFF2-40B4-BE49-F238E27FC236}">
                        <a16:creationId xmlns:a16="http://schemas.microsoft.com/office/drawing/2014/main" id="{01FFA58B-DAC4-4A68-86C3-EC4205B71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54271" y="2965372"/>
                    <a:ext cx="0" cy="3279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矩形: 圆角 130">
                    <a:extLst>
                      <a:ext uri="{FF2B5EF4-FFF2-40B4-BE49-F238E27FC236}">
                        <a16:creationId xmlns:a16="http://schemas.microsoft.com/office/drawing/2014/main" id="{1626D3EA-7F18-48D9-969B-6A10E5FA9207}"/>
                      </a:ext>
                    </a:extLst>
                  </p:cNvPr>
                  <p:cNvSpPr/>
                  <p:nvPr/>
                </p:nvSpPr>
                <p:spPr>
                  <a:xfrm>
                    <a:off x="8213933" y="2703819"/>
                    <a:ext cx="2496345" cy="388915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通过要消费的接口获取服务接口列表</a:t>
                    </a:r>
                    <a:endParaRPr lang="en-US" altLang="zh-CN" sz="1200"/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F9942BD0-42A2-4864-B506-C4B3F0B56857}"/>
                    </a:ext>
                  </a:extLst>
                </p:cNvPr>
                <p:cNvGrpSpPr/>
                <p:nvPr/>
              </p:nvGrpSpPr>
              <p:grpSpPr>
                <a:xfrm>
                  <a:off x="8026508" y="4429215"/>
                  <a:ext cx="2871194" cy="589545"/>
                  <a:chOff x="8213933" y="2703819"/>
                  <a:chExt cx="2496345" cy="589545"/>
                </a:xfrm>
              </p:grpSpPr>
              <p:cxnSp>
                <p:nvCxnSpPr>
                  <p:cNvPr id="128" name="直接箭头连接符 127">
                    <a:extLst>
                      <a:ext uri="{FF2B5EF4-FFF2-40B4-BE49-F238E27FC236}">
                        <a16:creationId xmlns:a16="http://schemas.microsoft.com/office/drawing/2014/main" id="{BAAC30E9-A6AD-48A8-B6BE-25CA066FF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54271" y="2965372"/>
                    <a:ext cx="0" cy="32799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矩形: 圆角 128">
                    <a:extLst>
                      <a:ext uri="{FF2B5EF4-FFF2-40B4-BE49-F238E27FC236}">
                        <a16:creationId xmlns:a16="http://schemas.microsoft.com/office/drawing/2014/main" id="{D2A0C073-D848-4A67-99E5-7A13B46D28C5}"/>
                      </a:ext>
                    </a:extLst>
                  </p:cNvPr>
                  <p:cNvSpPr/>
                  <p:nvPr/>
                </p:nvSpPr>
                <p:spPr>
                  <a:xfrm>
                    <a:off x="8213933" y="2703819"/>
                    <a:ext cx="2496345" cy="388915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使用反射实现，获取结果</a:t>
                    </a:r>
                    <a:endParaRPr lang="en-US" altLang="zh-CN" sz="1200"/>
                  </a:p>
                </p:txBody>
              </p:sp>
            </p:grpSp>
            <p:sp>
              <p:nvSpPr>
                <p:cNvPr id="126" name="矩形: 圆角 125">
                  <a:extLst>
                    <a:ext uri="{FF2B5EF4-FFF2-40B4-BE49-F238E27FC236}">
                      <a16:creationId xmlns:a16="http://schemas.microsoft.com/office/drawing/2014/main" id="{C547202E-7E6A-44EA-BFF3-3C3F200D023A}"/>
                    </a:ext>
                  </a:extLst>
                </p:cNvPr>
                <p:cNvSpPr/>
                <p:nvPr/>
              </p:nvSpPr>
              <p:spPr>
                <a:xfrm>
                  <a:off x="7846602" y="5008741"/>
                  <a:ext cx="3212983" cy="38891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/>
                    <a:t>结果封装为 </a:t>
                  </a:r>
                  <a:r>
                    <a:rPr lang="en-US" altLang="zh-CN" sz="1200"/>
                    <a:t>response</a:t>
                  </a:r>
                  <a:r>
                    <a:rPr lang="zh-CN" altLang="en-US" sz="1200"/>
                    <a:t>，写入并发送回客户端</a:t>
                  </a:r>
                </a:p>
              </p:txBody>
            </p:sp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7416F38-D81B-4AD2-A28D-F9104AC6298D}"/>
                    </a:ext>
                  </a:extLst>
                </p:cNvPr>
                <p:cNvSpPr txBox="1"/>
                <p:nvPr/>
              </p:nvSpPr>
              <p:spPr>
                <a:xfrm>
                  <a:off x="8398338" y="2366217"/>
                  <a:ext cx="20938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>
                      <a:solidFill>
                        <a:srgbClr val="C00000"/>
                      </a:solidFill>
                    </a:rPr>
                    <a:t>channelRead0 </a:t>
                  </a:r>
                  <a:r>
                    <a:rPr lang="zh-CN" altLang="en-US" sz="1400" b="1">
                      <a:solidFill>
                        <a:srgbClr val="C00000"/>
                      </a:solidFill>
                    </a:rPr>
                    <a:t>处理请求</a:t>
                  </a:r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DE521D1A-0F50-4195-88EC-1FA96CCAFFD1}"/>
                  </a:ext>
                </a:extLst>
              </p:cNvPr>
              <p:cNvGrpSpPr/>
              <p:nvPr/>
            </p:nvGrpSpPr>
            <p:grpSpPr>
              <a:xfrm>
                <a:off x="267447" y="1104895"/>
                <a:ext cx="3843349" cy="5410205"/>
                <a:chOff x="267447" y="1104895"/>
                <a:chExt cx="3843349" cy="5410205"/>
              </a:xfrm>
            </p:grpSpPr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86C95DE9-DBFE-4719-B09D-0A199231DC50}"/>
                    </a:ext>
                  </a:extLst>
                </p:cNvPr>
                <p:cNvGrpSpPr/>
                <p:nvPr/>
              </p:nvGrpSpPr>
              <p:grpSpPr>
                <a:xfrm>
                  <a:off x="879796" y="1104895"/>
                  <a:ext cx="2695841" cy="1927766"/>
                  <a:chOff x="872121" y="1065579"/>
                  <a:chExt cx="2695841" cy="1927766"/>
                </a:xfrm>
              </p:grpSpPr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8310302C-2748-4B88-8B48-DF00DF33C765}"/>
                      </a:ext>
                    </a:extLst>
                  </p:cNvPr>
                  <p:cNvGrpSpPr/>
                  <p:nvPr/>
                </p:nvGrpSpPr>
                <p:grpSpPr>
                  <a:xfrm>
                    <a:off x="872121" y="1065579"/>
                    <a:ext cx="2695841" cy="1621266"/>
                    <a:chOff x="1745975" y="1572509"/>
                    <a:chExt cx="2695841" cy="1621266"/>
                  </a:xfrm>
                </p:grpSpPr>
                <p:grpSp>
                  <p:nvGrpSpPr>
                    <p:cNvPr id="100" name="组合 99">
                      <a:extLst>
                        <a:ext uri="{FF2B5EF4-FFF2-40B4-BE49-F238E27FC236}">
                          <a16:creationId xmlns:a16="http://schemas.microsoft.com/office/drawing/2014/main" id="{AB39F84A-990B-44C2-A568-AF1203E2E1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5975" y="1880286"/>
                      <a:ext cx="2695841" cy="1313489"/>
                      <a:chOff x="1672084" y="1238875"/>
                      <a:chExt cx="2695841" cy="1313489"/>
                    </a:xfrm>
                  </p:grpSpPr>
                  <p:sp>
                    <p:nvSpPr>
                      <p:cNvPr id="103" name="矩形: 圆角 102">
                        <a:extLst>
                          <a:ext uri="{FF2B5EF4-FFF2-40B4-BE49-F238E27FC236}">
                            <a16:creationId xmlns:a16="http://schemas.microsoft.com/office/drawing/2014/main" id="{2E4C18B1-7EFE-4DB6-8CA7-782951734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0796" y="1238875"/>
                        <a:ext cx="2478989" cy="4971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/>
                          <a:t>Netty </a:t>
                        </a:r>
                        <a:r>
                          <a:rPr lang="zh-CN" altLang="en-US" sz="1200"/>
                          <a:t>的 </a:t>
                        </a:r>
                        <a:r>
                          <a:rPr lang="en-US" altLang="zh-CN" sz="1200"/>
                          <a:t>NettyCodecHanlder </a:t>
                        </a:r>
                        <a:r>
                          <a:rPr lang="zh-CN" altLang="en-US" sz="1200"/>
                          <a:t>解码请求，传到下个 </a:t>
                        </a:r>
                        <a:r>
                          <a:rPr lang="en-US" altLang="zh-CN" sz="1200"/>
                          <a:t>handler</a:t>
                        </a:r>
                        <a:endParaRPr lang="zh-CN" altLang="en-US" sz="1200"/>
                      </a:p>
                    </p:txBody>
                  </p:sp>
                  <p:sp>
                    <p:nvSpPr>
                      <p:cNvPr id="104" name="矩形: 圆角 103">
                        <a:extLst>
                          <a:ext uri="{FF2B5EF4-FFF2-40B4-BE49-F238E27FC236}">
                            <a16:creationId xmlns:a16="http://schemas.microsoft.com/office/drawing/2014/main" id="{8F21236D-8901-401B-9FB9-B3540AEAB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2084" y="2055214"/>
                        <a:ext cx="2695841" cy="4971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/>
                          <a:t>Netty </a:t>
                        </a:r>
                        <a:r>
                          <a:rPr lang="zh-CN" altLang="en-US" sz="1200"/>
                          <a:t>的 </a:t>
                        </a:r>
                        <a:r>
                          <a:rPr lang="en-US" altLang="zh-CN" sz="1200"/>
                          <a:t>NettyProducerHandler </a:t>
                        </a:r>
                        <a:r>
                          <a:rPr lang="zh-CN" altLang="en-US" sz="1200"/>
                          <a:t>接收请求，调用 </a:t>
                        </a:r>
                        <a:r>
                          <a:rPr lang="en-US" altLang="zh-CN" sz="1200"/>
                          <a:t>channelRead0 </a:t>
                        </a:r>
                        <a:r>
                          <a:rPr lang="zh-CN" altLang="en-US" sz="1200"/>
                          <a:t>处理请求 </a:t>
                        </a:r>
                      </a:p>
                    </p:txBody>
                  </p:sp>
                </p:grpSp>
                <p:sp>
                  <p:nvSpPr>
                    <p:cNvPr id="102" name="文本框 101">
                      <a:extLst>
                        <a:ext uri="{FF2B5EF4-FFF2-40B4-BE49-F238E27FC236}">
                          <a16:creationId xmlns:a16="http://schemas.microsoft.com/office/drawing/2014/main" id="{B45CC3FB-0F78-4CE7-BF15-8CB3EDE896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0573" y="1572509"/>
                      <a:ext cx="23391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400" b="1">
                          <a:solidFill>
                            <a:srgbClr val="C00000"/>
                          </a:solidFill>
                        </a:rPr>
                        <a:t>服务端（生产者）接收请求</a:t>
                      </a:r>
                    </a:p>
                  </p:txBody>
                </p:sp>
              </p:grpSp>
              <p:cxnSp>
                <p:nvCxnSpPr>
                  <p:cNvPr id="136" name="直接箭头连接符 135">
                    <a:extLst>
                      <a:ext uri="{FF2B5EF4-FFF2-40B4-BE49-F238E27FC236}">
                        <a16:creationId xmlns:a16="http://schemas.microsoft.com/office/drawing/2014/main" id="{EAB9417B-9764-416A-81F5-B0D82CDC0E8C}"/>
                      </a:ext>
                    </a:extLst>
                  </p:cNvPr>
                  <p:cNvCxnSpPr/>
                  <p:nvPr/>
                </p:nvCxnSpPr>
                <p:spPr>
                  <a:xfrm>
                    <a:off x="2201994" y="2678478"/>
                    <a:ext cx="0" cy="314867"/>
                  </a:xfrm>
                  <a:prstGeom prst="straightConnector1">
                    <a:avLst/>
                  </a:prstGeom>
                  <a:ln w="15875"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9" name="矩形: 圆角 138">
                  <a:extLst>
                    <a:ext uri="{FF2B5EF4-FFF2-40B4-BE49-F238E27FC236}">
                      <a16:creationId xmlns:a16="http://schemas.microsoft.com/office/drawing/2014/main" id="{22558865-ECBD-41C8-92F3-5377F9A4B4B7}"/>
                    </a:ext>
                  </a:extLst>
                </p:cNvPr>
                <p:cNvSpPr/>
                <p:nvPr/>
              </p:nvSpPr>
              <p:spPr>
                <a:xfrm>
                  <a:off x="267447" y="3193524"/>
                  <a:ext cx="3843349" cy="3321576"/>
                </a:xfrm>
                <a:prstGeom prst="roundRect">
                  <a:avLst/>
                </a:prstGeom>
                <a:noFill/>
                <a:ln w="1587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</p:grp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F34F1309-09D0-4319-82B2-D0D6CD64706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357311" y="6061264"/>
              <a:ext cx="1183119" cy="0"/>
            </a:xfrm>
            <a:prstGeom prst="straightConnector1">
              <a:avLst/>
            </a:prstGeom>
            <a:ln w="158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65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879</Words>
  <Application>Microsoft Office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392</cp:revision>
  <dcterms:created xsi:type="dcterms:W3CDTF">2020-05-21T02:27:43Z</dcterms:created>
  <dcterms:modified xsi:type="dcterms:W3CDTF">2020-05-26T08:55:19Z</dcterms:modified>
</cp:coreProperties>
</file>