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4E3C8D-2F3D-27AD-9390-84B274080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18EF0D-0F4E-D959-EDCC-F175C31F2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007DB1-BE38-8DCC-28E9-5491A127A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FED-0AE4-4F4D-9F93-28B3B5AEC0C8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BFB4A2-1868-2FA4-82D3-CBB6BF01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0D87C7-AECF-5F91-802C-427B5F1F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31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89060-CEEB-AE96-042B-4F5C5B63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AD1636-1A73-FF26-D54A-B65A231D7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9C0F98-D82E-5162-6191-F9DA410F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FED-0AE4-4F4D-9F93-28B3B5AEC0C8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E08874-8C6C-A452-A0DB-5C7BD30A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161956-53E0-D89B-14AD-A6D33914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32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EDBC8CC-12B4-F064-FC64-B82F8B88F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5C4829-9DF0-3D9A-3E0C-2772A0403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0C9BA3-2165-1BF2-33B9-FCD2BC9C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FED-0AE4-4F4D-9F93-28B3B5AEC0C8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BB79C4-6198-8917-FF46-7EA3CD16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B331A-748E-3A93-9342-D06C495F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37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2BBDA3-8F35-18B7-DD0A-75E68807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720E0-9A3E-DCA8-36CF-94A4A83A6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8B2EA9-F5EC-832F-3BD2-AE7D279E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FED-0AE4-4F4D-9F93-28B3B5AEC0C8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DD5EE-DE8E-8B75-03C8-653D062C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E81438-2F93-E01D-890F-613661A9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57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7F1E0-FE8F-0FF2-0ECA-192E5EA1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5AA1D7-F158-2E2E-B84F-B349102CA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A46B4-ED2E-E3E2-2144-6B9BBFC8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FED-0AE4-4F4D-9F93-28B3B5AEC0C8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4E2276-F0B6-8EBF-29E3-D948672A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A7CE62-6D56-CF81-0384-F8D5D764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71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438729-3795-A880-3A8F-B6DE3BB3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2E6B97-977D-4145-A7EE-62AB95070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F36722-6165-6041-A296-135A57314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460C26-FAE8-B6DE-268F-95D468935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FED-0AE4-4F4D-9F93-28B3B5AEC0C8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392290-7DC1-D6E4-694C-C47EE001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3AF153-E659-F5DB-7525-55BBAE63C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82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9FF483-7218-B236-8F79-424793F2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B6A822-A4B8-AFFE-6AF4-2AD083E80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79FA21-505B-7B6F-AE32-26863A87C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C738B0-8245-10A1-C67E-F62F35CBD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6E894E-2765-E231-AC3F-651439E96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F47B20-EFA4-908E-483F-AB0C6785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FED-0AE4-4F4D-9F93-28B3B5AEC0C8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9A2D0BC-AE50-4C26-1A1E-64069D2E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DF11A13-0BCE-29FA-9DF1-D4F6639D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62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F609B-90D6-F375-A068-C9408DCB4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2C47D37-E9E8-0E0B-C5B3-E1B8C4ED1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FED-0AE4-4F4D-9F93-28B3B5AEC0C8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7DFE7A2-3494-FBCB-82AD-82CC8363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527CFA-F1F6-1EEC-96F4-150AB9A0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58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21E143-A1A5-B9CC-9526-FDACB0DF4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FED-0AE4-4F4D-9F93-28B3B5AEC0C8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7CB15F1-10D5-671B-BAAD-4DF58FD3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A082F9-7C18-0EA9-951F-F4AA4F53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39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54062-C69B-B482-8408-5B3F9573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4128D2-25C9-600B-8F98-C426B0D59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483FB7-75DC-1F75-1E8D-6B8B2A56B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95495A-F74C-0DF0-EEFD-FA002837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FED-0AE4-4F4D-9F93-28B3B5AEC0C8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63B7B1-70B1-501E-5012-29606FBB8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B9311E-D783-D284-33B7-6E698990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45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78366B-8628-C0F7-F17F-AE6046F76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7A62C9-9364-514B-CF0D-195A344DF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29DCA0-55F8-2C37-9BE2-CCAACF37C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580CF9-FEEA-115F-8428-505C38E6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FED-0AE4-4F4D-9F93-28B3B5AEC0C8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4A7D65-CADF-F522-CD27-58B6138C0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361819-8BB3-A2FE-1F79-36A4C654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32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A902549-347F-C424-2140-EC4A28D70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3C5D92-97EE-4D93-0AA4-D36C22775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3C150E-20DF-0927-062C-E3AD3ADAE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ECFED-0AE4-4F4D-9F93-28B3B5AEC0C8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72EAE5-E120-42B6-8C36-3389562FB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4AC61F-384D-55D0-DD74-C3E7232D7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78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CF1317-F0F6-E25E-7CB4-A3C1E7248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Des objets élégants dans votre code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EC2D0F-BCA2-C548-B512-8B362DD56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91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39CAC-A2C3-4643-46ED-9D3F7476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Conventions - Java </a:t>
            </a:r>
            <a:r>
              <a:rPr lang="fr-FR" dirty="0">
                <a:sym typeface="Wingdings" panose="05000000000000000000" pitchFamily="2" charset="2"/>
              </a:rPr>
              <a:t> C#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7F459E91-8F33-074D-0990-1B9567A9D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398581"/>
              </p:ext>
            </p:extLst>
          </p:nvPr>
        </p:nvGraphicFramePr>
        <p:xfrm>
          <a:off x="838200" y="1825625"/>
          <a:ext cx="10515597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11008109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1400198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10976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97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Classes / Interfaces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PascalCase</a:t>
                      </a:r>
                      <a:r>
                        <a:rPr lang="fr-FR" dirty="0"/>
                        <a:t> (ex : </a:t>
                      </a:r>
                      <a:r>
                        <a:rPr lang="fr-FR" dirty="0" err="1"/>
                        <a:t>TodoService</a:t>
                      </a:r>
                      <a:r>
                        <a:rPr lang="fr-F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PascalCase</a:t>
                      </a:r>
                      <a:r>
                        <a:rPr lang="fr-FR" dirty="0"/>
                        <a:t> (même chose)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868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Méthodes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camelCase</a:t>
                      </a:r>
                      <a:r>
                        <a:rPr lang="fr-FR" dirty="0"/>
                        <a:t> (ex : </a:t>
                      </a:r>
                      <a:r>
                        <a:rPr lang="fr-FR" dirty="0" err="1"/>
                        <a:t>getTitle</a:t>
                      </a:r>
                      <a:r>
                        <a:rPr lang="fr-FR" dirty="0"/>
                        <a:t>())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PascalCase</a:t>
                      </a:r>
                      <a:r>
                        <a:rPr lang="fr-FR" dirty="0"/>
                        <a:t> (ex : </a:t>
                      </a:r>
                      <a:r>
                        <a:rPr lang="fr-FR" dirty="0" err="1"/>
                        <a:t>GetTitle</a:t>
                      </a:r>
                      <a:r>
                        <a:rPr lang="fr-FR" dirty="0"/>
                        <a:t>())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61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Propriétés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getters/setters via méthodes (</a:t>
                      </a:r>
                      <a:r>
                        <a:rPr lang="fr-FR" dirty="0" err="1"/>
                        <a:t>getX</a:t>
                      </a:r>
                      <a:r>
                        <a:rPr lang="fr-FR" dirty="0"/>
                        <a:t>(), </a:t>
                      </a:r>
                      <a:r>
                        <a:rPr lang="fr-FR" dirty="0" err="1"/>
                        <a:t>setX</a:t>
                      </a:r>
                      <a:r>
                        <a:rPr lang="fr-FR" dirty="0"/>
                        <a:t>())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Propriétés</a:t>
                      </a:r>
                      <a:r>
                        <a:rPr lang="en-US" dirty="0"/>
                        <a:t> avec get; set; (ex : public string Title { get; set; })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85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Variables locales / Paramètres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camelCase</a:t>
                      </a:r>
                      <a:r>
                        <a:rPr lang="fr-FR" dirty="0"/>
                        <a:t> (ex : </a:t>
                      </a:r>
                      <a:r>
                        <a:rPr lang="fr-FR" dirty="0" err="1"/>
                        <a:t>title</a:t>
                      </a:r>
                      <a:r>
                        <a:rPr lang="fr-F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camelCase</a:t>
                      </a:r>
                      <a:r>
                        <a:rPr lang="fr-FR" dirty="0"/>
                        <a:t> (ex : </a:t>
                      </a:r>
                      <a:r>
                        <a:rPr lang="fr-FR" dirty="0" err="1"/>
                        <a:t>title</a:t>
                      </a:r>
                      <a:r>
                        <a:rPr lang="fr-FR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941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Champs privés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camelCase</a:t>
                      </a:r>
                      <a:r>
                        <a:rPr lang="fr-FR" dirty="0"/>
                        <a:t> (ex : </a:t>
                      </a:r>
                      <a:r>
                        <a:rPr lang="fr-FR" dirty="0" err="1"/>
                        <a:t>title</a:t>
                      </a:r>
                      <a:r>
                        <a:rPr lang="fr-F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camelCase</a:t>
                      </a:r>
                      <a:r>
                        <a:rPr lang="fr-FR" dirty="0"/>
                        <a:t> préfixé par _ (ex : _</a:t>
                      </a:r>
                      <a:r>
                        <a:rPr lang="fr-FR" dirty="0" err="1"/>
                        <a:t>title</a:t>
                      </a:r>
                      <a:r>
                        <a:rPr lang="fr-FR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605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Types primitifs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Utiliser les alias de types (string) pour les déclarations et le type réel (String) pour l’accès aux méthodes statiques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712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Redéfinition de méthodes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Utiliser </a:t>
                      </a:r>
                      <a:r>
                        <a:rPr lang="fr-FR" sz="1600" dirty="0" err="1"/>
                        <a:t>override</a:t>
                      </a:r>
                      <a:r>
                        <a:rPr lang="fr-FR" sz="1600" dirty="0"/>
                        <a:t> pour redéfinir une méthode </a:t>
                      </a:r>
                      <a:r>
                        <a:rPr lang="fr-FR" sz="1600" dirty="0" err="1"/>
                        <a:t>virtual</a:t>
                      </a:r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530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Constantes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UPPER_SNAKE_CASE (ex : MAX_SIZE)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PascalCase</a:t>
                      </a:r>
                      <a:r>
                        <a:rPr lang="fr-FR" dirty="0"/>
                        <a:t> (ex : </a:t>
                      </a:r>
                      <a:r>
                        <a:rPr lang="fr-FR" dirty="0" err="1"/>
                        <a:t>MaxSize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75366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E8FC45BC-857A-E7B1-67C4-2570453C57FB}"/>
              </a:ext>
            </a:extLst>
          </p:cNvPr>
          <p:cNvSpPr txBox="1"/>
          <p:nvPr/>
        </p:nvSpPr>
        <p:spPr>
          <a:xfrm>
            <a:off x="10007466" y="365125"/>
            <a:ext cx="13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6"/>
                </a:solidFill>
              </a:rPr>
              <a:t>#convention</a:t>
            </a:r>
          </a:p>
        </p:txBody>
      </p:sp>
    </p:spTree>
    <p:extLst>
      <p:ext uri="{BB962C8B-B14F-4D97-AF65-F5344CB8AC3E}">
        <p14:creationId xmlns:p14="http://schemas.microsoft.com/office/powerpoint/2010/main" val="258049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80228-692A-3134-BE62-73FD1249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U</a:t>
            </a:r>
            <a:r>
              <a:rPr lang="fr-FR" dirty="0"/>
              <a:t>n piège courant en programmation orientée objet </a:t>
            </a:r>
            <a:r>
              <a:rPr lang="fr-FR" dirty="0">
                <a:sym typeface="Wingdings" panose="05000000000000000000" pitchFamily="2" charset="2"/>
              </a:rPr>
              <a:t> NULL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C4436D-DED7-2588-F449-94871305C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418" y="1998293"/>
            <a:ext cx="5781582" cy="2249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Problèmes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Multiplie les vérifications (</a:t>
            </a:r>
            <a:r>
              <a:rPr lang="fr-FR" dirty="0" err="1"/>
              <a:t>null</a:t>
            </a:r>
            <a:r>
              <a:rPr lang="fr-FR" dirty="0"/>
              <a:t> checks)</a:t>
            </a:r>
          </a:p>
          <a:p>
            <a:pPr lvl="1"/>
            <a:r>
              <a:rPr lang="fr-FR" dirty="0"/>
              <a:t>Provoque des </a:t>
            </a:r>
            <a:r>
              <a:rPr lang="fr-FR" dirty="0" err="1"/>
              <a:t>NullReferenceException</a:t>
            </a:r>
            <a:endParaRPr lang="fr-FR" dirty="0"/>
          </a:p>
          <a:p>
            <a:pPr lvl="1"/>
            <a:r>
              <a:rPr lang="fr-FR" dirty="0"/>
              <a:t>Complexifie le code</a:t>
            </a:r>
          </a:p>
          <a:p>
            <a:pPr lvl="1"/>
            <a:r>
              <a:rPr lang="fr-FR" dirty="0"/>
              <a:t>Ambiguïté des intentions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C6F7D569-868E-8E12-16D3-C798F2BFF595}"/>
              </a:ext>
            </a:extLst>
          </p:cNvPr>
          <p:cNvSpPr txBox="1">
            <a:spLocks/>
          </p:cNvSpPr>
          <p:nvPr/>
        </p:nvSpPr>
        <p:spPr>
          <a:xfrm>
            <a:off x="4305673" y="4247518"/>
            <a:ext cx="7412852" cy="1868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dirty="0"/>
              <a:t>Règles de conception </a:t>
            </a:r>
          </a:p>
          <a:p>
            <a:pPr lvl="1"/>
            <a:r>
              <a:rPr lang="fr-FR" dirty="0"/>
              <a:t>Ne pas retourner </a:t>
            </a:r>
            <a:r>
              <a:rPr lang="fr-FR" dirty="0" err="1"/>
              <a:t>null</a:t>
            </a:r>
            <a:endParaRPr lang="fr-FR" dirty="0"/>
          </a:p>
          <a:p>
            <a:pPr lvl="1"/>
            <a:r>
              <a:rPr lang="fr-FR" dirty="0"/>
              <a:t>Ne pas accepter </a:t>
            </a:r>
            <a:r>
              <a:rPr lang="fr-FR" dirty="0" err="1"/>
              <a:t>null</a:t>
            </a:r>
            <a:r>
              <a:rPr lang="fr-FR" dirty="0"/>
              <a:t> en paramètre (sauf documenté)</a:t>
            </a:r>
          </a:p>
          <a:p>
            <a:pPr lvl="1"/>
            <a:r>
              <a:rPr lang="fr-FR" dirty="0"/>
              <a:t>Privilégier des modèles métiers sans </a:t>
            </a:r>
            <a:r>
              <a:rPr lang="fr-FR" dirty="0" err="1"/>
              <a:t>null</a:t>
            </a:r>
            <a:endParaRPr lang="fr-FR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87E8E642-4A7C-9D0C-9F7C-F230FF9A6F56}"/>
              </a:ext>
            </a:extLst>
          </p:cNvPr>
          <p:cNvSpPr txBox="1">
            <a:spLocks/>
          </p:cNvSpPr>
          <p:nvPr/>
        </p:nvSpPr>
        <p:spPr>
          <a:xfrm>
            <a:off x="6290569" y="1591199"/>
            <a:ext cx="5427956" cy="2038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dirty="0"/>
              <a:t>Remarque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Le </a:t>
            </a:r>
            <a:r>
              <a:rPr lang="fr-FR" dirty="0" err="1"/>
              <a:t>null</a:t>
            </a:r>
            <a:r>
              <a:rPr lang="fr-FR" dirty="0"/>
              <a:t> est la cause numéro 1 des exceptions : éviter son usage implicite améliore la robustesse et la lisibilité du code.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 </a:t>
            </a:r>
          </a:p>
          <a:p>
            <a:pPr lvl="1"/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61DAAFF-6901-8647-E848-DB14DEA36D8B}"/>
              </a:ext>
            </a:extLst>
          </p:cNvPr>
          <p:cNvSpPr txBox="1"/>
          <p:nvPr/>
        </p:nvSpPr>
        <p:spPr>
          <a:xfrm>
            <a:off x="10122876" y="109765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6"/>
                </a:solidFill>
              </a:rPr>
              <a:t>#null</a:t>
            </a:r>
          </a:p>
        </p:txBody>
      </p:sp>
    </p:spTree>
    <p:extLst>
      <p:ext uri="{BB962C8B-B14F-4D97-AF65-F5344CB8AC3E}">
        <p14:creationId xmlns:p14="http://schemas.microsoft.com/office/powerpoint/2010/main" val="303073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1CB2D-A829-95BD-CFD9-B619C81F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ym typeface="Wingdings" panose="05000000000000000000" pitchFamily="2" charset="2"/>
              </a:rPr>
              <a:t>U</a:t>
            </a:r>
            <a:r>
              <a:rPr lang="fr-FR" dirty="0"/>
              <a:t>n piège courant en programmation orientée objet </a:t>
            </a:r>
            <a:r>
              <a:rPr lang="fr-FR" dirty="0">
                <a:sym typeface="Wingdings" panose="05000000000000000000" pitchFamily="2" charset="2"/>
              </a:rPr>
              <a:t> NULL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06DBAC-3AD1-FE20-EB7D-54D73C69F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4537" y="2198487"/>
            <a:ext cx="7062926" cy="3687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Solutions en C#</a:t>
            </a:r>
          </a:p>
          <a:p>
            <a:pPr lvl="1"/>
            <a:r>
              <a:rPr lang="fr-FR" dirty="0" err="1"/>
              <a:t>Nullable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types (#nullable enable)</a:t>
            </a:r>
          </a:p>
          <a:p>
            <a:pPr lvl="1"/>
            <a:r>
              <a:rPr lang="fr-FR" dirty="0"/>
              <a:t>Supprimer ? sur les paramètres obligatoires</a:t>
            </a:r>
          </a:p>
          <a:p>
            <a:pPr lvl="1"/>
            <a:r>
              <a:rPr lang="fr-FR" dirty="0"/>
              <a:t>Guard Clauses pour la validation immédiate</a:t>
            </a:r>
          </a:p>
          <a:p>
            <a:pPr lvl="1"/>
            <a:r>
              <a:rPr lang="fr-FR" dirty="0"/>
              <a:t>Retourner des collections vides au lieu de </a:t>
            </a:r>
            <a:r>
              <a:rPr lang="fr-FR" dirty="0" err="1"/>
              <a:t>null</a:t>
            </a:r>
            <a:endParaRPr lang="fr-FR" dirty="0"/>
          </a:p>
          <a:p>
            <a:pPr lvl="1"/>
            <a:r>
              <a:rPr lang="fr-FR" dirty="0"/>
              <a:t>Value </a:t>
            </a:r>
            <a:r>
              <a:rPr lang="fr-FR" dirty="0" err="1"/>
              <a:t>Objects</a:t>
            </a:r>
            <a:r>
              <a:rPr lang="fr-FR" dirty="0"/>
              <a:t> pour encapsuler les règles métier</a:t>
            </a:r>
          </a:p>
          <a:p>
            <a:pPr lvl="1"/>
            <a:r>
              <a:rPr lang="fr-FR" dirty="0"/>
              <a:t>Modéliser explicitement l'absence de valeur</a:t>
            </a:r>
          </a:p>
          <a:p>
            <a:pPr lvl="2"/>
            <a:r>
              <a:rPr lang="fr-FR" dirty="0"/>
              <a:t>Option&lt;T&gt;, </a:t>
            </a:r>
            <a:r>
              <a:rPr lang="fr-FR" dirty="0" err="1"/>
              <a:t>Result</a:t>
            </a:r>
            <a:r>
              <a:rPr lang="fr-FR" dirty="0"/>
              <a:t>&lt;T, </a:t>
            </a:r>
            <a:r>
              <a:rPr lang="fr-FR" dirty="0" err="1"/>
              <a:t>TError</a:t>
            </a:r>
            <a:r>
              <a:rPr lang="fr-FR" dirty="0"/>
              <a:t>&gt;, </a:t>
            </a:r>
            <a:r>
              <a:rPr lang="fr-FR" dirty="0" err="1"/>
              <a:t>TryGetXxx</a:t>
            </a:r>
            <a:r>
              <a:rPr lang="fr-FR" dirty="0"/>
              <a:t>(out value)</a:t>
            </a:r>
          </a:p>
          <a:p>
            <a:pPr lvl="1"/>
            <a:r>
              <a:rPr lang="fr-FR" dirty="0" err="1"/>
              <a:t>Null</a:t>
            </a:r>
            <a:r>
              <a:rPr lang="fr-FR" dirty="0"/>
              <a:t> Object Pattern (complément)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0323C9A-ED3F-306C-E54D-255E067428C7}"/>
              </a:ext>
            </a:extLst>
          </p:cNvPr>
          <p:cNvSpPr txBox="1"/>
          <p:nvPr/>
        </p:nvSpPr>
        <p:spPr>
          <a:xfrm>
            <a:off x="10122876" y="109765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6"/>
                </a:solidFill>
              </a:rPr>
              <a:t>#null</a:t>
            </a:r>
          </a:p>
        </p:txBody>
      </p:sp>
    </p:spTree>
    <p:extLst>
      <p:ext uri="{BB962C8B-B14F-4D97-AF65-F5344CB8AC3E}">
        <p14:creationId xmlns:p14="http://schemas.microsoft.com/office/powerpoint/2010/main" val="236227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8606C-F899-325C-0FCC-68F16D955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Primitive Obsession </a:t>
            </a:r>
            <a:r>
              <a:rPr lang="fr-FR" dirty="0">
                <a:sym typeface="Wingdings" panose="05000000000000000000" pitchFamily="2" charset="2"/>
              </a:rPr>
              <a:t> Value Object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17A5F5-04CF-C801-82F1-E95F7298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23050" cy="1982895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Problèmes </a:t>
            </a:r>
          </a:p>
          <a:p>
            <a:pPr lvl="1"/>
            <a:r>
              <a:rPr lang="fr-FR" dirty="0"/>
              <a:t>Manque d’expressivité du code</a:t>
            </a:r>
          </a:p>
          <a:p>
            <a:pPr lvl="1"/>
            <a:r>
              <a:rPr lang="fr-FR" dirty="0"/>
              <a:t>Risque d’erreurs (ex: inversion d’arguments, valeurs invalides)</a:t>
            </a:r>
          </a:p>
          <a:p>
            <a:pPr lvl="1"/>
            <a:r>
              <a:rPr lang="fr-FR" dirty="0"/>
              <a:t>Pas de validation centralisée → duplication de la logique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CC732A7-9F63-F575-6102-D4308222BB75}"/>
              </a:ext>
            </a:extLst>
          </p:cNvPr>
          <p:cNvSpPr txBox="1">
            <a:spLocks/>
          </p:cNvSpPr>
          <p:nvPr/>
        </p:nvSpPr>
        <p:spPr>
          <a:xfrm>
            <a:off x="838200" y="3808520"/>
            <a:ext cx="6867617" cy="19828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Solution </a:t>
            </a:r>
            <a:r>
              <a:rPr lang="fr-FR" dirty="0">
                <a:sym typeface="Wingdings" panose="05000000000000000000" pitchFamily="2" charset="2"/>
              </a:rPr>
              <a:t> Value Object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Immuable</a:t>
            </a:r>
          </a:p>
          <a:p>
            <a:pPr lvl="1"/>
            <a:r>
              <a:rPr lang="fr-FR" dirty="0"/>
              <a:t>A un sens métier explicite</a:t>
            </a:r>
          </a:p>
          <a:p>
            <a:pPr lvl="1"/>
            <a:r>
              <a:rPr lang="fr-FR" dirty="0"/>
              <a:t>L'égalité se base sur les valeurs</a:t>
            </a:r>
          </a:p>
          <a:p>
            <a:pPr lvl="1"/>
            <a:r>
              <a:rPr lang="fr-FR" dirty="0"/>
              <a:t>Centralise les règles de validation</a:t>
            </a:r>
          </a:p>
          <a:p>
            <a:pPr lvl="1"/>
            <a:r>
              <a:rPr lang="fr-FR" dirty="0"/>
              <a:t>Encapsule une valeur ou un groupe de valeurs</a:t>
            </a:r>
          </a:p>
          <a:p>
            <a:pPr lvl="1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81F0460-6C8C-78B3-7807-CBADF3FC4CE3}"/>
              </a:ext>
            </a:extLst>
          </p:cNvPr>
          <p:cNvSpPr txBox="1"/>
          <p:nvPr/>
        </p:nvSpPr>
        <p:spPr>
          <a:xfrm>
            <a:off x="10007466" y="365125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6"/>
                </a:solidFill>
              </a:rPr>
              <a:t>#value-object</a:t>
            </a:r>
          </a:p>
        </p:txBody>
      </p:sp>
    </p:spTree>
    <p:extLst>
      <p:ext uri="{BB962C8B-B14F-4D97-AF65-F5344CB8AC3E}">
        <p14:creationId xmlns:p14="http://schemas.microsoft.com/office/powerpoint/2010/main" val="16268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B1092-F48A-459F-E068-EC00EA7A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Patterns de création d’objet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1B8028-1EC2-ABC9-EF45-3CD600B31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83" y="1585975"/>
            <a:ext cx="5648417" cy="26220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 dirty="0" err="1"/>
              <a:t>Static</a:t>
            </a:r>
            <a:r>
              <a:rPr lang="fr-FR" b="1" dirty="0"/>
              <a:t> Builder</a:t>
            </a:r>
          </a:p>
          <a:p>
            <a:pPr lvl="1"/>
            <a:r>
              <a:rPr lang="fr-FR" dirty="0"/>
              <a:t>Construire un objet complexe étape par étape</a:t>
            </a:r>
          </a:p>
          <a:p>
            <a:pPr lvl="1"/>
            <a:r>
              <a:rPr lang="fr-FR" dirty="0"/>
              <a:t>Valider les règles métiers en construction</a:t>
            </a:r>
          </a:p>
          <a:p>
            <a:pPr lvl="1"/>
            <a:r>
              <a:rPr lang="fr-FR" dirty="0"/>
              <a:t>Eviter d’avoir 10 </a:t>
            </a:r>
            <a:r>
              <a:rPr lang="fr-FR" dirty="0" err="1"/>
              <a:t>overloads</a:t>
            </a:r>
            <a:r>
              <a:rPr lang="fr-FR" dirty="0"/>
              <a:t> de constructeur</a:t>
            </a:r>
          </a:p>
          <a:p>
            <a:pPr lvl="1"/>
            <a:r>
              <a:rPr lang="fr-FR" dirty="0"/>
              <a:t>Forcer certains paramètres obligatoires</a:t>
            </a:r>
          </a:p>
          <a:p>
            <a:pPr lvl="1"/>
            <a:r>
              <a:rPr lang="fr-FR" dirty="0"/>
              <a:t>Rendre le code plus lisible et évolutif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C60F250-8513-FE8E-A6E0-F1A75CD4A400}"/>
              </a:ext>
            </a:extLst>
          </p:cNvPr>
          <p:cNvSpPr txBox="1">
            <a:spLocks/>
          </p:cNvSpPr>
          <p:nvPr/>
        </p:nvSpPr>
        <p:spPr>
          <a:xfrm>
            <a:off x="6096000" y="1585975"/>
            <a:ext cx="5648416" cy="262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dirty="0" err="1"/>
              <a:t>Factory</a:t>
            </a:r>
            <a:r>
              <a:rPr lang="fr-FR" b="1" dirty="0"/>
              <a:t> Method </a:t>
            </a:r>
            <a:r>
              <a:rPr lang="fr-FR" dirty="0"/>
              <a:t>(C#-</a:t>
            </a:r>
            <a:r>
              <a:rPr lang="fr-FR" dirty="0" err="1"/>
              <a:t>friendly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Un constructeur </a:t>
            </a:r>
            <a:r>
              <a:rPr lang="fr-FR" dirty="0" err="1"/>
              <a:t>private</a:t>
            </a:r>
            <a:r>
              <a:rPr lang="fr-FR" dirty="0"/>
              <a:t> pour forcer le contrôle sur la construction et des méthodes </a:t>
            </a:r>
            <a:r>
              <a:rPr lang="fr-FR" dirty="0" err="1"/>
              <a:t>static</a:t>
            </a:r>
            <a:r>
              <a:rPr lang="fr-FR" dirty="0"/>
              <a:t> public qui représentent des « constructeurs métier »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A1BEA47-A5D2-2971-F287-B819461D1887}"/>
              </a:ext>
            </a:extLst>
          </p:cNvPr>
          <p:cNvSpPr txBox="1">
            <a:spLocks/>
          </p:cNvSpPr>
          <p:nvPr/>
        </p:nvSpPr>
        <p:spPr>
          <a:xfrm>
            <a:off x="447583" y="4376739"/>
            <a:ext cx="11296833" cy="21161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dirty="0"/>
              <a:t>Cas d’utilisation</a:t>
            </a:r>
          </a:p>
          <a:p>
            <a:pPr marL="0" indent="0">
              <a:buNone/>
            </a:pPr>
            <a:r>
              <a:rPr lang="fr-FR" dirty="0" err="1"/>
              <a:t>Static</a:t>
            </a:r>
            <a:r>
              <a:rPr lang="fr-FR" dirty="0"/>
              <a:t> Builder : pour les objets complexes avec beaucoup d’options et d’ordre logique à respecter. Permet de rendre la construction flexible et progressive.</a:t>
            </a:r>
          </a:p>
          <a:p>
            <a:pPr marL="0" indent="0">
              <a:buNone/>
            </a:pPr>
            <a:r>
              <a:rPr lang="fr-FR" dirty="0" err="1"/>
              <a:t>Factory</a:t>
            </a:r>
            <a:r>
              <a:rPr lang="fr-FR" dirty="0"/>
              <a:t> Method : Pour les objets simples à moyens. Permet de forcer un "scénario métier" clair.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C5E26FC-30DB-989C-B0D9-6453BC1C02BD}"/>
              </a:ext>
            </a:extLst>
          </p:cNvPr>
          <p:cNvSpPr txBox="1"/>
          <p:nvPr/>
        </p:nvSpPr>
        <p:spPr>
          <a:xfrm>
            <a:off x="10007466" y="365125"/>
            <a:ext cx="136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6"/>
                </a:solidFill>
              </a:rPr>
              <a:t>#constructor</a:t>
            </a:r>
          </a:p>
        </p:txBody>
      </p:sp>
    </p:spTree>
    <p:extLst>
      <p:ext uri="{BB962C8B-B14F-4D97-AF65-F5344CB8AC3E}">
        <p14:creationId xmlns:p14="http://schemas.microsoft.com/office/powerpoint/2010/main" val="2828245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FA1BBF-4623-835D-4FEC-80043ABE8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Immutabilité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6CE87E-D48F-C15C-1446-2314C0538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Objet </a:t>
            </a:r>
            <a:r>
              <a:rPr lang="fr-FR" b="1" dirty="0"/>
              <a:t>dont l'état ne peut pas être modifié</a:t>
            </a:r>
            <a:r>
              <a:rPr lang="fr-FR" dirty="0"/>
              <a:t> une fois qu’il a été créé. Une classe immutable est beaucoup plus facile à comprendre qu’une classe mutable.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73287B1-D619-9B49-8798-B4764C91E646}"/>
              </a:ext>
            </a:extLst>
          </p:cNvPr>
          <p:cNvSpPr txBox="1"/>
          <p:nvPr/>
        </p:nvSpPr>
        <p:spPr>
          <a:xfrm>
            <a:off x="10007466" y="365125"/>
            <a:ext cx="1486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6"/>
                </a:solidFill>
              </a:rPr>
              <a:t>#immutability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D721A97-C3DA-A7A1-2A18-951392167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135592"/>
              </p:ext>
            </p:extLst>
          </p:nvPr>
        </p:nvGraphicFramePr>
        <p:xfrm>
          <a:off x="838200" y="3517905"/>
          <a:ext cx="10515600" cy="210312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42016857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263248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5613984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586182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64937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/>
                        <a:t>Méthode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Clarté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Performance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Notes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484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record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Référence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✅ Facile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⚠️ Référence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Meilleur choix général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370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readonly struct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Valeur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✔️ Bon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✅ Léger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Attention à la copie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8038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Classe avec init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Référence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✔️ Moyen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✔️ Correct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Plus verbeux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458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Classe avec get 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Référence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✔️ Moyen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✔️ Correct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Bon compromis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377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9408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2511</TotalTime>
  <Words>567</Words>
  <Application>Microsoft Office PowerPoint</Application>
  <PresentationFormat>Grand écran</PresentationFormat>
  <Paragraphs>108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Thème Office</vt:lpstr>
      <vt:lpstr>Des objets élégants dans votre code</vt:lpstr>
      <vt:lpstr>Conventions - Java  C#</vt:lpstr>
      <vt:lpstr>Un piège courant en programmation orientée objet  NULL</vt:lpstr>
      <vt:lpstr>Un piège courant en programmation orientée objet  NULL</vt:lpstr>
      <vt:lpstr>Primitive Obsession  Value Object</vt:lpstr>
      <vt:lpstr>Patterns de création d’objet</vt:lpstr>
      <vt:lpstr>Immutabilité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Chone</dc:creator>
  <cp:lastModifiedBy>Martin Chone</cp:lastModifiedBy>
  <cp:revision>14</cp:revision>
  <dcterms:created xsi:type="dcterms:W3CDTF">2025-06-06T08:42:33Z</dcterms:created>
  <dcterms:modified xsi:type="dcterms:W3CDTF">2025-06-12T07:13:00Z</dcterms:modified>
</cp:coreProperties>
</file>