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0" r:id="rId7"/>
    <p:sldId id="261" r:id="rId8"/>
    <p:sldId id="263" r:id="rId9"/>
    <p:sldId id="266"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85038-CFF3-4C80-E4D8-50772175DCE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5817C40-BAE5-F9D9-C8B3-919C93283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FFDA6E7-D0D9-E959-00BC-FA23BA608237}"/>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FCAFEE2C-2A21-8B10-5252-8CE26654DE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1E4DF83-A59D-7431-1787-EAE44A12CCDA}"/>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233590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0BF16-89DE-8219-C9B0-6F4D8D310F2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1FFA8C8-AEDC-0D37-3A49-CDC959410EA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E475E9F-E5C4-150C-5C5F-28C5512D1F16}"/>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75CADF67-9B6C-C33F-2951-A628AB3B23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AD4A6D6-897B-CF72-C855-4C66F31BE680}"/>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109760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6023C7-34FB-0681-2392-F3F4A101CA9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8995478-21D4-3724-28D5-1C89B919002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77069F9-E7A0-54C6-3E71-EA217A5686FC}"/>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FFFCA6B4-7668-4FC5-2911-2AB70040FB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0B5688F-ADAF-9949-E80F-E4C0FC0F576B}"/>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346733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C6AF2-9739-CDC9-C02C-331E77BEF0A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FA7FF2-3D4E-7341-2F6F-39653E55262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DFAE158-7C24-7FAE-2951-E2BFEC0A2991}"/>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BBB11F8F-651F-B62C-CE87-0C79393BF4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E439917-B1A9-B4C3-8057-7AD6EC90D084}"/>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19747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7351-1A18-AFCE-526D-AEFD2828B43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8A4A8FE-0F6A-AB6E-9150-13EF0AF0FF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7EC1FB4-06AC-C389-C3BA-D87E3C7555CA}"/>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BF8E433F-8DB6-5514-D1C5-B67191CCF9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F3DF38-2425-2B79-849A-EEA6FF6BBBCB}"/>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170513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BE690-84A7-1071-ED9C-572FD98D2C8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95725AC-0E3F-35CE-F281-EE056128E17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BAA80B8-239F-5807-1A66-116E9486A90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B1FF030-7B84-4FAD-BCDD-23F63C2FD105}"/>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6" name="页脚占位符 5">
            <a:extLst>
              <a:ext uri="{FF2B5EF4-FFF2-40B4-BE49-F238E27FC236}">
                <a16:creationId xmlns:a16="http://schemas.microsoft.com/office/drawing/2014/main" id="{B8EB97C8-A953-8220-C848-8D731969C7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226F889-5239-90C1-AA69-4D4E7E5124BD}"/>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296367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3ED7B-E96D-1B70-B28F-713E8F44957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69B6624-8E95-7AF2-EC83-69026BB07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7FD0831-8174-BAEC-DF18-6EDC29A9B57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E23EA7B-244A-10E7-A072-E258A81C1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8A824FC-A801-3FF8-E0F3-FCE055D241F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A8F56D3-7BB2-A37B-41F7-4F8A90164415}"/>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8" name="页脚占位符 7">
            <a:extLst>
              <a:ext uri="{FF2B5EF4-FFF2-40B4-BE49-F238E27FC236}">
                <a16:creationId xmlns:a16="http://schemas.microsoft.com/office/drawing/2014/main" id="{07E0C568-7CB8-5401-40D5-D8B78E3624E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32AECCC-4257-450F-4235-5D8638F68407}"/>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56633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8E904-2EDF-AD8E-24A4-47224F80541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F9BC8F5-9927-2FFC-0960-C6FEFAA0EFB8}"/>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4" name="页脚占位符 3">
            <a:extLst>
              <a:ext uri="{FF2B5EF4-FFF2-40B4-BE49-F238E27FC236}">
                <a16:creationId xmlns:a16="http://schemas.microsoft.com/office/drawing/2014/main" id="{BB343EA7-84AE-595A-43D3-AAC8C822D1B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363A7F6-48D8-2A8A-22C3-EAE0CBF3EC9E}"/>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193696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A23503-A23D-B5CB-552A-952CA8007A6D}"/>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3" name="页脚占位符 2">
            <a:extLst>
              <a:ext uri="{FF2B5EF4-FFF2-40B4-BE49-F238E27FC236}">
                <a16:creationId xmlns:a16="http://schemas.microsoft.com/office/drawing/2014/main" id="{D2AB09F9-B3B5-8CC1-A59B-1C84688CD31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CC024AF-7825-17D9-9F69-198063C43FA8}"/>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107931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7B3E5-3099-3916-83C1-A007680581E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4B383E8-18E0-9BD5-7DE0-2610D26D9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2FDAFC3-BA41-1D33-10EB-CB3DF0929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E4C55EB-49D8-803E-171C-0437FE13D882}"/>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6" name="页脚占位符 5">
            <a:extLst>
              <a:ext uri="{FF2B5EF4-FFF2-40B4-BE49-F238E27FC236}">
                <a16:creationId xmlns:a16="http://schemas.microsoft.com/office/drawing/2014/main" id="{228B0114-785F-67DA-376D-AAC4A1F4DA2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FDAAD17-FD78-41AA-4E0E-8BB44046A27A}"/>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101543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5375D-6DB1-F73C-D613-480E0E17DA5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3CFFE80-F4E1-0BF1-F214-92BEF8CAE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E1D7DDF-9730-14C5-657E-D71EEE12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729916E-0374-53DF-1703-49F844E6B3ED}"/>
              </a:ext>
            </a:extLst>
          </p:cNvPr>
          <p:cNvSpPr>
            <a:spLocks noGrp="1"/>
          </p:cNvSpPr>
          <p:nvPr>
            <p:ph type="dt" sz="half" idx="10"/>
          </p:nvPr>
        </p:nvSpPr>
        <p:spPr/>
        <p:txBody>
          <a:bodyPr/>
          <a:lstStyle/>
          <a:p>
            <a:fld id="{9E689477-833F-9C43-AA96-B6321B4A44D6}" type="datetimeFigureOut">
              <a:rPr kumimoji="1" lang="zh-CN" altLang="en-US" smtClean="0"/>
              <a:t>2023/12/11</a:t>
            </a:fld>
            <a:endParaRPr kumimoji="1" lang="zh-CN" altLang="en-US"/>
          </a:p>
        </p:txBody>
      </p:sp>
      <p:sp>
        <p:nvSpPr>
          <p:cNvPr id="6" name="页脚占位符 5">
            <a:extLst>
              <a:ext uri="{FF2B5EF4-FFF2-40B4-BE49-F238E27FC236}">
                <a16:creationId xmlns:a16="http://schemas.microsoft.com/office/drawing/2014/main" id="{D06E9D5E-B5C0-5D18-E944-B0287A4CE9D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0CD6F9F-21E7-3309-3D35-EC7C972FD507}"/>
              </a:ext>
            </a:extLst>
          </p:cNvPr>
          <p:cNvSpPr>
            <a:spLocks noGrp="1"/>
          </p:cNvSpPr>
          <p:nvPr>
            <p:ph type="sldNum" sz="quarter" idx="12"/>
          </p:nvPr>
        </p:nvSpPr>
        <p:spPr/>
        <p:txBody>
          <a:body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321840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A3A884-5543-5AC8-65A8-0D7DD07CC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13794A0-9AFC-BC86-7B8B-48D477D5E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D94B224-C84B-A9B3-5779-68BDD9B5A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89477-833F-9C43-AA96-B6321B4A44D6}" type="datetimeFigureOut">
              <a:rPr kumimoji="1" lang="zh-CN" altLang="en-US" smtClean="0"/>
              <a:t>2023/12/11</a:t>
            </a:fld>
            <a:endParaRPr kumimoji="1" lang="zh-CN" altLang="en-US"/>
          </a:p>
        </p:txBody>
      </p:sp>
      <p:sp>
        <p:nvSpPr>
          <p:cNvPr id="5" name="页脚占位符 4">
            <a:extLst>
              <a:ext uri="{FF2B5EF4-FFF2-40B4-BE49-F238E27FC236}">
                <a16:creationId xmlns:a16="http://schemas.microsoft.com/office/drawing/2014/main" id="{6271BEE4-22F0-D326-EA28-5E57CF17E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782B021-2330-BF27-9628-5B580D0F6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1877B-B04F-024C-B6AB-DE552D5BAD98}" type="slidenum">
              <a:rPr kumimoji="1" lang="zh-CN" altLang="en-US" smtClean="0"/>
              <a:t>‹#›</a:t>
            </a:fld>
            <a:endParaRPr kumimoji="1" lang="zh-CN" altLang="en-US"/>
          </a:p>
        </p:txBody>
      </p:sp>
    </p:spTree>
    <p:extLst>
      <p:ext uri="{BB962C8B-B14F-4D97-AF65-F5344CB8AC3E}">
        <p14:creationId xmlns:p14="http://schemas.microsoft.com/office/powerpoint/2010/main" val="1311905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EC3B-992B-A238-BBFD-C613E3BB2E91}"/>
              </a:ext>
            </a:extLst>
          </p:cNvPr>
          <p:cNvSpPr>
            <a:spLocks noGrp="1"/>
          </p:cNvSpPr>
          <p:nvPr>
            <p:ph type="ctrTitle"/>
          </p:nvPr>
        </p:nvSpPr>
        <p:spPr>
          <a:xfrm>
            <a:off x="392151" y="970156"/>
            <a:ext cx="11407697" cy="5508703"/>
          </a:xfrm>
        </p:spPr>
        <p:txBody>
          <a:bodyPr anchor="t">
            <a:normAutofit/>
          </a:bodyPr>
          <a:lstStyle/>
          <a:p>
            <a:pPr algn="l"/>
            <a:r>
              <a:rPr lang="en" altLang="zh-CN" sz="2000" b="1" dirty="0">
                <a:latin typeface="Arial" panose="020B0604020202020204" pitchFamily="34" charset="0"/>
                <a:cs typeface="Arial" panose="020B0604020202020204" pitchFamily="34" charset="0"/>
              </a:rPr>
              <a:t>Y</a:t>
            </a:r>
            <a:r>
              <a:rPr lang="en" altLang="zh-CN" sz="2000" b="1" dirty="0">
                <a:effectLst/>
                <a:latin typeface="Arial" panose="020B0604020202020204" pitchFamily="34" charset="0"/>
                <a:cs typeface="Arial" panose="020B0604020202020204" pitchFamily="34" charset="0"/>
              </a:rPr>
              <a:t>ou are given a string letters made of N English letters.</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Count the number of different letters that appear in both uppercase and lowercase</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where all lowercase occurrences of the given letter appear before any uppercase occurrence.</a:t>
            </a:r>
            <a:br>
              <a:rPr lang="en" altLang="zh-CN" sz="2000" b="1" dirty="0">
                <a:effectLst/>
                <a:latin typeface="Arial" panose="020B0604020202020204" pitchFamily="34" charset="0"/>
                <a:cs typeface="Arial" panose="020B0604020202020204" pitchFamily="34" charset="0"/>
              </a:rPr>
            </a:b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For example, for letters = “</a:t>
            </a:r>
            <a:r>
              <a:rPr lang="en" altLang="zh-CN" sz="2000" b="1" dirty="0" err="1">
                <a:effectLst/>
                <a:latin typeface="Arial" panose="020B0604020202020204" pitchFamily="34" charset="0"/>
                <a:cs typeface="Arial" panose="020B0604020202020204" pitchFamily="34" charset="0"/>
              </a:rPr>
              <a:t>aaAbcCABBc</a:t>
            </a:r>
            <a:r>
              <a:rPr lang="en" altLang="zh-CN" sz="2000" b="1" dirty="0">
                <a:effectLst/>
                <a:latin typeface="Arial" panose="020B0604020202020204" pitchFamily="34" charset="0"/>
                <a:cs typeface="Arial" panose="020B0604020202020204" pitchFamily="34" charset="0"/>
              </a:rPr>
              <a:t>” the answer is 2.</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The condition is met for letters ‘a’ and ‘b’, but not for ‘c’</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Write a function:</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class Solution { public int solution(String letters)};</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that, given a string letters, returns the number of different letters fulfilling the conditions above.</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Examples:</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1. Given letters = “</a:t>
            </a:r>
            <a:r>
              <a:rPr lang="en" altLang="zh-CN" sz="2000" b="1" dirty="0" err="1">
                <a:effectLst/>
                <a:latin typeface="Arial" panose="020B0604020202020204" pitchFamily="34" charset="0"/>
                <a:cs typeface="Arial" panose="020B0604020202020204" pitchFamily="34" charset="0"/>
              </a:rPr>
              <a:t>aaAbcCABBc</a:t>
            </a:r>
            <a:r>
              <a:rPr lang="en" altLang="zh-CN" sz="2000" b="1" dirty="0">
                <a:effectLst/>
                <a:latin typeface="Arial" panose="020B0604020202020204" pitchFamily="34" charset="0"/>
                <a:cs typeface="Arial" panose="020B0604020202020204" pitchFamily="34" charset="0"/>
              </a:rPr>
              <a:t>”, the function should return 2, as explained above.</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2. Given letters = “</a:t>
            </a:r>
            <a:r>
              <a:rPr lang="en" altLang="zh-CN" sz="2000" b="1" dirty="0" err="1">
                <a:effectLst/>
                <a:latin typeface="Arial" panose="020B0604020202020204" pitchFamily="34" charset="0"/>
                <a:cs typeface="Arial" panose="020B0604020202020204" pitchFamily="34" charset="0"/>
              </a:rPr>
              <a:t>xyzXYZabcABC</a:t>
            </a:r>
            <a:r>
              <a:rPr lang="en" altLang="zh-CN" sz="2000" b="1" dirty="0">
                <a:effectLst/>
                <a:latin typeface="Arial" panose="020B0604020202020204" pitchFamily="34" charset="0"/>
                <a:cs typeface="Arial" panose="020B0604020202020204" pitchFamily="34" charset="0"/>
              </a:rPr>
              <a:t>”, the function should return 6.</a:t>
            </a: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3. Given letters - “</a:t>
            </a:r>
            <a:r>
              <a:rPr lang="en" altLang="zh-CN" sz="2000" b="1" dirty="0" err="1">
                <a:effectLst/>
                <a:latin typeface="Arial" panose="020B0604020202020204" pitchFamily="34" charset="0"/>
                <a:cs typeface="Arial" panose="020B0604020202020204" pitchFamily="34" charset="0"/>
              </a:rPr>
              <a:t>ABCabcAefG</a:t>
            </a:r>
            <a:r>
              <a:rPr lang="en" altLang="zh-CN" sz="2000" b="1" dirty="0">
                <a:effectLst/>
                <a:latin typeface="Arial" panose="020B0604020202020204" pitchFamily="34" charset="0"/>
                <a:cs typeface="Arial" panose="020B0604020202020204" pitchFamily="34" charset="0"/>
              </a:rPr>
              <a:t>, the function should return 0.</a:t>
            </a:r>
            <a:br>
              <a:rPr lang="en" altLang="zh-CN" sz="2000" b="1" dirty="0">
                <a:effectLst/>
                <a:latin typeface="Arial" panose="020B0604020202020204" pitchFamily="34" charset="0"/>
                <a:cs typeface="Arial" panose="020B0604020202020204" pitchFamily="34" charset="0"/>
              </a:rPr>
            </a:br>
            <a:br>
              <a:rPr lang="en" altLang="zh-CN" sz="2000" b="1" dirty="0">
                <a:effectLst/>
                <a:latin typeface="Arial" panose="020B0604020202020204" pitchFamily="34" charset="0"/>
                <a:cs typeface="Arial" panose="020B0604020202020204" pitchFamily="34" charset="0"/>
              </a:rPr>
            </a:br>
            <a:r>
              <a:rPr lang="en" altLang="zh-CN" sz="2000" b="1" dirty="0">
                <a:effectLst/>
                <a:latin typeface="Arial" panose="020B0604020202020204" pitchFamily="34" charset="0"/>
                <a:cs typeface="Arial" panose="020B0604020202020204" pitchFamily="34" charset="0"/>
              </a:rPr>
              <a:t>Write an efficient algorithm for the following assumptions:</a:t>
            </a:r>
            <a:br>
              <a:rPr lang="en" altLang="zh-CN" sz="2000" b="1" dirty="0">
                <a:effectLst/>
                <a:latin typeface="Arial" panose="020B0604020202020204" pitchFamily="34" charset="0"/>
                <a:cs typeface="Arial" panose="020B0604020202020204" pitchFamily="34" charset="0"/>
              </a:rPr>
            </a:br>
            <a:r>
              <a:rPr lang="en" altLang="zh-CN" sz="2000" b="1" dirty="0">
                <a:solidFill>
                  <a:srgbClr val="FF0000"/>
                </a:solidFill>
                <a:effectLst/>
                <a:latin typeface="Arial" panose="020B0604020202020204" pitchFamily="34" charset="0"/>
                <a:cs typeface="Arial" panose="020B0604020202020204" pitchFamily="34" charset="0"/>
              </a:rPr>
              <a:t>- N is an integer within the range (1..100</a:t>
            </a:r>
            <a:r>
              <a:rPr lang="en-US" altLang="zh-CN" sz="2000" b="1" dirty="0">
                <a:solidFill>
                  <a:srgbClr val="FF0000"/>
                </a:solidFill>
                <a:latin typeface="Arial" panose="020B0604020202020204" pitchFamily="34" charset="0"/>
                <a:cs typeface="Arial" panose="020B0604020202020204" pitchFamily="34" charset="0"/>
              </a:rPr>
              <a:t>,</a:t>
            </a:r>
            <a:r>
              <a:rPr lang="en" altLang="zh-CN" sz="2000" b="1" dirty="0">
                <a:solidFill>
                  <a:srgbClr val="FF0000"/>
                </a:solidFill>
                <a:effectLst/>
                <a:latin typeface="Arial" panose="020B0604020202020204" pitchFamily="34" charset="0"/>
                <a:cs typeface="Arial" panose="020B0604020202020204" pitchFamily="34" charset="0"/>
              </a:rPr>
              <a:t>000),</a:t>
            </a:r>
            <a:r>
              <a:rPr lang="zh-CN" altLang="en-US" sz="2000" b="1" dirty="0">
                <a:solidFill>
                  <a:srgbClr val="FF0000"/>
                </a:solidFill>
                <a:effectLst/>
                <a:latin typeface="Arial" panose="020B0604020202020204" pitchFamily="34" charset="0"/>
                <a:cs typeface="Arial" panose="020B0604020202020204" pitchFamily="34" charset="0"/>
              </a:rPr>
              <a:t>  </a:t>
            </a:r>
            <a:r>
              <a:rPr lang="en-US" altLang="zh-CN" sz="2000" b="1" dirty="0">
                <a:solidFill>
                  <a:srgbClr val="FF0000"/>
                </a:solidFill>
                <a:effectLst/>
                <a:latin typeface="Arial" panose="020B0604020202020204" pitchFamily="34" charset="0"/>
                <a:cs typeface="Arial" panose="020B0604020202020204" pitchFamily="34" charset="0"/>
              </a:rPr>
              <a:t>=&gt;</a:t>
            </a:r>
            <a:r>
              <a:rPr lang="zh-CN" altLang="en-US" sz="2000" b="1" dirty="0">
                <a:solidFill>
                  <a:srgbClr val="FF0000"/>
                </a:solidFill>
                <a:effectLst/>
                <a:latin typeface="Arial" panose="020B0604020202020204" pitchFamily="34" charset="0"/>
                <a:cs typeface="Arial" panose="020B0604020202020204" pitchFamily="34" charset="0"/>
              </a:rPr>
              <a:t>  </a:t>
            </a:r>
            <a:r>
              <a:rPr lang="en-US" altLang="zh-CN" sz="2000" b="1" dirty="0">
                <a:solidFill>
                  <a:srgbClr val="FF0000"/>
                </a:solidFill>
                <a:effectLst/>
                <a:latin typeface="Arial" panose="020B0604020202020204" pitchFamily="34" charset="0"/>
                <a:cs typeface="Arial" panose="020B0604020202020204" pitchFamily="34" charset="0"/>
              </a:rPr>
              <a:t>string</a:t>
            </a:r>
            <a:r>
              <a:rPr lang="zh-CN" altLang="en-US" sz="2000" b="1" dirty="0">
                <a:solidFill>
                  <a:srgbClr val="FF0000"/>
                </a:solidFill>
                <a:latin typeface="Arial" panose="020B0604020202020204" pitchFamily="34" charset="0"/>
                <a:cs typeface="Arial" panose="020B0604020202020204" pitchFamily="34" charset="0"/>
              </a:rPr>
              <a:t>长度</a:t>
            </a:r>
            <a:br>
              <a:rPr lang="en" altLang="zh-CN" sz="2000" b="1" dirty="0">
                <a:effectLst/>
                <a:latin typeface="Arial" panose="020B0604020202020204" pitchFamily="34" charset="0"/>
                <a:cs typeface="Arial" panose="020B0604020202020204" pitchFamily="34" charset="0"/>
              </a:rPr>
            </a:br>
            <a:r>
              <a:rPr lang="en" altLang="zh-CN" sz="2000" b="1" dirty="0">
                <a:solidFill>
                  <a:srgbClr val="FF0000"/>
                </a:solidFill>
                <a:effectLst/>
                <a:latin typeface="Arial" panose="020B0604020202020204" pitchFamily="34" charset="0"/>
                <a:cs typeface="Arial" panose="020B0604020202020204" pitchFamily="34" charset="0"/>
              </a:rPr>
              <a:t>- string letters is made only of letters (a-z and/or A-Z).</a:t>
            </a:r>
            <a:r>
              <a:rPr lang="zh-CN" altLang="en-US" sz="2000" b="1" dirty="0">
                <a:solidFill>
                  <a:srgbClr val="FF0000"/>
                </a:solidFill>
                <a:effectLst/>
                <a:latin typeface="Arial" panose="020B0604020202020204" pitchFamily="34" charset="0"/>
                <a:cs typeface="Arial" panose="020B0604020202020204" pitchFamily="34" charset="0"/>
              </a:rPr>
              <a:t> </a:t>
            </a:r>
            <a:r>
              <a:rPr lang="en-US" altLang="zh-CN" sz="2000" b="1" dirty="0">
                <a:solidFill>
                  <a:srgbClr val="FF0000"/>
                </a:solidFill>
                <a:latin typeface="Arial" panose="020B0604020202020204" pitchFamily="34" charset="0"/>
                <a:cs typeface="Arial" panose="020B0604020202020204" pitchFamily="34" charset="0"/>
              </a:rPr>
              <a:t>=&gt;</a:t>
            </a:r>
            <a:r>
              <a:rPr lang="zh-CN" altLang="en-US" sz="2000" b="1" dirty="0">
                <a:solidFill>
                  <a:srgbClr val="FF0000"/>
                </a:solidFill>
                <a:latin typeface="Arial" panose="020B0604020202020204" pitchFamily="34" charset="0"/>
                <a:cs typeface="Arial" panose="020B0604020202020204" pitchFamily="34" charset="0"/>
              </a:rPr>
              <a:t> 只有英文字母</a:t>
            </a:r>
            <a:endParaRPr kumimoji="1" lang="zh-CN" altLang="en-US" sz="2000" b="1" dirty="0">
              <a:solidFill>
                <a:srgbClr val="FF0000"/>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18046B8-1598-42DA-8227-8CC9F21AF642}"/>
              </a:ext>
            </a:extLst>
          </p:cNvPr>
          <p:cNvSpPr txBox="1"/>
          <p:nvPr/>
        </p:nvSpPr>
        <p:spPr>
          <a:xfrm>
            <a:off x="4668643" y="189956"/>
            <a:ext cx="2854712" cy="584775"/>
          </a:xfrm>
          <a:prstGeom prst="rect">
            <a:avLst/>
          </a:prstGeom>
          <a:noFill/>
        </p:spPr>
        <p:txBody>
          <a:bodyPr wrap="square" rtlCol="0">
            <a:spAutoFit/>
          </a:bodyPr>
          <a:lstStyle/>
          <a:p>
            <a:pPr algn="ctr"/>
            <a:r>
              <a:rPr kumimoji="1" lang="zh-CN" altLang="en-US" sz="3200" dirty="0">
                <a:latin typeface="SimHei" panose="02010609060101010101" pitchFamily="49" charset="-122"/>
                <a:ea typeface="SimHei" panose="02010609060101010101" pitchFamily="49" charset="-122"/>
              </a:rPr>
              <a:t>问题</a:t>
            </a:r>
            <a:r>
              <a:rPr kumimoji="1" lang="en-US" altLang="zh-CN" sz="3200" dirty="0">
                <a:latin typeface="SimHei" panose="02010609060101010101" pitchFamily="49" charset="-122"/>
                <a:ea typeface="SimHei" panose="02010609060101010101" pitchFamily="49" charset="-122"/>
              </a:rPr>
              <a:t>1</a:t>
            </a:r>
            <a:endParaRPr kumimoji="1" lang="zh-CN" altLang="en-US" sz="32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17068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691846DE-F650-164A-2B1D-6CB3235A79C7}"/>
              </a:ext>
            </a:extLst>
          </p:cNvPr>
          <p:cNvPicPr>
            <a:picLocks noGrp="1" noChangeAspect="1"/>
          </p:cNvPicPr>
          <p:nvPr>
            <p:ph idx="1"/>
          </p:nvPr>
        </p:nvPicPr>
        <p:blipFill>
          <a:blip r:embed="rId2"/>
          <a:stretch>
            <a:fillRect/>
          </a:stretch>
        </p:blipFill>
        <p:spPr>
          <a:xfrm>
            <a:off x="734515" y="0"/>
            <a:ext cx="10406449" cy="6852371"/>
          </a:xfrm>
        </p:spPr>
      </p:pic>
    </p:spTree>
    <p:extLst>
      <p:ext uri="{BB962C8B-B14F-4D97-AF65-F5344CB8AC3E}">
        <p14:creationId xmlns:p14="http://schemas.microsoft.com/office/powerpoint/2010/main" val="358837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60C8C-BE60-B1A7-0AF4-37850210EFC4}"/>
              </a:ext>
            </a:extLst>
          </p:cNvPr>
          <p:cNvSpPr>
            <a:spLocks noGrp="1"/>
          </p:cNvSpPr>
          <p:nvPr>
            <p:ph type="title"/>
          </p:nvPr>
        </p:nvSpPr>
        <p:spPr/>
        <p:txBody>
          <a:bodyPr/>
          <a:lstStyle/>
          <a:p>
            <a:r>
              <a:rPr kumimoji="1" lang="en-US" altLang="zh-CN" dirty="0"/>
              <a:t>Java</a:t>
            </a:r>
            <a:r>
              <a:rPr kumimoji="1" lang="zh-CN" altLang="en-US" dirty="0"/>
              <a:t>代码</a:t>
            </a:r>
          </a:p>
        </p:txBody>
      </p:sp>
      <p:sp>
        <p:nvSpPr>
          <p:cNvPr id="3" name="内容占位符 2">
            <a:extLst>
              <a:ext uri="{FF2B5EF4-FFF2-40B4-BE49-F238E27FC236}">
                <a16:creationId xmlns:a16="http://schemas.microsoft.com/office/drawing/2014/main" id="{8647CD78-1854-F895-42E8-E11F6F8D46B5}"/>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37049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6543336-8F3A-8256-B82E-5B752CBE1B7D}"/>
              </a:ext>
            </a:extLst>
          </p:cNvPr>
          <p:cNvPicPr>
            <a:picLocks noGrp="1" noChangeAspect="1"/>
          </p:cNvPicPr>
          <p:nvPr>
            <p:ph idx="1"/>
          </p:nvPr>
        </p:nvPicPr>
        <p:blipFill>
          <a:blip r:embed="rId2"/>
          <a:stretch>
            <a:fillRect/>
          </a:stretch>
        </p:blipFill>
        <p:spPr>
          <a:xfrm>
            <a:off x="2243254" y="153416"/>
            <a:ext cx="7705492" cy="6551169"/>
          </a:xfrm>
        </p:spPr>
      </p:pic>
      <p:sp>
        <p:nvSpPr>
          <p:cNvPr id="6" name="文本框 5">
            <a:extLst>
              <a:ext uri="{FF2B5EF4-FFF2-40B4-BE49-F238E27FC236}">
                <a16:creationId xmlns:a16="http://schemas.microsoft.com/office/drawing/2014/main" id="{62D7D7DC-D56A-D665-D3A2-DABC24670C36}"/>
              </a:ext>
            </a:extLst>
          </p:cNvPr>
          <p:cNvSpPr txBox="1"/>
          <p:nvPr/>
        </p:nvSpPr>
        <p:spPr>
          <a:xfrm>
            <a:off x="9948746" y="925551"/>
            <a:ext cx="2072269" cy="4247317"/>
          </a:xfrm>
          <a:prstGeom prst="rect">
            <a:avLst/>
          </a:prstGeom>
          <a:noFill/>
        </p:spPr>
        <p:txBody>
          <a:bodyPr wrap="square" rtlCol="0">
            <a:spAutoFit/>
          </a:bodyPr>
          <a:lstStyle/>
          <a:p>
            <a:r>
              <a:rPr kumimoji="1" lang="en-US" altLang="zh-CN" dirty="0"/>
              <a:t>State</a:t>
            </a:r>
            <a:r>
              <a:rPr kumimoji="1" lang="zh-CN" altLang="en-US" dirty="0"/>
              <a:t> </a:t>
            </a:r>
            <a:r>
              <a:rPr kumimoji="1" lang="en-US" altLang="zh-CN" dirty="0"/>
              <a:t>0</a:t>
            </a:r>
            <a:r>
              <a:rPr kumimoji="1" lang="zh-CN" altLang="en-US" dirty="0"/>
              <a:t> 表示未添加任何元素</a:t>
            </a:r>
            <a:br>
              <a:rPr kumimoji="1" lang="en-US" altLang="zh-CN" dirty="0"/>
            </a:br>
            <a:r>
              <a:rPr kumimoji="1" lang="en-US" altLang="zh-CN" dirty="0"/>
              <a:t>State</a:t>
            </a:r>
            <a:r>
              <a:rPr kumimoji="1" lang="zh-CN" altLang="en-US" dirty="0"/>
              <a:t> </a:t>
            </a:r>
            <a:r>
              <a:rPr kumimoji="1" lang="en-US" altLang="zh-CN" dirty="0"/>
              <a:t>1</a:t>
            </a:r>
            <a:r>
              <a:rPr kumimoji="1" lang="zh-CN" altLang="en-US" dirty="0"/>
              <a:t>表示只有小写</a:t>
            </a:r>
            <a:endParaRPr kumimoji="1" lang="en-US" altLang="zh-CN" dirty="0"/>
          </a:p>
          <a:p>
            <a:r>
              <a:rPr kumimoji="1" lang="en-US" altLang="zh-CN" dirty="0"/>
              <a:t>State</a:t>
            </a:r>
            <a:r>
              <a:rPr kumimoji="1" lang="zh-CN" altLang="en-US" dirty="0"/>
              <a:t> </a:t>
            </a:r>
            <a:r>
              <a:rPr kumimoji="1" lang="en-US" altLang="zh-CN" dirty="0"/>
              <a:t>2</a:t>
            </a:r>
            <a:r>
              <a:rPr kumimoji="1" lang="zh-CN" altLang="en-US" dirty="0"/>
              <a:t> 表示形成大小写队</a:t>
            </a:r>
            <a:endParaRPr kumimoji="1" lang="en-US" altLang="zh-CN" dirty="0"/>
          </a:p>
          <a:p>
            <a:r>
              <a:rPr kumimoji="1" lang="en-US" altLang="zh-CN" dirty="0"/>
              <a:t>State-1</a:t>
            </a:r>
            <a:r>
              <a:rPr kumimoji="1" lang="zh-CN" altLang="en-US" dirty="0"/>
              <a:t> 表示不匹配</a:t>
            </a:r>
            <a:endParaRPr kumimoji="1" lang="en-US" altLang="zh-CN" dirty="0"/>
          </a:p>
          <a:p>
            <a:endParaRPr kumimoji="1" lang="en-US" altLang="zh-CN" dirty="0"/>
          </a:p>
          <a:p>
            <a:r>
              <a:rPr kumimoji="1" lang="zh-CN" altLang="en-US" dirty="0"/>
              <a:t>可以使用一个</a:t>
            </a:r>
            <a:r>
              <a:rPr kumimoji="1" lang="en" altLang="zh-CN" dirty="0" err="1"/>
              <a:t>hashmap</a:t>
            </a:r>
            <a:r>
              <a:rPr kumimoji="1" lang="zh-CN" altLang="en-US" dirty="0"/>
              <a:t>来表示数据</a:t>
            </a:r>
            <a:r>
              <a:rPr kumimoji="1" lang="en-US" altLang="zh-CN" dirty="0"/>
              <a:t>,</a:t>
            </a:r>
            <a:r>
              <a:rPr kumimoji="1" lang="en" altLang="zh-CN" dirty="0"/>
              <a:t>key</a:t>
            </a:r>
            <a:r>
              <a:rPr kumimoji="1" lang="zh-CN" altLang="en-US" dirty="0"/>
              <a:t>是出现字母的小写形式</a:t>
            </a:r>
            <a:r>
              <a:rPr kumimoji="1" lang="en-US" altLang="zh-CN" dirty="0"/>
              <a:t>,</a:t>
            </a:r>
            <a:r>
              <a:rPr kumimoji="1" lang="en" altLang="zh-CN" dirty="0"/>
              <a:t>value</a:t>
            </a:r>
            <a:r>
              <a:rPr kumimoji="1" lang="zh-CN" altLang="en-US" dirty="0"/>
              <a:t>是</a:t>
            </a:r>
            <a:r>
              <a:rPr kumimoji="1" lang="en" altLang="zh-CN" dirty="0"/>
              <a:t>STATE</a:t>
            </a:r>
          </a:p>
          <a:p>
            <a:endParaRPr kumimoji="1" lang="zh-CN" altLang="en-US" dirty="0"/>
          </a:p>
        </p:txBody>
      </p:sp>
    </p:spTree>
    <p:extLst>
      <p:ext uri="{BB962C8B-B14F-4D97-AF65-F5344CB8AC3E}">
        <p14:creationId xmlns:p14="http://schemas.microsoft.com/office/powerpoint/2010/main" val="118486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60C8C-BE60-B1A7-0AF4-37850210EFC4}"/>
              </a:ext>
            </a:extLst>
          </p:cNvPr>
          <p:cNvSpPr>
            <a:spLocks noGrp="1"/>
          </p:cNvSpPr>
          <p:nvPr>
            <p:ph type="title"/>
          </p:nvPr>
        </p:nvSpPr>
        <p:spPr/>
        <p:txBody>
          <a:bodyPr/>
          <a:lstStyle/>
          <a:p>
            <a:r>
              <a:rPr kumimoji="1" lang="en-US" altLang="zh-CN" dirty="0"/>
              <a:t>Java</a:t>
            </a:r>
            <a:r>
              <a:rPr kumimoji="1" lang="zh-CN" altLang="en-US" dirty="0"/>
              <a:t>代码</a:t>
            </a:r>
          </a:p>
        </p:txBody>
      </p:sp>
      <p:sp>
        <p:nvSpPr>
          <p:cNvPr id="3" name="内容占位符 2">
            <a:extLst>
              <a:ext uri="{FF2B5EF4-FFF2-40B4-BE49-F238E27FC236}">
                <a16:creationId xmlns:a16="http://schemas.microsoft.com/office/drawing/2014/main" id="{8647CD78-1854-F895-42E8-E11F6F8D46B5}"/>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20351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EC3B-992B-A238-BBFD-C613E3BB2E91}"/>
              </a:ext>
            </a:extLst>
          </p:cNvPr>
          <p:cNvSpPr>
            <a:spLocks noGrp="1"/>
          </p:cNvSpPr>
          <p:nvPr>
            <p:ph type="ctrTitle"/>
          </p:nvPr>
        </p:nvSpPr>
        <p:spPr>
          <a:xfrm>
            <a:off x="390292" y="1110887"/>
            <a:ext cx="11909503" cy="4636225"/>
          </a:xfrm>
        </p:spPr>
        <p:txBody>
          <a:bodyPr anchor="t">
            <a:normAutofit/>
          </a:bodyPr>
          <a:lstStyle/>
          <a:p>
            <a:pPr algn="l"/>
            <a:r>
              <a:rPr lang="en" altLang="zh-CN" sz="2000" b="1" dirty="0">
                <a:latin typeface="Arial" panose="020B0604020202020204" pitchFamily="34" charset="0"/>
                <a:cs typeface="Arial" panose="020B0604020202020204" pitchFamily="34" charset="0"/>
              </a:rPr>
              <a:t>You are given an array A of N integers, representing the maximum heights of N </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skyscrapers(</a:t>
            </a:r>
            <a:r>
              <a:rPr lang="zh-CN" altLang="en-US" sz="2000" b="1" dirty="0">
                <a:latin typeface="Arial" panose="020B0604020202020204" pitchFamily="34" charset="0"/>
                <a:cs typeface="Arial" panose="020B0604020202020204" pitchFamily="34" charset="0"/>
              </a:rPr>
              <a:t>摩天大厦</a:t>
            </a:r>
            <a:r>
              <a:rPr lang="en-US" altLang="zh-CN" sz="2000" b="1" dirty="0">
                <a:latin typeface="Arial" panose="020B0604020202020204" pitchFamily="34" charset="0"/>
                <a:cs typeface="Arial" panose="020B0604020202020204" pitchFamily="34" charset="0"/>
              </a:rPr>
              <a:t>) </a:t>
            </a:r>
            <a:r>
              <a:rPr lang="en" altLang="zh-CN" sz="2000" b="1" dirty="0">
                <a:latin typeface="Arial" panose="020B0604020202020204" pitchFamily="34" charset="0"/>
                <a:cs typeface="Arial" panose="020B0604020202020204" pitchFamily="34" charset="0"/>
              </a:rPr>
              <a:t>to be built.</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Your task is to specify the actual heights of the skyscrapers, given that:</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the height of the K-</a:t>
            </a:r>
            <a:r>
              <a:rPr lang="en" altLang="zh-CN" sz="2000" b="1" dirty="0" err="1">
                <a:latin typeface="Arial" panose="020B0604020202020204" pitchFamily="34" charset="0"/>
                <a:cs typeface="Arial" panose="020B0604020202020204" pitchFamily="34" charset="0"/>
              </a:rPr>
              <a:t>th</a:t>
            </a:r>
            <a:r>
              <a:rPr lang="en" altLang="zh-CN" sz="2000" b="1" dirty="0">
                <a:latin typeface="Arial" panose="020B0604020202020204" pitchFamily="34" charset="0"/>
                <a:cs typeface="Arial" panose="020B0604020202020204" pitchFamily="34" charset="0"/>
              </a:rPr>
              <a:t> skyscraper should be positive and not bigger than A[K];</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no two skyscrapers should be of the same height;</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the total sum of the skyscrapers‘ heights should be the maximum possible.</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Write a function:</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class Solution { public At[] solution (int[] A); </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 </a:t>
            </a:r>
            <a:br>
              <a:rPr lang="en-US"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that, given an array A of N integers, </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returns an array B of N integers where</a:t>
            </a:r>
            <a:r>
              <a:rPr lang="zh-CN" altLang="en-US" sz="2000" b="1" dirty="0">
                <a:latin typeface="Arial" panose="020B0604020202020204" pitchFamily="34" charset="0"/>
                <a:cs typeface="Arial" panose="020B0604020202020204" pitchFamily="34" charset="0"/>
              </a:rPr>
              <a:t> </a:t>
            </a:r>
            <a:r>
              <a:rPr lang="en" altLang="zh-CN" sz="2000" b="1" dirty="0">
                <a:latin typeface="Arial" panose="020B0604020202020204" pitchFamily="34" charset="0"/>
                <a:cs typeface="Arial" panose="020B0604020202020204" pitchFamily="34" charset="0"/>
              </a:rPr>
              <a:t>B[K] is the assigned height of the Kth skyscraper </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satisfying the above conditions.</a:t>
            </a:r>
            <a:r>
              <a:rPr lang="zh-CN" altLang="en-US" sz="2000" b="1" dirty="0">
                <a:latin typeface="Arial" panose="020B0604020202020204" pitchFamily="34" charset="0"/>
                <a:cs typeface="Arial" panose="020B0604020202020204" pitchFamily="34" charset="0"/>
              </a:rPr>
              <a:t> </a:t>
            </a:r>
            <a:r>
              <a:rPr lang="en" altLang="zh-CN" sz="2000" b="1" dirty="0">
                <a:latin typeface="Arial" panose="020B0604020202020204" pitchFamily="34" charset="0"/>
                <a:cs typeface="Arial" panose="020B0604020202020204" pitchFamily="34" charset="0"/>
              </a:rPr>
              <a:t>If there are several possible answers, the function may </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return any of them.</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You may assume that it is always possible to build all skyscrapers while fulfilling all the requirements.</a:t>
            </a:r>
            <a:endParaRPr kumimoji="1" lang="zh-CN" altLang="en-US" sz="2000" b="1" dirty="0">
              <a:solidFill>
                <a:srgbClr val="FF0000"/>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18046B8-1598-42DA-8227-8CC9F21AF642}"/>
              </a:ext>
            </a:extLst>
          </p:cNvPr>
          <p:cNvSpPr txBox="1"/>
          <p:nvPr/>
        </p:nvSpPr>
        <p:spPr>
          <a:xfrm>
            <a:off x="4668644" y="158424"/>
            <a:ext cx="2854712" cy="584775"/>
          </a:xfrm>
          <a:prstGeom prst="rect">
            <a:avLst/>
          </a:prstGeom>
          <a:noFill/>
        </p:spPr>
        <p:txBody>
          <a:bodyPr wrap="square" rtlCol="0">
            <a:spAutoFit/>
          </a:bodyPr>
          <a:lstStyle>
            <a:defPPr>
              <a:defRPr lang="zh-CN"/>
            </a:defPPr>
            <a:lvl1pPr algn="ctr">
              <a:defRPr kumimoji="1" sz="2800">
                <a:latin typeface="SimHei" panose="02010609060101010101" pitchFamily="49" charset="-122"/>
                <a:ea typeface="SimHei" panose="02010609060101010101" pitchFamily="49" charset="-122"/>
              </a:defRPr>
            </a:lvl1pPr>
          </a:lstStyle>
          <a:p>
            <a:r>
              <a:rPr lang="zh-CN" altLang="en-US" sz="3200" dirty="0"/>
              <a:t>问题</a:t>
            </a:r>
            <a:r>
              <a:rPr lang="en-US" altLang="zh-CN" sz="3200" dirty="0"/>
              <a:t>2</a:t>
            </a:r>
            <a:endParaRPr lang="zh-CN" altLang="en-US" dirty="0"/>
          </a:p>
        </p:txBody>
      </p:sp>
    </p:spTree>
    <p:extLst>
      <p:ext uri="{BB962C8B-B14F-4D97-AF65-F5344CB8AC3E}">
        <p14:creationId xmlns:p14="http://schemas.microsoft.com/office/powerpoint/2010/main" val="395442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DA2981-10A2-4C49-1FE8-4E07BD5B3E7B}"/>
              </a:ext>
            </a:extLst>
          </p:cNvPr>
          <p:cNvSpPr>
            <a:spLocks noGrp="1"/>
          </p:cNvSpPr>
          <p:nvPr>
            <p:ph idx="1"/>
          </p:nvPr>
        </p:nvSpPr>
        <p:spPr>
          <a:xfrm>
            <a:off x="579863" y="936702"/>
            <a:ext cx="10773937" cy="5240261"/>
          </a:xfrm>
        </p:spPr>
        <p:txBody>
          <a:bodyPr>
            <a:normAutofit/>
          </a:bodyPr>
          <a:lstStyle/>
          <a:p>
            <a:pPr marL="0" indent="0">
              <a:buNone/>
            </a:pP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Examples:</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- 1. Given A = [1, 2, 3], your function should return [1, 2, 3], as all of the skyscrapers</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may be built to their maximum height.</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- 2. Given A = [9, 4, 3, 7, 7], your function may return [9, 4, 3, 7, 6].</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Note that [9, 4, 3, 6, 7] is also a valid answer. It is not possible for the last two skyscrapers to</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have the same height. The height of one of them should be 7 and the other should be 6.</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- 3. Given A = [2, 5, 4, 5, 5], your function should return [1, 2, 3, 4, 5]</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Write an efficient algorithm for the following assumptions:</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a:t>
            </a:r>
            <a:r>
              <a:rPr lang="en" altLang="zh-CN" sz="2000" b="1" dirty="0">
                <a:solidFill>
                  <a:srgbClr val="FF0000"/>
                </a:solidFill>
                <a:latin typeface="Arial" panose="020B0604020202020204" pitchFamily="34" charset="0"/>
                <a:cs typeface="Arial" panose="020B0604020202020204" pitchFamily="34" charset="0"/>
              </a:rPr>
              <a:t>N is an integer within the range [1..50,000] (</a:t>
            </a:r>
            <a:r>
              <a:rPr lang="zh-CN" altLang="en-US" sz="2000" b="1" dirty="0">
                <a:solidFill>
                  <a:srgbClr val="FF0000"/>
                </a:solidFill>
                <a:latin typeface="Arial" panose="020B0604020202020204" pitchFamily="34" charset="0"/>
                <a:cs typeface="Arial" panose="020B0604020202020204" pitchFamily="34" charset="0"/>
              </a:rPr>
              <a:t>高楼数量很多</a:t>
            </a:r>
            <a:r>
              <a:rPr lang="en-US" altLang="zh-CN" sz="2000" b="1" dirty="0">
                <a:solidFill>
                  <a:srgbClr val="FF0000"/>
                </a:solidFill>
                <a:latin typeface="Arial" panose="020B0604020202020204" pitchFamily="34" charset="0"/>
                <a:cs typeface="Arial" panose="020B0604020202020204" pitchFamily="34" charset="0"/>
              </a:rPr>
              <a:t>);</a:t>
            </a:r>
            <a:br>
              <a:rPr lang="en-US" altLang="zh-CN" sz="2000" b="1" dirty="0">
                <a:latin typeface="Arial" panose="020B0604020202020204" pitchFamily="34" charset="0"/>
                <a:cs typeface="Arial" panose="020B0604020202020204" pitchFamily="34" charset="0"/>
              </a:rPr>
            </a:br>
            <a:r>
              <a:rPr lang="en-US" altLang="zh-CN" sz="2000" b="1" dirty="0">
                <a:latin typeface="Arial" panose="020B0604020202020204" pitchFamily="34" charset="0"/>
                <a:cs typeface="Arial" panose="020B0604020202020204" pitchFamily="34" charset="0"/>
              </a:rPr>
              <a:t>• </a:t>
            </a:r>
            <a:r>
              <a:rPr lang="en" altLang="zh-CN" sz="2000" b="1" dirty="0">
                <a:solidFill>
                  <a:srgbClr val="FF0000"/>
                </a:solidFill>
                <a:latin typeface="Arial" panose="020B0604020202020204" pitchFamily="34" charset="0"/>
                <a:cs typeface="Arial" panose="020B0604020202020204" pitchFamily="34" charset="0"/>
              </a:rPr>
              <a:t>each element of array A is an integer within the range [1..1,000,000,000](</a:t>
            </a:r>
            <a:r>
              <a:rPr lang="zh-CN" altLang="en-US" sz="2000" b="1" dirty="0">
                <a:solidFill>
                  <a:srgbClr val="FF0000"/>
                </a:solidFill>
                <a:latin typeface="Arial" panose="020B0604020202020204" pitchFamily="34" charset="0"/>
                <a:cs typeface="Arial" panose="020B0604020202020204" pitchFamily="34" charset="0"/>
              </a:rPr>
              <a:t>每个高楼楼层很高</a:t>
            </a:r>
            <a:r>
              <a:rPr lang="en-US" altLang="zh-CN" sz="2000" b="1" dirty="0">
                <a:solidFill>
                  <a:srgbClr val="FF0000"/>
                </a:solidFill>
                <a:latin typeface="Arial" panose="020B0604020202020204" pitchFamily="34" charset="0"/>
                <a:cs typeface="Arial" panose="020B0604020202020204" pitchFamily="34" charset="0"/>
              </a:rPr>
              <a:t>);</a:t>
            </a:r>
            <a:br>
              <a:rPr lang="en-US" altLang="zh-CN" sz="2000" b="1" dirty="0">
                <a:latin typeface="Arial" panose="020B0604020202020204" pitchFamily="34" charset="0"/>
                <a:cs typeface="Arial" panose="020B0604020202020204" pitchFamily="34" charset="0"/>
              </a:rPr>
            </a:br>
            <a:r>
              <a:rPr lang="en-US" altLang="zh-CN" sz="2000" b="1" dirty="0">
                <a:latin typeface="Arial" panose="020B0604020202020204" pitchFamily="34" charset="0"/>
                <a:cs typeface="Arial" panose="020B0604020202020204" pitchFamily="34" charset="0"/>
              </a:rPr>
              <a:t>• </a:t>
            </a:r>
            <a:r>
              <a:rPr lang="en" altLang="zh-CN" sz="2000" b="1" dirty="0">
                <a:latin typeface="Arial" panose="020B0604020202020204" pitchFamily="34" charset="0"/>
                <a:cs typeface="Arial" panose="020B0604020202020204" pitchFamily="34" charset="0"/>
              </a:rPr>
              <a:t>there is always a solution for the given input.</a:t>
            </a:r>
            <a:endParaRPr kumimoji="1" lang="zh-CN" altLang="en-US" sz="2000" dirty="0"/>
          </a:p>
        </p:txBody>
      </p:sp>
    </p:spTree>
    <p:extLst>
      <p:ext uri="{BB962C8B-B14F-4D97-AF65-F5344CB8AC3E}">
        <p14:creationId xmlns:p14="http://schemas.microsoft.com/office/powerpoint/2010/main" val="292838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4D671959-121F-26F8-8241-02E471699389}"/>
              </a:ext>
            </a:extLst>
          </p:cNvPr>
          <p:cNvPicPr>
            <a:picLocks noGrp="1" noChangeAspect="1"/>
          </p:cNvPicPr>
          <p:nvPr>
            <p:ph idx="1"/>
          </p:nvPr>
        </p:nvPicPr>
        <p:blipFill>
          <a:blip r:embed="rId2"/>
          <a:stretch>
            <a:fillRect/>
          </a:stretch>
        </p:blipFill>
        <p:spPr>
          <a:xfrm>
            <a:off x="427436" y="234175"/>
            <a:ext cx="11337128" cy="6211230"/>
          </a:xfrm>
        </p:spPr>
      </p:pic>
    </p:spTree>
    <p:extLst>
      <p:ext uri="{BB962C8B-B14F-4D97-AF65-F5344CB8AC3E}">
        <p14:creationId xmlns:p14="http://schemas.microsoft.com/office/powerpoint/2010/main" val="33742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60C8C-BE60-B1A7-0AF4-37850210EFC4}"/>
              </a:ext>
            </a:extLst>
          </p:cNvPr>
          <p:cNvSpPr>
            <a:spLocks noGrp="1"/>
          </p:cNvSpPr>
          <p:nvPr>
            <p:ph type="title"/>
          </p:nvPr>
        </p:nvSpPr>
        <p:spPr/>
        <p:txBody>
          <a:bodyPr/>
          <a:lstStyle/>
          <a:p>
            <a:r>
              <a:rPr kumimoji="1" lang="en-US" altLang="zh-CN" dirty="0"/>
              <a:t>Java</a:t>
            </a:r>
            <a:r>
              <a:rPr kumimoji="1" lang="zh-CN" altLang="en-US" dirty="0"/>
              <a:t>代码</a:t>
            </a:r>
          </a:p>
        </p:txBody>
      </p:sp>
      <p:sp>
        <p:nvSpPr>
          <p:cNvPr id="3" name="内容占位符 2">
            <a:extLst>
              <a:ext uri="{FF2B5EF4-FFF2-40B4-BE49-F238E27FC236}">
                <a16:creationId xmlns:a16="http://schemas.microsoft.com/office/drawing/2014/main" id="{8647CD78-1854-F895-42E8-E11F6F8D46B5}"/>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61958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EC3B-992B-A238-BBFD-C613E3BB2E91}"/>
              </a:ext>
            </a:extLst>
          </p:cNvPr>
          <p:cNvSpPr>
            <a:spLocks noGrp="1"/>
          </p:cNvSpPr>
          <p:nvPr>
            <p:ph type="ctrTitle"/>
          </p:nvPr>
        </p:nvSpPr>
        <p:spPr>
          <a:xfrm>
            <a:off x="392151" y="970156"/>
            <a:ext cx="11407697" cy="5508703"/>
          </a:xfrm>
        </p:spPr>
        <p:txBody>
          <a:bodyPr anchor="t">
            <a:normAutofit/>
          </a:bodyPr>
          <a:lstStyle/>
          <a:p>
            <a:pPr algn="l"/>
            <a:r>
              <a:rPr lang="en" altLang="zh-CN" sz="2000" b="1" dirty="0">
                <a:latin typeface="Arial" panose="020B0604020202020204" pitchFamily="34" charset="0"/>
                <a:cs typeface="Arial" panose="020B0604020202020204" pitchFamily="34" charset="0"/>
              </a:rPr>
              <a:t>There are N patients (numbered from 0 to N-1) who want to visit the doctor.</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The doctor has S possible appointment slots, numbered from 1 to S. Each of the patients has two preferences. Patient K would like to visit the doctor during either slot A[K] or slot B[K]. The doctor can treat only one patient during each slot.</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Is it possible to assign every patient to one of their preferred slots so that there will be at most one patient assigned to each slot?</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Write a function:</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class Solution { public </a:t>
            </a:r>
            <a:r>
              <a:rPr lang="en" altLang="zh-CN" sz="2000" b="1" dirty="0" err="1">
                <a:latin typeface="Arial" panose="020B0604020202020204" pitchFamily="34" charset="0"/>
                <a:cs typeface="Arial" panose="020B0604020202020204" pitchFamily="34" charset="0"/>
              </a:rPr>
              <a:t>boolean</a:t>
            </a:r>
            <a:r>
              <a:rPr lang="en" altLang="zh-CN" sz="2000" b="1" dirty="0">
                <a:latin typeface="Arial" panose="020B0604020202020204" pitchFamily="34" charset="0"/>
                <a:cs typeface="Arial" panose="020B0604020202020204" pitchFamily="34" charset="0"/>
              </a:rPr>
              <a:t> solution(int[] A, int[] B, int S); }</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that, given two arrays A and B, both of N integers, and an integer S, returns true if it is possible to assign every patient to one of their preferred slots, one patient to one slot, and false otherwise.</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endParaRPr kumimoji="1" lang="zh-CN" altLang="en-US" sz="2000" b="1" dirty="0">
              <a:solidFill>
                <a:srgbClr val="FF0000"/>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18046B8-1598-42DA-8227-8CC9F21AF642}"/>
              </a:ext>
            </a:extLst>
          </p:cNvPr>
          <p:cNvSpPr txBox="1"/>
          <p:nvPr/>
        </p:nvSpPr>
        <p:spPr>
          <a:xfrm>
            <a:off x="4629357" y="221486"/>
            <a:ext cx="2933284" cy="523220"/>
          </a:xfrm>
          <a:prstGeom prst="rect">
            <a:avLst/>
          </a:prstGeom>
          <a:noFill/>
        </p:spPr>
        <p:txBody>
          <a:bodyPr wrap="square" rtlCol="0">
            <a:spAutoFit/>
          </a:bodyPr>
          <a:lstStyle/>
          <a:p>
            <a:pPr algn="ctr"/>
            <a:r>
              <a:rPr kumimoji="1" lang="zh-CN" altLang="en-US" sz="2800" dirty="0">
                <a:latin typeface="SimHei" panose="02010609060101010101" pitchFamily="49" charset="-122"/>
                <a:ea typeface="SimHei" panose="02010609060101010101" pitchFamily="49" charset="-122"/>
              </a:rPr>
              <a:t>问题</a:t>
            </a:r>
            <a:r>
              <a:rPr kumimoji="1" lang="en-US" altLang="zh-CN" sz="2800" dirty="0">
                <a:latin typeface="SimHei" panose="02010609060101010101" pitchFamily="49" charset="-122"/>
                <a:ea typeface="SimHei" panose="02010609060101010101" pitchFamily="49" charset="-122"/>
              </a:rPr>
              <a:t>3</a:t>
            </a:r>
            <a:endParaRPr kumimoji="1" lang="zh-CN" altLang="en-US" sz="28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06471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C8602C-24F2-FC64-510F-D15D9A8AB27B}"/>
              </a:ext>
            </a:extLst>
          </p:cNvPr>
          <p:cNvSpPr>
            <a:spLocks noGrp="1"/>
          </p:cNvSpPr>
          <p:nvPr>
            <p:ph idx="1"/>
          </p:nvPr>
        </p:nvSpPr>
        <p:spPr>
          <a:xfrm>
            <a:off x="315311" y="273270"/>
            <a:ext cx="11624442" cy="6411310"/>
          </a:xfrm>
        </p:spPr>
        <p:txBody>
          <a:bodyPr>
            <a:normAutofit/>
          </a:bodyPr>
          <a:lstStyle/>
          <a:p>
            <a:r>
              <a:rPr lang="en" altLang="zh-CN" sz="2000" b="1" dirty="0">
                <a:latin typeface="Arial" panose="020B0604020202020204" pitchFamily="34" charset="0"/>
                <a:cs typeface="Arial" panose="020B0604020202020204" pitchFamily="34" charset="0"/>
              </a:rPr>
              <a:t>Examples:</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1. Given A = [1, 1, 3]. B = [2, 2, 1] and S = 3, the function should return true.</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We could assign patients in the following way: [1, 2, 3], where the K-</a:t>
            </a:r>
            <a:r>
              <a:rPr lang="en" altLang="zh-CN" sz="2000" b="1" dirty="0" err="1">
                <a:latin typeface="Arial" panose="020B0604020202020204" pitchFamily="34" charset="0"/>
                <a:cs typeface="Arial" panose="020B0604020202020204" pitchFamily="34" charset="0"/>
              </a:rPr>
              <a:t>th</a:t>
            </a:r>
            <a:r>
              <a:rPr lang="en" altLang="zh-CN" sz="2000" b="1" dirty="0">
                <a:latin typeface="Arial" panose="020B0604020202020204" pitchFamily="34" charset="0"/>
                <a:cs typeface="Arial" panose="020B0604020202020204" pitchFamily="34" charset="0"/>
              </a:rPr>
              <a:t> element of the array represents the number of the slot to which patient K was assigned. Another correct assignment would be [2, 1, 3]. On the other hand, [2, 2, 1] would be an incorrect assignment as two patients would be</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2. Given A = [3, 2, 3, 1], B = [1, 3, 1, 2] and S = 3, the function should return</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false. There are only three slots available, but there are four patients who want to visit the doctor. It is therefore not possible to assign the patients to the slots so that only one patient at a time would visit the doctor.</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3. Given A = [2, 5, 6, 5], B = [5, 4, 2, 2] and S = 8, the function should return</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true. For example, we could assign patients in the following way: [5, 4, 6, 2].</a:t>
            </a:r>
            <a:br>
              <a:rPr lang="en" altLang="zh-CN" sz="2000" b="1" dirty="0">
                <a:latin typeface="Arial" panose="020B0604020202020204" pitchFamily="34" charset="0"/>
                <a:cs typeface="Arial" panose="020B0604020202020204" pitchFamily="34" charset="0"/>
              </a:rPr>
            </a:b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4. Given A = [1, 2, 1, 6, 8, 7, 8], B = [2, 3, 4, 7, 7, 8, 7] and S = 10, the function</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should return false. It is not possible to assign all of the patients to one of their preferred slots so that only one patient will visit the doctor during one slot.</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Write an efficient algorithm for the following assumptions:</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a:t>
            </a:r>
            <a:r>
              <a:rPr lang="en" altLang="zh-CN" sz="2000" b="1" dirty="0">
                <a:solidFill>
                  <a:srgbClr val="FF0000"/>
                </a:solidFill>
                <a:latin typeface="Arial" panose="020B0604020202020204" pitchFamily="34" charset="0"/>
                <a:cs typeface="Arial" panose="020B0604020202020204" pitchFamily="34" charset="0"/>
              </a:rPr>
              <a:t>Nis an integer within the range [1.100,000];</a:t>
            </a:r>
            <a:br>
              <a:rPr lang="en" altLang="zh-CN" sz="2000" b="1" dirty="0">
                <a:solidFill>
                  <a:srgbClr val="FF0000"/>
                </a:solidFill>
                <a:latin typeface="Arial" panose="020B0604020202020204" pitchFamily="34" charset="0"/>
                <a:cs typeface="Arial" panose="020B0604020202020204" pitchFamily="34" charset="0"/>
              </a:rPr>
            </a:br>
            <a:r>
              <a:rPr lang="en" altLang="zh-CN" sz="2000" b="1" dirty="0">
                <a:solidFill>
                  <a:srgbClr val="FF0000"/>
                </a:solidFill>
                <a:latin typeface="Arial" panose="020B0604020202020204" pitchFamily="34" charset="0"/>
                <a:cs typeface="Arial" panose="020B0604020202020204" pitchFamily="34" charset="0"/>
              </a:rPr>
              <a:t>• S is an integer within the range [2...100,000]:</a:t>
            </a:r>
            <a:br>
              <a:rPr lang="en" altLang="zh-CN" sz="2000" b="1" dirty="0">
                <a:latin typeface="Arial" panose="020B0604020202020204" pitchFamily="34" charset="0"/>
                <a:cs typeface="Arial" panose="020B0604020202020204" pitchFamily="34" charset="0"/>
              </a:rPr>
            </a:br>
            <a:r>
              <a:rPr lang="en" altLang="zh-CN" sz="2000" b="1" dirty="0">
                <a:latin typeface="Arial" panose="020B0604020202020204" pitchFamily="34" charset="0"/>
                <a:cs typeface="Arial" panose="020B0604020202020204" pitchFamily="34" charset="0"/>
              </a:rPr>
              <a:t>• each element of arrays A and B is an integer within the range</a:t>
            </a:r>
            <a:endParaRPr kumimoji="1" lang="zh-CN" altLang="en-US" sz="2000" dirty="0"/>
          </a:p>
        </p:txBody>
      </p:sp>
    </p:spTree>
    <p:extLst>
      <p:ext uri="{BB962C8B-B14F-4D97-AF65-F5344CB8AC3E}">
        <p14:creationId xmlns:p14="http://schemas.microsoft.com/office/powerpoint/2010/main" val="14684094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1237</Words>
  <Application>Microsoft Macintosh PowerPoint</Application>
  <PresentationFormat>宽屏</PresentationFormat>
  <Paragraphs>16</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SimHei</vt:lpstr>
      <vt:lpstr>Arial</vt:lpstr>
      <vt:lpstr>Office 主题​​</vt:lpstr>
      <vt:lpstr>You are given a string letters made of N English letters. Count the number of different letters that appear in both uppercase and lowercase where all lowercase occurrences of the given letter appear before any uppercase occurrence.  For example, for letters = “aaAbcCABBc” the answer is 2. The condition is met for letters ‘a’ and ‘b’, but not for ‘c’ Write a function: class Solution { public int solution(String letters)}; that, given a string letters, returns the number of different letters fulfilling the conditions above. Examples: 1. Given letters = “aaAbcCABBc”, the function should return 2, as explained above. 2. Given letters = “xyzXYZabcABC”, the function should return 6. 3. Given letters - “ABCabcAefG, the function should return 0.  Write an efficient algorithm for the following assumptions: - N is an integer within the range (1..100,000),  =&gt;  string长度 - string letters is made only of letters (a-z and/or A-Z). =&gt; 只有英文字母</vt:lpstr>
      <vt:lpstr>PowerPoint 演示文稿</vt:lpstr>
      <vt:lpstr>Java代码</vt:lpstr>
      <vt:lpstr>You are given an array A of N integers, representing the maximum heights of N  skyscrapers(摩天大厦) to be built.  Your task is to specify the actual heights of the skyscrapers, given that: • the height of the K-th skyscraper should be positive and not bigger than A[K]; • no two skyscrapers should be of the same height; • the total sum of the skyscrapers‘ heights should be the maximum possible.  Write a function: class Solution { public At[] solution (int[] A); }  that, given an array A of N integers,  returns an array B of N integers where B[K] is the assigned height of the Kth skyscraper  satisfying the above conditions. If there are several possible answers, the function may  return any of them. You may assume that it is always possible to build all skyscrapers while fulfilling all the requirements.</vt:lpstr>
      <vt:lpstr>PowerPoint 演示文稿</vt:lpstr>
      <vt:lpstr>PowerPoint 演示文稿</vt:lpstr>
      <vt:lpstr>Java代码</vt:lpstr>
      <vt:lpstr>There are N patients (numbered from 0 to N-1) who want to visit the doctor. The doctor has S possible appointment slots, numbered from 1 to S. Each of the patients has two preferences. Patient K would like to visit the doctor during either slot A[K] or slot B[K]. The doctor can treat only one patient during each slot. Is it possible to assign every patient to one of their preferred slots so that there will be at most one patient assigned to each slot?  Write a function: class Solution { public boolean solution(int[] A, int[] B, int S); }  that, given two arrays A and B, both of N integers, and an integer S, returns true if it is possible to assign every patient to one of their preferred slots, one patient to one slot, and false otherwise.  </vt:lpstr>
      <vt:lpstr>PowerPoint 演示文稿</vt:lpstr>
      <vt:lpstr>PowerPoint 演示文稿</vt:lpstr>
      <vt:lpstr>Java代码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given a string letters made of N English letters. Count the number of different letters that appear in both uppercase and lowercase where all lowercase occurrences of the given letter appear before any uppercase occurrence.  For example, for letters = “aaAbcCABBc” the answer is 2. The condition is met for letters ‘a’ and ‘b’, but not for ‘c’ Write a function: class Solution { public int solution(String letters)}; that, given a string letters, returns the number of different letters fulfilling the conditions above. Examples: 1. Given letters = “aaAbcCABBc”, the function should return 2, as explained above. 2. Given letters = “xyzXYZabcABC”, the function should return 6. 3. Given letters - “ABCabcAefG, the function should return 0.  Write an efficient algorithm for the following assumptions: - N is an integer within the range (1..100,000),  =&gt;  string长度 - string letters is made only of letters (a-z and/or A-Z). =&gt; 只有英文字母</dc:title>
  <dc:creator>Ding Martin</dc:creator>
  <cp:lastModifiedBy>Ding Martin</cp:lastModifiedBy>
  <cp:revision>8</cp:revision>
  <dcterms:created xsi:type="dcterms:W3CDTF">2023-12-11T00:54:26Z</dcterms:created>
  <dcterms:modified xsi:type="dcterms:W3CDTF">2023-12-11T01:29:25Z</dcterms:modified>
</cp:coreProperties>
</file>