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3" r:id="rId10"/>
    <p:sldId id="265" r:id="rId11"/>
    <p:sldId id="264" r:id="rId12"/>
    <p:sldId id="268" r:id="rId13"/>
    <p:sldId id="271" r:id="rId14"/>
    <p:sldId id="272" r:id="rId15"/>
    <p:sldId id="273" r:id="rId16"/>
    <p:sldId id="274" r:id="rId17"/>
    <p:sldId id="269" r:id="rId18"/>
    <p:sldId id="275" r:id="rId19"/>
    <p:sldId id="277" r:id="rId20"/>
    <p:sldId id="279" r:id="rId21"/>
    <p:sldId id="278" r:id="rId22"/>
    <p:sldId id="27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56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8196A-44DC-1B32-72B8-D3271390C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0D3435-10F6-6732-8CEC-88F1E4793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0390E-7B61-5A3C-2287-EB4C311B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7997-F0D1-2B4E-8758-C1C3F964EF89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CC70E-15A1-03AF-F1B7-F3100861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2A9D3-B41B-F6EE-32C2-AE6A0E6B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D-810D-3342-BA3A-6DD6662E7F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584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6D305-2E05-4C34-811E-6DBB7492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C80D78-35B1-0BBC-2417-91A6EBE88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57BD2-D351-9054-5AE2-91CE103D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7997-F0D1-2B4E-8758-C1C3F964EF89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362CB-9E29-637E-7473-6DB9C26B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832D2-9FBB-E545-6451-1ABA95AF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D-810D-3342-BA3A-6DD6662E7F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226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7348EA-8208-EB9E-1667-D3E7B87D9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8B30F-439D-B0C6-041A-E1106240D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07C3A-D227-FC27-4C4A-69AD31B1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7997-F0D1-2B4E-8758-C1C3F964EF89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FAD25-A07B-864E-B270-0B2B1899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4104B-6C48-C226-DCBB-84A3F2A9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D-810D-3342-BA3A-6DD6662E7F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96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BE15B-69C3-6242-6AC1-872A3DA8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0B605-2CDF-1886-0AC5-458775AFE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F19E2-6630-0DC4-BC86-603FA49D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7997-F0D1-2B4E-8758-C1C3F964EF89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4D981-D371-79AD-D41F-2BFF13AB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EE6F3-8D81-8ADE-C764-8937D18F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D-810D-3342-BA3A-6DD6662E7F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910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58196-A83E-0B08-8611-DF18E6E8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FBF45C-39C0-EAB9-F79D-93B58EB51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59217-A268-5C7A-37D0-E268F54B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7997-F0D1-2B4E-8758-C1C3F964EF89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40E5A-4CA5-ECFD-E4FE-3F8D9473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D613A-E73E-7980-29E9-021F887F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D-810D-3342-BA3A-6DD6662E7F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0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52016-2893-1A25-6E00-38A8EC4F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8BB02-233D-B2D7-7536-3B7E2F84B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13B052-630D-1F04-12E4-DADF05D7A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CD74EF-41DB-5B0F-D186-F9295012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7997-F0D1-2B4E-8758-C1C3F964EF89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BFC8A-3583-D2B6-B1D7-8ACAA0BF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9E243A-B7CC-2917-AF8E-29650C2A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D-810D-3342-BA3A-6DD6662E7F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47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94F61-0F2C-8781-2C66-C67358A7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FAB127-A74F-68C0-5D33-9907C8D2D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B021D0-0ADD-23E4-3D23-1F9A75D84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6B30A0-06FA-26F7-06DE-2B289B14D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9B2A61-F9F9-6FEE-9E11-53D5F6669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179ED4-A8A1-2686-282E-E34BDF64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7997-F0D1-2B4E-8758-C1C3F964EF89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C50DB8-7E4E-7CAD-ACFC-2750A2B0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95F355-B6E6-5D78-EB00-D5B60877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D-810D-3342-BA3A-6DD6662E7F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71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98C2E-C08C-D4DC-8A3E-754D6725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A799EF-1449-EFA9-4ED6-F265DF09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7997-F0D1-2B4E-8758-C1C3F964EF89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E7EE2F-21F9-25B7-A9AF-FE54D731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078D71-0D60-4CD9-E2B3-913CD994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D-810D-3342-BA3A-6DD6662E7F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589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FF4CD0-D838-1DF2-74A2-451171256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7997-F0D1-2B4E-8758-C1C3F964EF89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889C20-E776-AC6D-72E8-D86CACBF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5B2D5C-9702-4BAB-8C48-21658065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D-810D-3342-BA3A-6DD6662E7F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600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CAF39-A4EB-1058-E004-88525700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12FD0-D248-E695-5957-443280572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305F6D-4512-C84D-E763-D28957288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C322F9-B062-7352-0B7F-EDF938A8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7997-F0D1-2B4E-8758-C1C3F964EF89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5AAAE7-E7E3-4C99-DFB2-6CDBD049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19568-EC3B-2A64-4338-CEE6F346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D-810D-3342-BA3A-6DD6662E7F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271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B187C-6930-1E43-FA93-DF00EA56F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95ECCA-DFF6-5120-E7DE-76C49ECC8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633AE6-4218-F0D9-661D-CDA83F431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5D60E-2DCC-21F4-D6F0-69794A8C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7997-F0D1-2B4E-8758-C1C3F964EF89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2768CE-5A45-EC42-3A46-F34766BD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5DCD18-B98A-29C8-C659-D5707A46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BFB9D-810D-3342-BA3A-6DD6662E7F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50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17F852-BB7C-0C01-41F9-1D5D88FE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2F3BE-4532-0A86-8331-71DA1C20B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C6595-F7E9-2D74-F3D5-1B6E9DA34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77997-F0D1-2B4E-8758-C1C3F964EF89}" type="datetimeFigureOut">
              <a:rPr kumimoji="1" lang="zh-CN" altLang="en-US" smtClean="0"/>
              <a:t>2024/9/18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3AC28-087A-D3B5-CB8A-C14D8D64E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6E77B-BCD0-8BD8-6B6B-0CA13DD73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FB9D-810D-3342-BA3A-6DD6662E7F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612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guide.cn/java/concurrent/virtual-thread.html" TargetMode="External"/><Relationship Id="rId2" Type="http://schemas.openxmlformats.org/officeDocument/2006/relationships/hyperlink" Target="https://www.cnblogs.com/throwable/p/1675899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m0_57836225/article/details/14080840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ring-projects/spring-boot/wiki#release-not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4405B-A6BC-C53D-172A-E793A6300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DE390F-5F55-82DF-82DD-31154DB78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746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2C5C0-4CFF-6532-4704-2B9E9A3D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CCC644-99F8-8E16-8036-EE05CBAA0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407" y="365125"/>
            <a:ext cx="8900616" cy="57139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7D857E-3158-3CA9-EFD9-488B0A0A3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041" y="2349661"/>
            <a:ext cx="3575963" cy="391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20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BCFFF-429D-A3FE-72EA-6F0E29DD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0F009-7AF6-E055-FC96-D73E292A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kumimoji="1" lang="en-US" altLang="zh-CN" dirty="0"/>
              <a:t>《</a:t>
            </a:r>
            <a:r>
              <a:rPr lang="zh-CN" altLang="en-US" b="1" i="0" u="none" strike="noStrike" dirty="0">
                <a:solidFill>
                  <a:srgbClr val="596172"/>
                </a:solidFill>
                <a:effectLst/>
                <a:latin typeface="Lato" panose="020F0502020204030203" pitchFamily="34" charset="0"/>
                <a:hlinkClick r:id="rId2" tooltip="发布于 2022-10-07 02:13"/>
              </a:rPr>
              <a:t>虚拟线程 </a:t>
            </a:r>
            <a:r>
              <a:rPr lang="en-US" altLang="zh-CN" b="1" i="0" u="none" strike="noStrike" dirty="0">
                <a:solidFill>
                  <a:srgbClr val="596172"/>
                </a:solidFill>
                <a:effectLst/>
                <a:latin typeface="Lato" panose="020F0502020204030203" pitchFamily="34" charset="0"/>
                <a:hlinkClick r:id="rId2" tooltip="发布于 2022-10-07 02:13"/>
              </a:rPr>
              <a:t>– VirtualThread</a:t>
            </a:r>
            <a:r>
              <a:rPr lang="zh-CN" altLang="en-US" b="1" i="0" u="none" strike="noStrike" dirty="0">
                <a:solidFill>
                  <a:srgbClr val="596172"/>
                </a:solidFill>
                <a:effectLst/>
                <a:latin typeface="Lato" panose="020F0502020204030203" pitchFamily="34" charset="0"/>
                <a:hlinkClick r:id="rId2" tooltip="发布于 2022-10-07 02:13"/>
              </a:rPr>
              <a:t>源码透视</a:t>
            </a:r>
            <a:r>
              <a:rPr kumimoji="1" lang="en-US" altLang="zh-CN" b="1" i="0" u="none" strike="noStrike" dirty="0">
                <a:solidFill>
                  <a:srgbClr val="596172"/>
                </a:solidFill>
                <a:effectLst/>
                <a:latin typeface="Lato" panose="020F0502020204030203" pitchFamily="34" charset="0"/>
              </a:rPr>
              <a:t>》</a:t>
            </a:r>
          </a:p>
          <a:p>
            <a:r>
              <a:rPr lang="en-US" altLang="zh-CN" b="1" i="0" dirty="0">
                <a:solidFill>
                  <a:srgbClr val="596172"/>
                </a:solidFill>
                <a:effectLst/>
                <a:latin typeface="Lato" panose="020F0502020204030203" pitchFamily="34" charset="0"/>
              </a:rPr>
              <a:t>《</a:t>
            </a:r>
            <a:r>
              <a:rPr lang="zh-CN" altLang="en-US" b="0" i="0" dirty="0">
                <a:solidFill>
                  <a:srgbClr val="2C3E50"/>
                </a:solidFill>
                <a:effectLst/>
                <a:latin typeface="Georgia" panose="02040502050405020303" pitchFamily="18" charset="0"/>
                <a:hlinkClick r:id="rId3"/>
              </a:rPr>
              <a:t>虚拟线程常见问题总结</a:t>
            </a:r>
            <a:r>
              <a:rPr lang="en-US" altLang="zh-CN" b="1" i="0" dirty="0">
                <a:solidFill>
                  <a:srgbClr val="596172"/>
                </a:solidFill>
                <a:effectLst/>
                <a:latin typeface="Lato" panose="020F0502020204030203" pitchFamily="34" charset="0"/>
              </a:rPr>
              <a:t>》</a:t>
            </a:r>
          </a:p>
          <a:p>
            <a:r>
              <a:rPr lang="en-US" altLang="zh-CN" b="1" dirty="0">
                <a:solidFill>
                  <a:srgbClr val="596172"/>
                </a:solidFill>
                <a:latin typeface="Lato" panose="020F0502020204030203" pitchFamily="34" charset="0"/>
              </a:rPr>
              <a:t>《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java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线程，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java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虚拟线程，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go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语言的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goroutine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和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C++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的线程对比</a:t>
            </a:r>
            <a:r>
              <a:rPr lang="en-US" altLang="zh-CN" b="1" dirty="0">
                <a:solidFill>
                  <a:srgbClr val="596172"/>
                </a:solidFill>
                <a:latin typeface="Lato" panose="020F0502020204030203" pitchFamily="34" charset="0"/>
                <a:ea typeface="PingFang SC" panose="020B0400000000000000" pitchFamily="34" charset="-122"/>
              </a:rPr>
              <a:t>》</a:t>
            </a:r>
          </a:p>
          <a:p>
            <a:r>
              <a:rPr lang="en-US" altLang="zh-CN" b="1" dirty="0">
                <a:solidFill>
                  <a:srgbClr val="222226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Goroutine</a:t>
            </a:r>
            <a:r>
              <a:rPr lang="zh-CN" altLang="en-US" b="1" dirty="0">
                <a:solidFill>
                  <a:srgbClr val="222226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使用的</a:t>
            </a:r>
            <a:r>
              <a:rPr lang="en-US" altLang="zh-CN" b="1" dirty="0">
                <a:solidFill>
                  <a:srgbClr val="222226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channel</a:t>
            </a:r>
            <a:r>
              <a:rPr lang="zh-CN" altLang="en-US" b="1" dirty="0">
                <a:solidFill>
                  <a:srgbClr val="222226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实现线程通信，</a:t>
            </a:r>
            <a:r>
              <a:rPr lang="en-US" altLang="zh-CN" b="1" dirty="0">
                <a:solidFill>
                  <a:srgbClr val="222226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JVM</a:t>
            </a:r>
            <a:r>
              <a:rPr lang="zh-CN" altLang="en-US" b="1" dirty="0">
                <a:solidFill>
                  <a:srgbClr val="222226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使用共享变量</a:t>
            </a:r>
            <a:r>
              <a:rPr lang="en-US" altLang="zh-CN" b="1" dirty="0">
                <a:solidFill>
                  <a:srgbClr val="222226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+</a:t>
            </a:r>
            <a:r>
              <a:rPr lang="zh-CN" altLang="en-US" b="1" dirty="0">
                <a:solidFill>
                  <a:srgbClr val="222226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同步机制</a:t>
            </a:r>
            <a:endParaRPr lang="zh-CN" altLang="en-US" b="1" i="0" dirty="0">
              <a:solidFill>
                <a:srgbClr val="222226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223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DA07D-5A19-9EE6-B7EB-E608EE14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3.Ssl</a:t>
            </a:r>
            <a:r>
              <a:rPr kumimoji="1" lang="zh-CN" altLang="en-US" dirty="0"/>
              <a:t> </a:t>
            </a:r>
            <a:r>
              <a:rPr kumimoji="1" lang="en-US" altLang="zh-CN" dirty="0"/>
              <a:t>bundle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B4565-0A38-87AA-5409-BD76E2792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Spring Boot 3.1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中引入的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SSL bundle</a:t>
            </a:r>
          </a:p>
          <a:p>
            <a:r>
              <a:rPr kumimoji="1" lang="zh-CN" altLang="en-US" dirty="0"/>
              <a:t>引入的目的是为了简化配置且方便地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应用到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REST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客户端， 数据服务连接和嵌入式服务器中</a:t>
            </a:r>
            <a:endParaRPr kumimoji="1" lang="en-US" altLang="zh-CN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rgbClr val="222222"/>
                </a:solidFill>
                <a:latin typeface="Open Sans" panose="020B0606030504020204" pitchFamily="34" charset="0"/>
              </a:rPr>
              <a:t> </a:t>
            </a:r>
            <a:r>
              <a:rPr kumimoji="1" lang="en-US" altLang="zh-CN" dirty="0" err="1">
                <a:solidFill>
                  <a:srgbClr val="222222"/>
                </a:solidFill>
                <a:latin typeface="Open Sans" panose="020B0606030504020204" pitchFamily="34" charset="0"/>
              </a:rPr>
              <a:t>springboot</a:t>
            </a:r>
            <a:r>
              <a:rPr kumimoji="1" lang="zh-CN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 </a:t>
            </a:r>
            <a:r>
              <a:rPr kumimoji="1" lang="en-US" altLang="zh-CN" dirty="0">
                <a:solidFill>
                  <a:srgbClr val="222222"/>
                </a:solidFill>
                <a:latin typeface="Open Sans" panose="020B0606030504020204" pitchFamily="34" charset="0"/>
              </a:rPr>
              <a:t>2.7</a:t>
            </a:r>
            <a:r>
              <a:rPr kumimoji="1" lang="zh-CN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 如果配置</a:t>
            </a:r>
            <a:r>
              <a:rPr kumimoji="1" lang="en-US" altLang="zh-CN" dirty="0" err="1">
                <a:solidFill>
                  <a:srgbClr val="222222"/>
                </a:solidFill>
                <a:latin typeface="Open Sans" panose="020B0606030504020204" pitchFamily="34" charset="0"/>
              </a:rPr>
              <a:t>ssl</a:t>
            </a:r>
            <a:r>
              <a:rPr kumimoji="1" lang="zh-CN" altLang="en-US" dirty="0">
                <a:solidFill>
                  <a:srgbClr val="222222"/>
                </a:solidFill>
                <a:latin typeface="Open Sans" panose="020B0606030504020204" pitchFamily="34" charset="0"/>
              </a:rPr>
              <a:t> 需要大量的深度配置</a:t>
            </a:r>
            <a:endParaRPr kumimoji="1" lang="en-US" altLang="zh-CN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kumimoji="1" lang="en-US" altLang="zh-CN" dirty="0">
              <a:solidFill>
                <a:srgbClr val="222222"/>
              </a:solidFill>
              <a:latin typeface="Open Sans" panose="020B0606030504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076500-8E5A-2004-4DE7-DA671AF2A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00" y="3846719"/>
            <a:ext cx="9682000" cy="233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23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AE8FC-4038-127A-E59B-2E8C7000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spring.ssl.bundle.jks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可以用来配置使用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Java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keystore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文件的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bundle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spring.sll.bundle.pem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可以用来配置使用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编码的文本文件的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bundle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。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A27BFF-5BD5-7B8B-B0DB-DD42BCEC9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453" y="681037"/>
            <a:ext cx="64008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68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2C058-EB45-15FF-78FE-FD435657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CBCB3C0-5741-9EB7-289D-3D18FABA0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4876800" cy="2743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6B939C-79F5-9263-4C2F-47128C53F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65125"/>
            <a:ext cx="6299200" cy="3340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01DCEB-908E-8B46-1F3B-CD28940B1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50" y="3736975"/>
            <a:ext cx="4660900" cy="27559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15F5105-5E82-0071-1A06-E451A54DDDC3}"/>
              </a:ext>
            </a:extLst>
          </p:cNvPr>
          <p:cNvSpPr txBox="1"/>
          <p:nvPr/>
        </p:nvSpPr>
        <p:spPr>
          <a:xfrm>
            <a:off x="5715000" y="3914596"/>
            <a:ext cx="61685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SslBundle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对这些接口做了整合，使用起来更加统一</a:t>
            </a:r>
            <a:endParaRPr lang="en-US" altLang="zh-CN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java.security.KeyStore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作为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keystores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和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truststore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javax.net.ssl.KeyManager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javax.net.ssl.TrustManager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javax.net.ssl.SSLContext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661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436FCA-C15B-7EE0-0B10-901594C4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94" y="102243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0" i="0" dirty="0"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effectLst/>
                <a:latin typeface="Consolas" panose="020B0609020204030204" pitchFamily="49" charset="0"/>
              </a:rPr>
              <a:t>获取配置的</a:t>
            </a:r>
            <a:r>
              <a:rPr lang="en-US" altLang="zh-CN" dirty="0">
                <a:latin typeface="Consolas" panose="020B0609020204030204" pitchFamily="49" charset="0"/>
              </a:rPr>
              <a:t>bundle</a:t>
            </a:r>
            <a:endParaRPr lang="en-US" altLang="zh-CN" b="0" i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i="0" dirty="0" err="1">
                <a:effectLst/>
                <a:latin typeface="Consolas" panose="020B0609020204030204" pitchFamily="49" charset="0"/>
              </a:rPr>
              <a:t>SslBundle</a:t>
            </a:r>
            <a:r>
              <a:rPr lang="en-US" altLang="zh-CN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effectLst/>
                <a:latin typeface="Consolas" panose="020B0609020204030204" pitchFamily="49" charset="0"/>
              </a:rPr>
              <a:t>sslBundle</a:t>
            </a:r>
            <a:r>
              <a:rPr lang="en-US" altLang="zh-CN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i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sslBundles.getBundle</a:t>
            </a:r>
            <a:r>
              <a:rPr lang="en-US" altLang="zh-CN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"client"</a:t>
            </a:r>
            <a:r>
              <a:rPr lang="en-US" altLang="zh-CN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b="0" i="0" dirty="0" err="1">
                <a:effectLst/>
                <a:latin typeface="Consolas" panose="020B0609020204030204" pitchFamily="49" charset="0"/>
              </a:rPr>
              <a:t>SSLContext</a:t>
            </a:r>
            <a:r>
              <a:rPr lang="en-US" altLang="zh-CN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effectLst/>
                <a:latin typeface="Consolas" panose="020B0609020204030204" pitchFamily="49" charset="0"/>
              </a:rPr>
              <a:t>sslContext</a:t>
            </a:r>
            <a:r>
              <a:rPr lang="en-US" altLang="zh-CN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i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sslBundle.createSslContext</a:t>
            </a:r>
            <a:r>
              <a:rPr lang="en-US" altLang="zh-CN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kumimoji="1" lang="en-US" altLang="zh-CN" dirty="0">
              <a:solidFill>
                <a:srgbClr val="43434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dirty="0"/>
              <a:t>//Restful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template</a:t>
            </a:r>
          </a:p>
          <a:p>
            <a:r>
              <a:rPr lang="en-US" altLang="zh-CN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this.restTemplate</a:t>
            </a:r>
            <a:r>
              <a:rPr lang="en-US" altLang="zh-CN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restTemplateBuilder.setSslBundle</a:t>
            </a:r>
            <a:r>
              <a:rPr lang="en-US" altLang="zh-CN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sslBundles.getBundle</a:t>
            </a:r>
            <a:r>
              <a:rPr lang="en-US" altLang="zh-CN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(”server")).build();</a:t>
            </a:r>
          </a:p>
          <a:p>
            <a:endParaRPr kumimoji="1" lang="en-US" altLang="zh-CN" dirty="0">
              <a:solidFill>
                <a:srgbClr val="43434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rgbClr val="434343"/>
                </a:solidFill>
                <a:latin typeface="Consolas" panose="020B0609020204030204" pitchFamily="49" charset="0"/>
              </a:rPr>
              <a:t>//</a:t>
            </a:r>
            <a:r>
              <a:rPr kumimoji="1" lang="en-US" altLang="zh-CN" dirty="0" err="1">
                <a:solidFill>
                  <a:srgbClr val="434343"/>
                </a:solidFill>
                <a:latin typeface="Consolas" panose="020B0609020204030204" pitchFamily="49" charset="0"/>
              </a:rPr>
              <a:t>webClient</a:t>
            </a:r>
            <a:endParaRPr kumimoji="1" lang="en-US" altLang="zh-CN" dirty="0">
              <a:solidFill>
                <a:srgbClr val="434343"/>
              </a:solidFill>
              <a:latin typeface="Consolas" panose="020B0609020204030204" pitchFamily="49" charset="0"/>
            </a:endParaRPr>
          </a:p>
          <a:p>
            <a:r>
              <a:rPr lang="en-US" altLang="zh-CN" b="0" i="0" dirty="0" err="1"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.webClient</a:t>
            </a:r>
            <a:r>
              <a:rPr lang="en-US" altLang="zh-CN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webClientBuilder.baseUrl</a:t>
            </a:r>
            <a:r>
              <a:rPr lang="en-US" altLang="zh-CN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"https://</a:t>
            </a:r>
            <a:r>
              <a:rPr lang="en-US" altLang="zh-CN" b="0" i="0" dirty="0" err="1">
                <a:effectLst/>
                <a:latin typeface="Consolas" panose="020B0609020204030204" pitchFamily="49" charset="0"/>
              </a:rPr>
              <a:t>example.org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).apply(</a:t>
            </a:r>
            <a:r>
              <a:rPr lang="en-US" altLang="zh-CN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ssl.fromBundle</a:t>
            </a:r>
            <a:r>
              <a:rPr lang="en-US" altLang="zh-CN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effectLst/>
                <a:latin typeface="Consolas" panose="020B0609020204030204" pitchFamily="49" charset="0"/>
              </a:rPr>
              <a:t>”client"</a:t>
            </a:r>
            <a:r>
              <a:rPr lang="en-US" altLang="zh-CN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)).build();</a:t>
            </a:r>
            <a:endParaRPr kumimoji="1" lang="en-US" altLang="zh-CN" b="0" i="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843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48A97-1833-9E9B-860C-54382121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559E830-C058-818D-110B-3A368E98D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86" y="123567"/>
            <a:ext cx="11258096" cy="627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7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E74A7-3F2E-5FCE-EA1D-45C3AD79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4. correlation id </a:t>
            </a:r>
            <a:r>
              <a:rPr kumimoji="1" lang="zh-CN" altLang="en-US" dirty="0"/>
              <a:t>与</a:t>
            </a:r>
            <a:r>
              <a:rPr kumimoji="1" lang="en-US" altLang="zh-CN" dirty="0"/>
              <a:t>log</a:t>
            </a:r>
            <a:r>
              <a:rPr kumimoji="1" lang="zh-CN" altLang="en-US" dirty="0"/>
              <a:t> 日志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85D1A-8FE6-9543-87CC-5FCAF86A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correlation id</a:t>
            </a:r>
            <a:r>
              <a:rPr kumimoji="1" lang="zh-CN" altLang="en-US" dirty="0"/>
              <a:t> 是架构中附加到每个请求的唯一标识符。相关 </a:t>
            </a:r>
            <a:r>
              <a:rPr kumimoji="1" lang="en-US" altLang="zh-CN" dirty="0"/>
              <a:t>ID </a:t>
            </a:r>
            <a:r>
              <a:rPr kumimoji="1" lang="zh-CN" altLang="en-US" dirty="0"/>
              <a:t>不是错误号或代码。简单来说，它是为每个请求自动生成的 </a:t>
            </a:r>
            <a:r>
              <a:rPr kumimoji="1" lang="en-US" altLang="zh-CN" dirty="0"/>
              <a:t>GUID</a:t>
            </a:r>
            <a:r>
              <a:rPr kumimoji="1" lang="zh-CN" altLang="en-US" dirty="0"/>
              <a:t>（全局唯一标识符）。相关标识符没有标准格式。它可以是 </a:t>
            </a:r>
            <a:r>
              <a:rPr kumimoji="1" lang="en-US" altLang="zh-CN" dirty="0"/>
              <a:t>UUID </a:t>
            </a:r>
            <a:r>
              <a:rPr kumimoji="1" lang="zh-CN" altLang="en-US" dirty="0"/>
              <a:t>或应用程序域的任何有意义的唯一标识符。我们更喜欢使用 </a:t>
            </a:r>
            <a:r>
              <a:rPr kumimoji="1" lang="en-US" altLang="zh-CN" dirty="0"/>
              <a:t>UUID </a:t>
            </a:r>
            <a:r>
              <a:rPr kumimoji="1" lang="zh-CN" altLang="en-US" dirty="0"/>
              <a:t>作为关联标识符。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应用场景有消息队列，分布式微服务等，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696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9C0FD-BA15-A046-D6BB-B161A572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A8FC1-F415-634A-BD2C-6E001B075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ECA57C-F5D8-E41B-3423-22DEAC49D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694" y="369076"/>
            <a:ext cx="6986716" cy="58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37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D3B1C-2CE8-76CB-DBD6-4791AC44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4F854-6EBB-49C6-5373-6280E5E3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4351ED-5FEF-6837-AA57-54D987D50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6498"/>
            <a:ext cx="6897130" cy="629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3D751-6C8E-1E49-04C1-889FC5DB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springboot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3.x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489E8-A325-4BF4-BBF9-93D225F1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冲突的由来</a:t>
            </a:r>
            <a:endParaRPr kumimoji="1" lang="en-US" altLang="zh-CN" dirty="0"/>
          </a:p>
          <a:p>
            <a:r>
              <a:rPr lang="en-US" altLang="zh-CN" dirty="0">
                <a:effectLst/>
                <a:latin typeface="Helvetica" pitchFamily="2" charset="0"/>
              </a:rPr>
              <a:t>2017</a:t>
            </a:r>
            <a:r>
              <a:rPr lang="zh-CN" altLang="en-US" dirty="0">
                <a:effectLst/>
                <a:latin typeface="Helvetica" pitchFamily="2" charset="0"/>
              </a:rPr>
              <a:t>年，</a:t>
            </a:r>
            <a:r>
              <a:rPr lang="en-US" altLang="zh-CN" dirty="0">
                <a:effectLst/>
                <a:latin typeface="Helvetica" pitchFamily="2" charset="0"/>
              </a:rPr>
              <a:t>Oracle</a:t>
            </a:r>
            <a:r>
              <a:rPr lang="zh-CN" altLang="en-US" dirty="0">
                <a:effectLst/>
                <a:latin typeface="Helvetica" pitchFamily="2" charset="0"/>
              </a:rPr>
              <a:t>将</a:t>
            </a:r>
            <a:r>
              <a:rPr lang="en-US" altLang="zh-CN" dirty="0" err="1">
                <a:effectLst/>
                <a:latin typeface="Helvetica" pitchFamily="2" charset="0"/>
              </a:rPr>
              <a:t>JavaEE</a:t>
            </a:r>
            <a:r>
              <a:rPr lang="zh-CN" altLang="en-US" dirty="0">
                <a:effectLst/>
                <a:latin typeface="Helvetica" pitchFamily="2" charset="0"/>
              </a:rPr>
              <a:t>提交给了</a:t>
            </a:r>
            <a:r>
              <a:rPr lang="en-US" altLang="zh-CN" dirty="0">
                <a:effectLst/>
                <a:latin typeface="Helvetica" pitchFamily="2" charset="0"/>
              </a:rPr>
              <a:t>Eclipse</a:t>
            </a:r>
            <a:r>
              <a:rPr lang="zh-CN" altLang="en-US" dirty="0">
                <a:effectLst/>
                <a:latin typeface="Helvetica" pitchFamily="2" charset="0"/>
              </a:rPr>
              <a:t>基金会，并命名为</a:t>
            </a:r>
            <a:r>
              <a:rPr lang="en-US" altLang="zh-CN" dirty="0">
                <a:effectLst/>
                <a:latin typeface="Helvetica" pitchFamily="2" charset="0"/>
              </a:rPr>
              <a:t>Eclipse Enterprise for Java</a:t>
            </a:r>
            <a:r>
              <a:rPr lang="zh-CN" altLang="en-US" dirty="0">
                <a:effectLst/>
                <a:latin typeface="Helvetica" pitchFamily="2" charset="0"/>
              </a:rPr>
              <a:t>。</a:t>
            </a:r>
          </a:p>
          <a:p>
            <a:r>
              <a:rPr lang="zh-CN" altLang="en-US" dirty="0">
                <a:effectLst/>
                <a:latin typeface="Helvetica" pitchFamily="2" charset="0"/>
              </a:rPr>
              <a:t>然而，由于</a:t>
            </a:r>
            <a:r>
              <a:rPr lang="en-US" altLang="zh-CN" dirty="0">
                <a:effectLst/>
                <a:latin typeface="Helvetica" pitchFamily="2" charset="0"/>
              </a:rPr>
              <a:t>“Java”</a:t>
            </a:r>
            <a:r>
              <a:rPr lang="zh-CN" altLang="en-US" dirty="0">
                <a:effectLst/>
                <a:latin typeface="Helvetica" pitchFamily="2" charset="0"/>
              </a:rPr>
              <a:t>这个名字的商标归</a:t>
            </a:r>
            <a:r>
              <a:rPr lang="en-US" altLang="zh-CN" dirty="0">
                <a:effectLst/>
                <a:latin typeface="Helvetica" pitchFamily="2" charset="0"/>
              </a:rPr>
              <a:t>Oracle</a:t>
            </a:r>
            <a:r>
              <a:rPr lang="zh-CN" altLang="en-US" dirty="0">
                <a:effectLst/>
                <a:latin typeface="Helvetica" pitchFamily="2" charset="0"/>
              </a:rPr>
              <a:t>所有，</a:t>
            </a:r>
            <a:r>
              <a:rPr lang="en-US" altLang="zh-CN" dirty="0">
                <a:effectLst/>
                <a:latin typeface="Helvetica" pitchFamily="2" charset="0"/>
              </a:rPr>
              <a:t>Eclipse</a:t>
            </a:r>
            <a:r>
              <a:rPr lang="zh-CN" altLang="en-US" dirty="0">
                <a:effectLst/>
                <a:latin typeface="Helvetica" pitchFamily="2" charset="0"/>
              </a:rPr>
              <a:t>基金会无法继续使用 </a:t>
            </a:r>
            <a:r>
              <a:rPr lang="en-US" altLang="zh-CN" dirty="0" err="1">
                <a:effectLst/>
                <a:latin typeface="Helvetica" pitchFamily="2" charset="0"/>
              </a:rPr>
              <a:t>javax</a:t>
            </a:r>
            <a:r>
              <a:rPr lang="en-US" altLang="zh-CN" dirty="0">
                <a:effectLst/>
                <a:latin typeface="Helvetica" pitchFamily="2" charset="0"/>
              </a:rPr>
              <a:t>.* </a:t>
            </a:r>
            <a:r>
              <a:rPr lang="zh-CN" altLang="en-US" dirty="0">
                <a:effectLst/>
                <a:latin typeface="Helvetica" pitchFamily="2" charset="0"/>
              </a:rPr>
              <a:t>和</a:t>
            </a:r>
            <a:r>
              <a:rPr lang="en-US" altLang="zh-CN" dirty="0">
                <a:effectLst/>
                <a:latin typeface="Helvetica" pitchFamily="2" charset="0"/>
              </a:rPr>
              <a:t>java.*</a:t>
            </a:r>
            <a:r>
              <a:rPr lang="zh-CN" altLang="en-US" dirty="0">
                <a:effectLst/>
                <a:latin typeface="Helvetica" pitchFamily="2" charset="0"/>
              </a:rPr>
              <a:t>，因此，项目名称改为</a:t>
            </a:r>
            <a:r>
              <a:rPr lang="en-US" altLang="zh-CN" dirty="0">
                <a:effectLst/>
                <a:latin typeface="Helvetica" pitchFamily="2" charset="0"/>
              </a:rPr>
              <a:t>Jakarta EE</a:t>
            </a:r>
            <a:r>
              <a:rPr lang="zh-CN" altLang="en-US" dirty="0">
                <a:effectLst/>
                <a:latin typeface="Helvetica" pitchFamily="2" charset="0"/>
              </a:rPr>
              <a:t>。值得一提的是，</a:t>
            </a:r>
            <a:r>
              <a:rPr lang="en-US" altLang="zh-CN" dirty="0">
                <a:effectLst/>
                <a:latin typeface="Helvetica" pitchFamily="2" charset="0"/>
              </a:rPr>
              <a:t>Jakarta</a:t>
            </a:r>
            <a:r>
              <a:rPr lang="zh-CN" altLang="en-US" dirty="0">
                <a:effectLst/>
                <a:latin typeface="Helvetica" pitchFamily="2" charset="0"/>
              </a:rPr>
              <a:t>（雅加达）是</a:t>
            </a:r>
            <a:r>
              <a:rPr lang="en-US" altLang="zh-CN" dirty="0">
                <a:effectLst/>
                <a:latin typeface="Helvetica" pitchFamily="2" charset="0"/>
              </a:rPr>
              <a:t>Java</a:t>
            </a:r>
            <a:r>
              <a:rPr lang="zh-CN" altLang="en-US" dirty="0">
                <a:effectLst/>
                <a:latin typeface="Helvetica" pitchFamily="2" charset="0"/>
              </a:rPr>
              <a:t>岛（爪洼岛）上最大的城市，也是印度尼西亚的首都。</a:t>
            </a:r>
            <a:r>
              <a:rPr lang="en-US" altLang="zh-CN" dirty="0">
                <a:effectLst/>
                <a:latin typeface="Helvetica" pitchFamily="2" charset="0"/>
              </a:rPr>
              <a:t>Apache</a:t>
            </a:r>
            <a:r>
              <a:rPr lang="zh-CN" altLang="en-US" dirty="0">
                <a:effectLst/>
                <a:latin typeface="Helvetica" pitchFamily="2" charset="0"/>
              </a:rPr>
              <a:t>软件基金会</a:t>
            </a:r>
            <a:r>
              <a:rPr lang="en-US" altLang="zh-CN" dirty="0">
                <a:effectLst/>
                <a:latin typeface="Helvetica" pitchFamily="2" charset="0"/>
              </a:rPr>
              <a:t>+</a:t>
            </a:r>
            <a:r>
              <a:rPr lang="zh-CN" altLang="en-US" dirty="0">
                <a:effectLst/>
                <a:latin typeface="Helvetica" pitchFamily="2" charset="0"/>
              </a:rPr>
              <a:t>孵化的项目也有名称为</a:t>
            </a:r>
            <a:r>
              <a:rPr lang="en-US" altLang="zh-CN" dirty="0">
                <a:effectLst/>
                <a:latin typeface="Helvetica" pitchFamily="2" charset="0"/>
              </a:rPr>
              <a:t>Jakarta</a:t>
            </a:r>
            <a:r>
              <a:rPr lang="zh-CN" altLang="en-US" dirty="0">
                <a:effectLst/>
                <a:latin typeface="Helvetica" pitchFamily="2" charset="0"/>
              </a:rPr>
              <a:t>的，不要混淆了这两个项目，两者没有任何关系。（</a:t>
            </a:r>
            <a:r>
              <a:rPr lang="en-US" altLang="zh-CN" dirty="0">
                <a:effectLst/>
                <a:latin typeface="Helvetica" pitchFamily="2" charset="0"/>
              </a:rPr>
              <a:t>domain</a:t>
            </a:r>
            <a:r>
              <a:rPr lang="zh-CN" altLang="en-US" dirty="0">
                <a:effectLst/>
                <a:latin typeface="Helvetica" pitchFamily="2" charset="0"/>
              </a:rPr>
              <a:t> 割裂）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601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1561D-6BC0-DEEB-26D9-6A0084D3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4144A6-BD50-D4EF-20F1-9789570B6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865"/>
            <a:ext cx="9410719" cy="1694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1BE72B-7B95-62BD-45AC-5FE5458A4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82" y="2304356"/>
            <a:ext cx="4203213" cy="28739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D4A3C4-D237-DFFE-47D4-272E9DFCC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78268"/>
            <a:ext cx="10690591" cy="9986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0A9B0AC-5ACF-DCCE-B5EC-34E18DF11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448" y="2879682"/>
            <a:ext cx="6907552" cy="14796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16CB7D9-46F6-4B87-8315-C8E29C5CF51D}"/>
              </a:ext>
            </a:extLst>
          </p:cNvPr>
          <p:cNvSpPr txBox="1"/>
          <p:nvPr/>
        </p:nvSpPr>
        <p:spPr>
          <a:xfrm>
            <a:off x="838200" y="1920817"/>
            <a:ext cx="996939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rgbClr val="083080"/>
                </a:solidFill>
                <a:effectLst/>
              </a:rPr>
              <a:t>logging.pattern.console</a:t>
            </a:r>
            <a:r>
              <a:rPr lang="en-US" altLang="zh-CN" sz="1400" dirty="0">
                <a:solidFill>
                  <a:srgbClr val="080808"/>
                </a:solidFill>
                <a:effectLst/>
              </a:rPr>
              <a:t>=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%d{</a:t>
            </a:r>
            <a:r>
              <a:rPr lang="en-US" altLang="zh-CN" sz="1400" dirty="0" err="1">
                <a:solidFill>
                  <a:srgbClr val="067D17"/>
                </a:solidFill>
                <a:effectLst/>
              </a:rPr>
              <a:t>yyyy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-MM-dd </a:t>
            </a:r>
            <a:r>
              <a:rPr lang="en-US" altLang="zh-CN" sz="1400" dirty="0" err="1">
                <a:solidFill>
                  <a:srgbClr val="067D17"/>
                </a:solidFill>
                <a:effectLst/>
              </a:rPr>
              <a:t>HH:mm:ss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} [%thread] %-5level %logger{36} - %msg, Correlation ID: %X{</a:t>
            </a:r>
            <a:r>
              <a:rPr lang="en-US" altLang="zh-CN" sz="1400" dirty="0" err="1">
                <a:solidFill>
                  <a:srgbClr val="067D17"/>
                </a:solidFill>
                <a:effectLst/>
              </a:rPr>
              <a:t>correlationId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}%n</a:t>
            </a:r>
            <a:br>
              <a:rPr lang="en-US" altLang="zh-CN" sz="1400" dirty="0">
                <a:solidFill>
                  <a:srgbClr val="067D17"/>
                </a:solidFill>
                <a:effectLst/>
              </a:rPr>
            </a:br>
            <a:endParaRPr lang="en-US" altLang="zh-CN" sz="1400" dirty="0">
              <a:solidFill>
                <a:srgbClr val="080808"/>
              </a:solidFill>
              <a:effectLst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74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55A9B-61B7-4220-086E-6458BD37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F21F8D6-6BBD-C6BA-C34A-E60FD7D16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298" y="237439"/>
            <a:ext cx="7263045" cy="26169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B97210-4844-B4C6-9752-A2911A42C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50" y="3091781"/>
            <a:ext cx="6132726" cy="26298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4C73362-A2FC-51A4-2D00-546F5F17B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272" y="1324575"/>
            <a:ext cx="4419600" cy="4851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E3F7994-C215-378E-8C8F-97CA7E00E26C}"/>
              </a:ext>
            </a:extLst>
          </p:cNvPr>
          <p:cNvSpPr txBox="1"/>
          <p:nvPr/>
        </p:nvSpPr>
        <p:spPr>
          <a:xfrm>
            <a:off x="457200" y="6425514"/>
            <a:ext cx="914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Springboot</a:t>
            </a:r>
            <a:r>
              <a:rPr kumimoji="1" lang="zh-CN" altLang="en-US" dirty="0"/>
              <a:t> </a:t>
            </a:r>
            <a:r>
              <a:rPr kumimoji="1" lang="en-US" altLang="zh-CN" dirty="0"/>
              <a:t>3.2</a:t>
            </a:r>
            <a:r>
              <a:rPr kumimoji="1" lang="zh-CN" altLang="en-US" dirty="0"/>
              <a:t> 提供了更多的关于</a:t>
            </a:r>
            <a:r>
              <a:rPr kumimoji="1" lang="en-US" altLang="zh-CN" dirty="0" err="1"/>
              <a:t>correlationId</a:t>
            </a:r>
            <a:r>
              <a:rPr kumimoji="1" lang="zh-CN" altLang="en-US" dirty="0"/>
              <a:t>的方法，大家如果感兴趣的话可以再研究</a:t>
            </a:r>
          </a:p>
        </p:txBody>
      </p:sp>
    </p:spTree>
    <p:extLst>
      <p:ext uri="{BB962C8B-B14F-4D97-AF65-F5344CB8AC3E}">
        <p14:creationId xmlns:p14="http://schemas.microsoft.com/office/powerpoint/2010/main" val="1855391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EC3C0-C368-9E9A-BF01-539961AC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更多新特性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926A86-75D9-DF4B-5E46-C257E136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参考 </a:t>
            </a:r>
            <a:r>
              <a:rPr lang="en-US" altLang="zh-CN" b="1" dirty="0">
                <a:solidFill>
                  <a:srgbClr val="1F2328"/>
                </a:solidFill>
                <a:latin typeface="-apple-system"/>
                <a:hlinkClick r:id="rId2"/>
              </a:rPr>
              <a:t>Spring</a:t>
            </a:r>
            <a:r>
              <a:rPr lang="zh-CN" altLang="en-US" b="1" dirty="0">
                <a:solidFill>
                  <a:srgbClr val="1F2328"/>
                </a:solidFill>
                <a:latin typeface="-apple-system"/>
                <a:hlinkClick r:id="rId2"/>
              </a:rPr>
              <a:t> </a:t>
            </a:r>
            <a:r>
              <a:rPr lang="en-US" altLang="zh-CN" b="1" dirty="0">
                <a:solidFill>
                  <a:srgbClr val="1F2328"/>
                </a:solidFill>
                <a:latin typeface="-apple-system"/>
                <a:hlinkClick r:id="rId2"/>
              </a:rPr>
              <a:t>boot</a:t>
            </a:r>
            <a:r>
              <a:rPr lang="zh-CN" altLang="en-US" b="1" dirty="0">
                <a:solidFill>
                  <a:srgbClr val="1F2328"/>
                </a:solidFill>
                <a:latin typeface="-apple-system"/>
                <a:hlinkClick r:id="rId2"/>
              </a:rPr>
              <a:t> </a:t>
            </a:r>
            <a:r>
              <a:rPr lang="en-US" altLang="zh-CN" b="1" dirty="0">
                <a:solidFill>
                  <a:srgbClr val="1F2328"/>
                </a:solidFill>
                <a:latin typeface="-apple-system"/>
                <a:hlinkClick r:id="rId2"/>
              </a:rPr>
              <a:t>Release Notes</a:t>
            </a:r>
            <a:endParaRPr lang="zh-CN" altLang="en-US" b="1" dirty="0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9428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63637-30E5-FB00-1B27-888557DD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1660D-3D7B-6607-94A6-163DF2738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D3824A-DE0D-1A83-D3B7-A5CA28870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47" y="365125"/>
            <a:ext cx="9191625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4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C2262-E62D-757A-DB12-9FDD59B2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F2FA005-5AD4-AC73-0B73-85D3BF61F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77208"/>
            <a:ext cx="10515600" cy="28481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1B899CD-C74F-6391-88EB-49E895452B11}"/>
              </a:ext>
            </a:extLst>
          </p:cNvPr>
          <p:cNvSpPr txBox="1"/>
          <p:nvPr/>
        </p:nvSpPr>
        <p:spPr>
          <a:xfrm>
            <a:off x="838200" y="1995100"/>
            <a:ext cx="550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Tomcat9 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使用的是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javax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及以上版本使用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jakarta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49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D42A5-D9E8-5BEF-A31A-27AE0AEC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Flyway</a:t>
            </a:r>
            <a:r>
              <a:rPr kumimoji="1" lang="zh-CN" altLang="en-US" dirty="0"/>
              <a:t>数据库版本控制工具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9B9CEA-6459-B64A-671E-A3118B5A8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Flyway 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是一个数据库版本控制工具，可以与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Spring Boot 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集成，帮助管理数据库的迁移和版本控制，确保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环境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（如开发、测试和生产）一致</a:t>
            </a:r>
            <a:r>
              <a:rPr lang="zh-CN" altLang="en-US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性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sz="1800" dirty="0"/>
              <a:t>之前是填写</a:t>
            </a:r>
            <a:r>
              <a:rPr kumimoji="1" lang="en-US" altLang="zh-CN" sz="1800" dirty="0" err="1"/>
              <a:t>rlm</a:t>
            </a:r>
            <a:r>
              <a:rPr kumimoji="1" lang="zh-CN" altLang="en-US" sz="1800" dirty="0"/>
              <a:t> 单子并且将某个部署过的</a:t>
            </a:r>
            <a:r>
              <a:rPr kumimoji="1" lang="en-US" altLang="zh-CN" sz="1800" dirty="0" err="1"/>
              <a:t>rlm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request</a:t>
            </a:r>
            <a:r>
              <a:rPr kumimoji="1" lang="zh-CN" altLang="en-US" sz="1800" dirty="0"/>
              <a:t> 作为</a:t>
            </a:r>
            <a:r>
              <a:rPr kumimoji="1" lang="en-US" altLang="zh-CN" sz="1800" dirty="0"/>
              <a:t>rollback</a:t>
            </a:r>
            <a:r>
              <a:rPr kumimoji="1" lang="zh-CN" altLang="en-US" sz="1800" dirty="0"/>
              <a:t> ，而使用了</a:t>
            </a:r>
            <a:r>
              <a:rPr kumimoji="1" lang="en-US" altLang="zh-CN" sz="1800" dirty="0"/>
              <a:t>flyway</a:t>
            </a:r>
            <a:r>
              <a:rPr kumimoji="1" lang="zh-CN" altLang="en-US" sz="1800" dirty="0"/>
              <a:t> 可以减少流程话的操作，直接部署</a:t>
            </a:r>
            <a:r>
              <a:rPr kumimoji="1" lang="en-US" altLang="zh-CN" sz="1800" dirty="0"/>
              <a:t>pod</a:t>
            </a:r>
            <a:r>
              <a:rPr kumimoji="1" lang="zh-CN" altLang="en-US" sz="1800" dirty="0"/>
              <a:t>就可以完成脚本的部署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sz="1800" dirty="0"/>
              <a:t>（贴图）</a:t>
            </a:r>
            <a:endParaRPr kumimoji="1" lang="en-US" altLang="zh-CN" sz="1800" dirty="0"/>
          </a:p>
          <a:p>
            <a:pPr marL="0" indent="0">
              <a:buNone/>
            </a:pPr>
            <a:endParaRPr lang="en-US" altLang="zh-CN" sz="18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工作原理</a:t>
            </a: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Flyway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在第一次执行时，会创建一个默认名为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flyway_schema_history</a:t>
            </a:r>
            <a:r>
              <a:rPr lang="zh-CN" altLang="en-US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（可配置）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的历史记录表，这张表会用来跟踪或记录数据库的状态，然后每次启动时都会自动扫描在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resources/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/migration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下（可配置）的文件并且通过查询</a:t>
            </a:r>
            <a:r>
              <a:rPr lang="en-US" altLang="zh-CN" sz="18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flyway_schema_history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来判断是否为新增文件，从而判断是否进行迁移。</a:t>
            </a:r>
          </a:p>
          <a:p>
            <a:pPr marL="0" indent="0">
              <a:buNone/>
            </a:pP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5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BBBB2-52E3-0BD7-6956-1E2918B8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F7AD8-5185-7526-0774-045919E5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（贴图 ）</a:t>
            </a:r>
          </a:p>
        </p:txBody>
      </p:sp>
    </p:spTree>
    <p:extLst>
      <p:ext uri="{BB962C8B-B14F-4D97-AF65-F5344CB8AC3E}">
        <p14:creationId xmlns:p14="http://schemas.microsoft.com/office/powerpoint/2010/main" val="315387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583D4-F820-0612-3506-C7BBF8B5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C3216-3473-1B2F-8A4B-82E173FFB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数据库空表，需配置</a:t>
            </a:r>
            <a:r>
              <a:rPr kumimoji="1" lang="en-US" altLang="zh-CN" dirty="0"/>
              <a:t>baseline-on-migrate: true</a:t>
            </a:r>
          </a:p>
          <a:p>
            <a:r>
              <a:rPr kumimoji="1" lang="en-US" altLang="zh-CN" dirty="0"/>
              <a:t>clean</a:t>
            </a:r>
            <a:r>
              <a:rPr kumimoji="1" lang="zh-CN" altLang="en-US" dirty="0"/>
              <a:t> 命令要取消掉，</a:t>
            </a:r>
            <a:r>
              <a:rPr kumimoji="1" lang="en-US" altLang="zh-CN" dirty="0"/>
              <a:t>clean-disabled: true </a:t>
            </a:r>
          </a:p>
          <a:p>
            <a:r>
              <a:rPr kumimoji="1" lang="zh-CN" altLang="en-US" dirty="0"/>
              <a:t>组件版本兼容，</a:t>
            </a:r>
            <a:r>
              <a:rPr kumimoji="1" lang="en-US" altLang="zh-CN" dirty="0" err="1"/>
              <a:t>springboot</a:t>
            </a:r>
            <a:r>
              <a:rPr kumimoji="1" lang="zh-CN" altLang="en-US" dirty="0"/>
              <a:t>与</a:t>
            </a:r>
            <a:r>
              <a:rPr kumimoji="1" lang="en-US" altLang="zh-CN" dirty="0"/>
              <a:t>flyway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flyway</a:t>
            </a:r>
            <a:r>
              <a:rPr kumimoji="1" lang="zh-CN" altLang="en-US" dirty="0"/>
              <a:t>与数据库版本要一致</a:t>
            </a:r>
          </a:p>
          <a:p>
            <a:r>
              <a:rPr kumimoji="1" lang="zh-CN" altLang="en-US" dirty="0"/>
              <a:t>多人开发，如</a:t>
            </a:r>
            <a:r>
              <a:rPr kumimoji="1" lang="en-US" altLang="zh-CN" dirty="0"/>
              <a:t>V2</a:t>
            </a:r>
            <a:r>
              <a:rPr kumimoji="1" lang="zh-CN" altLang="en-US" dirty="0"/>
              <a:t>先入库执行了，那么</a:t>
            </a:r>
            <a:r>
              <a:rPr kumimoji="1" lang="en-US" altLang="zh-CN" dirty="0"/>
              <a:t>V1</a:t>
            </a:r>
            <a:r>
              <a:rPr kumimoji="1" lang="zh-CN" altLang="en-US" dirty="0"/>
              <a:t>后入库就不会执行</a:t>
            </a:r>
            <a:endParaRPr kumimoji="1" lang="en-US" altLang="zh-CN" dirty="0"/>
          </a:p>
          <a:p>
            <a:r>
              <a:rPr kumimoji="1" lang="zh-CN" altLang="en-US" dirty="0"/>
              <a:t>不支持回滚，但可以创建新的迁移脚本来撤消更改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20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6DD9E-1C50-98F9-B9D8-0B7B49B1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Virtual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0C358-06D4-6D41-EA3E-B8C5ECF8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zh-CN" dirty="0"/>
              <a:t>虚拟线程（</a:t>
            </a:r>
            <a:r>
              <a:rPr kumimoji="1" lang="en-US" altLang="zh-CN" dirty="0"/>
              <a:t>Virtual Threads</a:t>
            </a:r>
            <a:r>
              <a:rPr kumimoji="1" lang="zh-CN" altLang="zh-CN" dirty="0"/>
              <a:t>）是</a:t>
            </a:r>
            <a:r>
              <a:rPr kumimoji="1" lang="en-US" altLang="zh-CN" dirty="0"/>
              <a:t> Java 19 </a:t>
            </a:r>
            <a:r>
              <a:rPr kumimoji="1" lang="zh-CN" altLang="zh-CN" dirty="0"/>
              <a:t>引入的一个新特性</a:t>
            </a:r>
            <a:r>
              <a:rPr kumimoji="1" lang="zh-CN" altLang="en-US" dirty="0"/>
              <a:t>，是 </a:t>
            </a:r>
            <a:r>
              <a:rPr kumimoji="1" lang="en-US" altLang="zh-CN" dirty="0"/>
              <a:t>JDK </a:t>
            </a:r>
            <a:r>
              <a:rPr kumimoji="1" lang="zh-CN" altLang="en-US" dirty="0"/>
              <a:t>而不是 </a:t>
            </a:r>
            <a:r>
              <a:rPr kumimoji="1" lang="en-US" altLang="zh-CN" dirty="0"/>
              <a:t>OS </a:t>
            </a:r>
            <a:r>
              <a:rPr kumimoji="1" lang="zh-CN" altLang="en-US" dirty="0"/>
              <a:t>实现的轻量级线程</a:t>
            </a:r>
            <a:r>
              <a:rPr kumimoji="1" lang="en-US" altLang="zh-CN" dirty="0"/>
              <a:t>(Lightweight Process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LWP</a:t>
            </a:r>
            <a:r>
              <a:rPr kumimoji="1" lang="zh-CN" altLang="en-US" dirty="0"/>
              <a:t>），由 </a:t>
            </a:r>
            <a:r>
              <a:rPr kumimoji="1" lang="en-US" altLang="zh-CN" dirty="0"/>
              <a:t>JVM </a:t>
            </a:r>
            <a:r>
              <a:rPr kumimoji="1" lang="zh-CN" altLang="en-US" dirty="0"/>
              <a:t>调度。许多虚拟线程共享同一个操作系统线程，虚拟线程的数量可以远大于操作系统线程的数量。（调度开销小）</a:t>
            </a:r>
            <a:endParaRPr kumimoji="1" lang="en-US" altLang="zh-CN" dirty="0"/>
          </a:p>
          <a:p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1" lang="zh-CN" altLang="en-US" dirty="0"/>
              <a:t>虚拟线程主要解决的问题是减少</a:t>
            </a:r>
            <a:r>
              <a:rPr kumimoji="1" lang="en-US" altLang="zh-CN" dirty="0"/>
              <a:t>I/O</a:t>
            </a:r>
            <a:r>
              <a:rPr kumimoji="1" lang="zh-CN" altLang="en-US" dirty="0"/>
              <a:t>密集型任务的</a:t>
            </a:r>
            <a:r>
              <a:rPr kumimoji="1" lang="en-US" altLang="zh-CN" dirty="0"/>
              <a:t>I/O</a:t>
            </a:r>
            <a:r>
              <a:rPr kumimoji="1" lang="zh-CN" altLang="en-US" dirty="0"/>
              <a:t>阻塞。某个线程在处理</a:t>
            </a:r>
            <a:r>
              <a:rPr kumimoji="1" lang="en-US" altLang="zh-CN" dirty="0"/>
              <a:t>I/O</a:t>
            </a:r>
            <a:r>
              <a:rPr kumimoji="1" lang="zh-CN" altLang="en-US" dirty="0"/>
              <a:t>阻塞时等待</a:t>
            </a:r>
            <a:r>
              <a:rPr kumimoji="1" lang="en-US" altLang="zh-CN" dirty="0"/>
              <a:t>I/O</a:t>
            </a:r>
            <a:r>
              <a:rPr kumimoji="1" lang="zh-CN" altLang="en-US" dirty="0"/>
              <a:t>完成，导致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的利用率低。</a:t>
            </a:r>
            <a:endParaRPr kumimoji="1" lang="en-US" altLang="zh-CN" dirty="0"/>
          </a:p>
          <a:p>
            <a:r>
              <a:rPr kumimoji="1" lang="zh-CN" altLang="en-US" dirty="0"/>
              <a:t>不适用于计算密集型任务，因为密集型计算始终需要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资源作为支持。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15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67CEF-051B-6E52-0B47-D45E39863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FCB434-C841-3C82-E6D4-5BAF0239E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651" y="-18129"/>
            <a:ext cx="8435684" cy="677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6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914</Words>
  <Application>Microsoft Macintosh PowerPoint</Application>
  <PresentationFormat>宽屏</PresentationFormat>
  <Paragraphs>61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-apple-system</vt:lpstr>
      <vt:lpstr>等线</vt:lpstr>
      <vt:lpstr>等线</vt:lpstr>
      <vt:lpstr>等线 Light</vt:lpstr>
      <vt:lpstr>PingFang SC</vt:lpstr>
      <vt:lpstr>Arial</vt:lpstr>
      <vt:lpstr>Consolas</vt:lpstr>
      <vt:lpstr>Georgia</vt:lpstr>
      <vt:lpstr>Helvetica</vt:lpstr>
      <vt:lpstr>Lato</vt:lpstr>
      <vt:lpstr>Open Sans</vt:lpstr>
      <vt:lpstr>Office 主题​​</vt:lpstr>
      <vt:lpstr>PowerPoint 演示文稿</vt:lpstr>
      <vt:lpstr>springboot 3.x new features</vt:lpstr>
      <vt:lpstr>PowerPoint 演示文稿</vt:lpstr>
      <vt:lpstr>PowerPoint 演示文稿</vt:lpstr>
      <vt:lpstr>1. Flyway数据库版本控制工具 </vt:lpstr>
      <vt:lpstr>PowerPoint 演示文稿</vt:lpstr>
      <vt:lpstr>注意事项</vt:lpstr>
      <vt:lpstr>2. Virtual Thread </vt:lpstr>
      <vt:lpstr>PowerPoint 演示文稿</vt:lpstr>
      <vt:lpstr>PowerPoint 演示文稿</vt:lpstr>
      <vt:lpstr>PowerPoint 演示文稿</vt:lpstr>
      <vt:lpstr>3.Ssl bundle</vt:lpstr>
      <vt:lpstr>PowerPoint 演示文稿</vt:lpstr>
      <vt:lpstr>PowerPoint 演示文稿</vt:lpstr>
      <vt:lpstr>PowerPoint 演示文稿</vt:lpstr>
      <vt:lpstr>PowerPoint 演示文稿</vt:lpstr>
      <vt:lpstr>4. correlation id 与log 日志</vt:lpstr>
      <vt:lpstr>PowerPoint 演示文稿</vt:lpstr>
      <vt:lpstr>PowerPoint 演示文稿</vt:lpstr>
      <vt:lpstr>PowerPoint 演示文稿</vt:lpstr>
      <vt:lpstr>PowerPoint 演示文稿</vt:lpstr>
      <vt:lpstr>更多新特性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 Martin</dc:creator>
  <cp:lastModifiedBy>Ding Martin</cp:lastModifiedBy>
  <cp:revision>29</cp:revision>
  <dcterms:created xsi:type="dcterms:W3CDTF">2024-09-18T13:43:32Z</dcterms:created>
  <dcterms:modified xsi:type="dcterms:W3CDTF">2024-09-19T01:23:20Z</dcterms:modified>
</cp:coreProperties>
</file>