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0" r:id="rId4"/>
    <p:sldId id="258" r:id="rId5"/>
    <p:sldId id="281" r:id="rId6"/>
    <p:sldId id="259" r:id="rId7"/>
    <p:sldId id="260" r:id="rId8"/>
    <p:sldId id="282" r:id="rId9"/>
    <p:sldId id="266" r:id="rId10"/>
    <p:sldId id="267" r:id="rId11"/>
    <p:sldId id="283" r:id="rId12"/>
    <p:sldId id="261" r:id="rId13"/>
    <p:sldId id="284" r:id="rId14"/>
    <p:sldId id="263" r:id="rId15"/>
    <p:sldId id="265" r:id="rId16"/>
    <p:sldId id="286" r:id="rId17"/>
    <p:sldId id="264" r:id="rId18"/>
    <p:sldId id="268" r:id="rId19"/>
    <p:sldId id="285" r:id="rId20"/>
    <p:sldId id="271" r:id="rId21"/>
    <p:sldId id="272" r:id="rId22"/>
    <p:sldId id="273" r:id="rId23"/>
    <p:sldId id="274" r:id="rId24"/>
    <p:sldId id="269" r:id="rId25"/>
    <p:sldId id="275" r:id="rId26"/>
    <p:sldId id="277" r:id="rId27"/>
    <p:sldId id="279" r:id="rId28"/>
    <p:sldId id="278" r:id="rId29"/>
    <p:sldId id="27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90"/>
    <p:restoredTop sz="94690"/>
  </p:normalViewPr>
  <p:slideViewPr>
    <p:cSldViewPr snapToGrid="0" snapToObjects="1">
      <p:cViewPr>
        <p:scale>
          <a:sx n="95" d="100"/>
          <a:sy n="95" d="100"/>
        </p:scale>
        <p:origin x="14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8196A-44DC-1B32-72B8-D3271390C46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00D3435-10F6-6732-8CEC-88F1E4793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D20390E-7B61-5A3C-2287-EB4C311B1C34}"/>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21DCC70E-15A1-03AF-F1B7-F31008616BF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72A9D3-B41B-F6EE-32C2-AE6A0E6B9660}"/>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56584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6D305-2E05-4C34-811E-6DBB74922EF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6C80D78-35B1-0BBC-2417-91A6EBE8822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257BD2-D351-9054-5AE2-91CE103D5C38}"/>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A41362CB-9E29-637E-7473-6DB9C26B57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E832D2-9FBB-E545-6451-1ABA95AFB747}"/>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38226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7348EA-8208-EB9E-1667-D3E7B87D9A4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AB8B30F-439D-B0C6-041A-E1106240D10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C07C3A-D227-FC27-4C4A-69AD31B177A7}"/>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E0AFAD25-A07B-864E-B270-0B2B18997B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5D4104B-6C48-C226-DCBB-84A3F2A98E6E}"/>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101996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BE15B-69C3-6242-6AC1-872A3DA8CE3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730B605-2CDF-1886-0AC5-458775AFE15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C9F19E2-6630-0DC4-BC86-603FA49DE03A}"/>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DB24D981-D371-79AD-D41F-2BFF13ABA1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5EE6F3-8D81-8ADE-C764-8937D18F93B5}"/>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71910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58196-A83E-0B08-8611-DF18E6E8233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FBF45C-39C0-EAB9-F79D-93B58EB51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A159217-A268-5C7A-37D0-E268F54B0A02}"/>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BC040E5A-4CA5-ECFD-E4FE-3F8D9473FB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AD613A-E73E-7980-29E9-021F887FC744}"/>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123500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52016-2893-1A25-6E00-38A8EC4F8EB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698BB02-233D-B2D7-7536-3B7E2F84B5D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613B052-630D-1F04-12E4-DADF05D7A20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1CD74EF-41DB-5B0F-D186-F9295012F7BF}"/>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6" name="页脚占位符 5">
            <a:extLst>
              <a:ext uri="{FF2B5EF4-FFF2-40B4-BE49-F238E27FC236}">
                <a16:creationId xmlns:a16="http://schemas.microsoft.com/office/drawing/2014/main" id="{62BBFC8A-3583-D2B6-B1D7-8ACAA0BF33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99E243A-B7CC-2917-AF8E-29650C2AEF01}"/>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94447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94F61-0F2C-8781-2C66-C67358A723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FAB127-A74F-68C0-5D33-9907C8D2D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0B021D0-0ADD-23E4-3D23-1F9A75D840C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56B30A0-06FA-26F7-06DE-2B289B14D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D9B2A61-F9F9-6FEE-9E11-53D5F66697A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4179ED4-A8A1-2686-282E-E34BDF6446CE}"/>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8" name="页脚占位符 7">
            <a:extLst>
              <a:ext uri="{FF2B5EF4-FFF2-40B4-BE49-F238E27FC236}">
                <a16:creationId xmlns:a16="http://schemas.microsoft.com/office/drawing/2014/main" id="{85C50DB8-7E4E-7CAD-ACFC-2750A2B0DA0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E95F355-B6E6-5D78-EB00-D5B608775280}"/>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64771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98C2E-C08C-D4DC-8A3E-754D67253B1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6A799EF-1449-EFA9-4ED6-F265DF09AC6E}"/>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4" name="页脚占位符 3">
            <a:extLst>
              <a:ext uri="{FF2B5EF4-FFF2-40B4-BE49-F238E27FC236}">
                <a16:creationId xmlns:a16="http://schemas.microsoft.com/office/drawing/2014/main" id="{D8E7EE2F-21F9-25B7-A9AF-FE54D731B56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D078D71-0D60-4CD9-E2B3-913CD9947FC3}"/>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26589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FF4CD0-D838-1DF2-74A2-45117125607F}"/>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3" name="页脚占位符 2">
            <a:extLst>
              <a:ext uri="{FF2B5EF4-FFF2-40B4-BE49-F238E27FC236}">
                <a16:creationId xmlns:a16="http://schemas.microsoft.com/office/drawing/2014/main" id="{5F889C20-E776-AC6D-72E8-D86CACBF1E5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35B2D5C-9702-4BAB-8C48-216580655DCE}"/>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12600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CAF39-A4EB-1058-E004-88525700FA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0612FD0-D248-E695-5957-443280572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F305F6D-4512-C84D-E763-D28957288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0C322F9-B062-7352-0B7F-EDF938A83944}"/>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6" name="页脚占位符 5">
            <a:extLst>
              <a:ext uri="{FF2B5EF4-FFF2-40B4-BE49-F238E27FC236}">
                <a16:creationId xmlns:a16="http://schemas.microsoft.com/office/drawing/2014/main" id="{BC5AAAE7-E7E3-4C99-DFB2-6CDBD04923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819568-EC3B-2A64-4338-CEE6F3462DC5}"/>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60271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B187C-6930-1E43-FA93-DF00EA56F3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695ECCA-DFF6-5120-E7DE-76C49ECC8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9633AE6-4218-F0D9-661D-CDA83F431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D35D60E-2DCC-21F4-D6F0-69794A8C021D}"/>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6" name="页脚占位符 5">
            <a:extLst>
              <a:ext uri="{FF2B5EF4-FFF2-40B4-BE49-F238E27FC236}">
                <a16:creationId xmlns:a16="http://schemas.microsoft.com/office/drawing/2014/main" id="{792768CE-5A45-EC42-3A46-F34766BDF34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25DCD18-B98A-29C8-C659-D5707A46EC92}"/>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59550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17F852-BB7C-0C01-41F9-1D5D88FE1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C92F3BE-4532-0A86-8331-71DA1C20B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8DC6595-F7E9-2D74-F3D5-1B6E9DA34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E503AC28-087A-D3B5-CB8A-C14D8D64E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F66E77B-BCD0-8BD8-6B6B-0CA13DD73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4276126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avaguide.cn/java/concurrent/virtual-thread.html" TargetMode="External"/><Relationship Id="rId2" Type="http://schemas.openxmlformats.org/officeDocument/2006/relationships/hyperlink" Target="https://www.cnblogs.com/throwable/p/16758997.html" TargetMode="External"/><Relationship Id="rId1" Type="http://schemas.openxmlformats.org/officeDocument/2006/relationships/slideLayout" Target="../slideLayouts/slideLayout2.xml"/><Relationship Id="rId4" Type="http://schemas.openxmlformats.org/officeDocument/2006/relationships/hyperlink" Target="https://blog.csdn.net/m0_57836225/article/details/14080840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spring-projects/spring-boot/wiki#release-no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4405B-A6BC-C53D-172A-E793A6300AEF}"/>
              </a:ext>
            </a:extLst>
          </p:cNvPr>
          <p:cNvSpPr>
            <a:spLocks noGrp="1"/>
          </p:cNvSpPr>
          <p:nvPr>
            <p:ph type="ctrTitle"/>
          </p:nvPr>
        </p:nvSpPr>
        <p:spPr/>
        <p:txBody>
          <a:bodyPr/>
          <a:lstStyle/>
          <a:p>
            <a:endParaRPr kumimoji="1" lang="zh-CN" altLang="en-US" dirty="0"/>
          </a:p>
        </p:txBody>
      </p:sp>
      <p:sp>
        <p:nvSpPr>
          <p:cNvPr id="3" name="副标题 2">
            <a:extLst>
              <a:ext uri="{FF2B5EF4-FFF2-40B4-BE49-F238E27FC236}">
                <a16:creationId xmlns:a16="http://schemas.microsoft.com/office/drawing/2014/main" id="{FFDE390F-5F55-82DF-82DD-31154DB78ABE}"/>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05746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583D4-F820-0612-3506-C7BBF8B557EB}"/>
              </a:ext>
            </a:extLst>
          </p:cNvPr>
          <p:cNvSpPr>
            <a:spLocks noGrp="1"/>
          </p:cNvSpPr>
          <p:nvPr>
            <p:ph type="title"/>
          </p:nvPr>
        </p:nvSpPr>
        <p:spPr/>
        <p:txBody>
          <a:bodyPr/>
          <a:lstStyle/>
          <a:p>
            <a:r>
              <a:rPr kumimoji="1" lang="zh-CN" altLang="en-US" dirty="0"/>
              <a:t>注意事项</a:t>
            </a:r>
          </a:p>
        </p:txBody>
      </p:sp>
      <p:sp>
        <p:nvSpPr>
          <p:cNvPr id="3" name="内容占位符 2">
            <a:extLst>
              <a:ext uri="{FF2B5EF4-FFF2-40B4-BE49-F238E27FC236}">
                <a16:creationId xmlns:a16="http://schemas.microsoft.com/office/drawing/2014/main" id="{B9FC3216-3473-1B2F-8A4B-82E173FFBE59}"/>
              </a:ext>
            </a:extLst>
          </p:cNvPr>
          <p:cNvSpPr>
            <a:spLocks noGrp="1"/>
          </p:cNvSpPr>
          <p:nvPr>
            <p:ph idx="1"/>
          </p:nvPr>
        </p:nvSpPr>
        <p:spPr/>
        <p:txBody>
          <a:bodyPr>
            <a:normAutofit/>
          </a:bodyPr>
          <a:lstStyle/>
          <a:p>
            <a:r>
              <a:rPr kumimoji="1" lang="zh-CN" altLang="en-US" dirty="0"/>
              <a:t>数据库空表，需配置</a:t>
            </a:r>
            <a:r>
              <a:rPr kumimoji="1" lang="en-US" altLang="zh-CN" dirty="0"/>
              <a:t>baseline-on-migrate: true</a:t>
            </a:r>
          </a:p>
          <a:p>
            <a:r>
              <a:rPr kumimoji="1" lang="en-US" altLang="zh-CN" dirty="0"/>
              <a:t>clean</a:t>
            </a:r>
            <a:r>
              <a:rPr kumimoji="1" lang="zh-CN" altLang="en-US" dirty="0"/>
              <a:t> 命令要取消掉，</a:t>
            </a:r>
            <a:r>
              <a:rPr kumimoji="1" lang="en-US" altLang="zh-CN" dirty="0"/>
              <a:t>clean-disabled: true </a:t>
            </a:r>
          </a:p>
          <a:p>
            <a:r>
              <a:rPr kumimoji="1" lang="zh-CN" altLang="en-US" dirty="0"/>
              <a:t>组件版本兼容，</a:t>
            </a:r>
            <a:r>
              <a:rPr kumimoji="1" lang="en-US" altLang="zh-CN" dirty="0" err="1"/>
              <a:t>springboot</a:t>
            </a:r>
            <a:r>
              <a:rPr kumimoji="1" lang="zh-CN" altLang="en-US" dirty="0"/>
              <a:t>与</a:t>
            </a:r>
            <a:r>
              <a:rPr kumimoji="1" lang="en-US" altLang="zh-CN" dirty="0"/>
              <a:t>flyway</a:t>
            </a:r>
            <a:r>
              <a:rPr kumimoji="1" lang="zh-CN" altLang="en-US" dirty="0"/>
              <a:t>，</a:t>
            </a:r>
            <a:r>
              <a:rPr kumimoji="1" lang="en-US" altLang="zh-CN" dirty="0"/>
              <a:t>flyway</a:t>
            </a:r>
            <a:r>
              <a:rPr kumimoji="1" lang="zh-CN" altLang="en-US" dirty="0"/>
              <a:t>与数据库版本要一致</a:t>
            </a:r>
          </a:p>
          <a:p>
            <a:r>
              <a:rPr kumimoji="1" lang="zh-CN" altLang="en-US" dirty="0"/>
              <a:t>多人开发，如</a:t>
            </a:r>
            <a:r>
              <a:rPr kumimoji="1" lang="en-US" altLang="zh-CN" dirty="0"/>
              <a:t>V2</a:t>
            </a:r>
            <a:r>
              <a:rPr kumimoji="1" lang="zh-CN" altLang="en-US" dirty="0"/>
              <a:t>先入库执行了，那么</a:t>
            </a:r>
            <a:r>
              <a:rPr kumimoji="1" lang="en-US" altLang="zh-CN" dirty="0"/>
              <a:t>V1</a:t>
            </a:r>
            <a:r>
              <a:rPr kumimoji="1" lang="zh-CN" altLang="en-US" dirty="0"/>
              <a:t>后入库就不会执行</a:t>
            </a:r>
            <a:endParaRPr kumimoji="1" lang="en-US" altLang="zh-CN" dirty="0"/>
          </a:p>
          <a:p>
            <a:r>
              <a:rPr kumimoji="1" lang="zh-CN" altLang="en-US" dirty="0"/>
              <a:t>不支持回滚，但可以创建新的迁移脚本来撤消更改</a:t>
            </a:r>
          </a:p>
          <a:p>
            <a:pPr marL="0" indent="0">
              <a:buNone/>
            </a:pPr>
            <a:endParaRPr kumimoji="1" lang="zh-CN" altLang="en-US" dirty="0"/>
          </a:p>
        </p:txBody>
      </p:sp>
    </p:spTree>
    <p:extLst>
      <p:ext uri="{BB962C8B-B14F-4D97-AF65-F5344CB8AC3E}">
        <p14:creationId xmlns:p14="http://schemas.microsoft.com/office/powerpoint/2010/main" val="326320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B8BEC-EB1A-04BA-851E-D412178B782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76B0A4D-8BC7-1E84-4161-362BF92B5AD9}"/>
              </a:ext>
            </a:extLst>
          </p:cNvPr>
          <p:cNvSpPr>
            <a:spLocks noGrp="1"/>
          </p:cNvSpPr>
          <p:nvPr>
            <p:ph idx="1"/>
          </p:nvPr>
        </p:nvSpPr>
        <p:spPr/>
        <p:txBody>
          <a:bodyPr/>
          <a:lstStyle/>
          <a:p>
            <a:r>
              <a:rPr kumimoji="1" lang="en-US" altLang="zh-CN" dirty="0"/>
              <a:t>The database table is empty, and baseline-on-migrate: true needs to be configured</a:t>
            </a:r>
          </a:p>
          <a:p>
            <a:r>
              <a:rPr kumimoji="1" lang="en-US" altLang="zh-CN" dirty="0"/>
              <a:t>The clean command needs to be canceled, clean-disabled: true</a:t>
            </a:r>
          </a:p>
          <a:p>
            <a:r>
              <a:rPr kumimoji="1" lang="en-US" altLang="zh-CN" dirty="0"/>
              <a:t>Component versions are compatible, </a:t>
            </a:r>
            <a:r>
              <a:rPr kumimoji="1" lang="en-US" altLang="zh-CN" dirty="0" err="1"/>
              <a:t>springboot</a:t>
            </a:r>
            <a:r>
              <a:rPr kumimoji="1" lang="en-US" altLang="zh-CN" dirty="0"/>
              <a:t> and flyway, flyway and database versions must be consistent</a:t>
            </a:r>
          </a:p>
          <a:p>
            <a:r>
              <a:rPr kumimoji="1" lang="en-US" altLang="zh-CN" dirty="0"/>
              <a:t>Multiple people develop, if V2 is stored first, then V1 will not be executed</a:t>
            </a:r>
          </a:p>
          <a:p>
            <a:r>
              <a:rPr kumimoji="1" lang="en-US" altLang="zh-CN" dirty="0"/>
              <a:t>Rollback is not supported, but a new migration script can be created to undo the changes</a:t>
            </a:r>
            <a:endParaRPr kumimoji="1" lang="zh-CN" altLang="en-US" dirty="0"/>
          </a:p>
        </p:txBody>
      </p:sp>
    </p:spTree>
    <p:extLst>
      <p:ext uri="{BB962C8B-B14F-4D97-AF65-F5344CB8AC3E}">
        <p14:creationId xmlns:p14="http://schemas.microsoft.com/office/powerpoint/2010/main" val="146703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6DD9E-1C50-98F9-B9D8-0B7B49B107F3}"/>
              </a:ext>
            </a:extLst>
          </p:cNvPr>
          <p:cNvSpPr>
            <a:spLocks noGrp="1"/>
          </p:cNvSpPr>
          <p:nvPr>
            <p:ph type="title"/>
          </p:nvPr>
        </p:nvSpPr>
        <p:spPr/>
        <p:txBody>
          <a:bodyPr/>
          <a:lstStyle/>
          <a:p>
            <a:r>
              <a:rPr kumimoji="1" lang="en-US" altLang="zh-CN" dirty="0"/>
              <a:t>2.</a:t>
            </a:r>
            <a:r>
              <a:rPr kumimoji="1" lang="zh-CN" altLang="en-US" dirty="0"/>
              <a:t> </a:t>
            </a:r>
            <a:r>
              <a:rPr kumimoji="1" lang="en-US" altLang="zh-CN" dirty="0"/>
              <a:t>Virtual</a:t>
            </a:r>
            <a:r>
              <a:rPr kumimoji="1" lang="zh-CN" altLang="en-US" dirty="0"/>
              <a:t> </a:t>
            </a:r>
            <a:r>
              <a:rPr kumimoji="1" lang="en-US" altLang="zh-CN" dirty="0"/>
              <a:t>Thread</a:t>
            </a:r>
            <a:r>
              <a:rPr kumimoji="1" lang="zh-CN" altLang="en-US" dirty="0"/>
              <a:t> </a:t>
            </a:r>
          </a:p>
        </p:txBody>
      </p:sp>
      <p:sp>
        <p:nvSpPr>
          <p:cNvPr id="3" name="内容占位符 2">
            <a:extLst>
              <a:ext uri="{FF2B5EF4-FFF2-40B4-BE49-F238E27FC236}">
                <a16:creationId xmlns:a16="http://schemas.microsoft.com/office/drawing/2014/main" id="{57C0C358-06D4-6D41-EA3E-B8C5ECF8F8D0}"/>
              </a:ext>
            </a:extLst>
          </p:cNvPr>
          <p:cNvSpPr>
            <a:spLocks noGrp="1"/>
          </p:cNvSpPr>
          <p:nvPr>
            <p:ph idx="1"/>
          </p:nvPr>
        </p:nvSpPr>
        <p:spPr/>
        <p:txBody>
          <a:bodyPr>
            <a:normAutofit/>
          </a:bodyPr>
          <a:lstStyle/>
          <a:p>
            <a:r>
              <a:rPr kumimoji="1" lang="zh-CN" altLang="zh-CN" dirty="0"/>
              <a:t>虚拟线程（</a:t>
            </a:r>
            <a:r>
              <a:rPr kumimoji="1" lang="en-US" altLang="zh-CN" dirty="0"/>
              <a:t>Virtual Threads</a:t>
            </a:r>
            <a:r>
              <a:rPr kumimoji="1" lang="zh-CN" altLang="zh-CN" dirty="0"/>
              <a:t>）是</a:t>
            </a:r>
            <a:r>
              <a:rPr kumimoji="1" lang="en-US" altLang="zh-CN" dirty="0"/>
              <a:t> Java 19 </a:t>
            </a:r>
            <a:r>
              <a:rPr kumimoji="1" lang="zh-CN" altLang="zh-CN" dirty="0"/>
              <a:t>引入的一个新特性</a:t>
            </a:r>
            <a:r>
              <a:rPr kumimoji="1" lang="zh-CN" altLang="en-US" dirty="0"/>
              <a:t>，是 </a:t>
            </a:r>
            <a:r>
              <a:rPr kumimoji="1" lang="en-US" altLang="zh-CN" dirty="0"/>
              <a:t>JDK </a:t>
            </a:r>
            <a:r>
              <a:rPr kumimoji="1" lang="zh-CN" altLang="en-US" dirty="0"/>
              <a:t>而不是 </a:t>
            </a:r>
            <a:r>
              <a:rPr kumimoji="1" lang="en-US" altLang="zh-CN" dirty="0"/>
              <a:t>OS </a:t>
            </a:r>
            <a:r>
              <a:rPr kumimoji="1" lang="zh-CN" altLang="en-US" dirty="0"/>
              <a:t>实现的轻量级线程</a:t>
            </a:r>
            <a:r>
              <a:rPr kumimoji="1" lang="en-US" altLang="zh-CN" dirty="0"/>
              <a:t>(Lightweight Process</a:t>
            </a:r>
            <a:r>
              <a:rPr kumimoji="1" lang="zh-CN" altLang="en-US" dirty="0"/>
              <a:t>，</a:t>
            </a:r>
            <a:r>
              <a:rPr kumimoji="1" lang="en-US" altLang="zh-CN" dirty="0"/>
              <a:t>LWP</a:t>
            </a:r>
            <a:r>
              <a:rPr kumimoji="1" lang="zh-CN" altLang="en-US" dirty="0"/>
              <a:t>），由 </a:t>
            </a:r>
            <a:r>
              <a:rPr kumimoji="1" lang="en-US" altLang="zh-CN" dirty="0"/>
              <a:t>JVM </a:t>
            </a:r>
            <a:r>
              <a:rPr kumimoji="1" lang="zh-CN" altLang="en-US" dirty="0"/>
              <a:t>调度。许多虚拟线程共享同一个操作系统线程，虚拟线程的数量可以远大于操作系统线程的数量。（调度开销小）</a:t>
            </a:r>
            <a:endParaRPr kumimoji="1" lang="en-US" altLang="zh-CN" dirty="0"/>
          </a:p>
          <a:p>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kumimoji="1" lang="zh-CN" altLang="en-US" dirty="0"/>
              <a:t>虚拟线程主要解决的问题是减少</a:t>
            </a:r>
            <a:r>
              <a:rPr kumimoji="1" lang="en-US" altLang="zh-CN" dirty="0"/>
              <a:t>I/O</a:t>
            </a:r>
            <a:r>
              <a:rPr kumimoji="1" lang="zh-CN" altLang="en-US" dirty="0"/>
              <a:t>密集型任务的</a:t>
            </a:r>
            <a:r>
              <a:rPr kumimoji="1" lang="en-US" altLang="zh-CN" dirty="0"/>
              <a:t>I/O</a:t>
            </a:r>
            <a:r>
              <a:rPr kumimoji="1" lang="zh-CN" altLang="en-US" dirty="0"/>
              <a:t>阻塞。某个线程在处理</a:t>
            </a:r>
            <a:r>
              <a:rPr kumimoji="1" lang="en-US" altLang="zh-CN" dirty="0"/>
              <a:t>I/O</a:t>
            </a:r>
            <a:r>
              <a:rPr kumimoji="1" lang="zh-CN" altLang="en-US" dirty="0"/>
              <a:t>阻塞时等待</a:t>
            </a:r>
            <a:r>
              <a:rPr kumimoji="1" lang="en-US" altLang="zh-CN" dirty="0"/>
              <a:t>I/O</a:t>
            </a:r>
            <a:r>
              <a:rPr kumimoji="1" lang="zh-CN" altLang="en-US" dirty="0"/>
              <a:t>完成，导致</a:t>
            </a:r>
            <a:r>
              <a:rPr kumimoji="1" lang="en-US" altLang="zh-CN" dirty="0"/>
              <a:t>CPU</a:t>
            </a:r>
            <a:r>
              <a:rPr kumimoji="1" lang="zh-CN" altLang="en-US" dirty="0"/>
              <a:t>的利用率低。</a:t>
            </a:r>
            <a:endParaRPr kumimoji="1" lang="en-US" altLang="zh-CN" dirty="0"/>
          </a:p>
          <a:p>
            <a:r>
              <a:rPr kumimoji="1" lang="zh-CN" altLang="en-US" dirty="0"/>
              <a:t>不适用于计算密集型任务，因为密集型计算始终需要</a:t>
            </a:r>
            <a:r>
              <a:rPr kumimoji="1" lang="en-US" altLang="zh-CN" dirty="0"/>
              <a:t>CPU</a:t>
            </a:r>
            <a:r>
              <a:rPr kumimoji="1" lang="zh-CN" altLang="en-US" dirty="0"/>
              <a:t>资源作为支持。</a:t>
            </a:r>
          </a:p>
          <a:p>
            <a:endParaRPr kumimoji="1" lang="zh-CN" altLang="en-US" dirty="0"/>
          </a:p>
        </p:txBody>
      </p:sp>
    </p:spTree>
    <p:extLst>
      <p:ext uri="{BB962C8B-B14F-4D97-AF65-F5344CB8AC3E}">
        <p14:creationId xmlns:p14="http://schemas.microsoft.com/office/powerpoint/2010/main" val="312615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ACA21-8F45-D9CA-AB36-1B50EEDE472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68B7A72-71B7-0E51-207B-3E7EBE800DEB}"/>
              </a:ext>
            </a:extLst>
          </p:cNvPr>
          <p:cNvSpPr>
            <a:spLocks noGrp="1"/>
          </p:cNvSpPr>
          <p:nvPr>
            <p:ph idx="1"/>
          </p:nvPr>
        </p:nvSpPr>
        <p:spPr/>
        <p:txBody>
          <a:bodyPr>
            <a:normAutofit lnSpcReduction="10000"/>
          </a:bodyPr>
          <a:lstStyle/>
          <a:p>
            <a:r>
              <a:rPr kumimoji="1" lang="en-US" altLang="zh-CN" dirty="0"/>
              <a:t>Virtual Threads is a new feature introduced in Java 19. It is a lightweight thread (LWP) implemented by JDK instead of OS and scheduled by JVM. Many virtual threads share the same OS thread, and the number of virtual threads can be much larger than the number of OS threads. (Small scheduling overhead)</a:t>
            </a:r>
          </a:p>
          <a:p>
            <a:endParaRPr kumimoji="1" lang="en-US" altLang="zh-CN" dirty="0"/>
          </a:p>
          <a:p>
            <a:r>
              <a:rPr kumimoji="1" lang="en-US" altLang="zh-CN" dirty="0"/>
              <a:t>The main problem solved by virtual threads is to reduce I/O blocking of I/O intensive tasks. A thread waits for I/O to complete while processing I/O blocking, resulting in low CPU utilization.</a:t>
            </a:r>
          </a:p>
          <a:p>
            <a:r>
              <a:rPr kumimoji="1" lang="en-US" altLang="zh-CN" dirty="0"/>
              <a:t>It is not suitable for computationally intensive tasks, because intensive computing always requires CPU resources as support.</a:t>
            </a:r>
            <a:endParaRPr kumimoji="1" lang="zh-CN" altLang="en-US" dirty="0"/>
          </a:p>
        </p:txBody>
      </p:sp>
    </p:spTree>
    <p:extLst>
      <p:ext uri="{BB962C8B-B14F-4D97-AF65-F5344CB8AC3E}">
        <p14:creationId xmlns:p14="http://schemas.microsoft.com/office/powerpoint/2010/main" val="208017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67CEF-051B-6E52-0B47-D45E39863FB8}"/>
              </a:ext>
            </a:extLst>
          </p:cNvPr>
          <p:cNvSpPr>
            <a:spLocks noGrp="1"/>
          </p:cNvSpPr>
          <p:nvPr>
            <p:ph idx="1"/>
          </p:nvPr>
        </p:nvSpPr>
        <p:spPr/>
        <p:txBody>
          <a:bodyPr/>
          <a:lstStyle/>
          <a:p>
            <a:endParaRPr kumimoji="1" lang="en-US" altLang="zh-CN" dirty="0"/>
          </a:p>
          <a:p>
            <a:endParaRPr kumimoji="1" lang="zh-CN" altLang="en-US" dirty="0"/>
          </a:p>
        </p:txBody>
      </p:sp>
      <p:pic>
        <p:nvPicPr>
          <p:cNvPr id="1026" name="Picture 2" descr="虚拟线程、平台线程和系统内核线程的关系">
            <a:extLst>
              <a:ext uri="{FF2B5EF4-FFF2-40B4-BE49-F238E27FC236}">
                <a16:creationId xmlns:a16="http://schemas.microsoft.com/office/drawing/2014/main" id="{4542ABE5-7230-5B7F-5EC9-FF42AB1E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5663"/>
            <a:ext cx="12192000" cy="514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76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2C5C0-4CFF-6532-4704-2B9E9A3DEAD6}"/>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97CCC644-99F8-8E16-8036-EE05CBAA0DB6}"/>
              </a:ext>
            </a:extLst>
          </p:cNvPr>
          <p:cNvPicPr>
            <a:picLocks noGrp="1" noChangeAspect="1"/>
          </p:cNvPicPr>
          <p:nvPr>
            <p:ph idx="1"/>
          </p:nvPr>
        </p:nvPicPr>
        <p:blipFill>
          <a:blip r:embed="rId2"/>
          <a:stretch>
            <a:fillRect/>
          </a:stretch>
        </p:blipFill>
        <p:spPr>
          <a:xfrm>
            <a:off x="584407" y="365125"/>
            <a:ext cx="8900616" cy="5713976"/>
          </a:xfrm>
          <a:prstGeom prst="rect">
            <a:avLst/>
          </a:prstGeom>
        </p:spPr>
      </p:pic>
      <p:pic>
        <p:nvPicPr>
          <p:cNvPr id="5" name="图片 4">
            <a:extLst>
              <a:ext uri="{FF2B5EF4-FFF2-40B4-BE49-F238E27FC236}">
                <a16:creationId xmlns:a16="http://schemas.microsoft.com/office/drawing/2014/main" id="{AF7D857E-3158-3CA9-EFD9-488B0A0A3AC6}"/>
              </a:ext>
            </a:extLst>
          </p:cNvPr>
          <p:cNvPicPr>
            <a:picLocks noChangeAspect="1"/>
          </p:cNvPicPr>
          <p:nvPr/>
        </p:nvPicPr>
        <p:blipFill>
          <a:blip r:embed="rId3"/>
          <a:stretch>
            <a:fillRect/>
          </a:stretch>
        </p:blipFill>
        <p:spPr>
          <a:xfrm>
            <a:off x="7697041" y="2349661"/>
            <a:ext cx="3575963" cy="3917387"/>
          </a:xfrm>
          <a:prstGeom prst="rect">
            <a:avLst/>
          </a:prstGeom>
        </p:spPr>
      </p:pic>
    </p:spTree>
    <p:extLst>
      <p:ext uri="{BB962C8B-B14F-4D97-AF65-F5344CB8AC3E}">
        <p14:creationId xmlns:p14="http://schemas.microsoft.com/office/powerpoint/2010/main" val="70972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683CE-8425-553D-EDA1-5DB3207EA04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E73B9B8-F0A0-8407-505C-2C2EB1FBAFC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322282F3-363A-D19D-A191-321F96517806}"/>
              </a:ext>
            </a:extLst>
          </p:cNvPr>
          <p:cNvPicPr>
            <a:picLocks noChangeAspect="1"/>
          </p:cNvPicPr>
          <p:nvPr/>
        </p:nvPicPr>
        <p:blipFill>
          <a:blip r:embed="rId2"/>
          <a:stretch>
            <a:fillRect/>
          </a:stretch>
        </p:blipFill>
        <p:spPr>
          <a:xfrm>
            <a:off x="2209800" y="726073"/>
            <a:ext cx="7772400" cy="5405854"/>
          </a:xfrm>
          <a:prstGeom prst="rect">
            <a:avLst/>
          </a:prstGeom>
        </p:spPr>
      </p:pic>
      <p:pic>
        <p:nvPicPr>
          <p:cNvPr id="5" name="图片 4">
            <a:extLst>
              <a:ext uri="{FF2B5EF4-FFF2-40B4-BE49-F238E27FC236}">
                <a16:creationId xmlns:a16="http://schemas.microsoft.com/office/drawing/2014/main" id="{6CA259C9-B133-7950-F813-0935F9675584}"/>
              </a:ext>
            </a:extLst>
          </p:cNvPr>
          <p:cNvPicPr>
            <a:picLocks noChangeAspect="1"/>
          </p:cNvPicPr>
          <p:nvPr/>
        </p:nvPicPr>
        <p:blipFill>
          <a:blip r:embed="rId3"/>
          <a:stretch>
            <a:fillRect/>
          </a:stretch>
        </p:blipFill>
        <p:spPr>
          <a:xfrm>
            <a:off x="6790764" y="2200495"/>
            <a:ext cx="3776756" cy="4111405"/>
          </a:xfrm>
          <a:prstGeom prst="rect">
            <a:avLst/>
          </a:prstGeom>
        </p:spPr>
      </p:pic>
    </p:spTree>
    <p:extLst>
      <p:ext uri="{BB962C8B-B14F-4D97-AF65-F5344CB8AC3E}">
        <p14:creationId xmlns:p14="http://schemas.microsoft.com/office/powerpoint/2010/main" val="365116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BCFFF-429D-A3FE-72EA-6F0E29DD76B7}"/>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1680F009-7AF6-E055-FC96-D73E292A4231}"/>
              </a:ext>
            </a:extLst>
          </p:cNvPr>
          <p:cNvSpPr>
            <a:spLocks noGrp="1"/>
          </p:cNvSpPr>
          <p:nvPr>
            <p:ph idx="1"/>
          </p:nvPr>
        </p:nvSpPr>
        <p:spPr/>
        <p:txBody>
          <a:bodyPr/>
          <a:lstStyle/>
          <a:p>
            <a:pPr algn="l"/>
            <a:r>
              <a:rPr kumimoji="1" lang="en-US" altLang="zh-CN" dirty="0"/>
              <a:t>《</a:t>
            </a:r>
            <a:r>
              <a:rPr lang="zh-CN" altLang="en-US" b="1" i="0" u="none" strike="noStrike" dirty="0">
                <a:solidFill>
                  <a:srgbClr val="596172"/>
                </a:solidFill>
                <a:effectLst/>
                <a:latin typeface="Lato" panose="020F0502020204030203" pitchFamily="34" charset="0"/>
                <a:hlinkClick r:id="rId2" tooltip="发布于 2022-10-07 02:13"/>
              </a:rPr>
              <a:t>虚拟线程 </a:t>
            </a:r>
            <a:r>
              <a:rPr lang="en-US" altLang="zh-CN" b="1" i="0" u="none" strike="noStrike" dirty="0">
                <a:solidFill>
                  <a:srgbClr val="596172"/>
                </a:solidFill>
                <a:effectLst/>
                <a:latin typeface="Lato" panose="020F0502020204030203" pitchFamily="34" charset="0"/>
                <a:hlinkClick r:id="rId2" tooltip="发布于 2022-10-07 02:13"/>
              </a:rPr>
              <a:t>– VirtualThread</a:t>
            </a:r>
            <a:r>
              <a:rPr lang="zh-CN" altLang="en-US" b="1" i="0" u="none" strike="noStrike" dirty="0">
                <a:solidFill>
                  <a:srgbClr val="596172"/>
                </a:solidFill>
                <a:effectLst/>
                <a:latin typeface="Lato" panose="020F0502020204030203" pitchFamily="34" charset="0"/>
                <a:hlinkClick r:id="rId2" tooltip="发布于 2022-10-07 02:13"/>
              </a:rPr>
              <a:t>源码透视</a:t>
            </a:r>
            <a:r>
              <a:rPr kumimoji="1" lang="en-US" altLang="zh-CN" b="1" i="0" u="none" strike="noStrike" dirty="0">
                <a:solidFill>
                  <a:srgbClr val="596172"/>
                </a:solidFill>
                <a:effectLst/>
                <a:latin typeface="Lato" panose="020F0502020204030203" pitchFamily="34" charset="0"/>
              </a:rPr>
              <a:t>》</a:t>
            </a:r>
          </a:p>
          <a:p>
            <a:r>
              <a:rPr lang="en-US" altLang="zh-CN" b="1" i="0" dirty="0">
                <a:solidFill>
                  <a:srgbClr val="596172"/>
                </a:solidFill>
                <a:effectLst/>
                <a:latin typeface="Lato" panose="020F0502020204030203" pitchFamily="34" charset="0"/>
              </a:rPr>
              <a:t>《</a:t>
            </a:r>
            <a:r>
              <a:rPr lang="zh-CN" altLang="en-US" b="0" i="0" dirty="0">
                <a:solidFill>
                  <a:srgbClr val="2C3E50"/>
                </a:solidFill>
                <a:effectLst/>
                <a:latin typeface="Georgia" panose="02040502050405020303" pitchFamily="18" charset="0"/>
                <a:hlinkClick r:id="rId3"/>
              </a:rPr>
              <a:t>虚拟线程常见问题总结</a:t>
            </a:r>
            <a:r>
              <a:rPr lang="en-US" altLang="zh-CN" b="1" i="0" dirty="0">
                <a:solidFill>
                  <a:srgbClr val="596172"/>
                </a:solidFill>
                <a:effectLst/>
                <a:latin typeface="Lato" panose="020F0502020204030203" pitchFamily="34" charset="0"/>
              </a:rPr>
              <a:t>》</a:t>
            </a:r>
          </a:p>
          <a:p>
            <a:r>
              <a:rPr lang="en-US" altLang="zh-CN" b="1" dirty="0">
                <a:solidFill>
                  <a:srgbClr val="596172"/>
                </a:solidFill>
                <a:latin typeface="Lato" panose="020F0502020204030203" pitchFamily="34" charset="0"/>
              </a:rPr>
              <a:t>《</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java</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线程，</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java</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虚拟线程，</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go</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语言的</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goroutine</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和</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C++</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的线程对比</a:t>
            </a:r>
            <a:r>
              <a:rPr lang="en-US" altLang="zh-CN" b="1" dirty="0">
                <a:solidFill>
                  <a:srgbClr val="596172"/>
                </a:solidFill>
                <a:latin typeface="Lato" panose="020F0502020204030203" pitchFamily="34" charset="0"/>
                <a:ea typeface="PingFang SC" panose="020B0400000000000000" pitchFamily="34" charset="-122"/>
              </a:rPr>
              <a:t>》</a:t>
            </a:r>
          </a:p>
          <a:p>
            <a:r>
              <a:rPr lang="en-US" altLang="zh-CN" b="1" dirty="0">
                <a:solidFill>
                  <a:srgbClr val="222226"/>
                </a:solidFill>
                <a:latin typeface="PingFang SC" panose="020B0400000000000000" pitchFamily="34" charset="-122"/>
                <a:ea typeface="PingFang SC" panose="020B0400000000000000" pitchFamily="34" charset="-122"/>
              </a:rPr>
              <a:t>Goroutine</a:t>
            </a:r>
            <a:r>
              <a:rPr lang="zh-CN" altLang="en-US" b="1" dirty="0">
                <a:solidFill>
                  <a:srgbClr val="222226"/>
                </a:solidFill>
                <a:latin typeface="PingFang SC" panose="020B0400000000000000" pitchFamily="34" charset="-122"/>
                <a:ea typeface="PingFang SC" panose="020B0400000000000000" pitchFamily="34" charset="-122"/>
              </a:rPr>
              <a:t> 使用的</a:t>
            </a:r>
            <a:r>
              <a:rPr lang="en-US" altLang="zh-CN" b="1" dirty="0">
                <a:solidFill>
                  <a:srgbClr val="222226"/>
                </a:solidFill>
                <a:latin typeface="PingFang SC" panose="020B0400000000000000" pitchFamily="34" charset="-122"/>
                <a:ea typeface="PingFang SC" panose="020B0400000000000000" pitchFamily="34" charset="-122"/>
              </a:rPr>
              <a:t>channel</a:t>
            </a:r>
            <a:r>
              <a:rPr lang="zh-CN" altLang="en-US" b="1" dirty="0">
                <a:solidFill>
                  <a:srgbClr val="222226"/>
                </a:solidFill>
                <a:latin typeface="PingFang SC" panose="020B0400000000000000" pitchFamily="34" charset="-122"/>
                <a:ea typeface="PingFang SC" panose="020B0400000000000000" pitchFamily="34" charset="-122"/>
              </a:rPr>
              <a:t>实现线程通信，</a:t>
            </a:r>
            <a:r>
              <a:rPr lang="en-US" altLang="zh-CN" b="1" dirty="0">
                <a:solidFill>
                  <a:srgbClr val="222226"/>
                </a:solidFill>
                <a:latin typeface="PingFang SC" panose="020B0400000000000000" pitchFamily="34" charset="-122"/>
                <a:ea typeface="PingFang SC" panose="020B0400000000000000" pitchFamily="34" charset="-122"/>
              </a:rPr>
              <a:t>JVM</a:t>
            </a:r>
            <a:r>
              <a:rPr lang="zh-CN" altLang="en-US" b="1" dirty="0">
                <a:solidFill>
                  <a:srgbClr val="222226"/>
                </a:solidFill>
                <a:latin typeface="PingFang SC" panose="020B0400000000000000" pitchFamily="34" charset="-122"/>
                <a:ea typeface="PingFang SC" panose="020B0400000000000000" pitchFamily="34" charset="-122"/>
              </a:rPr>
              <a:t>使用共享变量</a:t>
            </a:r>
            <a:r>
              <a:rPr lang="en-US" altLang="zh-CN" b="1" dirty="0">
                <a:solidFill>
                  <a:srgbClr val="222226"/>
                </a:solidFill>
                <a:latin typeface="PingFang SC" panose="020B0400000000000000" pitchFamily="34" charset="-122"/>
                <a:ea typeface="PingFang SC" panose="020B0400000000000000" pitchFamily="34" charset="-122"/>
              </a:rPr>
              <a:t>+</a:t>
            </a:r>
            <a:r>
              <a:rPr lang="zh-CN" altLang="en-US" b="1" dirty="0">
                <a:solidFill>
                  <a:srgbClr val="222226"/>
                </a:solidFill>
                <a:latin typeface="PingFang SC" panose="020B0400000000000000" pitchFamily="34" charset="-122"/>
                <a:ea typeface="PingFang SC" panose="020B0400000000000000" pitchFamily="34" charset="-122"/>
              </a:rPr>
              <a:t>同步机制</a:t>
            </a:r>
            <a:endParaRPr lang="zh-CN" altLang="en-US" b="1" i="0" dirty="0">
              <a:solidFill>
                <a:srgbClr val="222226"/>
              </a:solidFill>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46222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DA07D-5A19-9EE6-B7EB-E608EE14CA6C}"/>
              </a:ext>
            </a:extLst>
          </p:cNvPr>
          <p:cNvSpPr>
            <a:spLocks noGrp="1"/>
          </p:cNvSpPr>
          <p:nvPr>
            <p:ph type="title"/>
          </p:nvPr>
        </p:nvSpPr>
        <p:spPr/>
        <p:txBody>
          <a:bodyPr/>
          <a:lstStyle/>
          <a:p>
            <a:r>
              <a:rPr kumimoji="1" lang="en-US" altLang="zh-CN" dirty="0"/>
              <a:t>3.Ssl</a:t>
            </a:r>
            <a:r>
              <a:rPr kumimoji="1" lang="zh-CN" altLang="en-US" dirty="0"/>
              <a:t> </a:t>
            </a:r>
            <a:r>
              <a:rPr kumimoji="1" lang="en-US" altLang="zh-CN" dirty="0"/>
              <a:t>bundle</a:t>
            </a:r>
            <a:endParaRPr kumimoji="1" lang="zh-CN" altLang="en-US" dirty="0"/>
          </a:p>
        </p:txBody>
      </p:sp>
      <p:sp>
        <p:nvSpPr>
          <p:cNvPr id="3" name="内容占位符 2">
            <a:extLst>
              <a:ext uri="{FF2B5EF4-FFF2-40B4-BE49-F238E27FC236}">
                <a16:creationId xmlns:a16="http://schemas.microsoft.com/office/drawing/2014/main" id="{00EB4565-0A38-87AA-5409-BD76E2792EB0}"/>
              </a:ext>
            </a:extLst>
          </p:cNvPr>
          <p:cNvSpPr>
            <a:spLocks noGrp="1"/>
          </p:cNvSpPr>
          <p:nvPr>
            <p:ph idx="1"/>
          </p:nvPr>
        </p:nvSpPr>
        <p:spPr/>
        <p:txBody>
          <a:bodyPr/>
          <a:lstStyle/>
          <a:p>
            <a:r>
              <a:rPr lang="en-US" altLang="zh-CN" b="0" i="0" dirty="0">
                <a:solidFill>
                  <a:srgbClr val="222222"/>
                </a:solidFill>
                <a:effectLst/>
                <a:latin typeface="Open Sans" panose="020B0606030504020204" pitchFamily="34" charset="0"/>
              </a:rPr>
              <a:t>Spring Boot 3.1</a:t>
            </a:r>
            <a:r>
              <a:rPr lang="zh-CN" altLang="en-US" b="0" i="0" dirty="0">
                <a:solidFill>
                  <a:srgbClr val="222222"/>
                </a:solidFill>
                <a:effectLst/>
                <a:latin typeface="Open Sans" panose="020B0606030504020204" pitchFamily="34" charset="0"/>
              </a:rPr>
              <a:t>中引入的 </a:t>
            </a:r>
            <a:r>
              <a:rPr lang="en-US" altLang="zh-CN" b="0" i="0" dirty="0">
                <a:solidFill>
                  <a:srgbClr val="222222"/>
                </a:solidFill>
                <a:effectLst/>
                <a:latin typeface="Open Sans" panose="020B0606030504020204" pitchFamily="34" charset="0"/>
              </a:rPr>
              <a:t>SSL bundle</a:t>
            </a:r>
          </a:p>
          <a:p>
            <a:r>
              <a:rPr kumimoji="1" lang="zh-CN" altLang="en-US" dirty="0"/>
              <a:t>引入的目的是为了简化配置且方便地</a:t>
            </a:r>
            <a:r>
              <a:rPr lang="zh-CN" altLang="en-US" b="0" i="0" dirty="0">
                <a:solidFill>
                  <a:srgbClr val="222222"/>
                </a:solidFill>
                <a:effectLst/>
                <a:latin typeface="Open Sans" panose="020B0606030504020204" pitchFamily="34" charset="0"/>
              </a:rPr>
              <a:t>应用到 </a:t>
            </a:r>
            <a:r>
              <a:rPr lang="en-US" altLang="zh-CN" b="0" i="0" dirty="0">
                <a:solidFill>
                  <a:srgbClr val="222222"/>
                </a:solidFill>
                <a:effectLst/>
                <a:latin typeface="Open Sans" panose="020B0606030504020204" pitchFamily="34" charset="0"/>
              </a:rPr>
              <a:t>REST </a:t>
            </a:r>
            <a:r>
              <a:rPr lang="zh-CN" altLang="en-US" b="0" i="0" dirty="0">
                <a:solidFill>
                  <a:srgbClr val="222222"/>
                </a:solidFill>
                <a:effectLst/>
                <a:latin typeface="Open Sans" panose="020B0606030504020204" pitchFamily="34" charset="0"/>
              </a:rPr>
              <a:t>客户端， 数据服务连接和嵌入式服务器中</a:t>
            </a:r>
            <a:endParaRPr kumimoji="1" lang="en-US" altLang="zh-CN" dirty="0">
              <a:solidFill>
                <a:srgbClr val="222222"/>
              </a:solidFill>
              <a:latin typeface="Open Sans" panose="020B0606030504020204" pitchFamily="34" charset="0"/>
            </a:endParaRPr>
          </a:p>
          <a:p>
            <a:pPr marL="0" indent="0">
              <a:buNone/>
            </a:pPr>
            <a:r>
              <a:rPr kumimoji="1" lang="en-US" altLang="zh-CN" dirty="0">
                <a:solidFill>
                  <a:srgbClr val="222222"/>
                </a:solidFill>
                <a:latin typeface="Open Sans" panose="020B0606030504020204" pitchFamily="34" charset="0"/>
              </a:rPr>
              <a:t> </a:t>
            </a:r>
            <a:r>
              <a:rPr kumimoji="1" lang="en-US" altLang="zh-CN" dirty="0" err="1">
                <a:solidFill>
                  <a:srgbClr val="222222"/>
                </a:solidFill>
                <a:latin typeface="Open Sans" panose="020B0606030504020204" pitchFamily="34" charset="0"/>
              </a:rPr>
              <a:t>springboot</a:t>
            </a:r>
            <a:r>
              <a:rPr kumimoji="1" lang="zh-CN" altLang="en-US" dirty="0">
                <a:solidFill>
                  <a:srgbClr val="222222"/>
                </a:solidFill>
                <a:latin typeface="Open Sans" panose="020B0606030504020204" pitchFamily="34" charset="0"/>
              </a:rPr>
              <a:t> </a:t>
            </a:r>
            <a:r>
              <a:rPr kumimoji="1" lang="en-US" altLang="zh-CN" dirty="0">
                <a:solidFill>
                  <a:srgbClr val="222222"/>
                </a:solidFill>
                <a:latin typeface="Open Sans" panose="020B0606030504020204" pitchFamily="34" charset="0"/>
              </a:rPr>
              <a:t>2.7</a:t>
            </a:r>
            <a:r>
              <a:rPr kumimoji="1" lang="zh-CN" altLang="en-US" dirty="0">
                <a:solidFill>
                  <a:srgbClr val="222222"/>
                </a:solidFill>
                <a:latin typeface="Open Sans" panose="020B0606030504020204" pitchFamily="34" charset="0"/>
              </a:rPr>
              <a:t> 如果配置</a:t>
            </a:r>
            <a:r>
              <a:rPr kumimoji="1" lang="en-US" altLang="zh-CN" dirty="0" err="1">
                <a:solidFill>
                  <a:srgbClr val="222222"/>
                </a:solidFill>
                <a:latin typeface="Open Sans" panose="020B0606030504020204" pitchFamily="34" charset="0"/>
              </a:rPr>
              <a:t>ssl</a:t>
            </a:r>
            <a:r>
              <a:rPr kumimoji="1" lang="zh-CN" altLang="en-US" dirty="0">
                <a:solidFill>
                  <a:srgbClr val="222222"/>
                </a:solidFill>
                <a:latin typeface="Open Sans" panose="020B0606030504020204" pitchFamily="34" charset="0"/>
              </a:rPr>
              <a:t> 需要大量的深度配置</a:t>
            </a:r>
            <a:endParaRPr kumimoji="1" lang="en-US" altLang="zh-CN" dirty="0">
              <a:solidFill>
                <a:srgbClr val="222222"/>
              </a:solidFill>
              <a:latin typeface="Open Sans" panose="020B0606030504020204" pitchFamily="34" charset="0"/>
            </a:endParaRPr>
          </a:p>
          <a:p>
            <a:pPr marL="0" indent="0">
              <a:buNone/>
            </a:pPr>
            <a:endParaRPr kumimoji="1" lang="en-US" altLang="zh-CN" dirty="0">
              <a:solidFill>
                <a:srgbClr val="222222"/>
              </a:solidFill>
              <a:latin typeface="Open Sans" panose="020B0606030504020204" pitchFamily="34" charset="0"/>
            </a:endParaRPr>
          </a:p>
        </p:txBody>
      </p:sp>
      <p:pic>
        <p:nvPicPr>
          <p:cNvPr id="4" name="图片 3">
            <a:extLst>
              <a:ext uri="{FF2B5EF4-FFF2-40B4-BE49-F238E27FC236}">
                <a16:creationId xmlns:a16="http://schemas.microsoft.com/office/drawing/2014/main" id="{C6076500-8E5A-2004-4DE7-DA671AF2A6F0}"/>
              </a:ext>
            </a:extLst>
          </p:cNvPr>
          <p:cNvPicPr>
            <a:picLocks noChangeAspect="1"/>
          </p:cNvPicPr>
          <p:nvPr/>
        </p:nvPicPr>
        <p:blipFill>
          <a:blip r:embed="rId2"/>
          <a:stretch>
            <a:fillRect/>
          </a:stretch>
        </p:blipFill>
        <p:spPr>
          <a:xfrm>
            <a:off x="1255000" y="3846719"/>
            <a:ext cx="9682000" cy="2330244"/>
          </a:xfrm>
          <a:prstGeom prst="rect">
            <a:avLst/>
          </a:prstGeom>
        </p:spPr>
      </p:pic>
    </p:spTree>
    <p:extLst>
      <p:ext uri="{BB962C8B-B14F-4D97-AF65-F5344CB8AC3E}">
        <p14:creationId xmlns:p14="http://schemas.microsoft.com/office/powerpoint/2010/main" val="728323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0543A-EF2F-72DF-63AC-E46110E827EF}"/>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2787C36D-D50C-91EE-EB16-2FE933D2778F}"/>
              </a:ext>
            </a:extLst>
          </p:cNvPr>
          <p:cNvPicPr>
            <a:picLocks noGrp="1" noChangeAspect="1"/>
          </p:cNvPicPr>
          <p:nvPr>
            <p:ph idx="1"/>
          </p:nvPr>
        </p:nvPicPr>
        <p:blipFill>
          <a:blip r:embed="rId2"/>
          <a:stretch>
            <a:fillRect/>
          </a:stretch>
        </p:blipFill>
        <p:spPr>
          <a:xfrm>
            <a:off x="838200" y="2615793"/>
            <a:ext cx="10515600" cy="2771002"/>
          </a:xfrm>
          <a:prstGeom prst="rect">
            <a:avLst/>
          </a:prstGeom>
        </p:spPr>
      </p:pic>
    </p:spTree>
    <p:extLst>
      <p:ext uri="{BB962C8B-B14F-4D97-AF65-F5344CB8AC3E}">
        <p14:creationId xmlns:p14="http://schemas.microsoft.com/office/powerpoint/2010/main" val="349066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3D751-6C8E-1E49-04C1-889FC5DBBB40}"/>
              </a:ext>
            </a:extLst>
          </p:cNvPr>
          <p:cNvSpPr>
            <a:spLocks noGrp="1"/>
          </p:cNvSpPr>
          <p:nvPr>
            <p:ph type="title"/>
          </p:nvPr>
        </p:nvSpPr>
        <p:spPr/>
        <p:txBody>
          <a:bodyPr/>
          <a:lstStyle/>
          <a:p>
            <a:r>
              <a:rPr kumimoji="1" lang="en-US" altLang="zh-CN" dirty="0" err="1"/>
              <a:t>springboot</a:t>
            </a:r>
            <a:r>
              <a:rPr kumimoji="1" lang="zh-CN" altLang="en-US" dirty="0"/>
              <a:t> </a:t>
            </a:r>
            <a:r>
              <a:rPr kumimoji="1" lang="en-US" altLang="zh-CN" dirty="0"/>
              <a:t>3.x</a:t>
            </a:r>
            <a:r>
              <a:rPr kumimoji="1" lang="zh-CN" altLang="en-US" dirty="0"/>
              <a:t> </a:t>
            </a:r>
            <a:r>
              <a:rPr kumimoji="1" lang="en-US" altLang="zh-CN" dirty="0"/>
              <a:t>new</a:t>
            </a:r>
            <a:r>
              <a:rPr kumimoji="1" lang="zh-CN" altLang="en-US" dirty="0"/>
              <a:t> </a:t>
            </a:r>
            <a:r>
              <a:rPr kumimoji="1" lang="en-US" altLang="zh-CN" dirty="0"/>
              <a:t>features</a:t>
            </a:r>
            <a:endParaRPr kumimoji="1" lang="zh-CN" altLang="en-US" dirty="0"/>
          </a:p>
        </p:txBody>
      </p:sp>
      <p:sp>
        <p:nvSpPr>
          <p:cNvPr id="3" name="内容占位符 2">
            <a:extLst>
              <a:ext uri="{FF2B5EF4-FFF2-40B4-BE49-F238E27FC236}">
                <a16:creationId xmlns:a16="http://schemas.microsoft.com/office/drawing/2014/main" id="{0BE489E8-A325-4BF4-BBF9-93D225F1ED79}"/>
              </a:ext>
            </a:extLst>
          </p:cNvPr>
          <p:cNvSpPr>
            <a:spLocks noGrp="1"/>
          </p:cNvSpPr>
          <p:nvPr>
            <p:ph idx="1"/>
          </p:nvPr>
        </p:nvSpPr>
        <p:spPr/>
        <p:txBody>
          <a:bodyPr/>
          <a:lstStyle/>
          <a:p>
            <a:r>
              <a:rPr kumimoji="1" lang="zh-CN" altLang="en-US" dirty="0"/>
              <a:t>冲突的由来</a:t>
            </a:r>
            <a:endParaRPr kumimoji="1" lang="en-US" altLang="zh-CN" dirty="0"/>
          </a:p>
          <a:p>
            <a:r>
              <a:rPr lang="en-US" altLang="zh-CN" dirty="0">
                <a:effectLst/>
                <a:latin typeface="Helvetica" pitchFamily="2" charset="0"/>
              </a:rPr>
              <a:t>2017</a:t>
            </a:r>
            <a:r>
              <a:rPr lang="zh-CN" altLang="en-US" dirty="0">
                <a:effectLst/>
                <a:latin typeface="Helvetica" pitchFamily="2" charset="0"/>
              </a:rPr>
              <a:t>年，</a:t>
            </a:r>
            <a:r>
              <a:rPr lang="en-US" altLang="zh-CN" dirty="0">
                <a:effectLst/>
                <a:latin typeface="Helvetica" pitchFamily="2" charset="0"/>
              </a:rPr>
              <a:t>Oracle</a:t>
            </a:r>
            <a:r>
              <a:rPr lang="zh-CN" altLang="en-US" dirty="0">
                <a:effectLst/>
                <a:latin typeface="Helvetica" pitchFamily="2" charset="0"/>
              </a:rPr>
              <a:t>将</a:t>
            </a:r>
            <a:r>
              <a:rPr lang="en-US" altLang="zh-CN" dirty="0" err="1">
                <a:effectLst/>
                <a:latin typeface="Helvetica" pitchFamily="2" charset="0"/>
              </a:rPr>
              <a:t>JavaEE</a:t>
            </a:r>
            <a:r>
              <a:rPr lang="zh-CN" altLang="en-US" dirty="0">
                <a:effectLst/>
                <a:latin typeface="Helvetica" pitchFamily="2" charset="0"/>
              </a:rPr>
              <a:t>提交给了</a:t>
            </a:r>
            <a:r>
              <a:rPr lang="en-US" altLang="zh-CN" dirty="0">
                <a:effectLst/>
                <a:latin typeface="Helvetica" pitchFamily="2" charset="0"/>
              </a:rPr>
              <a:t>Eclipse</a:t>
            </a:r>
            <a:r>
              <a:rPr lang="zh-CN" altLang="en-US" dirty="0">
                <a:effectLst/>
                <a:latin typeface="Helvetica" pitchFamily="2" charset="0"/>
              </a:rPr>
              <a:t>基金会，并命名为</a:t>
            </a:r>
            <a:r>
              <a:rPr lang="en-US" altLang="zh-CN" dirty="0">
                <a:effectLst/>
                <a:latin typeface="Helvetica" pitchFamily="2" charset="0"/>
              </a:rPr>
              <a:t>Eclipse Enterprise for Java</a:t>
            </a:r>
            <a:r>
              <a:rPr lang="zh-CN" altLang="en-US" dirty="0">
                <a:effectLst/>
                <a:latin typeface="Helvetica" pitchFamily="2" charset="0"/>
              </a:rPr>
              <a:t>。</a:t>
            </a:r>
          </a:p>
          <a:p>
            <a:r>
              <a:rPr lang="zh-CN" altLang="en-US" dirty="0">
                <a:effectLst/>
                <a:latin typeface="Helvetica" pitchFamily="2" charset="0"/>
              </a:rPr>
              <a:t>然而，由于</a:t>
            </a:r>
            <a:r>
              <a:rPr lang="en-US" altLang="zh-CN" dirty="0">
                <a:effectLst/>
                <a:latin typeface="Helvetica" pitchFamily="2" charset="0"/>
              </a:rPr>
              <a:t>“Java”</a:t>
            </a:r>
            <a:r>
              <a:rPr lang="zh-CN" altLang="en-US" dirty="0">
                <a:effectLst/>
                <a:latin typeface="Helvetica" pitchFamily="2" charset="0"/>
              </a:rPr>
              <a:t>这个名字的商标归</a:t>
            </a:r>
            <a:r>
              <a:rPr lang="en-US" altLang="zh-CN" dirty="0">
                <a:effectLst/>
                <a:latin typeface="Helvetica" pitchFamily="2" charset="0"/>
              </a:rPr>
              <a:t>Oracle</a:t>
            </a:r>
            <a:r>
              <a:rPr lang="zh-CN" altLang="en-US" dirty="0">
                <a:effectLst/>
                <a:latin typeface="Helvetica" pitchFamily="2" charset="0"/>
              </a:rPr>
              <a:t>所有，</a:t>
            </a:r>
            <a:r>
              <a:rPr lang="en-US" altLang="zh-CN" dirty="0">
                <a:effectLst/>
                <a:latin typeface="Helvetica" pitchFamily="2" charset="0"/>
              </a:rPr>
              <a:t>Eclipse</a:t>
            </a:r>
            <a:r>
              <a:rPr lang="zh-CN" altLang="en-US" dirty="0">
                <a:effectLst/>
                <a:latin typeface="Helvetica" pitchFamily="2" charset="0"/>
              </a:rPr>
              <a:t>基金会无法继续使用 </a:t>
            </a:r>
            <a:r>
              <a:rPr lang="en-US" altLang="zh-CN" dirty="0" err="1">
                <a:effectLst/>
                <a:latin typeface="Helvetica" pitchFamily="2" charset="0"/>
              </a:rPr>
              <a:t>javax</a:t>
            </a:r>
            <a:r>
              <a:rPr lang="en-US" altLang="zh-CN" dirty="0">
                <a:effectLst/>
                <a:latin typeface="Helvetica" pitchFamily="2" charset="0"/>
              </a:rPr>
              <a:t>.* </a:t>
            </a:r>
            <a:r>
              <a:rPr lang="zh-CN" altLang="en-US" dirty="0">
                <a:effectLst/>
                <a:latin typeface="Helvetica" pitchFamily="2" charset="0"/>
              </a:rPr>
              <a:t>和</a:t>
            </a:r>
            <a:r>
              <a:rPr lang="en-US" altLang="zh-CN" dirty="0">
                <a:effectLst/>
                <a:latin typeface="Helvetica" pitchFamily="2" charset="0"/>
              </a:rPr>
              <a:t>java.*</a:t>
            </a:r>
            <a:r>
              <a:rPr lang="zh-CN" altLang="en-US" dirty="0">
                <a:effectLst/>
                <a:latin typeface="Helvetica" pitchFamily="2" charset="0"/>
              </a:rPr>
              <a:t>，因此，项目名称改为</a:t>
            </a:r>
            <a:r>
              <a:rPr lang="en-US" altLang="zh-CN" dirty="0">
                <a:effectLst/>
                <a:latin typeface="Helvetica" pitchFamily="2" charset="0"/>
              </a:rPr>
              <a:t>Jakarta EE</a:t>
            </a:r>
            <a:r>
              <a:rPr lang="zh-CN" altLang="en-US" dirty="0">
                <a:effectLst/>
                <a:latin typeface="Helvetica" pitchFamily="2" charset="0"/>
              </a:rPr>
              <a:t>。值得一提的是，</a:t>
            </a:r>
            <a:r>
              <a:rPr lang="en-US" altLang="zh-CN" dirty="0">
                <a:effectLst/>
                <a:latin typeface="Helvetica" pitchFamily="2" charset="0"/>
              </a:rPr>
              <a:t>Jakarta</a:t>
            </a:r>
            <a:r>
              <a:rPr lang="zh-CN" altLang="en-US" dirty="0">
                <a:effectLst/>
                <a:latin typeface="Helvetica" pitchFamily="2" charset="0"/>
              </a:rPr>
              <a:t>（雅加达）是</a:t>
            </a:r>
            <a:r>
              <a:rPr lang="en-US" altLang="zh-CN" dirty="0">
                <a:effectLst/>
                <a:latin typeface="Helvetica" pitchFamily="2" charset="0"/>
              </a:rPr>
              <a:t>Java</a:t>
            </a:r>
            <a:r>
              <a:rPr lang="zh-CN" altLang="en-US" dirty="0">
                <a:effectLst/>
                <a:latin typeface="Helvetica" pitchFamily="2" charset="0"/>
              </a:rPr>
              <a:t>岛（爪洼岛）上最大的城市，也是印度尼西亚的首都。</a:t>
            </a:r>
            <a:r>
              <a:rPr lang="en-US" altLang="zh-CN" dirty="0">
                <a:effectLst/>
                <a:latin typeface="Helvetica" pitchFamily="2" charset="0"/>
              </a:rPr>
              <a:t>Apache</a:t>
            </a:r>
            <a:r>
              <a:rPr lang="zh-CN" altLang="en-US" dirty="0">
                <a:effectLst/>
                <a:latin typeface="Helvetica" pitchFamily="2" charset="0"/>
              </a:rPr>
              <a:t>软件基金会</a:t>
            </a:r>
            <a:r>
              <a:rPr lang="en-US" altLang="zh-CN" dirty="0">
                <a:effectLst/>
                <a:latin typeface="Helvetica" pitchFamily="2" charset="0"/>
              </a:rPr>
              <a:t>+</a:t>
            </a:r>
            <a:r>
              <a:rPr lang="zh-CN" altLang="en-US" dirty="0">
                <a:effectLst/>
                <a:latin typeface="Helvetica" pitchFamily="2" charset="0"/>
              </a:rPr>
              <a:t>孵化的项目也有名称为</a:t>
            </a:r>
            <a:r>
              <a:rPr lang="en-US" altLang="zh-CN" dirty="0">
                <a:effectLst/>
                <a:latin typeface="Helvetica" pitchFamily="2" charset="0"/>
              </a:rPr>
              <a:t>Jakarta</a:t>
            </a:r>
            <a:r>
              <a:rPr lang="zh-CN" altLang="en-US" dirty="0">
                <a:effectLst/>
                <a:latin typeface="Helvetica" pitchFamily="2" charset="0"/>
              </a:rPr>
              <a:t>的，不要混淆了这两个项目，两者没有任何关系。（</a:t>
            </a:r>
            <a:r>
              <a:rPr lang="en-US" altLang="zh-CN" dirty="0">
                <a:effectLst/>
                <a:latin typeface="Helvetica" pitchFamily="2" charset="0"/>
              </a:rPr>
              <a:t>domain</a:t>
            </a:r>
            <a:r>
              <a:rPr lang="zh-CN" altLang="en-US" dirty="0">
                <a:effectLst/>
                <a:latin typeface="Helvetica" pitchFamily="2" charset="0"/>
              </a:rPr>
              <a:t> 割裂）</a:t>
            </a:r>
          </a:p>
          <a:p>
            <a:endParaRPr kumimoji="1" lang="zh-CN" altLang="en-US" dirty="0"/>
          </a:p>
        </p:txBody>
      </p:sp>
    </p:spTree>
    <p:extLst>
      <p:ext uri="{BB962C8B-B14F-4D97-AF65-F5344CB8AC3E}">
        <p14:creationId xmlns:p14="http://schemas.microsoft.com/office/powerpoint/2010/main" val="328760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2AE8FC-4038-127A-E59B-2E8C700044D9}"/>
              </a:ext>
            </a:extLst>
          </p:cNvPr>
          <p:cNvSpPr>
            <a:spLocks noGrp="1"/>
          </p:cNvSpPr>
          <p:nvPr>
            <p:ph idx="1"/>
          </p:nvPr>
        </p:nvSpPr>
        <p:spPr/>
        <p:txBody>
          <a:bodyPr/>
          <a:lstStyle/>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spring.ssl.bundle.jks</a:t>
            </a:r>
            <a:r>
              <a:rPr lang="en-US" altLang="zh-CN" b="0" i="0" dirty="0">
                <a:solidFill>
                  <a:srgbClr val="222222"/>
                </a:solidFill>
                <a:effectLst/>
                <a:latin typeface="Open Sans" panose="020B0606030504020204" pitchFamily="34" charset="0"/>
              </a:rPr>
              <a:t> </a:t>
            </a:r>
          </a:p>
          <a:p>
            <a:pPr algn="l">
              <a:buFont typeface="Arial" panose="020B0604020202020204" pitchFamily="34" charset="0"/>
              <a:buChar char="•"/>
            </a:pPr>
            <a:r>
              <a:rPr lang="zh-CN" altLang="en-US" b="0" i="0" dirty="0">
                <a:solidFill>
                  <a:srgbClr val="222222"/>
                </a:solidFill>
                <a:effectLst/>
                <a:latin typeface="Open Sans" panose="020B0606030504020204" pitchFamily="34" charset="0"/>
              </a:rPr>
              <a:t>可以用来配置使用 </a:t>
            </a:r>
            <a:r>
              <a:rPr lang="en-US" altLang="zh-CN" b="0" i="0" dirty="0">
                <a:solidFill>
                  <a:srgbClr val="222222"/>
                </a:solidFill>
                <a:effectLst/>
                <a:latin typeface="Open Sans" panose="020B0606030504020204" pitchFamily="34" charset="0"/>
              </a:rPr>
              <a:t>Java</a:t>
            </a:r>
          </a:p>
          <a:p>
            <a:pPr algn="l">
              <a:buFont typeface="Arial" panose="020B0604020202020204" pitchFamily="34" charset="0"/>
              <a:buChar char="•"/>
            </a:pPr>
            <a:r>
              <a:rPr lang="en-US" altLang="zh-CN" b="0" i="0" dirty="0">
                <a:solidFill>
                  <a:srgbClr val="222222"/>
                </a:solidFill>
                <a:effectLst/>
                <a:latin typeface="Open Sans" panose="020B0606030504020204" pitchFamily="34" charset="0"/>
              </a:rPr>
              <a:t> keystore </a:t>
            </a:r>
            <a:r>
              <a:rPr lang="zh-CN" altLang="en-US" b="0" i="0" dirty="0">
                <a:solidFill>
                  <a:srgbClr val="222222"/>
                </a:solidFill>
                <a:effectLst/>
                <a:latin typeface="Open Sans" panose="020B0606030504020204" pitchFamily="34" charset="0"/>
              </a:rPr>
              <a:t>文件的 </a:t>
            </a:r>
            <a:r>
              <a:rPr lang="en-US" altLang="zh-CN" b="0" i="0" dirty="0">
                <a:solidFill>
                  <a:srgbClr val="222222"/>
                </a:solidFill>
                <a:effectLst/>
                <a:latin typeface="Open Sans" panose="020B0606030504020204" pitchFamily="34" charset="0"/>
              </a:rPr>
              <a:t>bundle</a:t>
            </a:r>
            <a:r>
              <a:rPr lang="zh-CN" altLang="en-US" b="0" i="0" dirty="0">
                <a:solidFill>
                  <a:srgbClr val="222222"/>
                </a:solidFill>
                <a:effectLst/>
                <a:latin typeface="Open Sans" panose="020B0606030504020204" pitchFamily="34" charset="0"/>
              </a:rPr>
              <a:t>。</a:t>
            </a: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spring.sll.bundle.pem</a:t>
            </a:r>
            <a:r>
              <a:rPr lang="en-US" altLang="zh-CN" b="0" i="0" dirty="0">
                <a:solidFill>
                  <a:srgbClr val="222222"/>
                </a:solidFill>
                <a:effectLst/>
                <a:latin typeface="Open Sans" panose="020B0606030504020204" pitchFamily="34" charset="0"/>
              </a:rPr>
              <a:t> </a:t>
            </a:r>
          </a:p>
          <a:p>
            <a:pPr algn="l">
              <a:buFont typeface="Arial" panose="020B0604020202020204" pitchFamily="34" charset="0"/>
              <a:buChar char="•"/>
            </a:pPr>
            <a:r>
              <a:rPr lang="zh-CN" altLang="en-US" b="0" i="0" dirty="0">
                <a:solidFill>
                  <a:srgbClr val="222222"/>
                </a:solidFill>
                <a:effectLst/>
                <a:latin typeface="Open Sans" panose="020B0606030504020204" pitchFamily="34" charset="0"/>
              </a:rPr>
              <a:t>可以用来配置使用</a:t>
            </a:r>
            <a:r>
              <a:rPr lang="en-US" altLang="zh-CN" b="0" i="0" dirty="0">
                <a:solidFill>
                  <a:srgbClr val="222222"/>
                </a:solidFill>
                <a:effectLst/>
                <a:latin typeface="Open Sans" panose="020B0606030504020204" pitchFamily="34" charset="0"/>
              </a:rPr>
              <a:t>PEM</a:t>
            </a:r>
          </a:p>
          <a:p>
            <a:pPr algn="l">
              <a:buFont typeface="Arial" panose="020B0604020202020204" pitchFamily="34" charset="0"/>
              <a:buChar char="•"/>
            </a:pPr>
            <a:r>
              <a:rPr lang="zh-CN" altLang="en-US" b="0" i="0" dirty="0">
                <a:solidFill>
                  <a:srgbClr val="222222"/>
                </a:solidFill>
                <a:effectLst/>
                <a:latin typeface="Open Sans" panose="020B0606030504020204" pitchFamily="34" charset="0"/>
              </a:rPr>
              <a:t>编码的文本文件的 </a:t>
            </a:r>
            <a:r>
              <a:rPr lang="en-US" altLang="zh-CN" b="0" i="0" dirty="0">
                <a:solidFill>
                  <a:srgbClr val="222222"/>
                </a:solidFill>
                <a:effectLst/>
                <a:latin typeface="Open Sans" panose="020B0606030504020204" pitchFamily="34" charset="0"/>
              </a:rPr>
              <a:t>bundle</a:t>
            </a:r>
            <a:r>
              <a:rPr lang="zh-CN" altLang="en-US" b="0" i="0" dirty="0">
                <a:solidFill>
                  <a:srgbClr val="222222"/>
                </a:solidFill>
                <a:effectLst/>
                <a:latin typeface="Open Sans" panose="020B0606030504020204" pitchFamily="34" charset="0"/>
              </a:rPr>
              <a:t>。</a:t>
            </a:r>
          </a:p>
          <a:p>
            <a:endParaRPr kumimoji="1" lang="zh-CN" altLang="en-US" dirty="0"/>
          </a:p>
        </p:txBody>
      </p:sp>
      <p:pic>
        <p:nvPicPr>
          <p:cNvPr id="5" name="图片 4">
            <a:extLst>
              <a:ext uri="{FF2B5EF4-FFF2-40B4-BE49-F238E27FC236}">
                <a16:creationId xmlns:a16="http://schemas.microsoft.com/office/drawing/2014/main" id="{98A27BFF-5BD5-7B8B-B0DB-DD42BCEC9081}"/>
              </a:ext>
            </a:extLst>
          </p:cNvPr>
          <p:cNvPicPr>
            <a:picLocks noChangeAspect="1"/>
          </p:cNvPicPr>
          <p:nvPr/>
        </p:nvPicPr>
        <p:blipFill>
          <a:blip r:embed="rId2"/>
          <a:stretch>
            <a:fillRect/>
          </a:stretch>
        </p:blipFill>
        <p:spPr>
          <a:xfrm>
            <a:off x="5280453" y="681037"/>
            <a:ext cx="6400800" cy="5194300"/>
          </a:xfrm>
          <a:prstGeom prst="rect">
            <a:avLst/>
          </a:prstGeom>
        </p:spPr>
      </p:pic>
    </p:spTree>
    <p:extLst>
      <p:ext uri="{BB962C8B-B14F-4D97-AF65-F5344CB8AC3E}">
        <p14:creationId xmlns:p14="http://schemas.microsoft.com/office/powerpoint/2010/main" val="196796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2C058-EB45-15FF-78FE-FD4356570395}"/>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FCBCB3C0-5741-9EB7-289D-3D18FABA0139}"/>
              </a:ext>
            </a:extLst>
          </p:cNvPr>
          <p:cNvPicPr>
            <a:picLocks noGrp="1" noChangeAspect="1"/>
          </p:cNvPicPr>
          <p:nvPr>
            <p:ph idx="1"/>
          </p:nvPr>
        </p:nvPicPr>
        <p:blipFill>
          <a:blip r:embed="rId2"/>
          <a:stretch>
            <a:fillRect/>
          </a:stretch>
        </p:blipFill>
        <p:spPr>
          <a:xfrm>
            <a:off x="838200" y="365125"/>
            <a:ext cx="4876800" cy="2743200"/>
          </a:xfrm>
          <a:prstGeom prst="rect">
            <a:avLst/>
          </a:prstGeom>
        </p:spPr>
      </p:pic>
      <p:pic>
        <p:nvPicPr>
          <p:cNvPr id="5" name="图片 4">
            <a:extLst>
              <a:ext uri="{FF2B5EF4-FFF2-40B4-BE49-F238E27FC236}">
                <a16:creationId xmlns:a16="http://schemas.microsoft.com/office/drawing/2014/main" id="{776B939C-79F5-9263-4C2F-47128C53FB7F}"/>
              </a:ext>
            </a:extLst>
          </p:cNvPr>
          <p:cNvPicPr>
            <a:picLocks noChangeAspect="1"/>
          </p:cNvPicPr>
          <p:nvPr/>
        </p:nvPicPr>
        <p:blipFill>
          <a:blip r:embed="rId3"/>
          <a:stretch>
            <a:fillRect/>
          </a:stretch>
        </p:blipFill>
        <p:spPr>
          <a:xfrm>
            <a:off x="5715000" y="365125"/>
            <a:ext cx="6299200" cy="3340100"/>
          </a:xfrm>
          <a:prstGeom prst="rect">
            <a:avLst/>
          </a:prstGeom>
        </p:spPr>
      </p:pic>
      <p:pic>
        <p:nvPicPr>
          <p:cNvPr id="6" name="图片 5">
            <a:extLst>
              <a:ext uri="{FF2B5EF4-FFF2-40B4-BE49-F238E27FC236}">
                <a16:creationId xmlns:a16="http://schemas.microsoft.com/office/drawing/2014/main" id="{FC01DCEB-908E-8B46-1F3B-CD28940B15F0}"/>
              </a:ext>
            </a:extLst>
          </p:cNvPr>
          <p:cNvPicPr>
            <a:picLocks noChangeAspect="1"/>
          </p:cNvPicPr>
          <p:nvPr/>
        </p:nvPicPr>
        <p:blipFill>
          <a:blip r:embed="rId4"/>
          <a:stretch>
            <a:fillRect/>
          </a:stretch>
        </p:blipFill>
        <p:spPr>
          <a:xfrm>
            <a:off x="946150" y="3736975"/>
            <a:ext cx="4660900" cy="2755900"/>
          </a:xfrm>
          <a:prstGeom prst="rect">
            <a:avLst/>
          </a:prstGeom>
        </p:spPr>
      </p:pic>
      <p:sp>
        <p:nvSpPr>
          <p:cNvPr id="9" name="文本框 8">
            <a:extLst>
              <a:ext uri="{FF2B5EF4-FFF2-40B4-BE49-F238E27FC236}">
                <a16:creationId xmlns:a16="http://schemas.microsoft.com/office/drawing/2014/main" id="{E15F5105-5E82-0071-1A06-E451A54DDDC3}"/>
              </a:ext>
            </a:extLst>
          </p:cNvPr>
          <p:cNvSpPr txBox="1"/>
          <p:nvPr/>
        </p:nvSpPr>
        <p:spPr>
          <a:xfrm>
            <a:off x="5715000" y="3914596"/>
            <a:ext cx="6168548" cy="1477328"/>
          </a:xfrm>
          <a:prstGeom prst="rect">
            <a:avLst/>
          </a:prstGeom>
          <a:noFill/>
        </p:spPr>
        <p:txBody>
          <a:bodyPr wrap="none" rtlCol="0">
            <a:spAutoFit/>
          </a:bodyPr>
          <a:lstStyle/>
          <a:p>
            <a:pPr algn="l"/>
            <a:r>
              <a:rPr lang="en-US" altLang="zh-CN" b="0" i="0" dirty="0" err="1">
                <a:solidFill>
                  <a:srgbClr val="222222"/>
                </a:solidFill>
                <a:effectLst/>
                <a:latin typeface="Open Sans" panose="020B0606030504020204" pitchFamily="34" charset="0"/>
              </a:rPr>
              <a:t>SslBundle</a:t>
            </a:r>
            <a:r>
              <a:rPr lang="zh-CN" altLang="en-US" b="0" i="0" dirty="0">
                <a:solidFill>
                  <a:srgbClr val="222222"/>
                </a:solidFill>
                <a:effectLst/>
                <a:latin typeface="Open Sans" panose="020B0606030504020204" pitchFamily="34" charset="0"/>
              </a:rPr>
              <a:t> 对这些接口做了整合，使用起来更加统一</a:t>
            </a:r>
            <a:endParaRPr lang="en-US" altLang="zh-CN" b="0" i="0" dirty="0">
              <a:solidFill>
                <a:srgbClr val="222222"/>
              </a:solidFill>
              <a:effectLst/>
              <a:latin typeface="Open Sans" panose="020B0606030504020204" pitchFamily="34" charset="0"/>
            </a:endParaRP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java.security.KeyStore</a:t>
            </a:r>
            <a:r>
              <a:rPr lang="en-US" altLang="zh-CN" b="0" i="0" dirty="0">
                <a:solidFill>
                  <a:srgbClr val="222222"/>
                </a:solidFill>
                <a:effectLst/>
                <a:latin typeface="Open Sans" panose="020B0606030504020204" pitchFamily="34" charset="0"/>
              </a:rPr>
              <a:t> </a:t>
            </a:r>
            <a:r>
              <a:rPr lang="zh-CN" altLang="en-US" b="0" i="0" dirty="0">
                <a:solidFill>
                  <a:srgbClr val="222222"/>
                </a:solidFill>
                <a:effectLst/>
                <a:latin typeface="Open Sans" panose="020B0606030504020204" pitchFamily="34" charset="0"/>
              </a:rPr>
              <a:t>作为 </a:t>
            </a:r>
            <a:r>
              <a:rPr lang="en-US" altLang="zh-CN" b="0" i="0" dirty="0">
                <a:solidFill>
                  <a:srgbClr val="222222"/>
                </a:solidFill>
                <a:effectLst/>
                <a:latin typeface="Open Sans" panose="020B0606030504020204" pitchFamily="34" charset="0"/>
              </a:rPr>
              <a:t>keystores </a:t>
            </a:r>
            <a:r>
              <a:rPr lang="zh-CN" altLang="en-US" b="0" i="0" dirty="0">
                <a:solidFill>
                  <a:srgbClr val="222222"/>
                </a:solidFill>
                <a:effectLst/>
                <a:latin typeface="Open Sans" panose="020B0606030504020204" pitchFamily="34" charset="0"/>
              </a:rPr>
              <a:t>和 </a:t>
            </a:r>
            <a:r>
              <a:rPr lang="en-US" altLang="zh-CN" b="0" i="0" dirty="0" err="1">
                <a:solidFill>
                  <a:srgbClr val="222222"/>
                </a:solidFill>
                <a:effectLst/>
                <a:latin typeface="Open Sans" panose="020B0606030504020204" pitchFamily="34" charset="0"/>
              </a:rPr>
              <a:t>truststore</a:t>
            </a:r>
            <a:r>
              <a:rPr lang="en-US" altLang="zh-CN" b="0" i="0" dirty="0">
                <a:solidFill>
                  <a:srgbClr val="222222"/>
                </a:solidFill>
                <a:effectLst/>
                <a:latin typeface="Open Sans" panose="020B0606030504020204" pitchFamily="34" charset="0"/>
              </a:rPr>
              <a:t> </a:t>
            </a:r>
            <a:endParaRPr lang="zh-CN" altLang="en-US" b="0" i="0" dirty="0">
              <a:solidFill>
                <a:srgbClr val="222222"/>
              </a:solidFill>
              <a:effectLst/>
              <a:latin typeface="Open Sans" panose="020B0606030504020204" pitchFamily="34" charset="0"/>
            </a:endParaRP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javax.net.ssl.KeyManager</a:t>
            </a:r>
            <a:r>
              <a:rPr lang="en-US" altLang="zh-CN" b="0" i="0" dirty="0">
                <a:solidFill>
                  <a:srgbClr val="222222"/>
                </a:solidFill>
                <a:effectLst/>
                <a:latin typeface="Open Sans" panose="020B0606030504020204" pitchFamily="34" charset="0"/>
              </a:rPr>
              <a:t> </a:t>
            </a:r>
            <a:r>
              <a:rPr lang="zh-CN" altLang="en-US" b="0" i="0" dirty="0">
                <a:solidFill>
                  <a:srgbClr val="222222"/>
                </a:solidFill>
                <a:effectLst/>
                <a:latin typeface="Open Sans" panose="020B0606030504020204" pitchFamily="34" charset="0"/>
              </a:rPr>
              <a:t>和</a:t>
            </a:r>
            <a:r>
              <a:rPr lang="en-US" altLang="zh-CN" b="0" i="0" dirty="0" err="1">
                <a:solidFill>
                  <a:srgbClr val="222222"/>
                </a:solidFill>
                <a:effectLst/>
                <a:latin typeface="Open Sans" panose="020B0606030504020204" pitchFamily="34" charset="0"/>
              </a:rPr>
              <a:t>javax.net.ssl.TrustManager</a:t>
            </a:r>
            <a:r>
              <a:rPr lang="en-US" altLang="zh-CN" b="0" i="0" dirty="0">
                <a:solidFill>
                  <a:srgbClr val="222222"/>
                </a:solidFill>
                <a:effectLst/>
                <a:latin typeface="Open Sans" panose="020B0606030504020204" pitchFamily="34" charset="0"/>
              </a:rPr>
              <a:t> </a:t>
            </a:r>
            <a:endParaRPr lang="zh-CN" altLang="en-US" b="0" i="0" dirty="0">
              <a:solidFill>
                <a:srgbClr val="222222"/>
              </a:solidFill>
              <a:effectLst/>
              <a:latin typeface="Open Sans" panose="020B0606030504020204" pitchFamily="34" charset="0"/>
            </a:endParaRP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javax.net.ssl.SSLContext</a:t>
            </a:r>
            <a:r>
              <a:rPr lang="en-US" altLang="zh-CN" b="0" i="0" dirty="0">
                <a:solidFill>
                  <a:srgbClr val="222222"/>
                </a:solidFill>
                <a:effectLst/>
                <a:latin typeface="Open Sans" panose="020B0606030504020204" pitchFamily="34" charset="0"/>
              </a:rPr>
              <a:t> </a:t>
            </a:r>
            <a:endParaRPr lang="zh-CN" altLang="en-US" b="0" i="0" dirty="0">
              <a:solidFill>
                <a:srgbClr val="222222"/>
              </a:solidFill>
              <a:effectLst/>
              <a:latin typeface="Open Sans" panose="020B0606030504020204" pitchFamily="34" charset="0"/>
            </a:endParaRPr>
          </a:p>
          <a:p>
            <a:endParaRPr kumimoji="1" lang="zh-CN" altLang="en-US" dirty="0"/>
          </a:p>
        </p:txBody>
      </p:sp>
    </p:spTree>
    <p:extLst>
      <p:ext uri="{BB962C8B-B14F-4D97-AF65-F5344CB8AC3E}">
        <p14:creationId xmlns:p14="http://schemas.microsoft.com/office/powerpoint/2010/main" val="2138661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436FCA-C15B-7EE0-0B10-901594C4BA28}"/>
              </a:ext>
            </a:extLst>
          </p:cNvPr>
          <p:cNvSpPr>
            <a:spLocks noGrp="1"/>
          </p:cNvSpPr>
          <p:nvPr>
            <p:ph idx="1"/>
          </p:nvPr>
        </p:nvSpPr>
        <p:spPr>
          <a:xfrm>
            <a:off x="553994" y="1022435"/>
            <a:ext cx="10515600" cy="4351338"/>
          </a:xfrm>
        </p:spPr>
        <p:txBody>
          <a:bodyPr>
            <a:normAutofit fontScale="85000" lnSpcReduction="20000"/>
          </a:bodyPr>
          <a:lstStyle/>
          <a:p>
            <a:pPr marL="0" indent="0">
              <a:buNone/>
            </a:pPr>
            <a:r>
              <a:rPr lang="en-US" altLang="zh-CN" b="0" i="0" dirty="0">
                <a:effectLst/>
                <a:latin typeface="Consolas" panose="020B0609020204030204" pitchFamily="49" charset="0"/>
              </a:rPr>
              <a:t>//</a:t>
            </a:r>
            <a:r>
              <a:rPr lang="zh-CN" altLang="en-US" b="0" i="0" dirty="0">
                <a:effectLst/>
                <a:latin typeface="Consolas" panose="020B0609020204030204" pitchFamily="49" charset="0"/>
              </a:rPr>
              <a:t>获取配置的</a:t>
            </a:r>
            <a:r>
              <a:rPr lang="en-US" altLang="zh-CN" dirty="0">
                <a:latin typeface="Consolas" panose="020B0609020204030204" pitchFamily="49" charset="0"/>
              </a:rPr>
              <a:t>bundle</a:t>
            </a:r>
            <a:endParaRPr lang="en-US" altLang="zh-CN" b="0" i="0" dirty="0">
              <a:effectLst/>
              <a:latin typeface="Consolas" panose="020B0609020204030204" pitchFamily="49" charset="0"/>
            </a:endParaRPr>
          </a:p>
          <a:p>
            <a:r>
              <a:rPr lang="en-US" altLang="zh-CN" b="0" i="0" dirty="0" err="1">
                <a:effectLst/>
                <a:latin typeface="Consolas" panose="020B0609020204030204" pitchFamily="49" charset="0"/>
              </a:rPr>
              <a:t>SslBundle</a:t>
            </a:r>
            <a:r>
              <a:rPr lang="en-US" altLang="zh-CN" b="0" i="0" dirty="0">
                <a:solidFill>
                  <a:srgbClr val="434343"/>
                </a:solidFill>
                <a:effectLst/>
                <a:latin typeface="Consolas" panose="020B0609020204030204" pitchFamily="49" charset="0"/>
              </a:rPr>
              <a:t> </a:t>
            </a:r>
            <a:r>
              <a:rPr lang="en-US" altLang="zh-CN" b="0" i="0" dirty="0" err="1">
                <a:effectLst/>
                <a:latin typeface="Consolas" panose="020B0609020204030204" pitchFamily="49" charset="0"/>
              </a:rPr>
              <a:t>sslBundle</a:t>
            </a:r>
            <a:r>
              <a:rPr lang="en-US" altLang="zh-CN" b="0" i="0" dirty="0">
                <a:solidFill>
                  <a:srgbClr val="434343"/>
                </a:solidFill>
                <a:effectLst/>
                <a:latin typeface="Consolas" panose="020B0609020204030204" pitchFamily="49" charset="0"/>
              </a:rPr>
              <a:t> </a:t>
            </a:r>
            <a:r>
              <a:rPr lang="en-US" altLang="zh-CN" b="1" i="0" dirty="0">
                <a:effectLst/>
                <a:latin typeface="Consolas" panose="020B0609020204030204" pitchFamily="49" charset="0"/>
              </a:rPr>
              <a:t>=</a:t>
            </a:r>
            <a:r>
              <a:rPr lang="en-US" altLang="zh-CN" b="0" i="0" dirty="0">
                <a:solidFill>
                  <a:srgbClr val="434343"/>
                </a:solidFill>
                <a:effectLst/>
                <a:latin typeface="Consolas" panose="020B0609020204030204" pitchFamily="49" charset="0"/>
              </a:rPr>
              <a:t> </a:t>
            </a:r>
            <a:r>
              <a:rPr lang="en-US" altLang="zh-CN" b="0" i="0" dirty="0" err="1">
                <a:solidFill>
                  <a:srgbClr val="434343"/>
                </a:solidFill>
                <a:effectLst/>
                <a:latin typeface="Consolas" panose="020B0609020204030204" pitchFamily="49" charset="0"/>
              </a:rPr>
              <a:t>sslBundles.getBundle</a:t>
            </a:r>
            <a:r>
              <a:rPr lang="en-US" altLang="zh-CN" b="0" i="0" dirty="0">
                <a:solidFill>
                  <a:srgbClr val="434343"/>
                </a:solidFill>
                <a:effectLst/>
                <a:latin typeface="Consolas" panose="020B0609020204030204" pitchFamily="49" charset="0"/>
              </a:rPr>
              <a:t>(</a:t>
            </a:r>
            <a:r>
              <a:rPr lang="en-US" altLang="zh-CN" b="0" i="0" dirty="0">
                <a:effectLst/>
                <a:latin typeface="Consolas" panose="020B0609020204030204" pitchFamily="49" charset="0"/>
              </a:rPr>
              <a:t>"client"</a:t>
            </a:r>
            <a:r>
              <a:rPr lang="en-US" altLang="zh-CN" b="0" i="0" dirty="0">
                <a:solidFill>
                  <a:srgbClr val="434343"/>
                </a:solidFill>
                <a:effectLst/>
                <a:latin typeface="Consolas" panose="020B0609020204030204" pitchFamily="49" charset="0"/>
              </a:rPr>
              <a:t>); </a:t>
            </a:r>
            <a:r>
              <a:rPr lang="en-US" altLang="zh-CN" b="0" i="0" dirty="0" err="1">
                <a:effectLst/>
                <a:latin typeface="Consolas" panose="020B0609020204030204" pitchFamily="49" charset="0"/>
              </a:rPr>
              <a:t>SSLContext</a:t>
            </a:r>
            <a:r>
              <a:rPr lang="en-US" altLang="zh-CN" b="0" i="0" dirty="0">
                <a:solidFill>
                  <a:srgbClr val="434343"/>
                </a:solidFill>
                <a:effectLst/>
                <a:latin typeface="Consolas" panose="020B0609020204030204" pitchFamily="49" charset="0"/>
              </a:rPr>
              <a:t> </a:t>
            </a:r>
            <a:r>
              <a:rPr lang="en-US" altLang="zh-CN" b="0" i="0" dirty="0" err="1">
                <a:effectLst/>
                <a:latin typeface="Consolas" panose="020B0609020204030204" pitchFamily="49" charset="0"/>
              </a:rPr>
              <a:t>sslContext</a:t>
            </a:r>
            <a:r>
              <a:rPr lang="en-US" altLang="zh-CN" b="0" i="0" dirty="0">
                <a:solidFill>
                  <a:srgbClr val="434343"/>
                </a:solidFill>
                <a:effectLst/>
                <a:latin typeface="Consolas" panose="020B0609020204030204" pitchFamily="49" charset="0"/>
              </a:rPr>
              <a:t> </a:t>
            </a:r>
            <a:r>
              <a:rPr lang="en-US" altLang="zh-CN" b="1" i="0" dirty="0">
                <a:effectLst/>
                <a:latin typeface="Consolas" panose="020B0609020204030204" pitchFamily="49" charset="0"/>
              </a:rPr>
              <a:t>=</a:t>
            </a:r>
            <a:r>
              <a:rPr lang="en-US" altLang="zh-CN" b="0" i="0" dirty="0">
                <a:solidFill>
                  <a:srgbClr val="434343"/>
                </a:solidFill>
                <a:effectLst/>
                <a:latin typeface="Consolas" panose="020B0609020204030204" pitchFamily="49" charset="0"/>
              </a:rPr>
              <a:t> </a:t>
            </a:r>
            <a:r>
              <a:rPr lang="en-US" altLang="zh-CN" b="0" i="0" dirty="0" err="1">
                <a:solidFill>
                  <a:srgbClr val="434343"/>
                </a:solidFill>
                <a:effectLst/>
                <a:latin typeface="Consolas" panose="020B0609020204030204" pitchFamily="49" charset="0"/>
              </a:rPr>
              <a:t>sslBundle.createSslContext</a:t>
            </a:r>
            <a:r>
              <a:rPr lang="en-US" altLang="zh-CN" b="0" i="0" dirty="0">
                <a:solidFill>
                  <a:srgbClr val="434343"/>
                </a:solidFill>
                <a:effectLst/>
                <a:latin typeface="Consolas" panose="020B0609020204030204" pitchFamily="49" charset="0"/>
              </a:rPr>
              <a:t>();</a:t>
            </a:r>
          </a:p>
          <a:p>
            <a:endParaRPr kumimoji="1" lang="en-US" altLang="zh-CN" dirty="0">
              <a:solidFill>
                <a:srgbClr val="434343"/>
              </a:solidFill>
              <a:latin typeface="Consolas" panose="020B0609020204030204" pitchFamily="49" charset="0"/>
            </a:endParaRPr>
          </a:p>
          <a:p>
            <a:pPr marL="0" indent="0">
              <a:buNone/>
            </a:pPr>
            <a:r>
              <a:rPr kumimoji="1" lang="en-US" altLang="zh-CN" dirty="0"/>
              <a:t>//Restful</a:t>
            </a:r>
            <a:r>
              <a:rPr kumimoji="1" lang="zh-CN" altLang="en-US" dirty="0"/>
              <a:t> </a:t>
            </a:r>
            <a:r>
              <a:rPr kumimoji="1" lang="en-US" altLang="zh-CN" dirty="0"/>
              <a:t>template</a:t>
            </a:r>
          </a:p>
          <a:p>
            <a:r>
              <a:rPr lang="en-US" altLang="zh-CN" b="0" i="0" dirty="0" err="1">
                <a:solidFill>
                  <a:srgbClr val="434343"/>
                </a:solidFill>
                <a:effectLst/>
                <a:latin typeface="Consolas" panose="020B0609020204030204" pitchFamily="49" charset="0"/>
              </a:rPr>
              <a:t>this.restTemplate</a:t>
            </a:r>
            <a:r>
              <a:rPr lang="en-US" altLang="zh-CN" b="0" i="0" dirty="0">
                <a:solidFill>
                  <a:srgbClr val="434343"/>
                </a:solidFill>
                <a:effectLst/>
                <a:latin typeface="Consolas" panose="020B0609020204030204" pitchFamily="49" charset="0"/>
              </a:rPr>
              <a:t> = </a:t>
            </a:r>
            <a:r>
              <a:rPr lang="en-US" altLang="zh-CN" b="0" i="0" dirty="0" err="1">
                <a:solidFill>
                  <a:srgbClr val="434343"/>
                </a:solidFill>
                <a:effectLst/>
                <a:latin typeface="Consolas" panose="020B0609020204030204" pitchFamily="49" charset="0"/>
              </a:rPr>
              <a:t>restTemplateBuilder.setSslBundle</a:t>
            </a:r>
            <a:r>
              <a:rPr lang="en-US" altLang="zh-CN" b="0" i="0" dirty="0">
                <a:solidFill>
                  <a:srgbClr val="434343"/>
                </a:solidFill>
                <a:effectLst/>
                <a:latin typeface="Consolas" panose="020B0609020204030204" pitchFamily="49" charset="0"/>
              </a:rPr>
              <a:t>(</a:t>
            </a:r>
            <a:r>
              <a:rPr lang="en-US" altLang="zh-CN" b="0" i="0" dirty="0" err="1">
                <a:solidFill>
                  <a:srgbClr val="434343"/>
                </a:solidFill>
                <a:effectLst/>
                <a:latin typeface="Consolas" panose="020B0609020204030204" pitchFamily="49" charset="0"/>
              </a:rPr>
              <a:t>sslBundles.getBundle</a:t>
            </a:r>
            <a:r>
              <a:rPr lang="en-US" altLang="zh-CN" b="0" i="0" dirty="0">
                <a:solidFill>
                  <a:srgbClr val="434343"/>
                </a:solidFill>
                <a:effectLst/>
                <a:latin typeface="Consolas" panose="020B0609020204030204" pitchFamily="49" charset="0"/>
              </a:rPr>
              <a:t>(”server")).build();</a:t>
            </a:r>
          </a:p>
          <a:p>
            <a:endParaRPr kumimoji="1" lang="en-US" altLang="zh-CN" dirty="0">
              <a:solidFill>
                <a:srgbClr val="434343"/>
              </a:solidFill>
              <a:latin typeface="Consolas" panose="020B0609020204030204" pitchFamily="49" charset="0"/>
            </a:endParaRPr>
          </a:p>
          <a:p>
            <a:pPr marL="0" indent="0">
              <a:buNone/>
            </a:pPr>
            <a:r>
              <a:rPr kumimoji="1" lang="en-US" altLang="zh-CN" dirty="0">
                <a:solidFill>
                  <a:srgbClr val="434343"/>
                </a:solidFill>
                <a:latin typeface="Consolas" panose="020B0609020204030204" pitchFamily="49" charset="0"/>
              </a:rPr>
              <a:t>//</a:t>
            </a:r>
            <a:r>
              <a:rPr kumimoji="1" lang="en-US" altLang="zh-CN" dirty="0" err="1">
                <a:solidFill>
                  <a:srgbClr val="434343"/>
                </a:solidFill>
                <a:latin typeface="Consolas" panose="020B0609020204030204" pitchFamily="49" charset="0"/>
              </a:rPr>
              <a:t>webClient</a:t>
            </a:r>
            <a:endParaRPr kumimoji="1" lang="en-US" altLang="zh-CN" dirty="0">
              <a:solidFill>
                <a:srgbClr val="434343"/>
              </a:solidFill>
              <a:latin typeface="Consolas" panose="020B0609020204030204" pitchFamily="49" charset="0"/>
            </a:endParaRPr>
          </a:p>
          <a:p>
            <a:r>
              <a:rPr lang="en-US" altLang="zh-CN" b="0" i="0" dirty="0" err="1">
                <a:effectLst/>
                <a:latin typeface="Consolas" panose="020B0609020204030204" pitchFamily="49" charset="0"/>
              </a:rPr>
              <a:t>this</a:t>
            </a:r>
            <a:r>
              <a:rPr lang="en-US" altLang="zh-CN" b="0" i="0" dirty="0" err="1">
                <a:solidFill>
                  <a:srgbClr val="434343"/>
                </a:solidFill>
                <a:effectLst/>
                <a:latin typeface="Consolas" panose="020B0609020204030204" pitchFamily="49" charset="0"/>
              </a:rPr>
              <a:t>.webClient</a:t>
            </a:r>
            <a:r>
              <a:rPr lang="en-US" altLang="zh-CN" b="0" i="0" dirty="0">
                <a:solidFill>
                  <a:srgbClr val="434343"/>
                </a:solidFill>
                <a:effectLst/>
                <a:latin typeface="Consolas" panose="020B0609020204030204" pitchFamily="49" charset="0"/>
              </a:rPr>
              <a:t> = </a:t>
            </a:r>
            <a:r>
              <a:rPr lang="en-US" altLang="zh-CN" b="0" i="0" dirty="0" err="1">
                <a:solidFill>
                  <a:srgbClr val="434343"/>
                </a:solidFill>
                <a:effectLst/>
                <a:latin typeface="Consolas" panose="020B0609020204030204" pitchFamily="49" charset="0"/>
              </a:rPr>
              <a:t>webClientBuilder.baseUrl</a:t>
            </a:r>
            <a:r>
              <a:rPr lang="en-US" altLang="zh-CN" b="0" i="0" dirty="0">
                <a:solidFill>
                  <a:srgbClr val="434343"/>
                </a:solidFill>
                <a:effectLst/>
                <a:latin typeface="Consolas" panose="020B0609020204030204" pitchFamily="49" charset="0"/>
              </a:rPr>
              <a:t>(</a:t>
            </a:r>
            <a:r>
              <a:rPr lang="en-US" altLang="zh-CN" b="0" i="0" dirty="0">
                <a:effectLst/>
                <a:latin typeface="Consolas" panose="020B0609020204030204" pitchFamily="49" charset="0"/>
              </a:rPr>
              <a:t>"https://</a:t>
            </a:r>
            <a:r>
              <a:rPr lang="en-US" altLang="zh-CN" b="0" i="0" dirty="0" err="1">
                <a:effectLst/>
                <a:latin typeface="Consolas" panose="020B0609020204030204" pitchFamily="49" charset="0"/>
              </a:rPr>
              <a:t>example.org</a:t>
            </a:r>
            <a:r>
              <a:rPr lang="en-US" altLang="zh-CN" b="0" i="0" dirty="0">
                <a:effectLst/>
                <a:latin typeface="Consolas" panose="020B0609020204030204" pitchFamily="49" charset="0"/>
              </a:rPr>
              <a:t>"</a:t>
            </a:r>
            <a:r>
              <a:rPr lang="en-US" altLang="zh-CN" b="0" i="0" dirty="0">
                <a:solidFill>
                  <a:srgbClr val="434343"/>
                </a:solidFill>
                <a:effectLst/>
                <a:latin typeface="Consolas" panose="020B0609020204030204" pitchFamily="49" charset="0"/>
              </a:rPr>
              <a:t>).apply(</a:t>
            </a:r>
            <a:r>
              <a:rPr lang="en-US" altLang="zh-CN" b="0" i="0" dirty="0" err="1">
                <a:solidFill>
                  <a:srgbClr val="434343"/>
                </a:solidFill>
                <a:effectLst/>
                <a:latin typeface="Consolas" panose="020B0609020204030204" pitchFamily="49" charset="0"/>
              </a:rPr>
              <a:t>ssl.fromBundle</a:t>
            </a:r>
            <a:r>
              <a:rPr lang="en-US" altLang="zh-CN" b="0" i="0" dirty="0">
                <a:solidFill>
                  <a:srgbClr val="434343"/>
                </a:solidFill>
                <a:effectLst/>
                <a:latin typeface="Consolas" panose="020B0609020204030204" pitchFamily="49" charset="0"/>
              </a:rPr>
              <a:t>(</a:t>
            </a:r>
            <a:r>
              <a:rPr lang="en-US" altLang="zh-CN" b="0" i="0" dirty="0">
                <a:effectLst/>
                <a:latin typeface="Consolas" panose="020B0609020204030204" pitchFamily="49" charset="0"/>
              </a:rPr>
              <a:t>”client"</a:t>
            </a:r>
            <a:r>
              <a:rPr lang="en-US" altLang="zh-CN" b="0" i="0" dirty="0">
                <a:solidFill>
                  <a:srgbClr val="434343"/>
                </a:solidFill>
                <a:effectLst/>
                <a:latin typeface="Consolas" panose="020B0609020204030204" pitchFamily="49" charset="0"/>
              </a:rPr>
              <a:t>)).build();</a:t>
            </a:r>
            <a:endParaRPr kumimoji="1" lang="en-US" altLang="zh-CN" b="0" i="0" dirty="0">
              <a:solidFill>
                <a:srgbClr val="434343"/>
              </a:solidFill>
              <a:effectLst/>
              <a:latin typeface="Consolas" panose="020B0609020204030204" pitchFamily="49" charset="0"/>
            </a:endParaRPr>
          </a:p>
          <a:p>
            <a:endParaRPr kumimoji="1" lang="zh-CN" altLang="en-US" dirty="0"/>
          </a:p>
        </p:txBody>
      </p:sp>
    </p:spTree>
    <p:extLst>
      <p:ext uri="{BB962C8B-B14F-4D97-AF65-F5344CB8AC3E}">
        <p14:creationId xmlns:p14="http://schemas.microsoft.com/office/powerpoint/2010/main" val="759843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48A97-1833-9E9B-860C-54382121DC0F}"/>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9559E830-C058-818D-110B-3A368E98D509}"/>
              </a:ext>
            </a:extLst>
          </p:cNvPr>
          <p:cNvPicPr>
            <a:picLocks noGrp="1" noChangeAspect="1"/>
          </p:cNvPicPr>
          <p:nvPr>
            <p:ph idx="1"/>
          </p:nvPr>
        </p:nvPicPr>
        <p:blipFill>
          <a:blip r:embed="rId2"/>
          <a:stretch>
            <a:fillRect/>
          </a:stretch>
        </p:blipFill>
        <p:spPr>
          <a:xfrm>
            <a:off x="356286" y="123567"/>
            <a:ext cx="11258096" cy="6270454"/>
          </a:xfrm>
          <a:prstGeom prst="rect">
            <a:avLst/>
          </a:prstGeom>
        </p:spPr>
      </p:pic>
    </p:spTree>
    <p:extLst>
      <p:ext uri="{BB962C8B-B14F-4D97-AF65-F5344CB8AC3E}">
        <p14:creationId xmlns:p14="http://schemas.microsoft.com/office/powerpoint/2010/main" val="367697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E74A7-3F2E-5FCE-EA1D-45C3AD794E9D}"/>
              </a:ext>
            </a:extLst>
          </p:cNvPr>
          <p:cNvSpPr>
            <a:spLocks noGrp="1"/>
          </p:cNvSpPr>
          <p:nvPr>
            <p:ph type="title"/>
          </p:nvPr>
        </p:nvSpPr>
        <p:spPr/>
        <p:txBody>
          <a:bodyPr/>
          <a:lstStyle/>
          <a:p>
            <a:r>
              <a:rPr kumimoji="1" lang="en-US" altLang="zh-CN" dirty="0"/>
              <a:t>4. correlation id </a:t>
            </a:r>
            <a:r>
              <a:rPr kumimoji="1" lang="zh-CN" altLang="en-US" dirty="0"/>
              <a:t>与</a:t>
            </a:r>
            <a:r>
              <a:rPr kumimoji="1" lang="en-US" altLang="zh-CN" dirty="0"/>
              <a:t>log</a:t>
            </a:r>
            <a:r>
              <a:rPr kumimoji="1" lang="zh-CN" altLang="en-US" dirty="0"/>
              <a:t> 日志</a:t>
            </a:r>
          </a:p>
        </p:txBody>
      </p:sp>
      <p:sp>
        <p:nvSpPr>
          <p:cNvPr id="3" name="内容占位符 2">
            <a:extLst>
              <a:ext uri="{FF2B5EF4-FFF2-40B4-BE49-F238E27FC236}">
                <a16:creationId xmlns:a16="http://schemas.microsoft.com/office/drawing/2014/main" id="{D2585D1A-8FE6-9543-87CC-5FCAF86A6445}"/>
              </a:ext>
            </a:extLst>
          </p:cNvPr>
          <p:cNvSpPr>
            <a:spLocks noGrp="1"/>
          </p:cNvSpPr>
          <p:nvPr>
            <p:ph idx="1"/>
          </p:nvPr>
        </p:nvSpPr>
        <p:spPr/>
        <p:txBody>
          <a:bodyPr/>
          <a:lstStyle/>
          <a:p>
            <a:r>
              <a:rPr kumimoji="1" lang="en-US" altLang="zh-CN" dirty="0"/>
              <a:t>correlation id</a:t>
            </a:r>
            <a:r>
              <a:rPr kumimoji="1" lang="zh-CN" altLang="en-US" dirty="0"/>
              <a:t> 是架构中附加到每个请求的唯一标识符。相关 </a:t>
            </a:r>
            <a:r>
              <a:rPr kumimoji="1" lang="en-US" altLang="zh-CN" dirty="0"/>
              <a:t>ID </a:t>
            </a:r>
            <a:r>
              <a:rPr kumimoji="1" lang="zh-CN" altLang="en-US" dirty="0"/>
              <a:t>不是错误号或代码。简单来说，它是为每个请求自动生成的 </a:t>
            </a:r>
            <a:r>
              <a:rPr kumimoji="1" lang="en-US" altLang="zh-CN" dirty="0"/>
              <a:t>GUID</a:t>
            </a:r>
            <a:r>
              <a:rPr kumimoji="1" lang="zh-CN" altLang="en-US" dirty="0"/>
              <a:t>（全局唯一标识符）。相关标识符没有标准格式。它可以是 </a:t>
            </a:r>
            <a:r>
              <a:rPr kumimoji="1" lang="en-US" altLang="zh-CN" dirty="0"/>
              <a:t>UUID </a:t>
            </a:r>
            <a:r>
              <a:rPr kumimoji="1" lang="zh-CN" altLang="en-US" dirty="0"/>
              <a:t>或应用程序域的任何有意义的唯一标识符。我们更喜欢使用 </a:t>
            </a:r>
            <a:r>
              <a:rPr kumimoji="1" lang="en-US" altLang="zh-CN" dirty="0"/>
              <a:t>UUID </a:t>
            </a:r>
            <a:r>
              <a:rPr kumimoji="1" lang="zh-CN" altLang="en-US" dirty="0"/>
              <a:t>作为关联标识符。</a:t>
            </a:r>
            <a:endParaRPr kumimoji="1" lang="en-US" altLang="zh-CN" dirty="0"/>
          </a:p>
          <a:p>
            <a:endParaRPr kumimoji="1" lang="en-US" altLang="zh-CN" dirty="0"/>
          </a:p>
          <a:p>
            <a:r>
              <a:rPr kumimoji="1" lang="zh-CN" altLang="en-US" dirty="0"/>
              <a:t>应用场景有消息队列，分布式微服务等，</a:t>
            </a:r>
            <a:endParaRPr kumimoji="1" lang="en-US" altLang="zh-CN" dirty="0"/>
          </a:p>
          <a:p>
            <a:endParaRPr kumimoji="1" lang="zh-CN" altLang="en-US" dirty="0"/>
          </a:p>
        </p:txBody>
      </p:sp>
    </p:spTree>
    <p:extLst>
      <p:ext uri="{BB962C8B-B14F-4D97-AF65-F5344CB8AC3E}">
        <p14:creationId xmlns:p14="http://schemas.microsoft.com/office/powerpoint/2010/main" val="2366696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9C0FD-BA15-A046-D6BB-B161A572D58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E4A8FC1-F415-634A-BD2C-6E001B075C8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2EECA57C-F5D8-E41B-3423-22DEAC49DD24}"/>
              </a:ext>
            </a:extLst>
          </p:cNvPr>
          <p:cNvPicPr>
            <a:picLocks noChangeAspect="1"/>
          </p:cNvPicPr>
          <p:nvPr/>
        </p:nvPicPr>
        <p:blipFill>
          <a:blip r:embed="rId2"/>
          <a:stretch>
            <a:fillRect/>
          </a:stretch>
        </p:blipFill>
        <p:spPr>
          <a:xfrm>
            <a:off x="2725694" y="369076"/>
            <a:ext cx="6986716" cy="5807887"/>
          </a:xfrm>
          <a:prstGeom prst="rect">
            <a:avLst/>
          </a:prstGeom>
        </p:spPr>
      </p:pic>
    </p:spTree>
    <p:extLst>
      <p:ext uri="{BB962C8B-B14F-4D97-AF65-F5344CB8AC3E}">
        <p14:creationId xmlns:p14="http://schemas.microsoft.com/office/powerpoint/2010/main" val="2037937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D3B1C-2CE8-76CB-DBD6-4791AC4432B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234F854-6EBB-49C6-5373-6280E5E3FFCC}"/>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D94351ED-5FEF-6837-AA57-54D987D50BD8}"/>
              </a:ext>
            </a:extLst>
          </p:cNvPr>
          <p:cNvPicPr>
            <a:picLocks noChangeAspect="1"/>
          </p:cNvPicPr>
          <p:nvPr/>
        </p:nvPicPr>
        <p:blipFill>
          <a:blip r:embed="rId2"/>
          <a:stretch>
            <a:fillRect/>
          </a:stretch>
        </p:blipFill>
        <p:spPr>
          <a:xfrm>
            <a:off x="838200" y="86498"/>
            <a:ext cx="6897130" cy="6299606"/>
          </a:xfrm>
          <a:prstGeom prst="rect">
            <a:avLst/>
          </a:prstGeom>
        </p:spPr>
      </p:pic>
    </p:spTree>
    <p:extLst>
      <p:ext uri="{BB962C8B-B14F-4D97-AF65-F5344CB8AC3E}">
        <p14:creationId xmlns:p14="http://schemas.microsoft.com/office/powerpoint/2010/main" val="3107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1561D-6BC0-DEEB-26D9-6A0084D376B7}"/>
              </a:ext>
            </a:extLst>
          </p:cNvPr>
          <p:cNvSpPr>
            <a:spLocks noGrp="1"/>
          </p:cNvSpPr>
          <p:nvPr>
            <p:ph type="title"/>
          </p:nvPr>
        </p:nvSpPr>
        <p:spPr/>
        <p:txBody>
          <a:bodyPr/>
          <a:lstStyle/>
          <a:p>
            <a:endParaRPr kumimoji="1" lang="zh-CN" altLang="en-US"/>
          </a:p>
        </p:txBody>
      </p:sp>
      <p:pic>
        <p:nvPicPr>
          <p:cNvPr id="4" name="图片 3">
            <a:extLst>
              <a:ext uri="{FF2B5EF4-FFF2-40B4-BE49-F238E27FC236}">
                <a16:creationId xmlns:a16="http://schemas.microsoft.com/office/drawing/2014/main" id="{034144A6-BD50-D4EF-20F1-9789570B643B}"/>
              </a:ext>
            </a:extLst>
          </p:cNvPr>
          <p:cNvPicPr>
            <a:picLocks noChangeAspect="1"/>
          </p:cNvPicPr>
          <p:nvPr/>
        </p:nvPicPr>
        <p:blipFill>
          <a:blip r:embed="rId2"/>
          <a:stretch>
            <a:fillRect/>
          </a:stretch>
        </p:blipFill>
        <p:spPr>
          <a:xfrm>
            <a:off x="838200" y="274865"/>
            <a:ext cx="9410719" cy="1694450"/>
          </a:xfrm>
          <a:prstGeom prst="rect">
            <a:avLst/>
          </a:prstGeom>
        </p:spPr>
      </p:pic>
      <p:pic>
        <p:nvPicPr>
          <p:cNvPr id="5" name="图片 4">
            <a:extLst>
              <a:ext uri="{FF2B5EF4-FFF2-40B4-BE49-F238E27FC236}">
                <a16:creationId xmlns:a16="http://schemas.microsoft.com/office/drawing/2014/main" id="{FC1BE72B-7B95-62BD-45AC-5FE5458A40CA}"/>
              </a:ext>
            </a:extLst>
          </p:cNvPr>
          <p:cNvPicPr>
            <a:picLocks noChangeAspect="1"/>
          </p:cNvPicPr>
          <p:nvPr/>
        </p:nvPicPr>
        <p:blipFill>
          <a:blip r:embed="rId3"/>
          <a:stretch>
            <a:fillRect/>
          </a:stretch>
        </p:blipFill>
        <p:spPr>
          <a:xfrm>
            <a:off x="1032982" y="2304356"/>
            <a:ext cx="4203213" cy="2873912"/>
          </a:xfrm>
          <a:prstGeom prst="rect">
            <a:avLst/>
          </a:prstGeom>
        </p:spPr>
      </p:pic>
      <p:pic>
        <p:nvPicPr>
          <p:cNvPr id="7" name="图片 6">
            <a:extLst>
              <a:ext uri="{FF2B5EF4-FFF2-40B4-BE49-F238E27FC236}">
                <a16:creationId xmlns:a16="http://schemas.microsoft.com/office/drawing/2014/main" id="{EAD4A3C4-D237-DFFE-47D4-272E9DFCCAA3}"/>
              </a:ext>
            </a:extLst>
          </p:cNvPr>
          <p:cNvPicPr>
            <a:picLocks noChangeAspect="1"/>
          </p:cNvPicPr>
          <p:nvPr/>
        </p:nvPicPr>
        <p:blipFill>
          <a:blip r:embed="rId4"/>
          <a:stretch>
            <a:fillRect/>
          </a:stretch>
        </p:blipFill>
        <p:spPr>
          <a:xfrm>
            <a:off x="838200" y="5178268"/>
            <a:ext cx="10690591" cy="998695"/>
          </a:xfrm>
          <a:prstGeom prst="rect">
            <a:avLst/>
          </a:prstGeom>
        </p:spPr>
      </p:pic>
      <p:pic>
        <p:nvPicPr>
          <p:cNvPr id="8" name="图片 7">
            <a:extLst>
              <a:ext uri="{FF2B5EF4-FFF2-40B4-BE49-F238E27FC236}">
                <a16:creationId xmlns:a16="http://schemas.microsoft.com/office/drawing/2014/main" id="{50A9B0AC-5ACF-DCCE-B5EC-34E18DF117CB}"/>
              </a:ext>
            </a:extLst>
          </p:cNvPr>
          <p:cNvPicPr>
            <a:picLocks noChangeAspect="1"/>
          </p:cNvPicPr>
          <p:nvPr/>
        </p:nvPicPr>
        <p:blipFill>
          <a:blip r:embed="rId5"/>
          <a:stretch>
            <a:fillRect/>
          </a:stretch>
        </p:blipFill>
        <p:spPr>
          <a:xfrm>
            <a:off x="5284448" y="2879682"/>
            <a:ext cx="6907552" cy="1479633"/>
          </a:xfrm>
          <a:prstGeom prst="rect">
            <a:avLst/>
          </a:prstGeom>
        </p:spPr>
      </p:pic>
      <p:sp>
        <p:nvSpPr>
          <p:cNvPr id="9" name="文本框 8">
            <a:extLst>
              <a:ext uri="{FF2B5EF4-FFF2-40B4-BE49-F238E27FC236}">
                <a16:creationId xmlns:a16="http://schemas.microsoft.com/office/drawing/2014/main" id="{C16CB7D9-46F6-4B87-8315-C8E29C5CF51D}"/>
              </a:ext>
            </a:extLst>
          </p:cNvPr>
          <p:cNvSpPr txBox="1"/>
          <p:nvPr/>
        </p:nvSpPr>
        <p:spPr>
          <a:xfrm>
            <a:off x="838200" y="1920817"/>
            <a:ext cx="9969396" cy="800219"/>
          </a:xfrm>
          <a:prstGeom prst="rect">
            <a:avLst/>
          </a:prstGeom>
          <a:noFill/>
        </p:spPr>
        <p:txBody>
          <a:bodyPr wrap="none" rtlCol="0">
            <a:spAutoFit/>
          </a:bodyPr>
          <a:lstStyle/>
          <a:p>
            <a:r>
              <a:rPr lang="en-US" altLang="zh-CN" sz="1400" dirty="0" err="1">
                <a:solidFill>
                  <a:srgbClr val="083080"/>
                </a:solidFill>
                <a:effectLst/>
              </a:rPr>
              <a:t>logging.pattern.console</a:t>
            </a:r>
            <a:r>
              <a:rPr lang="en-US" altLang="zh-CN" sz="1400" dirty="0">
                <a:solidFill>
                  <a:srgbClr val="080808"/>
                </a:solidFill>
                <a:effectLst/>
              </a:rPr>
              <a:t>=</a:t>
            </a:r>
            <a:r>
              <a:rPr lang="en-US" altLang="zh-CN" sz="1400" dirty="0">
                <a:solidFill>
                  <a:srgbClr val="067D17"/>
                </a:solidFill>
                <a:effectLst/>
              </a:rPr>
              <a:t>%d{</a:t>
            </a:r>
            <a:r>
              <a:rPr lang="en-US" altLang="zh-CN" sz="1400" dirty="0" err="1">
                <a:solidFill>
                  <a:srgbClr val="067D17"/>
                </a:solidFill>
                <a:effectLst/>
              </a:rPr>
              <a:t>yyyy</a:t>
            </a:r>
            <a:r>
              <a:rPr lang="en-US" altLang="zh-CN" sz="1400" dirty="0">
                <a:solidFill>
                  <a:srgbClr val="067D17"/>
                </a:solidFill>
                <a:effectLst/>
              </a:rPr>
              <a:t>-MM-dd </a:t>
            </a:r>
            <a:r>
              <a:rPr lang="en-US" altLang="zh-CN" sz="1400" dirty="0" err="1">
                <a:solidFill>
                  <a:srgbClr val="067D17"/>
                </a:solidFill>
                <a:effectLst/>
              </a:rPr>
              <a:t>HH:mm:ss</a:t>
            </a:r>
            <a:r>
              <a:rPr lang="en-US" altLang="zh-CN" sz="1400" dirty="0">
                <a:solidFill>
                  <a:srgbClr val="067D17"/>
                </a:solidFill>
                <a:effectLst/>
              </a:rPr>
              <a:t>} [%thread] %-5level %logger{36} - %msg, Correlation ID: %X{</a:t>
            </a:r>
            <a:r>
              <a:rPr lang="en-US" altLang="zh-CN" sz="1400" dirty="0" err="1">
                <a:solidFill>
                  <a:srgbClr val="067D17"/>
                </a:solidFill>
                <a:effectLst/>
              </a:rPr>
              <a:t>correlationId</a:t>
            </a:r>
            <a:r>
              <a:rPr lang="en-US" altLang="zh-CN" sz="1400" dirty="0">
                <a:solidFill>
                  <a:srgbClr val="067D17"/>
                </a:solidFill>
                <a:effectLst/>
              </a:rPr>
              <a:t>}%n</a:t>
            </a:r>
            <a:br>
              <a:rPr lang="en-US" altLang="zh-CN" sz="1400" dirty="0">
                <a:solidFill>
                  <a:srgbClr val="067D17"/>
                </a:solidFill>
                <a:effectLst/>
              </a:rPr>
            </a:br>
            <a:endParaRPr lang="en-US" altLang="zh-CN" sz="1400" dirty="0">
              <a:solidFill>
                <a:srgbClr val="080808"/>
              </a:solidFill>
              <a:effectLst/>
            </a:endParaRPr>
          </a:p>
          <a:p>
            <a:endParaRPr kumimoji="1" lang="zh-CN" altLang="en-US" dirty="0"/>
          </a:p>
        </p:txBody>
      </p:sp>
    </p:spTree>
    <p:extLst>
      <p:ext uri="{BB962C8B-B14F-4D97-AF65-F5344CB8AC3E}">
        <p14:creationId xmlns:p14="http://schemas.microsoft.com/office/powerpoint/2010/main" val="161274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55A9B-61B7-4220-086E-6458BD37B42F}"/>
              </a:ext>
            </a:extLst>
          </p:cNvPr>
          <p:cNvSpPr>
            <a:spLocks noGrp="1"/>
          </p:cNvSpPr>
          <p:nvPr>
            <p:ph type="title"/>
          </p:nvPr>
        </p:nvSpPr>
        <p:spPr/>
        <p:txBody>
          <a:bodyPr/>
          <a:lstStyle/>
          <a:p>
            <a:endParaRPr kumimoji="1" lang="zh-CN" altLang="en-US" dirty="0"/>
          </a:p>
        </p:txBody>
      </p:sp>
      <p:pic>
        <p:nvPicPr>
          <p:cNvPr id="7" name="内容占位符 6">
            <a:extLst>
              <a:ext uri="{FF2B5EF4-FFF2-40B4-BE49-F238E27FC236}">
                <a16:creationId xmlns:a16="http://schemas.microsoft.com/office/drawing/2014/main" id="{AF21F8D6-6BBD-C6BA-C34A-E60FD7D16FB8}"/>
              </a:ext>
            </a:extLst>
          </p:cNvPr>
          <p:cNvPicPr>
            <a:picLocks noGrp="1" noChangeAspect="1"/>
          </p:cNvPicPr>
          <p:nvPr>
            <p:ph idx="1"/>
          </p:nvPr>
        </p:nvPicPr>
        <p:blipFill>
          <a:blip r:embed="rId2"/>
          <a:stretch>
            <a:fillRect/>
          </a:stretch>
        </p:blipFill>
        <p:spPr>
          <a:xfrm>
            <a:off x="669298" y="237439"/>
            <a:ext cx="7263045" cy="2616972"/>
          </a:xfrm>
          <a:prstGeom prst="rect">
            <a:avLst/>
          </a:prstGeom>
        </p:spPr>
      </p:pic>
      <p:pic>
        <p:nvPicPr>
          <p:cNvPr id="8" name="图片 7">
            <a:extLst>
              <a:ext uri="{FF2B5EF4-FFF2-40B4-BE49-F238E27FC236}">
                <a16:creationId xmlns:a16="http://schemas.microsoft.com/office/drawing/2014/main" id="{72B97210-4844-B4C6-9752-A2911A42C4CB}"/>
              </a:ext>
            </a:extLst>
          </p:cNvPr>
          <p:cNvPicPr>
            <a:picLocks noChangeAspect="1"/>
          </p:cNvPicPr>
          <p:nvPr/>
        </p:nvPicPr>
        <p:blipFill>
          <a:blip r:embed="rId3"/>
          <a:stretch>
            <a:fillRect/>
          </a:stretch>
        </p:blipFill>
        <p:spPr>
          <a:xfrm>
            <a:off x="626050" y="3091781"/>
            <a:ext cx="6132726" cy="2629851"/>
          </a:xfrm>
          <a:prstGeom prst="rect">
            <a:avLst/>
          </a:prstGeom>
        </p:spPr>
      </p:pic>
      <p:pic>
        <p:nvPicPr>
          <p:cNvPr id="10" name="图片 9">
            <a:extLst>
              <a:ext uri="{FF2B5EF4-FFF2-40B4-BE49-F238E27FC236}">
                <a16:creationId xmlns:a16="http://schemas.microsoft.com/office/drawing/2014/main" id="{F4C73362-A2FC-51A4-2D00-546F5F17B451}"/>
              </a:ext>
            </a:extLst>
          </p:cNvPr>
          <p:cNvPicPr>
            <a:picLocks noChangeAspect="1"/>
          </p:cNvPicPr>
          <p:nvPr/>
        </p:nvPicPr>
        <p:blipFill>
          <a:blip r:embed="rId4"/>
          <a:stretch>
            <a:fillRect/>
          </a:stretch>
        </p:blipFill>
        <p:spPr>
          <a:xfrm>
            <a:off x="7433272" y="1324575"/>
            <a:ext cx="4419600" cy="4851400"/>
          </a:xfrm>
          <a:prstGeom prst="rect">
            <a:avLst/>
          </a:prstGeom>
        </p:spPr>
      </p:pic>
      <p:sp>
        <p:nvSpPr>
          <p:cNvPr id="12" name="文本框 11">
            <a:extLst>
              <a:ext uri="{FF2B5EF4-FFF2-40B4-BE49-F238E27FC236}">
                <a16:creationId xmlns:a16="http://schemas.microsoft.com/office/drawing/2014/main" id="{DE3F7994-C215-378E-8C8F-97CA7E00E26C}"/>
              </a:ext>
            </a:extLst>
          </p:cNvPr>
          <p:cNvSpPr txBox="1"/>
          <p:nvPr/>
        </p:nvSpPr>
        <p:spPr>
          <a:xfrm>
            <a:off x="457200" y="6425514"/>
            <a:ext cx="9143850" cy="369332"/>
          </a:xfrm>
          <a:prstGeom prst="rect">
            <a:avLst/>
          </a:prstGeom>
          <a:noFill/>
        </p:spPr>
        <p:txBody>
          <a:bodyPr wrap="none" rtlCol="0">
            <a:spAutoFit/>
          </a:bodyPr>
          <a:lstStyle/>
          <a:p>
            <a:r>
              <a:rPr kumimoji="1" lang="en-US" altLang="zh-CN" dirty="0" err="1"/>
              <a:t>Springboot</a:t>
            </a:r>
            <a:r>
              <a:rPr kumimoji="1" lang="zh-CN" altLang="en-US" dirty="0"/>
              <a:t> </a:t>
            </a:r>
            <a:r>
              <a:rPr kumimoji="1" lang="en-US" altLang="zh-CN" dirty="0"/>
              <a:t>3.2</a:t>
            </a:r>
            <a:r>
              <a:rPr kumimoji="1" lang="zh-CN" altLang="en-US" dirty="0"/>
              <a:t> 提供了更多的关于</a:t>
            </a:r>
            <a:r>
              <a:rPr kumimoji="1" lang="en-US" altLang="zh-CN" dirty="0" err="1"/>
              <a:t>correlationId</a:t>
            </a:r>
            <a:r>
              <a:rPr kumimoji="1" lang="zh-CN" altLang="en-US" dirty="0"/>
              <a:t>的方法，大家如果感兴趣的话可以再研究</a:t>
            </a:r>
          </a:p>
        </p:txBody>
      </p:sp>
    </p:spTree>
    <p:extLst>
      <p:ext uri="{BB962C8B-B14F-4D97-AF65-F5344CB8AC3E}">
        <p14:creationId xmlns:p14="http://schemas.microsoft.com/office/powerpoint/2010/main" val="1855391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EC3C0-C368-9E9A-BF01-539961ACF745}"/>
              </a:ext>
            </a:extLst>
          </p:cNvPr>
          <p:cNvSpPr>
            <a:spLocks noGrp="1"/>
          </p:cNvSpPr>
          <p:nvPr>
            <p:ph type="title"/>
          </p:nvPr>
        </p:nvSpPr>
        <p:spPr/>
        <p:txBody>
          <a:bodyPr/>
          <a:lstStyle/>
          <a:p>
            <a:r>
              <a:rPr kumimoji="1" lang="zh-CN" altLang="en-US" dirty="0"/>
              <a:t>更多新特性</a:t>
            </a:r>
          </a:p>
        </p:txBody>
      </p:sp>
      <p:sp>
        <p:nvSpPr>
          <p:cNvPr id="3" name="内容占位符 2">
            <a:extLst>
              <a:ext uri="{FF2B5EF4-FFF2-40B4-BE49-F238E27FC236}">
                <a16:creationId xmlns:a16="http://schemas.microsoft.com/office/drawing/2014/main" id="{E1926A86-75D9-DF4B-5E46-C257E136E199}"/>
              </a:ext>
            </a:extLst>
          </p:cNvPr>
          <p:cNvSpPr>
            <a:spLocks noGrp="1"/>
          </p:cNvSpPr>
          <p:nvPr>
            <p:ph idx="1"/>
          </p:nvPr>
        </p:nvSpPr>
        <p:spPr/>
        <p:txBody>
          <a:bodyPr/>
          <a:lstStyle/>
          <a:p>
            <a:r>
              <a:rPr kumimoji="1" lang="zh-CN" altLang="en-US" dirty="0"/>
              <a:t>参考 </a:t>
            </a:r>
            <a:r>
              <a:rPr lang="en-US" altLang="zh-CN" b="1" dirty="0">
                <a:solidFill>
                  <a:srgbClr val="1F2328"/>
                </a:solidFill>
                <a:latin typeface="-apple-system"/>
                <a:hlinkClick r:id="rId2"/>
              </a:rPr>
              <a:t>Spring</a:t>
            </a:r>
            <a:r>
              <a:rPr lang="zh-CN" altLang="en-US" b="1" dirty="0">
                <a:solidFill>
                  <a:srgbClr val="1F2328"/>
                </a:solidFill>
                <a:latin typeface="-apple-system"/>
                <a:hlinkClick r:id="rId2"/>
              </a:rPr>
              <a:t> </a:t>
            </a:r>
            <a:r>
              <a:rPr lang="en-US" altLang="zh-CN" b="1" dirty="0">
                <a:solidFill>
                  <a:srgbClr val="1F2328"/>
                </a:solidFill>
                <a:latin typeface="-apple-system"/>
                <a:hlinkClick r:id="rId2"/>
              </a:rPr>
              <a:t>boot</a:t>
            </a:r>
            <a:r>
              <a:rPr lang="zh-CN" altLang="en-US" b="1" dirty="0">
                <a:solidFill>
                  <a:srgbClr val="1F2328"/>
                </a:solidFill>
                <a:latin typeface="-apple-system"/>
                <a:hlinkClick r:id="rId2"/>
              </a:rPr>
              <a:t> </a:t>
            </a:r>
            <a:r>
              <a:rPr lang="en-US" altLang="zh-CN" b="1" dirty="0">
                <a:solidFill>
                  <a:srgbClr val="1F2328"/>
                </a:solidFill>
                <a:latin typeface="-apple-system"/>
                <a:hlinkClick r:id="rId2"/>
              </a:rPr>
              <a:t>Release Notes</a:t>
            </a:r>
            <a:endParaRPr lang="zh-CN" altLang="en-US" b="1" dirty="0">
              <a:solidFill>
                <a:srgbClr val="1F2328"/>
              </a:solidFill>
              <a:latin typeface="-apple-system"/>
            </a:endParaRPr>
          </a:p>
        </p:txBody>
      </p:sp>
    </p:spTree>
    <p:extLst>
      <p:ext uri="{BB962C8B-B14F-4D97-AF65-F5344CB8AC3E}">
        <p14:creationId xmlns:p14="http://schemas.microsoft.com/office/powerpoint/2010/main" val="289428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CBF97-7873-5713-441E-ECE3E2560E2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29D93EB-2A22-9F67-E49A-B6748ED1A78A}"/>
              </a:ext>
            </a:extLst>
          </p:cNvPr>
          <p:cNvSpPr>
            <a:spLocks noGrp="1"/>
          </p:cNvSpPr>
          <p:nvPr>
            <p:ph idx="1"/>
          </p:nvPr>
        </p:nvSpPr>
        <p:spPr/>
        <p:txBody>
          <a:bodyPr>
            <a:normAutofit lnSpcReduction="10000"/>
          </a:bodyPr>
          <a:lstStyle/>
          <a:p>
            <a:r>
              <a:rPr kumimoji="1" lang="en-US" altLang="zh-CN" dirty="0"/>
              <a:t>The origin of the conflict</a:t>
            </a:r>
          </a:p>
          <a:p>
            <a:r>
              <a:rPr kumimoji="1" lang="en-US" altLang="zh-CN" dirty="0"/>
              <a:t>In 2017, Oracle submitted </a:t>
            </a:r>
            <a:r>
              <a:rPr kumimoji="1" lang="en-US" altLang="zh-CN" dirty="0" err="1"/>
              <a:t>JavaEE</a:t>
            </a:r>
            <a:r>
              <a:rPr kumimoji="1" lang="en-US" altLang="zh-CN" dirty="0"/>
              <a:t> to the Eclipse Foundation as Eclipse Enterprise for Java.</a:t>
            </a:r>
          </a:p>
          <a:p>
            <a:r>
              <a:rPr kumimoji="1" lang="en-US" altLang="zh-CN" dirty="0"/>
              <a:t>However, since the name "Java" is trademarked by Oracle, the Eclipse Foundation is no longer able to use </a:t>
            </a:r>
            <a:r>
              <a:rPr kumimoji="1" lang="en-US" altLang="zh-CN" dirty="0" err="1"/>
              <a:t>javax</a:t>
            </a:r>
            <a:r>
              <a:rPr kumimoji="1" lang="en-US" altLang="zh-CN" dirty="0"/>
              <a:t>.* and java.*, so the project name was changed to Jakarta EE. It is worth mentioning that Jakarta is the largest city on the island of Java (Java) and the capital of Indonesia. The project incubated by the Apache Software Foundation+ also has the name Jakarta, so don't confuse the two projects, the two are not related in any way. (domain splitting)</a:t>
            </a:r>
            <a:endParaRPr kumimoji="1" lang="zh-CN" altLang="en-US" dirty="0"/>
          </a:p>
        </p:txBody>
      </p:sp>
    </p:spTree>
    <p:extLst>
      <p:ext uri="{BB962C8B-B14F-4D97-AF65-F5344CB8AC3E}">
        <p14:creationId xmlns:p14="http://schemas.microsoft.com/office/powerpoint/2010/main" val="252087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63637-30E5-FB00-1B27-888557DD964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FF1660D-3D7B-6607-94A6-163DF2738409}"/>
              </a:ext>
            </a:extLst>
          </p:cNvPr>
          <p:cNvSpPr>
            <a:spLocks noGrp="1"/>
          </p:cNvSpPr>
          <p:nvPr>
            <p:ph idx="1"/>
          </p:nvPr>
        </p:nvSpPr>
        <p:spPr/>
        <p:txBody>
          <a:bodyPr/>
          <a:lstStyle/>
          <a:p>
            <a:endParaRPr kumimoji="1" lang="zh-CN" altLang="en-US" dirty="0"/>
          </a:p>
        </p:txBody>
      </p:sp>
      <p:pic>
        <p:nvPicPr>
          <p:cNvPr id="5" name="图片 4">
            <a:extLst>
              <a:ext uri="{FF2B5EF4-FFF2-40B4-BE49-F238E27FC236}">
                <a16:creationId xmlns:a16="http://schemas.microsoft.com/office/drawing/2014/main" id="{F0D3824A-DE0D-1A83-D3B7-A5CA28870C61}"/>
              </a:ext>
            </a:extLst>
          </p:cNvPr>
          <p:cNvPicPr>
            <a:picLocks noChangeAspect="1"/>
          </p:cNvPicPr>
          <p:nvPr/>
        </p:nvPicPr>
        <p:blipFill>
          <a:blip r:embed="rId2"/>
          <a:stretch>
            <a:fillRect/>
          </a:stretch>
        </p:blipFill>
        <p:spPr>
          <a:xfrm>
            <a:off x="938047" y="365125"/>
            <a:ext cx="9191625" cy="6127750"/>
          </a:xfrm>
          <a:prstGeom prst="rect">
            <a:avLst/>
          </a:prstGeom>
        </p:spPr>
      </p:pic>
    </p:spTree>
    <p:extLst>
      <p:ext uri="{BB962C8B-B14F-4D97-AF65-F5344CB8AC3E}">
        <p14:creationId xmlns:p14="http://schemas.microsoft.com/office/powerpoint/2010/main" val="179174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6BB76-23F2-B1E6-D66F-A7AE90B6E59B}"/>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C10130D8-9A40-0EE1-6027-21600E87EE02}"/>
              </a:ext>
            </a:extLst>
          </p:cNvPr>
          <p:cNvPicPr>
            <a:picLocks noGrp="1" noChangeAspect="1"/>
          </p:cNvPicPr>
          <p:nvPr>
            <p:ph idx="1"/>
          </p:nvPr>
        </p:nvPicPr>
        <p:blipFill>
          <a:blip r:embed="rId2"/>
          <a:stretch>
            <a:fillRect/>
          </a:stretch>
        </p:blipFill>
        <p:spPr>
          <a:xfrm>
            <a:off x="838201" y="216402"/>
            <a:ext cx="9180442" cy="6608655"/>
          </a:xfrm>
          <a:prstGeom prst="rect">
            <a:avLst/>
          </a:prstGeom>
        </p:spPr>
      </p:pic>
    </p:spTree>
    <p:extLst>
      <p:ext uri="{BB962C8B-B14F-4D97-AF65-F5344CB8AC3E}">
        <p14:creationId xmlns:p14="http://schemas.microsoft.com/office/powerpoint/2010/main" val="409856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2262-E62D-757A-DB12-9FDD59B2FDE3}"/>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8F2FA005-5AD4-AC73-0B73-85D3BF61F508}"/>
              </a:ext>
            </a:extLst>
          </p:cNvPr>
          <p:cNvPicPr>
            <a:picLocks noGrp="1" noChangeAspect="1"/>
          </p:cNvPicPr>
          <p:nvPr>
            <p:ph idx="1"/>
          </p:nvPr>
        </p:nvPicPr>
        <p:blipFill>
          <a:blip r:embed="rId2"/>
          <a:stretch>
            <a:fillRect/>
          </a:stretch>
        </p:blipFill>
        <p:spPr>
          <a:xfrm>
            <a:off x="838200" y="2577208"/>
            <a:ext cx="10515600" cy="2848171"/>
          </a:xfrm>
          <a:prstGeom prst="rect">
            <a:avLst/>
          </a:prstGeom>
        </p:spPr>
      </p:pic>
      <p:sp>
        <p:nvSpPr>
          <p:cNvPr id="6" name="文本框 5">
            <a:extLst>
              <a:ext uri="{FF2B5EF4-FFF2-40B4-BE49-F238E27FC236}">
                <a16:creationId xmlns:a16="http://schemas.microsoft.com/office/drawing/2014/main" id="{71B899CD-C74F-6391-88EB-49E895452B11}"/>
              </a:ext>
            </a:extLst>
          </p:cNvPr>
          <p:cNvSpPr txBox="1"/>
          <p:nvPr/>
        </p:nvSpPr>
        <p:spPr>
          <a:xfrm>
            <a:off x="838200" y="1995100"/>
            <a:ext cx="5503430" cy="646331"/>
          </a:xfrm>
          <a:prstGeom prst="rect">
            <a:avLst/>
          </a:prstGeom>
          <a:noFill/>
        </p:spPr>
        <p:txBody>
          <a:bodyPr wrap="none" rtlCol="0">
            <a:spAutoFit/>
          </a:bodyPr>
          <a:lstStyle/>
          <a:p>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Tomcat9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使用的是</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javax</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，而</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10</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及以上版本使用</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jakarta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250249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D42A5-D9E8-5BEF-A31A-27AE0AECDCE7}"/>
              </a:ext>
            </a:extLst>
          </p:cNvPr>
          <p:cNvSpPr>
            <a:spLocks noGrp="1"/>
          </p:cNvSpPr>
          <p:nvPr>
            <p:ph type="title"/>
          </p:nvPr>
        </p:nvSpPr>
        <p:spPr/>
        <p:txBody>
          <a:bodyPr/>
          <a:lstStyle/>
          <a:p>
            <a:r>
              <a:rPr kumimoji="1" lang="en-US" altLang="zh-CN" dirty="0"/>
              <a:t>1.</a:t>
            </a:r>
            <a:r>
              <a:rPr kumimoji="1" lang="zh-CN" altLang="en-US" dirty="0"/>
              <a:t> </a:t>
            </a:r>
            <a:r>
              <a:rPr kumimoji="1" lang="en-US" altLang="zh-CN" dirty="0"/>
              <a:t>Flyway</a:t>
            </a:r>
            <a:r>
              <a:rPr kumimoji="1" lang="zh-CN" altLang="en-US" dirty="0"/>
              <a:t>数据库版本控制工具 </a:t>
            </a:r>
          </a:p>
        </p:txBody>
      </p:sp>
      <p:sp>
        <p:nvSpPr>
          <p:cNvPr id="3" name="内容占位符 2">
            <a:extLst>
              <a:ext uri="{FF2B5EF4-FFF2-40B4-BE49-F238E27FC236}">
                <a16:creationId xmlns:a16="http://schemas.microsoft.com/office/drawing/2014/main" id="{219B9CEA-6459-B64A-671E-A3118B5A8DE2}"/>
              </a:ext>
            </a:extLst>
          </p:cNvPr>
          <p:cNvSpPr>
            <a:spLocks noGrp="1"/>
          </p:cNvSpPr>
          <p:nvPr>
            <p:ph idx="1"/>
          </p:nvPr>
        </p:nvSpPr>
        <p:spPr/>
        <p:txBody>
          <a:bodyPr>
            <a:normAutofit/>
          </a:bodyPr>
          <a:lstStyle/>
          <a:p>
            <a:pPr marL="0" indent="0">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Flyway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是一个数据库版本控制工具，可以与</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Spring Boot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集成，帮助管理数据库的迁移和版本控制，确保</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环境</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（如开发、测试和生产）一致</a:t>
            </a:r>
            <a:r>
              <a:rPr lang="zh-CN" altLang="en-US" sz="1800" kern="100" dirty="0">
                <a:latin typeface="DengXian" panose="02010600030101010101" pitchFamily="2" charset="-122"/>
                <a:ea typeface="DengXian" panose="02010600030101010101" pitchFamily="2" charset="-122"/>
                <a:cs typeface="Times New Roman" panose="02020603050405020304" pitchFamily="18" charset="0"/>
              </a:rPr>
              <a:t>性</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kumimoji="1" lang="en-US" altLang="zh-CN" sz="1800" dirty="0"/>
          </a:p>
          <a:p>
            <a:pPr marL="0" indent="0">
              <a:buNone/>
            </a:pPr>
            <a:r>
              <a:rPr kumimoji="1" lang="zh-CN" altLang="en-US" sz="1800" dirty="0"/>
              <a:t>之前是填写</a:t>
            </a:r>
            <a:r>
              <a:rPr kumimoji="1" lang="en-US" altLang="zh-CN" sz="1800" dirty="0" err="1"/>
              <a:t>rlm</a:t>
            </a:r>
            <a:r>
              <a:rPr kumimoji="1" lang="zh-CN" altLang="en-US" sz="1800" dirty="0"/>
              <a:t> 单子并且将某个部署过的</a:t>
            </a:r>
            <a:r>
              <a:rPr kumimoji="1" lang="en-US" altLang="zh-CN" sz="1800" dirty="0" err="1"/>
              <a:t>rlm</a:t>
            </a:r>
            <a:r>
              <a:rPr kumimoji="1" lang="zh-CN" altLang="en-US" sz="1800" dirty="0"/>
              <a:t> </a:t>
            </a:r>
            <a:r>
              <a:rPr kumimoji="1" lang="en-US" altLang="zh-CN" sz="1800" dirty="0"/>
              <a:t>request</a:t>
            </a:r>
            <a:r>
              <a:rPr kumimoji="1" lang="zh-CN" altLang="en-US" sz="1800" dirty="0"/>
              <a:t> 作为</a:t>
            </a:r>
            <a:r>
              <a:rPr kumimoji="1" lang="en-US" altLang="zh-CN" sz="1800" dirty="0"/>
              <a:t>rollback</a:t>
            </a:r>
            <a:r>
              <a:rPr kumimoji="1" lang="zh-CN" altLang="en-US" sz="1800" dirty="0"/>
              <a:t> ，而使用了</a:t>
            </a:r>
            <a:r>
              <a:rPr kumimoji="1" lang="en-US" altLang="zh-CN" sz="1800" dirty="0"/>
              <a:t>flyway</a:t>
            </a:r>
            <a:r>
              <a:rPr kumimoji="1" lang="zh-CN" altLang="en-US" sz="1800" dirty="0"/>
              <a:t> 可以减少流程话的操作，直接部署</a:t>
            </a:r>
            <a:r>
              <a:rPr kumimoji="1" lang="en-US" altLang="zh-CN" sz="1800" dirty="0"/>
              <a:t>pod</a:t>
            </a:r>
            <a:r>
              <a:rPr kumimoji="1" lang="zh-CN" altLang="en-US" sz="1800" dirty="0"/>
              <a:t>就可以完成脚本的部署</a:t>
            </a:r>
            <a:endParaRPr kumimoji="1" lang="en-US" altLang="zh-CN" sz="1800" dirty="0"/>
          </a:p>
          <a:p>
            <a:pPr marL="0" indent="0">
              <a:buNone/>
            </a:pPr>
            <a:endParaRPr kumimoji="1" lang="en-US" altLang="zh-CN" sz="1800" dirty="0"/>
          </a:p>
          <a:p>
            <a:pPr marL="0" indent="0">
              <a:buNone/>
            </a:pPr>
            <a:r>
              <a:rPr kumimoji="1" lang="zh-CN" altLang="en-US" sz="1800" dirty="0"/>
              <a:t>（贴图）</a:t>
            </a:r>
            <a:endParaRPr kumimoji="1" lang="en-US" altLang="zh-CN" sz="1800" dirty="0"/>
          </a:p>
          <a:p>
            <a:pPr marL="0" indent="0">
              <a:buNone/>
            </a:pPr>
            <a:endParaRPr lang="en-US" altLang="zh-CN" sz="1800" kern="100" dirty="0">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工作原理</a:t>
            </a: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Flyway</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在第一次执行时，会创建一个默认名为</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flyway_schema_history</a:t>
            </a:r>
            <a:r>
              <a:rPr lang="zh-CN" altLang="en-US" sz="1800" kern="100" dirty="0">
                <a:latin typeface="DengXian" panose="02010600030101010101" pitchFamily="2" charset="-122"/>
                <a:ea typeface="DengXian" panose="02010600030101010101" pitchFamily="2" charset="-122"/>
                <a:cs typeface="Times New Roman" panose="02020603050405020304" pitchFamily="18" charset="0"/>
              </a:rPr>
              <a:t>（可配置）</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的历史记录表，这张表会用来跟踪或记录数据库的状态，然后每次启动时都会自动扫描在</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resources/</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db</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/migration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下（可配置）的文件并且通过查询</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flyway_schema_history</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来判断是否为新增文件，从而判断是否进行迁移。</a:t>
            </a:r>
          </a:p>
          <a:p>
            <a:pPr marL="0" indent="0">
              <a:buNone/>
            </a:pP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18505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23273-04E1-96B8-8B4C-6F7BB9E5BA0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6852A1C-E816-3508-2DE6-5651D40A67BF}"/>
              </a:ext>
            </a:extLst>
          </p:cNvPr>
          <p:cNvSpPr>
            <a:spLocks noGrp="1"/>
          </p:cNvSpPr>
          <p:nvPr>
            <p:ph idx="1"/>
          </p:nvPr>
        </p:nvSpPr>
        <p:spPr/>
        <p:txBody>
          <a:bodyPr>
            <a:normAutofit fontScale="62500" lnSpcReduction="20000"/>
          </a:bodyPr>
          <a:lstStyle/>
          <a:p>
            <a:r>
              <a:rPr kumimoji="1" lang="en-US" altLang="zh-CN" dirty="0"/>
              <a:t>Flyway is a database version control tool that can be integrated with Spring Boot to help manage database migration and version control and ensure the consistency of environments (such as development, testing, and production).</a:t>
            </a:r>
          </a:p>
          <a:p>
            <a:endParaRPr kumimoji="1" lang="en-US" altLang="zh-CN" dirty="0"/>
          </a:p>
          <a:p>
            <a:r>
              <a:rPr kumimoji="1" lang="en-US" altLang="zh-CN" dirty="0"/>
              <a:t>Previously, it was necessary to fill in the </a:t>
            </a:r>
            <a:r>
              <a:rPr kumimoji="1" lang="en-US" altLang="zh-CN" dirty="0" err="1"/>
              <a:t>rlm</a:t>
            </a:r>
            <a:r>
              <a:rPr kumimoji="1" lang="en-US" altLang="zh-CN" dirty="0"/>
              <a:t> form and use a deployed </a:t>
            </a:r>
            <a:r>
              <a:rPr kumimoji="1" lang="en-US" altLang="zh-CN" dirty="0" err="1"/>
              <a:t>rlm</a:t>
            </a:r>
            <a:r>
              <a:rPr kumimoji="1" lang="en-US" altLang="zh-CN" dirty="0"/>
              <a:t> request as a rollback. Using flyway can reduce the process operations and directly deploy the pod to complete the script deployment</a:t>
            </a:r>
          </a:p>
          <a:p>
            <a:endParaRPr kumimoji="1" lang="en-US" altLang="zh-CN" dirty="0"/>
          </a:p>
          <a:p>
            <a:r>
              <a:rPr kumimoji="1" lang="en-US" altLang="zh-CN" dirty="0"/>
              <a:t>(Picture)</a:t>
            </a:r>
          </a:p>
          <a:p>
            <a:endParaRPr kumimoji="1" lang="en-US" altLang="zh-CN" dirty="0"/>
          </a:p>
          <a:p>
            <a:r>
              <a:rPr kumimoji="1" lang="en-US" altLang="zh-CN" dirty="0"/>
              <a:t>How it works</a:t>
            </a:r>
          </a:p>
          <a:p>
            <a:r>
              <a:rPr kumimoji="1" lang="en-US" altLang="zh-CN" dirty="0"/>
              <a:t>When Flyway is executed for the first time, it will create a history table with a default name of </a:t>
            </a:r>
            <a:r>
              <a:rPr kumimoji="1" lang="en-US" altLang="zh-CN" dirty="0" err="1"/>
              <a:t>flyway_schema_history</a:t>
            </a:r>
            <a:r>
              <a:rPr kumimoji="1" lang="en-US" altLang="zh-CN" dirty="0"/>
              <a:t> (configurable). This table will be used to track or record the status of the database. Then, each time it is started, it will automatically scan the files under resources/</a:t>
            </a:r>
            <a:r>
              <a:rPr kumimoji="1" lang="en-US" altLang="zh-CN" dirty="0" err="1"/>
              <a:t>db</a:t>
            </a:r>
            <a:r>
              <a:rPr kumimoji="1" lang="en-US" altLang="zh-CN" dirty="0"/>
              <a:t>/migration (configurable) and query </a:t>
            </a:r>
            <a:r>
              <a:rPr kumimoji="1" lang="en-US" altLang="zh-CN" dirty="0" err="1"/>
              <a:t>flyway_schema_history</a:t>
            </a:r>
            <a:r>
              <a:rPr kumimoji="1" lang="en-US" altLang="zh-CN" dirty="0"/>
              <a:t> to determine whether it is a new file, so as to determine whether to migrate.</a:t>
            </a:r>
            <a:endParaRPr kumimoji="1" lang="zh-CN" altLang="en-US" dirty="0"/>
          </a:p>
        </p:txBody>
      </p:sp>
    </p:spTree>
    <p:extLst>
      <p:ext uri="{BB962C8B-B14F-4D97-AF65-F5344CB8AC3E}">
        <p14:creationId xmlns:p14="http://schemas.microsoft.com/office/powerpoint/2010/main" val="266259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BBBB2-52E3-0BD7-6956-1E2918B89E6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D3F7AD8-5185-7526-0774-045919E5BAD5}"/>
              </a:ext>
            </a:extLst>
          </p:cNvPr>
          <p:cNvSpPr>
            <a:spLocks noGrp="1"/>
          </p:cNvSpPr>
          <p:nvPr>
            <p:ph idx="1"/>
          </p:nvPr>
        </p:nvSpPr>
        <p:spPr/>
        <p:txBody>
          <a:bodyPr/>
          <a:lstStyle/>
          <a:p>
            <a:pPr marL="0" indent="0">
              <a:buNone/>
            </a:pPr>
            <a:r>
              <a:rPr kumimoji="1" lang="zh-CN" altLang="en-US" dirty="0"/>
              <a:t>（贴图 ）</a:t>
            </a:r>
          </a:p>
        </p:txBody>
      </p:sp>
    </p:spTree>
    <p:extLst>
      <p:ext uri="{BB962C8B-B14F-4D97-AF65-F5344CB8AC3E}">
        <p14:creationId xmlns:p14="http://schemas.microsoft.com/office/powerpoint/2010/main" val="31538724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1400</Words>
  <Application>Microsoft Macintosh PowerPoint</Application>
  <PresentationFormat>宽屏</PresentationFormat>
  <Paragraphs>81</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-apple-system</vt:lpstr>
      <vt:lpstr>等线</vt:lpstr>
      <vt:lpstr>等线</vt:lpstr>
      <vt:lpstr>等线 Light</vt:lpstr>
      <vt:lpstr>PingFang SC</vt:lpstr>
      <vt:lpstr>Arial</vt:lpstr>
      <vt:lpstr>Consolas</vt:lpstr>
      <vt:lpstr>Georgia</vt:lpstr>
      <vt:lpstr>Helvetica</vt:lpstr>
      <vt:lpstr>Lato</vt:lpstr>
      <vt:lpstr>Open Sans</vt:lpstr>
      <vt:lpstr>Office 主题​​</vt:lpstr>
      <vt:lpstr>PowerPoint 演示文稿</vt:lpstr>
      <vt:lpstr>springboot 3.x new features</vt:lpstr>
      <vt:lpstr>PowerPoint 演示文稿</vt:lpstr>
      <vt:lpstr>PowerPoint 演示文稿</vt:lpstr>
      <vt:lpstr>PowerPoint 演示文稿</vt:lpstr>
      <vt:lpstr>PowerPoint 演示文稿</vt:lpstr>
      <vt:lpstr>1. Flyway数据库版本控制工具 </vt:lpstr>
      <vt:lpstr>PowerPoint 演示文稿</vt:lpstr>
      <vt:lpstr>PowerPoint 演示文稿</vt:lpstr>
      <vt:lpstr>注意事项</vt:lpstr>
      <vt:lpstr>PowerPoint 演示文稿</vt:lpstr>
      <vt:lpstr>2. Virtual Thread </vt:lpstr>
      <vt:lpstr>PowerPoint 演示文稿</vt:lpstr>
      <vt:lpstr>PowerPoint 演示文稿</vt:lpstr>
      <vt:lpstr>PowerPoint 演示文稿</vt:lpstr>
      <vt:lpstr>PowerPoint 演示文稿</vt:lpstr>
      <vt:lpstr>PowerPoint 演示文稿</vt:lpstr>
      <vt:lpstr>3.Ssl bundle</vt:lpstr>
      <vt:lpstr>PowerPoint 演示文稿</vt:lpstr>
      <vt:lpstr>PowerPoint 演示文稿</vt:lpstr>
      <vt:lpstr>PowerPoint 演示文稿</vt:lpstr>
      <vt:lpstr>PowerPoint 演示文稿</vt:lpstr>
      <vt:lpstr>PowerPoint 演示文稿</vt:lpstr>
      <vt:lpstr>4. correlation id 与log 日志</vt:lpstr>
      <vt:lpstr>PowerPoint 演示文稿</vt:lpstr>
      <vt:lpstr>PowerPoint 演示文稿</vt:lpstr>
      <vt:lpstr>PowerPoint 演示文稿</vt:lpstr>
      <vt:lpstr>PowerPoint 演示文稿</vt:lpstr>
      <vt:lpstr>更多新特性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Martin</dc:creator>
  <cp:lastModifiedBy>Ding Martin</cp:lastModifiedBy>
  <cp:revision>34</cp:revision>
  <dcterms:created xsi:type="dcterms:W3CDTF">2024-09-18T13:43:32Z</dcterms:created>
  <dcterms:modified xsi:type="dcterms:W3CDTF">2024-10-09T00:47:02Z</dcterms:modified>
</cp:coreProperties>
</file>