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42803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" name="Marcador de encabezado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quarter" idx="1"/>
          </p:nvPr>
        </p:nvSpPr>
        <p:spPr>
          <a:xfrm>
            <a:off x="388439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2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3"/>
          </p:nvPr>
        </p:nvSpPr>
        <p:spPr>
          <a:xfrm>
            <a:off x="388439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fld id="{145178F1-A670-4006-B350-29CCA3740B97}" type="slidenum">
              <a:t>‹Nº›</a:t>
            </a:fld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362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9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Calibri" pitchFamily="34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9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3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67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638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5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78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236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287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87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5750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2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6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7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6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29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22400" y="1025639"/>
            <a:ext cx="29498760" cy="119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4"/>
          <p:cNvSpPr/>
          <p:nvPr/>
        </p:nvSpPr>
        <p:spPr>
          <a:xfrm>
            <a:off x="36245880" y="14901840"/>
            <a:ext cx="914400" cy="91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Textfeld 5"/>
          <p:cNvSpPr/>
          <p:nvPr/>
        </p:nvSpPr>
        <p:spPr>
          <a:xfrm>
            <a:off x="2519280" y="9201240"/>
            <a:ext cx="13770000" cy="895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8200"/>
            </a:pPr>
            <a:r>
              <a:rPr lang="de-DE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Albert-Ludwigs-Universität Freiburg</a:t>
            </a:r>
          </a:p>
        </p:txBody>
      </p:sp>
      <p:sp>
        <p:nvSpPr>
          <p:cNvPr id="5" name="Marcador de título 4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6" name="Marcador de texto 5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-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7999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graphicFrame>
        <p:nvGraphicFramePr>
          <p:cNvPr id="3" name="Marcador de tabla 2"/>
          <p:cNvGraphicFramePr>
            <a:graphicFrameLocks noGrp="1"/>
          </p:cNvGraphicFramePr>
          <p:nvPr>
            <p:ph type="tbl" idx="4294967295"/>
          </p:nvPr>
        </p:nvGraphicFramePr>
        <p:xfrm>
          <a:off x="36475200" y="12998880"/>
          <a:ext cx="2088000" cy="1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047896" imgH="1047896" progId="">
                  <p:embed/>
                </p:oleObj>
              </mc:Choice>
              <mc:Fallback>
                <p:oleObj r:id="rId4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5200" y="12998880"/>
                        <a:ext cx="2088000" cy="16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2088000" y="2028157"/>
            <a:ext cx="23040000" cy="4422046"/>
          </a:xfrm>
        </p:spPr>
        <p:txBody>
          <a:bodyPr wrap="square">
            <a:spAutoFit/>
          </a:bodyPr>
          <a:lstStyle/>
          <a:p>
            <a:pPr lvl="0" algn="l">
              <a:spcBef>
                <a:spcPts val="870"/>
              </a:spcBef>
              <a:spcAft>
                <a:spcPts val="870"/>
              </a:spcAft>
            </a:pPr>
            <a:r>
              <a:rPr lang="de-DE" sz="18000" b="1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SmartMug</a:t>
            </a:r>
            <a:br>
              <a:rPr lang="de-DE" sz="16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r>
              <a:rPr lang="de-DE" sz="8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The clever way to order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4294967295"/>
          </p:nvPr>
        </p:nvSpPr>
        <p:spPr>
          <a:xfrm>
            <a:off x="2088000" y="7497338"/>
            <a:ext cx="10020240" cy="2130480"/>
          </a:xfrm>
        </p:spPr>
        <p:txBody>
          <a:bodyPr>
            <a:spAutoFit/>
          </a:bodyPr>
          <a:lstStyle/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Martin Dold, Larraitz Orio,</a:t>
            </a:r>
          </a:p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Gürkan Karacocuk, Dennis Tritschler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284000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7999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Connection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SmartMug Protocol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TCP/IP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→ Wireless LAN according to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	   IEEE802.11b/g standard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1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Multicast DNS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name: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type: _smartmug._tcp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284000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960" tIns="302400" rIns="417960" bIns="410760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Sequence diagram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07999" y="38016000"/>
            <a:ext cx="24192000" cy="4392000"/>
          </a:xfrm>
          <a:prstGeom prst="rect">
            <a:avLst/>
          </a:prstGeom>
          <a:solidFill>
            <a:srgbClr val="004A97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53959" bIns="446759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66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           </a:t>
            </a:r>
            <a:r>
              <a:rPr lang="de-DE" sz="6600" b="1" i="0" u="sng" strike="noStrike" baseline="0">
                <a:ln>
                  <a:noFill/>
                </a:ln>
                <a:solidFill>
                  <a:srgbClr val="FFFFFF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Outlook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to the barkeeper → Live data for the barkeeper, direct re-order function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Payment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Capacitive measurement instead of weight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between taps and SmartMug for automated and exact measurement of the filling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endParaRPr lang="de-DE" sz="66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7999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6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Architecture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6600" u="sng" dirty="0"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Andriod App: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Connects to the SmartMug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Wifi access: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Wireless Communication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Standard 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 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Extension to make your mug smart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284000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Functions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1" i="0" u="sng" strike="noStrike" baseline="0" dirty="0">
              <a:ln>
                <a:noFill/>
              </a:ln>
              <a:solidFill>
                <a:srgbClr val="004A97"/>
              </a:solidFill>
              <a:uFillTx/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Connection to mug via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bar code reading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Liquid level sensing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weight (HX711 circuit)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statistic analysis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Interactive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games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Waitress communication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by changing mug color</a:t>
            </a:r>
          </a:p>
        </p:txBody>
      </p:sp>
      <p:pic>
        <p:nvPicPr>
          <p:cNvPr id="12" name="Imagen 307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4458" t="5832" r="4877" b="774"/>
          <a:stretch>
            <a:fillRect/>
          </a:stretch>
        </p:blipFill>
        <p:spPr>
          <a:xfrm>
            <a:off x="14904000" y="1549086"/>
            <a:ext cx="3784319" cy="696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30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16400" y="21841200"/>
            <a:ext cx="3567600" cy="32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3079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5420" t="5273" r="3995" b="1721"/>
          <a:stretch>
            <a:fillRect/>
          </a:stretch>
        </p:blipFill>
        <p:spPr>
          <a:xfrm>
            <a:off x="17915040" y="21816000"/>
            <a:ext cx="3180960" cy="585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ector recto 14"/>
          <p:cNvSpPr/>
          <p:nvPr/>
        </p:nvSpPr>
        <p:spPr>
          <a:xfrm>
            <a:off x="17640000" y="23040000"/>
            <a:ext cx="648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824000" y="21473640"/>
            <a:ext cx="3744000" cy="17424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Connect to your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SmartMug via Bar Code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 by entering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manuell the IP Adress</a:t>
            </a:r>
          </a:p>
        </p:txBody>
      </p:sp>
      <p:sp>
        <p:nvSpPr>
          <p:cNvPr id="17" name="Conector recto 16"/>
          <p:cNvSpPr/>
          <p:nvPr/>
        </p:nvSpPr>
        <p:spPr>
          <a:xfrm flipH="1" flipV="1">
            <a:off x="20520000" y="24768000"/>
            <a:ext cx="864000" cy="864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8" name="Conector recto 17"/>
          <p:cNvSpPr/>
          <p:nvPr/>
        </p:nvSpPr>
        <p:spPr>
          <a:xfrm flipH="1" flipV="1">
            <a:off x="20520000" y="26135999"/>
            <a:ext cx="792000" cy="864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9" name="Conector recto 18"/>
          <p:cNvSpPr/>
          <p:nvPr/>
        </p:nvSpPr>
        <p:spPr>
          <a:xfrm flipH="1">
            <a:off x="20592000" y="23544000"/>
            <a:ext cx="864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0" name="Conector recto 19"/>
          <p:cNvSpPr/>
          <p:nvPr/>
        </p:nvSpPr>
        <p:spPr>
          <a:xfrm>
            <a:off x="17568000" y="24912000"/>
            <a:ext cx="936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456000" y="25344000"/>
            <a:ext cx="316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Order via SmartMug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384000" y="26784000"/>
            <a:ext cx="3168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Play some drinking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games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1384000" y="22464000"/>
            <a:ext cx="3311999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Display some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statistics like promile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3680000" y="24066719"/>
            <a:ext cx="3816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 your personal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for some statistics</a:t>
            </a:r>
          </a:p>
        </p:txBody>
      </p:sp>
      <p:pic>
        <p:nvPicPr>
          <p:cNvPr id="26" name="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14904000" y="30672000"/>
            <a:ext cx="8926920" cy="64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5632000" y="39247200"/>
            <a:ext cx="3160800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"/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7056000" y="24516360"/>
            <a:ext cx="4179600" cy="38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ángulo 28"/>
          <p:cNvSpPr/>
          <p:nvPr/>
        </p:nvSpPr>
        <p:spPr>
          <a:xfrm>
            <a:off x="6912000" y="21672000"/>
            <a:ext cx="288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Bayonet mount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512000" y="22176000"/>
            <a:ext cx="19044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82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Load cell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8000" y="20952000"/>
            <a:ext cx="1584000" cy="503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HX711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848000" y="22680000"/>
            <a:ext cx="3024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Adafruit Huzzah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368000" y="23975999"/>
            <a:ext cx="1872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Batteries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76000" y="23615999"/>
            <a:ext cx="208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RGB-LED</a:t>
            </a:r>
          </a:p>
        </p:txBody>
      </p:sp>
      <p:sp>
        <p:nvSpPr>
          <p:cNvPr id="35" name="Conector recto 34"/>
          <p:cNvSpPr/>
          <p:nvPr/>
        </p:nvSpPr>
        <p:spPr>
          <a:xfrm flipH="1" flipV="1">
            <a:off x="6480000" y="23255999"/>
            <a:ext cx="1223999" cy="576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6" name="Conector recto 35"/>
          <p:cNvSpPr/>
          <p:nvPr/>
        </p:nvSpPr>
        <p:spPr>
          <a:xfrm flipH="1">
            <a:off x="6192000" y="22896000"/>
            <a:ext cx="1511999" cy="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7" name="Conector recto 36"/>
          <p:cNvSpPr/>
          <p:nvPr/>
        </p:nvSpPr>
        <p:spPr>
          <a:xfrm>
            <a:off x="3671999" y="21528000"/>
            <a:ext cx="936001" cy="79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8" name="Conector recto 37"/>
          <p:cNvSpPr/>
          <p:nvPr/>
        </p:nvSpPr>
        <p:spPr>
          <a:xfrm flipH="1">
            <a:off x="5616000" y="21960000"/>
            <a:ext cx="1224000" cy="1080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9" name="Conector recto 38"/>
          <p:cNvSpPr/>
          <p:nvPr/>
        </p:nvSpPr>
        <p:spPr>
          <a:xfrm>
            <a:off x="3528000" y="22464000"/>
            <a:ext cx="936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0" name="Conector recto 39"/>
          <p:cNvSpPr/>
          <p:nvPr/>
        </p:nvSpPr>
        <p:spPr>
          <a:xfrm flipV="1">
            <a:off x="3416400" y="23678999"/>
            <a:ext cx="1254600" cy="513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1" name="Conector recto 40"/>
          <p:cNvSpPr/>
          <p:nvPr/>
        </p:nvSpPr>
        <p:spPr>
          <a:xfrm flipV="1">
            <a:off x="3888000" y="24624000"/>
            <a:ext cx="864000" cy="1008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304000" y="25704000"/>
            <a:ext cx="144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32000" y="23724000"/>
            <a:ext cx="288000" cy="288000"/>
          </a:xfrm>
          <a:prstGeom prst="rect">
            <a:avLst/>
          </a:prstGeom>
          <a:solidFill>
            <a:srgbClr val="FF420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0440000" y="22788000"/>
            <a:ext cx="288000" cy="288000"/>
          </a:xfrm>
          <a:prstGeom prst="rect">
            <a:avLst/>
          </a:prstGeom>
          <a:solidFill>
            <a:srgbClr val="666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9360000" y="21780000"/>
            <a:ext cx="288000" cy="288000"/>
          </a:xfrm>
          <a:prstGeom prst="rect">
            <a:avLst/>
          </a:prstGeom>
          <a:solidFill>
            <a:srgbClr val="FF99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240000" y="21060000"/>
            <a:ext cx="288000" cy="288000"/>
          </a:xfrm>
          <a:prstGeom prst="rect">
            <a:avLst/>
          </a:prstGeom>
          <a:solidFill>
            <a:srgbClr val="00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024000" y="22284000"/>
            <a:ext cx="288000" cy="288000"/>
          </a:xfrm>
          <a:prstGeom prst="rect">
            <a:avLst/>
          </a:pr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844000" y="24084000"/>
            <a:ext cx="288000" cy="288000"/>
          </a:xfrm>
          <a:prstGeom prst="rect">
            <a:avLst/>
          </a:prstGeom>
          <a:solidFill>
            <a:srgbClr val="66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311999" y="25812000"/>
            <a:ext cx="288000" cy="288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632000" y="38001960"/>
            <a:ext cx="4008600" cy="864000"/>
          </a:xfrm>
          <a:prstGeom prst="rect">
            <a:avLst/>
          </a:prstGeom>
          <a:solidFill>
            <a:srgbClr val="FFFFFF"/>
          </a:solidFill>
          <a:ln w="46800" cap="flat">
            <a:solidFill>
              <a:srgbClr val="004A97"/>
            </a:solidFill>
            <a:prstDash val="solid"/>
          </a:ln>
        </p:spPr>
        <p:txBody>
          <a:bodyPr vert="horz" wrap="none" lIns="111600" tIns="140400" rIns="111600" bIns="1404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More Details under: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https://github.com/martin-dold/smartMug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1430280" y="31741559"/>
          <a:ext cx="8966520" cy="885960"/>
        </p:xfrm>
        <a:graphic>
          <a:graphicData uri="http://schemas.openxmlformats.org/drawingml/2006/table">
            <a:tbl>
              <a:tblPr firstRow="1" bandRow="1"/>
              <a:tblGrid>
                <a:gridCol w="2241720">
                  <a:extLst>
                    <a:ext uri="{9D8B030D-6E8A-4147-A177-3AD203B41FA5}">
                      <a16:colId xmlns:a16="http://schemas.microsoft.com/office/drawing/2014/main" val="411221402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16511624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79161901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1196708980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Tag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Length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Value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End of Frame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3127162</TotalTime>
  <Words>205</Words>
  <Application>Microsoft Office PowerPoint</Application>
  <PresentationFormat>Panorámica</PresentationFormat>
  <Paragraphs>74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Geneva</vt:lpstr>
      <vt:lpstr>Times New Roman</vt:lpstr>
      <vt:lpstr>Standard</vt:lpstr>
      <vt:lpstr>Titel1</vt:lpstr>
      <vt:lpstr>SmartMug The clever way to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Fuechsle</dc:creator>
  <cp:lastModifiedBy>Larraitz Orio Zabala</cp:lastModifiedBy>
  <cp:revision>59</cp:revision>
  <cp:lastPrinted>2009-07-17T11:14:46Z</cp:lastPrinted>
  <dcterms:created xsi:type="dcterms:W3CDTF">2017-02-06T16:14:44Z</dcterms:created>
  <dcterms:modified xsi:type="dcterms:W3CDTF">2017-02-07T17:16:46Z</dcterms:modified>
</cp:coreProperties>
</file>