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428037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>
        <p:scale>
          <a:sx n="50" d="100"/>
          <a:sy n="50" d="100"/>
        </p:scale>
        <p:origin x="36" y="-9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" name="Marcador de encabezado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quarter" idx="1"/>
          </p:nvPr>
        </p:nvSpPr>
        <p:spPr>
          <a:xfrm>
            <a:off x="388439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2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3"/>
          </p:nvPr>
        </p:nvSpPr>
        <p:spPr>
          <a:xfrm>
            <a:off x="388439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fld id="{145178F1-A670-4006-B350-29CCA3740B97}" type="slidenum">
              <a:t>‹Nº›</a:t>
            </a:fld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36275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9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Calibri" pitchFamily="34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799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483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5367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0548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40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6387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735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878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67236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4287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876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3323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5750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98923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487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767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4878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1568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247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29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76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22400" y="1025639"/>
            <a:ext cx="29498760" cy="119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4"/>
          <p:cNvSpPr/>
          <p:nvPr/>
        </p:nvSpPr>
        <p:spPr>
          <a:xfrm>
            <a:off x="36245880" y="14901840"/>
            <a:ext cx="914400" cy="911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Textfeld 5"/>
          <p:cNvSpPr/>
          <p:nvPr/>
        </p:nvSpPr>
        <p:spPr>
          <a:xfrm>
            <a:off x="2519280" y="9201240"/>
            <a:ext cx="13770000" cy="895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8200"/>
            </a:pPr>
            <a:r>
              <a:rPr lang="de-DE" sz="40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Albert-Ludwigs-Universität Freiburg</a:t>
            </a:r>
          </a:p>
        </p:txBody>
      </p:sp>
      <p:sp>
        <p:nvSpPr>
          <p:cNvPr id="5" name="Marcador de título 4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6" name="Marcador de texto 5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-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7999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graphicFrame>
        <p:nvGraphicFramePr>
          <p:cNvPr id="3" name="Marcador de tabla 2"/>
          <p:cNvGraphicFramePr>
            <a:graphicFrameLocks noGrp="1"/>
          </p:cNvGraphicFramePr>
          <p:nvPr>
            <p:ph type="tbl" idx="4294967295"/>
          </p:nvPr>
        </p:nvGraphicFramePr>
        <p:xfrm>
          <a:off x="36475200" y="12998880"/>
          <a:ext cx="2088000" cy="1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4" imgW="1047896" imgH="1047896" progId="">
                  <p:embed/>
                </p:oleObj>
              </mc:Choice>
              <mc:Fallback>
                <p:oleObj r:id="rId4" imgW="1047896" imgH="10478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75200" y="12998880"/>
                        <a:ext cx="2088000" cy="16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>
          <a:xfrm>
            <a:off x="2088000" y="2028157"/>
            <a:ext cx="23040000" cy="4422046"/>
          </a:xfrm>
        </p:spPr>
        <p:txBody>
          <a:bodyPr wrap="square">
            <a:spAutoFit/>
          </a:bodyPr>
          <a:lstStyle/>
          <a:p>
            <a:pPr lvl="0" algn="l">
              <a:spcBef>
                <a:spcPts val="870"/>
              </a:spcBef>
              <a:spcAft>
                <a:spcPts val="870"/>
              </a:spcAft>
            </a:pPr>
            <a:r>
              <a:rPr lang="de-DE" sz="18000" b="1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SmartMug</a:t>
            </a:r>
            <a:br>
              <a:rPr lang="de-DE" sz="16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</a:br>
            <a:r>
              <a:rPr lang="de-DE" sz="8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The smart way of drinking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4294967295"/>
          </p:nvPr>
        </p:nvSpPr>
        <p:spPr>
          <a:xfrm>
            <a:off x="2088000" y="7497338"/>
            <a:ext cx="10020240" cy="2130480"/>
          </a:xfrm>
        </p:spPr>
        <p:txBody>
          <a:bodyPr>
            <a:spAutoFit/>
          </a:bodyPr>
          <a:lstStyle/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Martin Dold, Larraitz Orio,</a:t>
            </a:r>
          </a:p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Gürkan Karacocuk, Dennis Tritschler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284000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7999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Connection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SmartMug Protocol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TCP/IP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→ Wireless LAN according to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	   IEEE802.11b/g standard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1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Multicast DNS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name: 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type: _smartmug._tcp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284000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960" tIns="302400" rIns="417960" bIns="410760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Sequence diagram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07999" y="38016000"/>
            <a:ext cx="24192000" cy="4392000"/>
          </a:xfrm>
          <a:prstGeom prst="rect">
            <a:avLst/>
          </a:prstGeom>
          <a:solidFill>
            <a:srgbClr val="004A97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53959" bIns="446759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FFFFFF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Outlook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to the barkeeper → Live data for the barkeeper, direct re-order function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Payment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Capacitive measurement instead of weight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between taps and SmartMug for automated and exact meassuring of the filling level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endParaRPr lang="de-DE" sz="6600" b="0" i="0" u="none" strike="noStrike" baseline="0" dirty="0">
              <a:ln>
                <a:noFill/>
              </a:ln>
              <a:solidFill>
                <a:srgbClr val="FFFFFF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07999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6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Architecture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6600" u="sng" dirty="0"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Android App: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Connects to the SmartMug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Wifi access: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Wireless Communication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Standard 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 mug: 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Extension to make your mug smart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284000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Functions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1" i="0" u="sng" strike="noStrike" baseline="0" dirty="0">
              <a:ln>
                <a:noFill/>
              </a:ln>
              <a:solidFill>
                <a:srgbClr val="004A97"/>
              </a:solidFill>
              <a:uFillTx/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Connection to mug via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bar code reading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Liquid level sensing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weight (HX711 circuit)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statistic analysis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Interactive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games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Waitress communication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by changing mug color</a:t>
            </a:r>
          </a:p>
        </p:txBody>
      </p:sp>
      <p:pic>
        <p:nvPicPr>
          <p:cNvPr id="12" name="Imagen 307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4458" t="5832" r="4877" b="774"/>
          <a:stretch>
            <a:fillRect/>
          </a:stretch>
        </p:blipFill>
        <p:spPr>
          <a:xfrm>
            <a:off x="15051485" y="2139027"/>
            <a:ext cx="3784319" cy="696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30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416400" y="21841200"/>
            <a:ext cx="3567600" cy="328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ángulo 15"/>
          <p:cNvSpPr/>
          <p:nvPr/>
        </p:nvSpPr>
        <p:spPr>
          <a:xfrm>
            <a:off x="13868662" y="24012000"/>
            <a:ext cx="3564000" cy="143604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Connect to SmartMug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via Bar Code or by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entering the IP Adress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1456000" y="25344000"/>
            <a:ext cx="316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Order via SmartMug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383999" y="26784000"/>
            <a:ext cx="3240001" cy="640283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Play drinking games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1300956" y="22320000"/>
            <a:ext cx="3583786" cy="1151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Display statistics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dirty="0"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e.g. Blood alcohol level</a:t>
            </a:r>
            <a:endParaRPr lang="de-DE" sz="2600" b="0" i="0" u="none" strike="noStrike" baseline="0" dirty="0">
              <a:ln>
                <a:noFill/>
              </a:ln>
              <a:solidFill>
                <a:srgbClr val="004A97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3773580" y="26172000"/>
            <a:ext cx="3816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Enter your personal data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for some statistics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4904000" y="30672000"/>
            <a:ext cx="8926920" cy="647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5632000" y="39247200"/>
            <a:ext cx="3160800" cy="31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7056000" y="24516360"/>
            <a:ext cx="4179600" cy="38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ángulo 28"/>
          <p:cNvSpPr/>
          <p:nvPr/>
        </p:nvSpPr>
        <p:spPr>
          <a:xfrm>
            <a:off x="6912000" y="21672000"/>
            <a:ext cx="288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Bayonet mount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512000" y="22176000"/>
            <a:ext cx="19044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82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Load cell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088000" y="20952000"/>
            <a:ext cx="1584000" cy="503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HX711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848000" y="22680000"/>
            <a:ext cx="3149708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dirty="0"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ESP8266 module</a:t>
            </a:r>
            <a:endParaRPr lang="de-DE" sz="2600" b="0" i="0" u="none" strike="noStrike" baseline="0" dirty="0">
              <a:ln>
                <a:noFill/>
              </a:ln>
              <a:solidFill>
                <a:srgbClr val="004A97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368000" y="23975999"/>
            <a:ext cx="1872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Batteries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776000" y="23615999"/>
            <a:ext cx="208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RGB-LED</a:t>
            </a:r>
          </a:p>
        </p:txBody>
      </p:sp>
      <p:sp>
        <p:nvSpPr>
          <p:cNvPr id="35" name="Conector recto 34"/>
          <p:cNvSpPr/>
          <p:nvPr/>
        </p:nvSpPr>
        <p:spPr>
          <a:xfrm flipH="1" flipV="1">
            <a:off x="6480000" y="23255999"/>
            <a:ext cx="1223999" cy="576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6" name="Conector recto 35"/>
          <p:cNvSpPr/>
          <p:nvPr/>
        </p:nvSpPr>
        <p:spPr>
          <a:xfrm flipH="1">
            <a:off x="6192000" y="22896000"/>
            <a:ext cx="1511999" cy="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7" name="Conector recto 36"/>
          <p:cNvSpPr/>
          <p:nvPr/>
        </p:nvSpPr>
        <p:spPr>
          <a:xfrm>
            <a:off x="3671999" y="21528000"/>
            <a:ext cx="936001" cy="79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8" name="Conector recto 37"/>
          <p:cNvSpPr/>
          <p:nvPr/>
        </p:nvSpPr>
        <p:spPr>
          <a:xfrm flipH="1">
            <a:off x="5616000" y="21960000"/>
            <a:ext cx="1224000" cy="1080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9" name="Conector recto 38"/>
          <p:cNvSpPr/>
          <p:nvPr/>
        </p:nvSpPr>
        <p:spPr>
          <a:xfrm>
            <a:off x="3528000" y="22464000"/>
            <a:ext cx="936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0" name="Conector recto 39"/>
          <p:cNvSpPr/>
          <p:nvPr/>
        </p:nvSpPr>
        <p:spPr>
          <a:xfrm flipV="1">
            <a:off x="3416400" y="23678999"/>
            <a:ext cx="1254600" cy="513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1" name="Conector recto 40"/>
          <p:cNvSpPr/>
          <p:nvPr/>
        </p:nvSpPr>
        <p:spPr>
          <a:xfrm flipV="1">
            <a:off x="3888000" y="24624000"/>
            <a:ext cx="864000" cy="1008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304000" y="25704000"/>
            <a:ext cx="144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Case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9432000" y="23724000"/>
            <a:ext cx="288000" cy="288000"/>
          </a:xfrm>
          <a:prstGeom prst="rect">
            <a:avLst/>
          </a:prstGeom>
          <a:solidFill>
            <a:srgbClr val="FF420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0576358" y="22804042"/>
            <a:ext cx="288000" cy="288000"/>
          </a:xfrm>
          <a:prstGeom prst="rect">
            <a:avLst/>
          </a:prstGeom>
          <a:solidFill>
            <a:srgbClr val="6666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9360000" y="21780000"/>
            <a:ext cx="288000" cy="288000"/>
          </a:xfrm>
          <a:prstGeom prst="rect">
            <a:avLst/>
          </a:prstGeom>
          <a:solidFill>
            <a:srgbClr val="FF99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240000" y="21027343"/>
            <a:ext cx="288000" cy="288000"/>
          </a:xfrm>
          <a:prstGeom prst="rect">
            <a:avLst/>
          </a:prstGeom>
          <a:solidFill>
            <a:srgbClr val="00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024000" y="22284000"/>
            <a:ext cx="288000" cy="288000"/>
          </a:xfrm>
          <a:prstGeom prst="rect">
            <a:avLst/>
          </a:pr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844000" y="24100042"/>
            <a:ext cx="288000" cy="288000"/>
          </a:xfrm>
          <a:prstGeom prst="rect">
            <a:avLst/>
          </a:prstGeom>
          <a:solidFill>
            <a:srgbClr val="66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311999" y="25812000"/>
            <a:ext cx="288000" cy="288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632000" y="38001960"/>
            <a:ext cx="4008600" cy="864000"/>
          </a:xfrm>
          <a:prstGeom prst="rect">
            <a:avLst/>
          </a:prstGeom>
          <a:solidFill>
            <a:srgbClr val="FFFFFF"/>
          </a:solidFill>
          <a:ln w="46800" cap="flat">
            <a:solidFill>
              <a:srgbClr val="004A97"/>
            </a:solidFill>
            <a:prstDash val="solid"/>
          </a:ln>
        </p:spPr>
        <p:txBody>
          <a:bodyPr vert="horz" wrap="none" lIns="111600" tIns="140400" rIns="111600" bIns="1404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More Details under: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https://github.com/martin-dold/smartMug</a:t>
            </a: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808080"/>
              </a:clrFrom>
              <a:clrTo>
                <a:srgbClr val="808080">
                  <a:alpha val="0"/>
                </a:srgbClr>
              </a:clrTo>
            </a:clrChange>
          </a:blip>
          <a:srcRect l="5658" t="5815" r="5696" b="838"/>
          <a:stretch/>
        </p:blipFill>
        <p:spPr>
          <a:xfrm>
            <a:off x="17981324" y="21880285"/>
            <a:ext cx="3010932" cy="5838093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1430280" y="31741559"/>
          <a:ext cx="8966520" cy="885960"/>
        </p:xfrm>
        <a:graphic>
          <a:graphicData uri="http://schemas.openxmlformats.org/drawingml/2006/table">
            <a:tbl>
              <a:tblPr firstRow="1" bandRow="1"/>
              <a:tblGrid>
                <a:gridCol w="2241720">
                  <a:extLst>
                    <a:ext uri="{9D8B030D-6E8A-4147-A177-3AD203B41FA5}">
                      <a16:colId xmlns:a16="http://schemas.microsoft.com/office/drawing/2014/main" val="411221402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16511624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791619010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1196708980"/>
                    </a:ext>
                  </a:extLst>
                </a:gridCol>
              </a:tblGrid>
              <a:tr h="8859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Tag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Length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Value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End of Frame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45101"/>
                  </a:ext>
                </a:extLst>
              </a:tr>
            </a:tbl>
          </a:graphicData>
        </a:graphic>
      </p:graphicFrame>
      <p:sp>
        <p:nvSpPr>
          <p:cNvPr id="19" name="Conector recto 18"/>
          <p:cNvSpPr/>
          <p:nvPr/>
        </p:nvSpPr>
        <p:spPr>
          <a:xfrm flipH="1">
            <a:off x="20592000" y="22896001"/>
            <a:ext cx="708956" cy="1224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7" name="Conector recto 16"/>
          <p:cNvSpPr/>
          <p:nvPr/>
        </p:nvSpPr>
        <p:spPr>
          <a:xfrm flipH="1" flipV="1">
            <a:off x="20520000" y="24767999"/>
            <a:ext cx="936000" cy="856284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5" name="Conector recto 14"/>
          <p:cNvSpPr/>
          <p:nvPr/>
        </p:nvSpPr>
        <p:spPr>
          <a:xfrm flipV="1">
            <a:off x="17432662" y="23472000"/>
            <a:ext cx="855338" cy="1222378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0" name="Conector recto 19"/>
          <p:cNvSpPr/>
          <p:nvPr/>
        </p:nvSpPr>
        <p:spPr>
          <a:xfrm flipV="1">
            <a:off x="17621322" y="25487999"/>
            <a:ext cx="882677" cy="1295999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2" name="Conector recto 51"/>
          <p:cNvSpPr/>
          <p:nvPr/>
        </p:nvSpPr>
        <p:spPr>
          <a:xfrm>
            <a:off x="16829903" y="22464000"/>
            <a:ext cx="1320631" cy="554854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14520193" y="22176000"/>
            <a:ext cx="2309710" cy="584462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Glass fill level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endParaRPr lang="de-DE" sz="2600" dirty="0">
              <a:solidFill>
                <a:srgbClr val="004A97"/>
              </a:solidFill>
              <a:latin typeface="Arial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endParaRPr lang="de-DE" sz="2600" b="0" i="0" u="none" strike="noStrike" baseline="0" dirty="0">
              <a:ln>
                <a:noFill/>
              </a:ln>
              <a:solidFill>
                <a:srgbClr val="004A97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8" name="Conector recto 17"/>
          <p:cNvSpPr/>
          <p:nvPr/>
        </p:nvSpPr>
        <p:spPr>
          <a:xfrm flipH="1" flipV="1">
            <a:off x="20519998" y="26135997"/>
            <a:ext cx="864000" cy="1044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3127232</TotalTime>
  <Words>209</Words>
  <Application>Microsoft Office PowerPoint</Application>
  <PresentationFormat>Personalizado</PresentationFormat>
  <Paragraphs>73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Microsoft YaHei</vt:lpstr>
      <vt:lpstr>Arial</vt:lpstr>
      <vt:lpstr>Calibri</vt:lpstr>
      <vt:lpstr>Geneva</vt:lpstr>
      <vt:lpstr>Times New Roman</vt:lpstr>
      <vt:lpstr>Standard</vt:lpstr>
      <vt:lpstr>Titel1</vt:lpstr>
      <vt:lpstr>SmartMug The smart way of drinking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Fuechsle</dc:creator>
  <cp:lastModifiedBy>Larraitz Orio Zabala</cp:lastModifiedBy>
  <cp:revision>66</cp:revision>
  <cp:lastPrinted>2009-07-17T11:14:46Z</cp:lastPrinted>
  <dcterms:created xsi:type="dcterms:W3CDTF">2017-02-06T16:14:44Z</dcterms:created>
  <dcterms:modified xsi:type="dcterms:W3CDTF">2017-02-10T12:22:15Z</dcterms:modified>
</cp:coreProperties>
</file>