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30275213" cy="4280376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4" y="-4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3" name="Marcador de encabezado 2"/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quarter" idx="1"/>
          </p:nvPr>
        </p:nvSpPr>
        <p:spPr>
          <a:xfrm>
            <a:off x="388439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1200" b="0" i="0" u="none" strike="noStrike" baseline="0">
              <a:ln>
                <a:noFill/>
              </a:ln>
              <a:solidFill>
                <a:srgbClr val="000000"/>
              </a:solidFill>
              <a:latin typeface="Calibri" pitchFamily="34"/>
              <a:ea typeface="Geneva" pitchFamily="50"/>
              <a:cs typeface="Geneva" pitchFamily="50"/>
            </a:endParaRPr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2"/>
          </p:nvPr>
        </p:nvSpPr>
        <p:spPr>
          <a:xfrm>
            <a:off x="-3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3"/>
          </p:nvPr>
        </p:nvSpPr>
        <p:spPr>
          <a:xfrm>
            <a:off x="388439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fld id="{145178F1-A670-4006-B350-29CCA3740B97}" type="slidenum">
              <a:t>‹Nº›</a:t>
            </a:fld>
            <a:endParaRPr lang="de-DE" sz="1200" b="0" i="0" u="none" strike="noStrike" baseline="0">
              <a:ln>
                <a:noFill/>
              </a:ln>
              <a:solidFill>
                <a:srgbClr val="000000"/>
              </a:solidFill>
              <a:latin typeface="Calibri" pitchFamily="34"/>
              <a:ea typeface="Geneva" pitchFamily="50"/>
              <a:cs typeface="Geneva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1362757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480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19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1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de-DE" sz="1200" b="0" i="0" u="none" strike="noStrike" baseline="0">
        <a:ln>
          <a:noFill/>
        </a:ln>
        <a:solidFill>
          <a:srgbClr val="000000"/>
        </a:solidFill>
        <a:latin typeface="Calibri" pitchFamily="34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 kern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84600" y="7005638"/>
            <a:ext cx="22706013" cy="149018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84600" y="22482175"/>
            <a:ext cx="22706013" cy="10334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992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834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0363" y="1714500"/>
            <a:ext cx="6810375" cy="365220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514475" y="1714500"/>
            <a:ext cx="20283488" cy="365220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679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84600" y="7005638"/>
            <a:ext cx="22706013" cy="149018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84600" y="22482175"/>
            <a:ext cx="22706013" cy="10334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484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657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5338" y="10671175"/>
            <a:ext cx="26112787" cy="178054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65338" y="28644850"/>
            <a:ext cx="26112787" cy="9363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63877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14475" y="9986963"/>
            <a:ext cx="13546138" cy="2824956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13013" y="9986963"/>
            <a:ext cx="13547725" cy="2824956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351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279650"/>
            <a:ext cx="26111200" cy="82724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85975" y="10493375"/>
            <a:ext cx="12807950" cy="5141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085975" y="15635288"/>
            <a:ext cx="12807950" cy="22996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5327313" y="10493375"/>
            <a:ext cx="12869862" cy="5141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5327313" y="15635288"/>
            <a:ext cx="12869862" cy="22996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789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236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842873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71450" y="6162675"/>
            <a:ext cx="15325725" cy="304180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2876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232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2871450" y="6162675"/>
            <a:ext cx="15325725" cy="304180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5750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923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0363" y="1714500"/>
            <a:ext cx="6810375" cy="365220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514475" y="1714500"/>
            <a:ext cx="20283488" cy="365220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76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5338" y="10671175"/>
            <a:ext cx="26112787" cy="178054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65338" y="28644850"/>
            <a:ext cx="26112787" cy="9363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7674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14475" y="9986963"/>
            <a:ext cx="13546138" cy="2824956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13013" y="9986963"/>
            <a:ext cx="13547725" cy="2824956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78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279650"/>
            <a:ext cx="26111200" cy="82724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85975" y="10493375"/>
            <a:ext cx="12807950" cy="5141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085975" y="15635288"/>
            <a:ext cx="12807950" cy="22996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5327313" y="10493375"/>
            <a:ext cx="12869862" cy="5141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5327313" y="15635288"/>
            <a:ext cx="12869862" cy="22996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68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472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25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71450" y="6162675"/>
            <a:ext cx="15325725" cy="304180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5290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2871450" y="6162675"/>
            <a:ext cx="15325725" cy="304180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276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1514520" y="1714319"/>
            <a:ext cx="27246240" cy="7134120"/>
          </a:xfrm>
          <a:prstGeom prst="rect">
            <a:avLst/>
          </a:prstGeom>
          <a:noFill/>
          <a:ln>
            <a:noFill/>
          </a:ln>
        </p:spPr>
        <p:txBody>
          <a:bodyPr vert="horz" lIns="417240" tIns="208440" rIns="417240" bIns="208440" anchor="ctr" anchorCtr="0" compatLnSpc="1"/>
          <a:lstStyle/>
          <a:p>
            <a:endParaRPr lang="de-DE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1514520" y="9986760"/>
            <a:ext cx="27246240" cy="28249560"/>
          </a:xfrm>
          <a:prstGeom prst="rect">
            <a:avLst/>
          </a:prstGeom>
          <a:noFill/>
          <a:ln>
            <a:noFill/>
          </a:ln>
        </p:spPr>
        <p:txBody>
          <a:bodyPr vert="horz" lIns="417240" tIns="208440" rIns="417240" bIns="208440" anchor="t" anchorCtr="0" compatLnSpc="1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2087280" algn="l"/>
          <a:tab pos="4174920" algn="l"/>
          <a:tab pos="6262560" algn="l"/>
          <a:tab pos="8350200" algn="l"/>
          <a:tab pos="10437480" algn="l"/>
        </a:tabLst>
        <a:defRPr lang="de-DE" sz="20100" b="0" i="0" u="none" strike="noStrike" baseline="0">
          <a:ln>
            <a:noFill/>
          </a:ln>
          <a:solidFill>
            <a:srgbClr val="000000"/>
          </a:solidFill>
          <a:latin typeface="Calibri" pitchFamily="34"/>
        </a:defRPr>
      </a:lvl1pPr>
    </p:titleStyle>
    <p:bodyStyle>
      <a:lvl1pPr marL="0" marR="0" indent="0" algn="l" rtl="0" hangingPunct="0">
        <a:lnSpc>
          <a:spcPct val="100000"/>
        </a:lnSpc>
        <a:spcBef>
          <a:spcPts val="3648"/>
        </a:spcBef>
        <a:spcAft>
          <a:spcPts val="0"/>
        </a:spcAft>
        <a:tabLst>
          <a:tab pos="522000" algn="l"/>
          <a:tab pos="2609640" algn="l"/>
          <a:tab pos="4697279" algn="l"/>
          <a:tab pos="6784920" algn="l"/>
          <a:tab pos="8872200" algn="l"/>
        </a:tabLst>
        <a:defRPr lang="de-DE" sz="14600" b="0" i="0" u="none" strike="noStrike" baseline="0">
          <a:ln>
            <a:noFill/>
          </a:ln>
          <a:solidFill>
            <a:srgbClr val="000000"/>
          </a:solidFill>
          <a:latin typeface="Calibri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1022400" y="1025639"/>
            <a:ext cx="29498760" cy="119505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4"/>
          <p:cNvSpPr/>
          <p:nvPr/>
        </p:nvSpPr>
        <p:spPr>
          <a:xfrm>
            <a:off x="36245880" y="14901840"/>
            <a:ext cx="914400" cy="9111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" name="Textfeld 5"/>
          <p:cNvSpPr/>
          <p:nvPr/>
        </p:nvSpPr>
        <p:spPr>
          <a:xfrm>
            <a:off x="2519280" y="9201240"/>
            <a:ext cx="13770000" cy="895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8200"/>
            </a:pPr>
            <a:r>
              <a:rPr lang="de-DE" sz="40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Albert-Ludwigs-Universität Freiburg</a:t>
            </a:r>
          </a:p>
        </p:txBody>
      </p:sp>
      <p:sp>
        <p:nvSpPr>
          <p:cNvPr id="5" name="Marcador de título 4"/>
          <p:cNvSpPr txBox="1">
            <a:spLocks noGrp="1"/>
          </p:cNvSpPr>
          <p:nvPr>
            <p:ph type="title"/>
          </p:nvPr>
        </p:nvSpPr>
        <p:spPr>
          <a:xfrm>
            <a:off x="1514520" y="1714319"/>
            <a:ext cx="27246240" cy="7134120"/>
          </a:xfrm>
          <a:prstGeom prst="rect">
            <a:avLst/>
          </a:prstGeom>
          <a:noFill/>
          <a:ln>
            <a:noFill/>
          </a:ln>
        </p:spPr>
        <p:txBody>
          <a:bodyPr vert="horz" lIns="417240" tIns="208440" rIns="417240" bIns="208440" anchor="ctr" anchorCtr="0" compatLnSpc="1"/>
          <a:lstStyle/>
          <a:p>
            <a:endParaRPr lang="de-DE"/>
          </a:p>
        </p:txBody>
      </p:sp>
      <p:sp>
        <p:nvSpPr>
          <p:cNvPr id="6" name="Marcador de texto 5"/>
          <p:cNvSpPr txBox="1">
            <a:spLocks noGrp="1"/>
          </p:cNvSpPr>
          <p:nvPr>
            <p:ph type="body" idx="1"/>
          </p:nvPr>
        </p:nvSpPr>
        <p:spPr>
          <a:xfrm>
            <a:off x="1514520" y="9986760"/>
            <a:ext cx="27246240" cy="28249560"/>
          </a:xfrm>
          <a:prstGeom prst="rect">
            <a:avLst/>
          </a:prstGeom>
          <a:noFill/>
          <a:ln>
            <a:noFill/>
          </a:ln>
        </p:spPr>
        <p:txBody>
          <a:bodyPr vert="horz" lIns="417240" tIns="208440" rIns="417240" bIns="208440" anchor="t" anchorCtr="0" compatLnSpc="1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2087280" algn="l"/>
          <a:tab pos="4174920" algn="l"/>
          <a:tab pos="6262560" algn="l"/>
          <a:tab pos="8350200" algn="l"/>
          <a:tab pos="10437480" algn="l"/>
        </a:tabLst>
        <a:defRPr lang="de-DE" sz="20100" b="0" i="0" u="none" strike="noStrike" kern="1200" baseline="0">
          <a:ln>
            <a:noFill/>
          </a:ln>
          <a:solidFill>
            <a:srgbClr val="000000"/>
          </a:solidFill>
          <a:latin typeface="Calibri" pitchFamily="34"/>
        </a:defRPr>
      </a:lvl1pPr>
    </p:titleStyle>
    <p:bodyStyle>
      <a:lvl1pPr marL="0" marR="0" indent="0" algn="l" rtl="0" hangingPunct="0">
        <a:lnSpc>
          <a:spcPct val="100000"/>
        </a:lnSpc>
        <a:spcBef>
          <a:spcPts val="3648"/>
        </a:spcBef>
        <a:spcAft>
          <a:spcPts val="0"/>
        </a:spcAft>
        <a:tabLst>
          <a:tab pos="522000" algn="l"/>
          <a:tab pos="2609640" algn="l"/>
          <a:tab pos="4697279" algn="l"/>
          <a:tab pos="6784920" algn="l"/>
          <a:tab pos="8872200" algn="l"/>
        </a:tabLst>
        <a:defRPr lang="de-DE" sz="14600" b="0" i="0" u="none" strike="noStrike" kern="1200" baseline="0">
          <a:ln>
            <a:noFill/>
          </a:ln>
          <a:solidFill>
            <a:srgbClr val="000000"/>
          </a:solidFill>
          <a:latin typeface="Calibri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9.jp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jp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werPoint-Prä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07999" y="19728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237960" tIns="302400" rIns="453959" bIns="446759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r>
              <a:rPr lang="de-DE" sz="6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   </a:t>
            </a:r>
            <a:r>
              <a:rPr lang="de-DE" sz="6600" b="1" i="0" u="none" strike="noStrike" baseline="0" dirty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SmartMug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endParaRPr lang="de-DE" sz="42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endParaRPr lang="de-DE" sz="42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</p:txBody>
      </p:sp>
      <p:graphicFrame>
        <p:nvGraphicFramePr>
          <p:cNvPr id="3" name="Marcador de tabla 2"/>
          <p:cNvGraphicFramePr>
            <a:graphicFrameLocks noGrp="1"/>
          </p:cNvGraphicFramePr>
          <p:nvPr>
            <p:ph type="tbl" idx="4294967295"/>
          </p:nvPr>
        </p:nvGraphicFramePr>
        <p:xfrm>
          <a:off x="36475200" y="12998880"/>
          <a:ext cx="2088000" cy="16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1047896" imgH="1047896" progId="">
                  <p:embed/>
                </p:oleObj>
              </mc:Choice>
              <mc:Fallback>
                <p:oleObj r:id="rId4" imgW="1047896" imgH="1047896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475200" y="12998880"/>
                        <a:ext cx="2088000" cy="16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ítulo 3"/>
          <p:cNvSpPr txBox="1">
            <a:spLocks noGrp="1"/>
          </p:cNvSpPr>
          <p:nvPr>
            <p:ph type="title" idx="4294967295"/>
          </p:nvPr>
        </p:nvSpPr>
        <p:spPr>
          <a:xfrm>
            <a:off x="2088000" y="2028157"/>
            <a:ext cx="23040000" cy="4422046"/>
          </a:xfrm>
        </p:spPr>
        <p:txBody>
          <a:bodyPr wrap="square">
            <a:spAutoFit/>
          </a:bodyPr>
          <a:lstStyle/>
          <a:p>
            <a:pPr lvl="0" algn="l">
              <a:spcBef>
                <a:spcPts val="870"/>
              </a:spcBef>
              <a:spcAft>
                <a:spcPts val="870"/>
              </a:spcAft>
            </a:pPr>
            <a:r>
              <a:rPr lang="de-DE" sz="18000" b="1" dirty="0">
                <a:solidFill>
                  <a:srgbClr val="FFFFFF"/>
                </a:solidFill>
                <a:latin typeface="Times New Roman" pitchFamily="18"/>
                <a:cs typeface="Times New Roman" pitchFamily="18"/>
              </a:rPr>
              <a:t>SmartMug</a:t>
            </a:r>
            <a:br>
              <a:rPr lang="de-DE" sz="16000" dirty="0">
                <a:solidFill>
                  <a:srgbClr val="FFFFFF"/>
                </a:solidFill>
                <a:latin typeface="Times New Roman" pitchFamily="18"/>
                <a:cs typeface="Times New Roman" pitchFamily="18"/>
              </a:rPr>
            </a:br>
            <a:r>
              <a:rPr lang="de-DE" sz="8000" dirty="0">
                <a:solidFill>
                  <a:srgbClr val="FFFFFF"/>
                </a:solidFill>
                <a:latin typeface="Times New Roman" pitchFamily="18"/>
                <a:cs typeface="Times New Roman" pitchFamily="18"/>
              </a:rPr>
              <a:t>The clever way to order</a:t>
            </a:r>
          </a:p>
        </p:txBody>
      </p:sp>
      <p:sp>
        <p:nvSpPr>
          <p:cNvPr id="5" name="Marcador de texto 4"/>
          <p:cNvSpPr txBox="1">
            <a:spLocks noGrp="1"/>
          </p:cNvSpPr>
          <p:nvPr>
            <p:ph type="body" idx="4294967295"/>
          </p:nvPr>
        </p:nvSpPr>
        <p:spPr>
          <a:xfrm>
            <a:off x="2088000" y="7497338"/>
            <a:ext cx="10020240" cy="2130480"/>
          </a:xfrm>
        </p:spPr>
        <p:txBody>
          <a:bodyPr>
            <a:spAutoFit/>
          </a:bodyPr>
          <a:lstStyle/>
          <a:p>
            <a:pPr lvl="0">
              <a:spcBef>
                <a:spcPts val="1040"/>
              </a:spcBef>
            </a:pPr>
            <a:r>
              <a:rPr lang="de-DE" sz="4000" dirty="0">
                <a:solidFill>
                  <a:srgbClr val="FFFFFF"/>
                </a:solidFill>
                <a:latin typeface="Times New Roman" pitchFamily="18"/>
              </a:rPr>
              <a:t>Martin Dold, Larraitz Orio,</a:t>
            </a:r>
          </a:p>
          <a:p>
            <a:pPr lvl="0">
              <a:spcBef>
                <a:spcPts val="1040"/>
              </a:spcBef>
            </a:pPr>
            <a:r>
              <a:rPr lang="de-DE" sz="4000" dirty="0">
                <a:solidFill>
                  <a:srgbClr val="FFFFFF"/>
                </a:solidFill>
                <a:latin typeface="Times New Roman" pitchFamily="18"/>
              </a:rPr>
              <a:t>Gürkan Karacocuk, Dennis Tritschler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3284000" y="19728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237960" tIns="302400" rIns="453959" bIns="446759" anchor="t" anchorCtr="0" compatLnSpc="1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r>
              <a:rPr lang="de-DE" sz="6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</a:t>
            </a: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SmartMug App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endParaRPr lang="de-DE" sz="66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600"/>
            </a:pPr>
            <a:endParaRPr lang="de-DE" sz="66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07999" y="28872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417600" tIns="302400" rIns="417960" bIns="446759" anchor="t" anchorCtr="0" compatLnSpc="1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6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   </a:t>
            </a: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Connection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4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SmartMug Protocol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4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4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TCP/IP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→ Wireless LAN according to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	   IEEE802.11b/g standard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4200" b="1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Multicast DNS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             Service name: smartmug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             Service type: _smartmug._tcp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66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42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Geneva" pitchFamily="50"/>
              <a:cs typeface="Geneva" pitchFamily="5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3284000" y="28872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417960" tIns="302400" rIns="417960" bIns="410760" anchor="t" anchorCtr="0" compatLnSpc="1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6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            </a:t>
            </a: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Sequence diagram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007999" y="38016000"/>
            <a:ext cx="24192000" cy="4392000"/>
          </a:xfrm>
          <a:prstGeom prst="rect">
            <a:avLst/>
          </a:prstGeom>
          <a:solidFill>
            <a:srgbClr val="004A97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417600" tIns="302400" rIns="453959" bIns="446759" anchor="t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66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            </a:t>
            </a:r>
            <a:r>
              <a:rPr lang="de-DE" sz="6600" b="1" i="0" u="sng" strike="noStrike" baseline="0">
                <a:ln>
                  <a:noFill/>
                </a:ln>
                <a:solidFill>
                  <a:srgbClr val="FFFFFF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Outlook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42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- Connection to the barkeeper → Live data for the barkeeper, direct re-order function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42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- Payment via app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42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- Capacitive measurement instead of weight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42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- Connection between taps and SmartMug for automated and exact measurement of the filling level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r>
              <a:rPr lang="de-DE" sz="4200" b="0" i="0" u="none" strike="noStrike" baseline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>
                <a:solidFill>
                  <a:srgbClr val="FFFFFF"/>
                </a:solidFill>
              </a:defRPr>
            </a:pPr>
            <a:endParaRPr lang="de-DE" sz="6600" b="0" i="0" u="none" strike="noStrike" baseline="0">
              <a:ln>
                <a:noFill/>
              </a:ln>
              <a:solidFill>
                <a:srgbClr val="FFFFFF"/>
              </a:solidFill>
              <a:latin typeface="Times New Roman" pitchFamily="18"/>
              <a:ea typeface="Geneva" pitchFamily="50"/>
              <a:cs typeface="Geneva" pitchFamily="5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007999" y="10584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417600" tIns="302400" rIns="417960" bIns="410760" anchor="t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6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  <a:r>
              <a:rPr lang="de-DE" sz="60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Geneva" pitchFamily="50"/>
                <a:cs typeface="Geneva" pitchFamily="50"/>
              </a:rPr>
              <a:t>  </a:t>
            </a:r>
            <a:r>
              <a:rPr lang="de-DE" sz="6000" b="1" i="0" u="none" strike="noStrike" baseline="0" dirty="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Architecture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endParaRPr lang="de-DE" sz="6600" b="0" i="0" u="sng" strike="noStrike" baseline="0" dirty="0">
              <a:ln>
                <a:noFill/>
              </a:ln>
              <a:solidFill>
                <a:srgbClr val="004A97"/>
              </a:solidFill>
              <a:uFillTx/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          Connects to the SmartMug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endParaRPr lang="de-DE" sz="2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          Wireless Communication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endParaRPr lang="de-DE" sz="2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          Standard Mug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endParaRPr lang="de-DE" sz="4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endParaRPr lang="de-DE" sz="22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60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                       Extension to make your mug smart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3284000" y="10584000"/>
            <a:ext cx="11916000" cy="8784000"/>
          </a:xfrm>
          <a:prstGeom prst="rect">
            <a:avLst/>
          </a:prstGeom>
          <a:solidFill>
            <a:srgbClr val="FFFFFF"/>
          </a:solidFill>
          <a:ln w="82800" cap="flat">
            <a:solidFill>
              <a:srgbClr val="004A97"/>
            </a:solidFill>
            <a:prstDash val="solid"/>
          </a:ln>
        </p:spPr>
        <p:txBody>
          <a:bodyPr vert="horz" wrap="none" lIns="417600" tIns="302400" rIns="417960" bIns="410760" anchor="t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6600" b="1" i="0" u="sng" strike="noStrike" baseline="0" dirty="0">
                <a:ln>
                  <a:noFill/>
                </a:ln>
                <a:solidFill>
                  <a:srgbClr val="004A97"/>
                </a:solidFill>
                <a:uFillTx/>
                <a:latin typeface="Times New Roman" pitchFamily="18"/>
                <a:ea typeface="Geneva" pitchFamily="50"/>
                <a:cs typeface="Geneva" pitchFamily="50"/>
              </a:rPr>
              <a:t>Functions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6600" b="1" i="0" u="sng" strike="noStrike" baseline="0" dirty="0">
              <a:ln>
                <a:noFill/>
              </a:ln>
              <a:solidFill>
                <a:srgbClr val="004A97"/>
              </a:solidFill>
              <a:uFillTx/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Connection to mug via </a:t>
            </a: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bar code reading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36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Liquid level sensing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via weight (HX711 circuit)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36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Drinking </a:t>
            </a: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statistic analysis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via app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36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Interactive </a:t>
            </a: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drinking games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via app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endParaRPr lang="de-DE" sz="3600" b="0" i="0" u="none" strike="noStrike" baseline="0" dirty="0">
              <a:ln>
                <a:noFill/>
              </a:ln>
              <a:solidFill>
                <a:srgbClr val="004A97"/>
              </a:solidFill>
              <a:latin typeface="Times New Roman" pitchFamily="18"/>
              <a:ea typeface="Geneva" pitchFamily="50"/>
              <a:cs typeface="Geneva" pitchFamily="5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700"/>
            </a:pPr>
            <a:r>
              <a:rPr lang="de-DE" sz="4200" b="1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Waitress communication</a:t>
            </a:r>
            <a:r>
              <a:rPr lang="de-DE" sz="4200" b="0" i="0" u="none" strike="noStrike" baseline="0" dirty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 by changing mug color</a:t>
            </a:r>
          </a:p>
        </p:txBody>
      </p:sp>
      <p:pic>
        <p:nvPicPr>
          <p:cNvPr id="12" name="Imagen 3072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 l="4458" t="5832" r="4877" b="774"/>
          <a:stretch>
            <a:fillRect/>
          </a:stretch>
        </p:blipFill>
        <p:spPr>
          <a:xfrm>
            <a:off x="14904000" y="1549086"/>
            <a:ext cx="3784319" cy="6968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3071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3416400" y="21841200"/>
            <a:ext cx="3567600" cy="32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n 3079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 l="5420" t="5273" r="3995" b="1721"/>
          <a:stretch>
            <a:fillRect/>
          </a:stretch>
        </p:blipFill>
        <p:spPr>
          <a:xfrm>
            <a:off x="17915040" y="21816000"/>
            <a:ext cx="3180960" cy="58575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onector recto 14"/>
          <p:cNvSpPr/>
          <p:nvPr/>
        </p:nvSpPr>
        <p:spPr>
          <a:xfrm>
            <a:off x="17640000" y="23040000"/>
            <a:ext cx="648000" cy="432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3824000" y="21473640"/>
            <a:ext cx="3744000" cy="17424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586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Connect to your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SmartMug via Bar Code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or by entering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manuell the IP Adress</a:t>
            </a:r>
          </a:p>
        </p:txBody>
      </p:sp>
      <p:sp>
        <p:nvSpPr>
          <p:cNvPr id="17" name="Conector recto 16"/>
          <p:cNvSpPr/>
          <p:nvPr/>
        </p:nvSpPr>
        <p:spPr>
          <a:xfrm flipH="1" flipV="1">
            <a:off x="20520000" y="24768000"/>
            <a:ext cx="864000" cy="864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18" name="Conector recto 17"/>
          <p:cNvSpPr/>
          <p:nvPr/>
        </p:nvSpPr>
        <p:spPr>
          <a:xfrm flipH="1" flipV="1">
            <a:off x="20520000" y="26135999"/>
            <a:ext cx="792000" cy="864001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19" name="Conector recto 18"/>
          <p:cNvSpPr/>
          <p:nvPr/>
        </p:nvSpPr>
        <p:spPr>
          <a:xfrm flipH="1">
            <a:off x="20592000" y="23544000"/>
            <a:ext cx="864000" cy="576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20" name="Conector recto 19"/>
          <p:cNvSpPr/>
          <p:nvPr/>
        </p:nvSpPr>
        <p:spPr>
          <a:xfrm>
            <a:off x="17568000" y="24912000"/>
            <a:ext cx="936000" cy="576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1456000" y="25344000"/>
            <a:ext cx="3168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Order via SmartMug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1384000" y="26784000"/>
            <a:ext cx="3168000" cy="1007999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Play some drinking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games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21384000" y="22464000"/>
            <a:ext cx="3311999" cy="1007999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Display some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statistics like promile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3680000" y="24066719"/>
            <a:ext cx="3816000" cy="1007999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Enter your personal Data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for some statistics</a:t>
            </a:r>
          </a:p>
        </p:txBody>
      </p:sp>
      <p:pic>
        <p:nvPicPr>
          <p:cNvPr id="26" name=""/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14904000" y="30672000"/>
            <a:ext cx="8926920" cy="647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"/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25632000" y="39247200"/>
            <a:ext cx="3160800" cy="31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"/>
          <p:cNvPicPr>
            <a:picLocks noChangeAspect="1"/>
          </p:cNvPicPr>
          <p:nvPr/>
        </p:nvPicPr>
        <p:blipFill>
          <a:blip r:embed="rId11">
            <a:lum/>
            <a:alphaModFix/>
          </a:blip>
          <a:srcRect/>
          <a:stretch>
            <a:fillRect/>
          </a:stretch>
        </p:blipFill>
        <p:spPr>
          <a:xfrm>
            <a:off x="7056000" y="24516360"/>
            <a:ext cx="4179600" cy="3851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Rectángulo 28"/>
          <p:cNvSpPr/>
          <p:nvPr/>
        </p:nvSpPr>
        <p:spPr>
          <a:xfrm>
            <a:off x="6912000" y="21672000"/>
            <a:ext cx="2880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Bayonet mount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1512000" y="22176000"/>
            <a:ext cx="19044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82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Load cell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2088000" y="20952000"/>
            <a:ext cx="1584000" cy="503999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HX711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7848000" y="22680000"/>
            <a:ext cx="3024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Adafruit Huzzah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1368000" y="23975999"/>
            <a:ext cx="1872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Batteries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7776000" y="23615999"/>
            <a:ext cx="2088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RGB-LED</a:t>
            </a:r>
          </a:p>
        </p:txBody>
      </p:sp>
      <p:sp>
        <p:nvSpPr>
          <p:cNvPr id="35" name="Conector recto 34"/>
          <p:cNvSpPr/>
          <p:nvPr/>
        </p:nvSpPr>
        <p:spPr>
          <a:xfrm flipH="1" flipV="1">
            <a:off x="6480000" y="23255999"/>
            <a:ext cx="1223999" cy="576001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36" name="Conector recto 35"/>
          <p:cNvSpPr/>
          <p:nvPr/>
        </p:nvSpPr>
        <p:spPr>
          <a:xfrm flipH="1">
            <a:off x="6192000" y="22896000"/>
            <a:ext cx="1511999" cy="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37" name="Conector recto 36"/>
          <p:cNvSpPr/>
          <p:nvPr/>
        </p:nvSpPr>
        <p:spPr>
          <a:xfrm>
            <a:off x="3671999" y="21528000"/>
            <a:ext cx="936001" cy="792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38" name="Conector recto 37"/>
          <p:cNvSpPr/>
          <p:nvPr/>
        </p:nvSpPr>
        <p:spPr>
          <a:xfrm flipH="1">
            <a:off x="5616000" y="21960000"/>
            <a:ext cx="1224000" cy="1080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39" name="Conector recto 38"/>
          <p:cNvSpPr/>
          <p:nvPr/>
        </p:nvSpPr>
        <p:spPr>
          <a:xfrm>
            <a:off x="3528000" y="22464000"/>
            <a:ext cx="936000" cy="432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0" name="Conector recto 39"/>
          <p:cNvSpPr/>
          <p:nvPr/>
        </p:nvSpPr>
        <p:spPr>
          <a:xfrm flipV="1">
            <a:off x="3416400" y="23678999"/>
            <a:ext cx="1254600" cy="513001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1" name="Conector recto 40"/>
          <p:cNvSpPr/>
          <p:nvPr/>
        </p:nvSpPr>
        <p:spPr>
          <a:xfrm flipV="1">
            <a:off x="3888000" y="24624000"/>
            <a:ext cx="864000" cy="1008000"/>
          </a:xfrm>
          <a:prstGeom prst="line">
            <a:avLst/>
          </a:prstGeom>
          <a:noFill/>
          <a:ln w="36000">
            <a:solidFill>
              <a:srgbClr val="004A97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304000" y="25704000"/>
            <a:ext cx="1440000" cy="576000"/>
          </a:xfrm>
          <a:prstGeom prst="rect">
            <a:avLst/>
          </a:prstGeom>
          <a:solidFill>
            <a:srgbClr val="FFFFFF"/>
          </a:solidFill>
          <a:ln w="72000">
            <a:solidFill>
              <a:srgbClr val="004A97"/>
            </a:solidFill>
            <a:prstDash val="solid"/>
          </a:ln>
        </p:spPr>
        <p:txBody>
          <a:bodyPr vert="horz" wrap="none" lIns="90000" tIns="82800" rIns="54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2600"/>
            </a:pPr>
            <a:r>
              <a:rPr lang="de-DE" sz="2600" b="0" i="0" u="none" strike="noStrike" baseline="0">
                <a:ln>
                  <a:noFill/>
                </a:ln>
                <a:solidFill>
                  <a:srgbClr val="004A97"/>
                </a:solidFill>
                <a:latin typeface="Arial" pitchFamily="18"/>
                <a:ea typeface="Geneva" pitchFamily="50"/>
                <a:cs typeface="Geneva" pitchFamily="50"/>
              </a:rPr>
              <a:t>Case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9432000" y="23724000"/>
            <a:ext cx="288000" cy="288000"/>
          </a:xfrm>
          <a:prstGeom prst="rect">
            <a:avLst/>
          </a:prstGeom>
          <a:solidFill>
            <a:srgbClr val="FF420E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0440000" y="22788000"/>
            <a:ext cx="288000" cy="288000"/>
          </a:xfrm>
          <a:prstGeom prst="rect">
            <a:avLst/>
          </a:prstGeom>
          <a:solidFill>
            <a:srgbClr val="6666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9360000" y="21780000"/>
            <a:ext cx="288000" cy="288000"/>
          </a:xfrm>
          <a:prstGeom prst="rect">
            <a:avLst/>
          </a:prstGeom>
          <a:solidFill>
            <a:srgbClr val="FF99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3240000" y="21060000"/>
            <a:ext cx="288000" cy="288000"/>
          </a:xfrm>
          <a:prstGeom prst="rect">
            <a:avLst/>
          </a:prstGeom>
          <a:solidFill>
            <a:srgbClr val="00CC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3024000" y="22284000"/>
            <a:ext cx="288000" cy="288000"/>
          </a:xfrm>
          <a:prstGeom prst="rect">
            <a:avLst/>
          </a:prstGeom>
          <a:solidFill>
            <a:srgbClr val="FFFF66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2844000" y="24084000"/>
            <a:ext cx="288000" cy="288000"/>
          </a:xfrm>
          <a:prstGeom prst="rect">
            <a:avLst/>
          </a:prstGeom>
          <a:solidFill>
            <a:srgbClr val="66FF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3311999" y="25812000"/>
            <a:ext cx="288000" cy="288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</a:pPr>
            <a:endParaRPr lang="de-DE" sz="8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Geneva" pitchFamily="50"/>
              <a:cs typeface="Geneva" pitchFamily="50"/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25632000" y="38001960"/>
            <a:ext cx="4008600" cy="864000"/>
          </a:xfrm>
          <a:prstGeom prst="rect">
            <a:avLst/>
          </a:prstGeom>
          <a:solidFill>
            <a:srgbClr val="FFFFFF"/>
          </a:solidFill>
          <a:ln w="46800" cap="flat">
            <a:solidFill>
              <a:srgbClr val="004A97"/>
            </a:solidFill>
            <a:prstDash val="solid"/>
          </a:ln>
        </p:spPr>
        <p:txBody>
          <a:bodyPr vert="horz" wrap="none" lIns="111600" tIns="140400" rIns="111600" bIns="1404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1800">
                <a:solidFill>
                  <a:srgbClr val="004A97"/>
                </a:solidFill>
              </a:defRPr>
            </a:pPr>
            <a:r>
              <a:rPr lang="de-DE" sz="1800" b="0" i="0" u="none" strike="noStrike" baseline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More Details under: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087280" algn="l"/>
                <a:tab pos="4174920" algn="l"/>
                <a:tab pos="6262560" algn="l"/>
                <a:tab pos="8350200" algn="l"/>
                <a:tab pos="10437480" algn="l"/>
              </a:tabLst>
              <a:defRPr sz="1800">
                <a:solidFill>
                  <a:srgbClr val="004A97"/>
                </a:solidFill>
              </a:defRPr>
            </a:pPr>
            <a:r>
              <a:rPr lang="de-DE" sz="1800" b="0" i="0" u="none" strike="noStrike" baseline="0">
                <a:ln>
                  <a:noFill/>
                </a:ln>
                <a:solidFill>
                  <a:srgbClr val="004A97"/>
                </a:solidFill>
                <a:latin typeface="Times New Roman" pitchFamily="18"/>
                <a:ea typeface="Geneva" pitchFamily="50"/>
                <a:cs typeface="Geneva" pitchFamily="50"/>
              </a:rPr>
              <a:t>https://github.com/martin-dold/smartMug</a:t>
            </a:r>
          </a:p>
        </p:txBody>
      </p:sp>
      <p:pic>
        <p:nvPicPr>
          <p:cNvPr id="51" name=""/>
          <p:cNvPicPr>
            <a:picLocks noChangeAspect="1"/>
          </p:cNvPicPr>
          <p:nvPr/>
        </p:nvPicPr>
        <p:blipFill>
          <a:blip r:embed="rId12">
            <a:lum/>
            <a:alphaModFix/>
          </a:blip>
          <a:srcRect/>
          <a:stretch>
            <a:fillRect/>
          </a:stretch>
        </p:blipFill>
        <p:spPr>
          <a:xfrm>
            <a:off x="2808000" y="14256000"/>
            <a:ext cx="1659240" cy="100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"/>
          <p:cNvPicPr>
            <a:picLocks noChangeAspect="1"/>
          </p:cNvPicPr>
          <p:nvPr/>
        </p:nvPicPr>
        <p:blipFill>
          <a:blip r:embed="rId12">
            <a:lum/>
            <a:alphaModFix/>
          </a:blip>
          <a:srcRect/>
          <a:stretch>
            <a:fillRect/>
          </a:stretch>
        </p:blipFill>
        <p:spPr>
          <a:xfrm>
            <a:off x="9428986" y="29261804"/>
            <a:ext cx="1659240" cy="100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21507154" y="10811957"/>
            <a:ext cx="1658879" cy="151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"/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2736000" y="12600000"/>
            <a:ext cx="122400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"/>
          <p:cNvPicPr>
            <a:picLocks noChangeAspect="1"/>
          </p:cNvPicPr>
          <p:nvPr/>
        </p:nvPicPr>
        <p:blipFill>
          <a:blip r:embed="rId15">
            <a:lum/>
            <a:alphaModFix/>
          </a:blip>
          <a:srcRect/>
          <a:stretch>
            <a:fillRect/>
          </a:stretch>
        </p:blipFill>
        <p:spPr>
          <a:xfrm>
            <a:off x="2824200" y="17496000"/>
            <a:ext cx="1512000" cy="12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"/>
          <p:cNvPicPr>
            <a:picLocks noChangeAspect="1"/>
          </p:cNvPicPr>
          <p:nvPr/>
        </p:nvPicPr>
        <p:blipFill>
          <a:blip r:embed="rId15">
            <a:lum/>
            <a:alphaModFix/>
          </a:blip>
          <a:srcRect/>
          <a:stretch>
            <a:fillRect/>
          </a:stretch>
        </p:blipFill>
        <p:spPr>
          <a:xfrm>
            <a:off x="9288929" y="19912581"/>
            <a:ext cx="1512000" cy="12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"/>
          <p:cNvPicPr>
            <a:picLocks noChangeAspect="1"/>
          </p:cNvPicPr>
          <p:nvPr/>
        </p:nvPicPr>
        <p:blipFill>
          <a:blip r:embed="rId16">
            <a:lum/>
            <a:alphaModFix/>
          </a:blip>
          <a:srcRect/>
          <a:stretch>
            <a:fillRect/>
          </a:stretch>
        </p:blipFill>
        <p:spPr>
          <a:xfrm>
            <a:off x="3024000" y="15767999"/>
            <a:ext cx="1080000" cy="116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"/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22498199" y="20051462"/>
            <a:ext cx="1083600" cy="10083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" name="Tabla 24"/>
          <p:cNvGraphicFramePr>
            <a:graphicFrameLocks noGrp="1"/>
          </p:cNvGraphicFramePr>
          <p:nvPr/>
        </p:nvGraphicFramePr>
        <p:xfrm>
          <a:off x="1430280" y="31741559"/>
          <a:ext cx="8966520" cy="885960"/>
        </p:xfrm>
        <a:graphic>
          <a:graphicData uri="http://schemas.openxmlformats.org/drawingml/2006/table">
            <a:tbl>
              <a:tblPr firstRow="1" bandRow="1"/>
              <a:tblGrid>
                <a:gridCol w="2241720">
                  <a:extLst>
                    <a:ext uri="{9D8B030D-6E8A-4147-A177-3AD203B41FA5}">
                      <a16:colId xmlns:a16="http://schemas.microsoft.com/office/drawing/2014/main" val="4112214029"/>
                    </a:ext>
                  </a:extLst>
                </a:gridCol>
                <a:gridCol w="2241720">
                  <a:extLst>
                    <a:ext uri="{9D8B030D-6E8A-4147-A177-3AD203B41FA5}">
                      <a16:colId xmlns:a16="http://schemas.microsoft.com/office/drawing/2014/main" val="1165116249"/>
                    </a:ext>
                  </a:extLst>
                </a:gridCol>
                <a:gridCol w="2241720">
                  <a:extLst>
                    <a:ext uri="{9D8B030D-6E8A-4147-A177-3AD203B41FA5}">
                      <a16:colId xmlns:a16="http://schemas.microsoft.com/office/drawing/2014/main" val="1791619010"/>
                    </a:ext>
                  </a:extLst>
                </a:gridCol>
                <a:gridCol w="2241360">
                  <a:extLst>
                    <a:ext uri="{9D8B030D-6E8A-4147-A177-3AD203B41FA5}">
                      <a16:colId xmlns:a16="http://schemas.microsoft.com/office/drawing/2014/main" val="1196708980"/>
                    </a:ext>
                  </a:extLst>
                </a:gridCol>
              </a:tblGrid>
              <a:tr h="88596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Tag</a:t>
                      </a:r>
                    </a:p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1byte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Length</a:t>
                      </a:r>
                    </a:p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1byte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Value</a:t>
                      </a:r>
                    </a:p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n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End of Frame</a:t>
                      </a:r>
                    </a:p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2087280" algn="l"/>
                          <a:tab pos="4174920" algn="l"/>
                          <a:tab pos="6262560" algn="l"/>
                          <a:tab pos="8350200" algn="l"/>
                          <a:tab pos="10437480" algn="l"/>
                        </a:tabLst>
                        <a:defRPr sz="8200"/>
                      </a:pPr>
                      <a:r>
                        <a:rPr lang="de-DE" sz="2600" b="0" i="0" u="none" strike="noStrike" baseline="0">
                          <a:ln>
                            <a:noFill/>
                          </a:ln>
                          <a:solidFill>
                            <a:srgbClr val="004A97"/>
                          </a:solidFill>
                          <a:latin typeface="Times New Roman" pitchFamily="18"/>
                          <a:ea typeface="Geneva" pitchFamily="50"/>
                          <a:cs typeface="Geneva" pitchFamily="50"/>
                        </a:rPr>
                        <a:t>1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0451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el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3127145</TotalTime>
  <Words>198</Words>
  <Application>Microsoft Office PowerPoint</Application>
  <PresentationFormat>Panorámica</PresentationFormat>
  <Paragraphs>74</Paragraphs>
  <Slides>1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Microsoft YaHei</vt:lpstr>
      <vt:lpstr>Arial</vt:lpstr>
      <vt:lpstr>Calibri</vt:lpstr>
      <vt:lpstr>Geneva</vt:lpstr>
      <vt:lpstr>Times New Roman</vt:lpstr>
      <vt:lpstr>Standard</vt:lpstr>
      <vt:lpstr>Titel1</vt:lpstr>
      <vt:lpstr>SmartMug The clever way to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Fuechsle</dc:creator>
  <cp:lastModifiedBy>Larraitz Orio Zabala</cp:lastModifiedBy>
  <cp:revision>56</cp:revision>
  <cp:lastPrinted>2009-07-17T11:14:46Z</cp:lastPrinted>
  <dcterms:created xsi:type="dcterms:W3CDTF">2017-02-06T16:14:44Z</dcterms:created>
  <dcterms:modified xsi:type="dcterms:W3CDTF">2017-02-07T16:59:58Z</dcterms:modified>
</cp:coreProperties>
</file>