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56" r:id="rId3"/>
    <p:sldId id="258" r:id="rId5"/>
    <p:sldId id="25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 He" initials="M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AE3"/>
    <a:srgbClr val="21824C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094"/>
        <p:guide pos="389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roup 236"/>
          <p:cNvGrpSpPr/>
          <p:nvPr/>
        </p:nvGrpSpPr>
        <p:grpSpPr>
          <a:xfrm>
            <a:off x="-50800" y="-90170"/>
            <a:ext cx="6234430" cy="7028180"/>
            <a:chOff x="-68" y="-154"/>
            <a:chExt cx="9818" cy="11068"/>
          </a:xfrm>
        </p:grpSpPr>
        <p:sp>
          <p:nvSpPr>
            <p:cNvPr id="202" name="Rectangles 201"/>
            <p:cNvSpPr/>
            <p:nvPr/>
          </p:nvSpPr>
          <p:spPr>
            <a:xfrm>
              <a:off x="863" y="1449"/>
              <a:ext cx="8887" cy="8411"/>
            </a:xfrm>
            <a:prstGeom prst="rect">
              <a:avLst/>
            </a:prstGeom>
            <a:pattFill prst="lgGrid">
              <a:fgClr>
                <a:schemeClr val="bg2"/>
              </a:fgClr>
              <a:bgClr>
                <a:srgbClr val="FFFFFF"/>
              </a:bgClr>
            </a:patt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92" name="Picture 191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4520000" flipH="1">
              <a:off x="7447" y="2650"/>
              <a:ext cx="522" cy="1124"/>
            </a:xfrm>
            <a:prstGeom prst="rect">
              <a:avLst/>
            </a:prstGeom>
          </p:spPr>
        </p:pic>
        <p:pic>
          <p:nvPicPr>
            <p:cNvPr id="191" name="Picture 190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9260000" flipH="1">
              <a:off x="8782" y="5428"/>
              <a:ext cx="522" cy="1124"/>
            </a:xfrm>
            <a:prstGeom prst="rect">
              <a:avLst/>
            </a:prstGeom>
          </p:spPr>
        </p:pic>
        <p:pic>
          <p:nvPicPr>
            <p:cNvPr id="190" name="Picture 189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280000">
              <a:off x="4438" y="5416"/>
              <a:ext cx="522" cy="1124"/>
            </a:xfrm>
            <a:prstGeom prst="rect">
              <a:avLst/>
            </a:prstGeom>
          </p:spPr>
        </p:pic>
        <p:grpSp>
          <p:nvGrpSpPr>
            <p:cNvPr id="169" name="Group 168"/>
            <p:cNvGrpSpPr/>
            <p:nvPr/>
          </p:nvGrpSpPr>
          <p:grpSpPr>
            <a:xfrm rot="16200000">
              <a:off x="96" y="9068"/>
              <a:ext cx="3372" cy="115"/>
              <a:chOff x="-1300" y="8095"/>
              <a:chExt cx="3372" cy="115"/>
            </a:xfrm>
          </p:grpSpPr>
          <p:sp>
            <p:nvSpPr>
              <p:cNvPr id="166" name="Rectangles 165"/>
              <p:cNvSpPr/>
              <p:nvPr/>
            </p:nvSpPr>
            <p:spPr>
              <a:xfrm flipV="1">
                <a:off x="1784" y="8123"/>
                <a:ext cx="288" cy="5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7" name="Rectangles 166"/>
              <p:cNvSpPr/>
              <p:nvPr/>
            </p:nvSpPr>
            <p:spPr>
              <a:xfrm flipV="1">
                <a:off x="1734" y="8095"/>
                <a:ext cx="288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168" name="Straight Connector 167"/>
              <p:cNvCxnSpPr/>
              <p:nvPr/>
            </p:nvCxnSpPr>
            <p:spPr>
              <a:xfrm>
                <a:off x="-1300" y="8152"/>
                <a:ext cx="305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3" name="Rectangles 162"/>
            <p:cNvSpPr/>
            <p:nvPr/>
          </p:nvSpPr>
          <p:spPr>
            <a:xfrm flipV="1">
              <a:off x="1430" y="6707"/>
              <a:ext cx="288" cy="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" name="Rectangles 17"/>
            <p:cNvSpPr/>
            <p:nvPr/>
          </p:nvSpPr>
          <p:spPr>
            <a:xfrm>
              <a:off x="4041" y="6582"/>
              <a:ext cx="3758" cy="247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61" name="Straight Connector 160"/>
            <p:cNvCxnSpPr/>
            <p:nvPr/>
          </p:nvCxnSpPr>
          <p:spPr>
            <a:xfrm flipV="1">
              <a:off x="5008" y="8149"/>
              <a:ext cx="274" cy="1263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V="1">
              <a:off x="3317" y="9011"/>
              <a:ext cx="485" cy="3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2826" y="8779"/>
              <a:ext cx="535" cy="621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2785" y="8773"/>
              <a:ext cx="535" cy="621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2859" y="8771"/>
              <a:ext cx="535" cy="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2206" y="8044"/>
              <a:ext cx="535" cy="621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2165" y="8038"/>
              <a:ext cx="535" cy="621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s 2"/>
            <p:cNvSpPr/>
            <p:nvPr/>
          </p:nvSpPr>
          <p:spPr>
            <a:xfrm>
              <a:off x="4901" y="4867"/>
              <a:ext cx="810" cy="81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Rectangles 5"/>
            <p:cNvSpPr/>
            <p:nvPr/>
          </p:nvSpPr>
          <p:spPr>
            <a:xfrm>
              <a:off x="6736" y="4867"/>
              <a:ext cx="810" cy="81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Rectangles 6"/>
            <p:cNvSpPr/>
            <p:nvPr/>
          </p:nvSpPr>
          <p:spPr>
            <a:xfrm>
              <a:off x="6736" y="6797"/>
              <a:ext cx="810" cy="2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Rectangles 7"/>
            <p:cNvSpPr/>
            <p:nvPr/>
          </p:nvSpPr>
          <p:spPr>
            <a:xfrm rot="16200000">
              <a:off x="8271" y="5166"/>
              <a:ext cx="810" cy="2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4901" y="4867"/>
              <a:ext cx="810" cy="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6736" y="4867"/>
              <a:ext cx="810" cy="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s 12"/>
            <p:cNvSpPr/>
            <p:nvPr/>
          </p:nvSpPr>
          <p:spPr>
            <a:xfrm rot="5400000">
              <a:off x="6925" y="3328"/>
              <a:ext cx="432" cy="4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" name="Rectangles 13"/>
            <p:cNvSpPr/>
            <p:nvPr/>
          </p:nvSpPr>
          <p:spPr>
            <a:xfrm rot="5400000">
              <a:off x="5105" y="3141"/>
              <a:ext cx="402" cy="81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4867" y="5677"/>
              <a:ext cx="897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600" b="1">
                  <a:latin typeface="P22 Johnston Underground" panose="020B0500000000000000" charset="0"/>
                  <a:cs typeface="P22 Johnston Underground" panose="020B0500000000000000" charset="0"/>
                </a:rPr>
                <a:t>BEAM SPLITTER 2</a:t>
              </a:r>
              <a:endParaRPr lang="en-US" sz="600" b="1">
                <a:latin typeface="P22 Johnston Underground" panose="020B0500000000000000" charset="0"/>
                <a:cs typeface="P22 Johnston Underground" panose="020B0500000000000000" charset="0"/>
              </a:endParaRPr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3253" y="5690"/>
              <a:ext cx="844" cy="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500" b="1">
                  <a:latin typeface="P22 Johnston Underground" panose="020B0500000000000000" charset="0"/>
                  <a:cs typeface="P22 Johnston Underground" panose="020B0500000000000000" charset="0"/>
                </a:rPr>
                <a:t>DETECTOR 1</a:t>
              </a:r>
              <a:endParaRPr lang="en-US" sz="500" b="1">
                <a:latin typeface="P22 Johnston Underground" panose="020B0500000000000000" charset="0"/>
                <a:cs typeface="P22 Johnston Underground" panose="020B0500000000000000" charset="0"/>
              </a:endParaRPr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8732" y="5046"/>
              <a:ext cx="649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sz="500" b="1">
                  <a:latin typeface="P22 Johnston Underground" panose="020B0500000000000000" charset="0"/>
                  <a:cs typeface="P22 Johnston Underground" panose="020B0500000000000000" charset="0"/>
                </a:rPr>
                <a:t>STATIC</a:t>
              </a:r>
              <a:endParaRPr lang="en-US" sz="500" b="1">
                <a:latin typeface="P22 Johnston Underground" panose="020B0500000000000000" charset="0"/>
                <a:cs typeface="P22 Johnston Underground" panose="020B0500000000000000" charset="0"/>
              </a:endParaRPr>
            </a:p>
            <a:p>
              <a:pPr algn="l"/>
              <a:r>
                <a:rPr lang="en-US" sz="500" b="1">
                  <a:latin typeface="P22 Johnston Underground" panose="020B0500000000000000" charset="0"/>
                  <a:cs typeface="P22 Johnston Underground" panose="020B0500000000000000" charset="0"/>
                </a:rPr>
                <a:t>MIRROR</a:t>
              </a:r>
              <a:endParaRPr lang="en-US" sz="500" b="1">
                <a:latin typeface="P22 Johnston Underground" panose="020B0500000000000000" charset="0"/>
                <a:cs typeface="P22 Johnston Underground" panose="020B0500000000000000" charset="0"/>
              </a:endParaRPr>
            </a:p>
          </p:txBody>
        </p:sp>
        <p:sp>
          <p:nvSpPr>
            <p:cNvPr id="20" name="Rectangles 19"/>
            <p:cNvSpPr/>
            <p:nvPr/>
          </p:nvSpPr>
          <p:spPr>
            <a:xfrm>
              <a:off x="6871" y="7127"/>
              <a:ext cx="540" cy="41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Rectangles 20"/>
            <p:cNvSpPr/>
            <p:nvPr/>
          </p:nvSpPr>
          <p:spPr>
            <a:xfrm>
              <a:off x="6872" y="7546"/>
              <a:ext cx="540" cy="1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" name="Rectangles 22"/>
            <p:cNvSpPr/>
            <p:nvPr/>
          </p:nvSpPr>
          <p:spPr>
            <a:xfrm>
              <a:off x="6871" y="7008"/>
              <a:ext cx="540" cy="1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Rectangles 23"/>
            <p:cNvSpPr/>
            <p:nvPr/>
          </p:nvSpPr>
          <p:spPr>
            <a:xfrm>
              <a:off x="7082" y="7666"/>
              <a:ext cx="127" cy="4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" name="Rectangles 26"/>
            <p:cNvSpPr/>
            <p:nvPr/>
          </p:nvSpPr>
          <p:spPr>
            <a:xfrm rot="1080000">
              <a:off x="5757" y="7914"/>
              <a:ext cx="1752" cy="12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" name="Rectangles 24"/>
            <p:cNvSpPr/>
            <p:nvPr/>
          </p:nvSpPr>
          <p:spPr>
            <a:xfrm>
              <a:off x="7405" y="8112"/>
              <a:ext cx="392" cy="26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Rectangles 27"/>
            <p:cNvSpPr/>
            <p:nvPr/>
          </p:nvSpPr>
          <p:spPr>
            <a:xfrm rot="3000000">
              <a:off x="5097" y="7318"/>
              <a:ext cx="876" cy="12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" name="Rectangles 28"/>
            <p:cNvSpPr/>
            <p:nvPr/>
          </p:nvSpPr>
          <p:spPr>
            <a:xfrm rot="2760000">
              <a:off x="4819" y="6808"/>
              <a:ext cx="528" cy="12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77" name="Group 76"/>
            <p:cNvGrpSpPr/>
            <p:nvPr/>
          </p:nvGrpSpPr>
          <p:grpSpPr>
            <a:xfrm rot="19140000">
              <a:off x="2429" y="7609"/>
              <a:ext cx="3251" cy="1394"/>
              <a:chOff x="850" y="7728"/>
              <a:chExt cx="3251" cy="1394"/>
            </a:xfrm>
          </p:grpSpPr>
          <p:sp>
            <p:nvSpPr>
              <p:cNvPr id="30" name="Rectangles 29"/>
              <p:cNvSpPr/>
              <p:nvPr/>
            </p:nvSpPr>
            <p:spPr>
              <a:xfrm>
                <a:off x="850" y="7728"/>
                <a:ext cx="120" cy="36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1" name="Rectangles 30"/>
              <p:cNvSpPr/>
              <p:nvPr/>
            </p:nvSpPr>
            <p:spPr>
              <a:xfrm>
                <a:off x="970" y="7728"/>
                <a:ext cx="311" cy="3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2" name="Rectangles 31"/>
              <p:cNvSpPr/>
              <p:nvPr/>
            </p:nvSpPr>
            <p:spPr>
              <a:xfrm>
                <a:off x="1303" y="7728"/>
                <a:ext cx="120" cy="36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5" name="Rectangles 34"/>
              <p:cNvSpPr/>
              <p:nvPr/>
            </p:nvSpPr>
            <p:spPr>
              <a:xfrm>
                <a:off x="1445" y="7728"/>
                <a:ext cx="419" cy="3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" name="Rectangles 35"/>
              <p:cNvSpPr/>
              <p:nvPr/>
            </p:nvSpPr>
            <p:spPr>
              <a:xfrm>
                <a:off x="1883" y="7728"/>
                <a:ext cx="120" cy="67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7" name="Rectangles 36"/>
              <p:cNvSpPr/>
              <p:nvPr/>
            </p:nvSpPr>
            <p:spPr>
              <a:xfrm>
                <a:off x="1883" y="8258"/>
                <a:ext cx="1007" cy="14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8" name="Rectangles 37"/>
              <p:cNvSpPr/>
              <p:nvPr/>
            </p:nvSpPr>
            <p:spPr>
              <a:xfrm>
                <a:off x="1943" y="8507"/>
                <a:ext cx="1484" cy="12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" name="Rectangles 38"/>
              <p:cNvSpPr/>
              <p:nvPr/>
            </p:nvSpPr>
            <p:spPr>
              <a:xfrm>
                <a:off x="2142" y="8507"/>
                <a:ext cx="58" cy="120"/>
              </a:xfrm>
              <a:prstGeom prst="rect">
                <a:avLst/>
              </a:prstGeom>
              <a:solidFill>
                <a:srgbClr val="21824C"/>
              </a:solidFill>
              <a:ln>
                <a:solidFill>
                  <a:srgbClr val="218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0" name="Rectangles 39"/>
              <p:cNvSpPr/>
              <p:nvPr/>
            </p:nvSpPr>
            <p:spPr>
              <a:xfrm>
                <a:off x="2118" y="8507"/>
                <a:ext cx="14" cy="12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1" name="Rectangles 40"/>
              <p:cNvSpPr/>
              <p:nvPr/>
            </p:nvSpPr>
            <p:spPr>
              <a:xfrm flipH="1">
                <a:off x="3147" y="8507"/>
                <a:ext cx="58" cy="120"/>
              </a:xfrm>
              <a:prstGeom prst="rect">
                <a:avLst/>
              </a:prstGeom>
              <a:solidFill>
                <a:srgbClr val="21824C"/>
              </a:solidFill>
              <a:ln>
                <a:solidFill>
                  <a:srgbClr val="218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2" name="Rectangles 41"/>
              <p:cNvSpPr/>
              <p:nvPr/>
            </p:nvSpPr>
            <p:spPr>
              <a:xfrm flipH="1">
                <a:off x="3222" y="8507"/>
                <a:ext cx="14" cy="12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4" name="Rectangles 43"/>
              <p:cNvSpPr/>
              <p:nvPr/>
            </p:nvSpPr>
            <p:spPr>
              <a:xfrm>
                <a:off x="1727" y="8507"/>
                <a:ext cx="214" cy="42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5" name="Rectangles 44"/>
              <p:cNvSpPr/>
              <p:nvPr/>
            </p:nvSpPr>
            <p:spPr>
              <a:xfrm>
                <a:off x="3429" y="8507"/>
                <a:ext cx="214" cy="42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6" name="Rectangles 45"/>
              <p:cNvSpPr/>
              <p:nvPr/>
            </p:nvSpPr>
            <p:spPr>
              <a:xfrm>
                <a:off x="1943" y="8737"/>
                <a:ext cx="1485" cy="19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2136" y="8789"/>
                <a:ext cx="86" cy="86"/>
                <a:chOff x="1249" y="9288"/>
                <a:chExt cx="130" cy="130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1249" y="9288"/>
                  <a:ext cx="130" cy="13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8" name="Hexagon 47"/>
                <p:cNvSpPr/>
                <p:nvPr/>
              </p:nvSpPr>
              <p:spPr>
                <a:xfrm>
                  <a:off x="1278" y="9317"/>
                  <a:ext cx="72" cy="72"/>
                </a:xfrm>
                <a:prstGeom prst="hexagon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2642" y="8789"/>
                <a:ext cx="86" cy="86"/>
                <a:chOff x="1249" y="9288"/>
                <a:chExt cx="130" cy="130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1249" y="9288"/>
                  <a:ext cx="130" cy="13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2" name="Hexagon 51"/>
                <p:cNvSpPr/>
                <p:nvPr/>
              </p:nvSpPr>
              <p:spPr>
                <a:xfrm>
                  <a:off x="1278" y="9317"/>
                  <a:ext cx="72" cy="72"/>
                </a:xfrm>
                <a:prstGeom prst="hexagon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3148" y="8789"/>
                <a:ext cx="86" cy="86"/>
                <a:chOff x="1249" y="9288"/>
                <a:chExt cx="130" cy="130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1249" y="9288"/>
                  <a:ext cx="130" cy="13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5" name="Hexagon 54"/>
                <p:cNvSpPr/>
                <p:nvPr/>
              </p:nvSpPr>
              <p:spPr>
                <a:xfrm>
                  <a:off x="1278" y="9317"/>
                  <a:ext cx="72" cy="72"/>
                </a:xfrm>
                <a:prstGeom prst="hexagon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sp>
            <p:nvSpPr>
              <p:cNvPr id="56" name="Rectangles 55"/>
              <p:cNvSpPr/>
              <p:nvPr/>
            </p:nvSpPr>
            <p:spPr>
              <a:xfrm>
                <a:off x="1727" y="8508"/>
                <a:ext cx="217" cy="614"/>
              </a:xfrm>
              <a:prstGeom prst="rect">
                <a:avLst/>
              </a:prstGeom>
              <a:solidFill>
                <a:schemeClr val="bg1">
                  <a:alpha val="32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8" name="Rectangles 57"/>
              <p:cNvSpPr/>
              <p:nvPr/>
            </p:nvSpPr>
            <p:spPr>
              <a:xfrm>
                <a:off x="2015" y="7761"/>
                <a:ext cx="207" cy="3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9" name="Rectangles 58"/>
              <p:cNvSpPr/>
              <p:nvPr/>
            </p:nvSpPr>
            <p:spPr>
              <a:xfrm>
                <a:off x="2246" y="7815"/>
                <a:ext cx="356" cy="191"/>
              </a:xfrm>
              <a:prstGeom prst="rect">
                <a:avLst/>
              </a:prstGeom>
              <a:pattFill prst="narHorz">
                <a:fgClr>
                  <a:schemeClr val="bg2"/>
                </a:fgClr>
                <a:bgClr>
                  <a:srgbClr val="FFFFFF"/>
                </a:bgClr>
              </a:patt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0" name="Rectangles 59"/>
              <p:cNvSpPr/>
              <p:nvPr/>
            </p:nvSpPr>
            <p:spPr>
              <a:xfrm>
                <a:off x="2620" y="7850"/>
                <a:ext cx="366" cy="12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1" name="Rectangles 60"/>
              <p:cNvSpPr/>
              <p:nvPr/>
            </p:nvSpPr>
            <p:spPr>
              <a:xfrm>
                <a:off x="3004" y="7861"/>
                <a:ext cx="707" cy="10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2" name="Rectangles 61"/>
              <p:cNvSpPr/>
              <p:nvPr/>
            </p:nvSpPr>
            <p:spPr>
              <a:xfrm>
                <a:off x="3712" y="7756"/>
                <a:ext cx="119" cy="31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63" name="Group 62"/>
              <p:cNvGrpSpPr/>
              <p:nvPr/>
            </p:nvGrpSpPr>
            <p:grpSpPr>
              <a:xfrm>
                <a:off x="3728" y="7783"/>
                <a:ext cx="86" cy="86"/>
                <a:chOff x="1249" y="9288"/>
                <a:chExt cx="130" cy="130"/>
              </a:xfrm>
            </p:grpSpPr>
            <p:sp>
              <p:nvSpPr>
                <p:cNvPr id="64" name="Oval 63"/>
                <p:cNvSpPr/>
                <p:nvPr/>
              </p:nvSpPr>
              <p:spPr>
                <a:xfrm>
                  <a:off x="1249" y="9288"/>
                  <a:ext cx="130" cy="13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5" name="Hexagon 64"/>
                <p:cNvSpPr/>
                <p:nvPr/>
              </p:nvSpPr>
              <p:spPr>
                <a:xfrm>
                  <a:off x="1278" y="9317"/>
                  <a:ext cx="72" cy="72"/>
                </a:xfrm>
                <a:prstGeom prst="hexagon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66" name="Group 65"/>
              <p:cNvGrpSpPr/>
              <p:nvPr/>
            </p:nvGrpSpPr>
            <p:grpSpPr>
              <a:xfrm>
                <a:off x="3727" y="7951"/>
                <a:ext cx="86" cy="86"/>
                <a:chOff x="1249" y="9288"/>
                <a:chExt cx="130" cy="130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1249" y="9288"/>
                  <a:ext cx="130" cy="13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8" name="Hexagon 67"/>
                <p:cNvSpPr/>
                <p:nvPr/>
              </p:nvSpPr>
              <p:spPr>
                <a:xfrm>
                  <a:off x="1278" y="9317"/>
                  <a:ext cx="72" cy="72"/>
                </a:xfrm>
                <a:prstGeom prst="hexagon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sp>
            <p:nvSpPr>
              <p:cNvPr id="69" name="Oval 68"/>
              <p:cNvSpPr/>
              <p:nvPr/>
            </p:nvSpPr>
            <p:spPr>
              <a:xfrm>
                <a:off x="3763" y="7903"/>
                <a:ext cx="14" cy="1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0" name="Rectangles 69"/>
              <p:cNvSpPr/>
              <p:nvPr/>
            </p:nvSpPr>
            <p:spPr>
              <a:xfrm>
                <a:off x="3851" y="7833"/>
                <a:ext cx="58" cy="15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1" name="Rectangles 70"/>
              <p:cNvSpPr/>
              <p:nvPr/>
            </p:nvSpPr>
            <p:spPr>
              <a:xfrm>
                <a:off x="3929" y="7880"/>
                <a:ext cx="173" cy="58"/>
              </a:xfrm>
              <a:prstGeom prst="rect">
                <a:avLst/>
              </a:prstGeom>
              <a:solidFill>
                <a:srgbClr val="EDEAE3"/>
              </a:solidFill>
              <a:ln>
                <a:solidFill>
                  <a:srgbClr val="EDEA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72" name="Straight Connector 71"/>
              <p:cNvCxnSpPr/>
              <p:nvPr/>
            </p:nvCxnSpPr>
            <p:spPr>
              <a:xfrm flipV="1">
                <a:off x="1952" y="8728"/>
                <a:ext cx="46" cy="12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V="1">
                <a:off x="1992" y="8478"/>
                <a:ext cx="29" cy="259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6" name="Group 75"/>
              <p:cNvGrpSpPr/>
              <p:nvPr/>
            </p:nvGrpSpPr>
            <p:grpSpPr>
              <a:xfrm flipH="1">
                <a:off x="3349" y="8478"/>
                <a:ext cx="68" cy="370"/>
                <a:chOff x="2152" y="8678"/>
                <a:chExt cx="68" cy="370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 flipV="1">
                  <a:off x="2152" y="8928"/>
                  <a:ext cx="46" cy="120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 flipV="1">
                  <a:off x="2192" y="8678"/>
                  <a:ext cx="29" cy="259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Rectangles 56"/>
              <p:cNvSpPr/>
              <p:nvPr/>
            </p:nvSpPr>
            <p:spPr>
              <a:xfrm>
                <a:off x="3429" y="8507"/>
                <a:ext cx="217" cy="614"/>
              </a:xfrm>
              <a:prstGeom prst="rect">
                <a:avLst/>
              </a:prstGeom>
              <a:solidFill>
                <a:schemeClr val="bg1">
                  <a:alpha val="32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2">
              <a:lum bright="54000"/>
            </a:blip>
            <a:stretch>
              <a:fillRect/>
            </a:stretch>
          </p:blipFill>
          <p:spPr>
            <a:xfrm>
              <a:off x="6003" y="8445"/>
              <a:ext cx="1271" cy="335"/>
            </a:xfrm>
            <a:prstGeom prst="rect">
              <a:avLst/>
            </a:prstGeom>
          </p:spPr>
        </p:pic>
        <p:grpSp>
          <p:nvGrpSpPr>
            <p:cNvPr id="134" name="Group 133"/>
            <p:cNvGrpSpPr/>
            <p:nvPr/>
          </p:nvGrpSpPr>
          <p:grpSpPr>
            <a:xfrm>
              <a:off x="1719" y="6584"/>
              <a:ext cx="1476" cy="890"/>
              <a:chOff x="222" y="6582"/>
              <a:chExt cx="1476" cy="890"/>
            </a:xfrm>
          </p:grpSpPr>
          <p:sp>
            <p:nvSpPr>
              <p:cNvPr id="85" name="Rectangles 84"/>
              <p:cNvSpPr/>
              <p:nvPr/>
            </p:nvSpPr>
            <p:spPr>
              <a:xfrm>
                <a:off x="289" y="6582"/>
                <a:ext cx="1408" cy="810"/>
              </a:xfrm>
              <a:prstGeom prst="rect">
                <a:avLst/>
              </a:prstGeom>
              <a:solidFill>
                <a:srgbClr val="21824C"/>
              </a:solidFill>
              <a:ln w="28575">
                <a:solidFill>
                  <a:srgbClr val="218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6" name="Rectangles 85"/>
              <p:cNvSpPr/>
              <p:nvPr/>
            </p:nvSpPr>
            <p:spPr>
              <a:xfrm>
                <a:off x="528" y="6591"/>
                <a:ext cx="470" cy="12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7" name="Rectangles 86"/>
              <p:cNvSpPr/>
              <p:nvPr/>
            </p:nvSpPr>
            <p:spPr>
              <a:xfrm>
                <a:off x="1140" y="6591"/>
                <a:ext cx="475" cy="12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992" y="6921"/>
                <a:ext cx="220" cy="216"/>
                <a:chOff x="1028" y="7038"/>
                <a:chExt cx="220" cy="216"/>
              </a:xfrm>
            </p:grpSpPr>
            <p:sp>
              <p:nvSpPr>
                <p:cNvPr id="88" name="Rectangles 87"/>
                <p:cNvSpPr/>
                <p:nvPr/>
              </p:nvSpPr>
              <p:spPr>
                <a:xfrm>
                  <a:off x="1028" y="7038"/>
                  <a:ext cx="220" cy="216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" name="Rectangles 88"/>
                <p:cNvSpPr/>
                <p:nvPr/>
              </p:nvSpPr>
              <p:spPr>
                <a:xfrm>
                  <a:off x="1037" y="7038"/>
                  <a:ext cx="202" cy="202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sp>
            <p:nvSpPr>
              <p:cNvPr id="91" name="Rectangles 90"/>
              <p:cNvSpPr/>
              <p:nvPr/>
            </p:nvSpPr>
            <p:spPr>
              <a:xfrm>
                <a:off x="451" y="7352"/>
                <a:ext cx="330" cy="1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2" name="Rectangles 91"/>
              <p:cNvSpPr/>
              <p:nvPr/>
            </p:nvSpPr>
            <p:spPr>
              <a:xfrm>
                <a:off x="1212" y="7352"/>
                <a:ext cx="330" cy="12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1640" y="7339"/>
                <a:ext cx="58" cy="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1640" y="6753"/>
                <a:ext cx="58" cy="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1035" y="6753"/>
                <a:ext cx="58" cy="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289" y="6582"/>
                <a:ext cx="58" cy="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292" y="7141"/>
                <a:ext cx="58" cy="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8" name="Rectangles 97"/>
              <p:cNvSpPr/>
              <p:nvPr/>
            </p:nvSpPr>
            <p:spPr>
              <a:xfrm>
                <a:off x="222" y="6677"/>
                <a:ext cx="191" cy="11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246" y="6707"/>
                <a:ext cx="58" cy="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0" name="Rectangles 99"/>
              <p:cNvSpPr/>
              <p:nvPr/>
            </p:nvSpPr>
            <p:spPr>
              <a:xfrm>
                <a:off x="244" y="7231"/>
                <a:ext cx="86" cy="19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1539" y="6971"/>
                <a:ext cx="72" cy="72"/>
                <a:chOff x="1028" y="7038"/>
                <a:chExt cx="220" cy="216"/>
              </a:xfrm>
            </p:grpSpPr>
            <p:sp>
              <p:nvSpPr>
                <p:cNvPr id="102" name="Rectangles 101"/>
                <p:cNvSpPr/>
                <p:nvPr/>
              </p:nvSpPr>
              <p:spPr>
                <a:xfrm>
                  <a:off x="1028" y="7038"/>
                  <a:ext cx="220" cy="216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" name="Rectangles 102"/>
                <p:cNvSpPr/>
                <p:nvPr/>
              </p:nvSpPr>
              <p:spPr>
                <a:xfrm>
                  <a:off x="1037" y="7038"/>
                  <a:ext cx="202" cy="202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1539" y="7137"/>
                <a:ext cx="72" cy="72"/>
                <a:chOff x="1028" y="7038"/>
                <a:chExt cx="220" cy="216"/>
              </a:xfrm>
            </p:grpSpPr>
            <p:sp>
              <p:nvSpPr>
                <p:cNvPr id="108" name="Rectangles 107"/>
                <p:cNvSpPr/>
                <p:nvPr/>
              </p:nvSpPr>
              <p:spPr>
                <a:xfrm>
                  <a:off x="1028" y="7038"/>
                  <a:ext cx="220" cy="216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" name="Rectangles 108"/>
                <p:cNvSpPr/>
                <p:nvPr/>
              </p:nvSpPr>
              <p:spPr>
                <a:xfrm>
                  <a:off x="1037" y="7038"/>
                  <a:ext cx="202" cy="202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>
                <a:off x="1374" y="6834"/>
                <a:ext cx="72" cy="72"/>
                <a:chOff x="1028" y="7038"/>
                <a:chExt cx="220" cy="216"/>
              </a:xfrm>
            </p:grpSpPr>
            <p:sp>
              <p:nvSpPr>
                <p:cNvPr id="111" name="Rectangles 110"/>
                <p:cNvSpPr/>
                <p:nvPr/>
              </p:nvSpPr>
              <p:spPr>
                <a:xfrm>
                  <a:off x="1028" y="7038"/>
                  <a:ext cx="220" cy="216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2" name="Rectangles 111"/>
                <p:cNvSpPr/>
                <p:nvPr/>
              </p:nvSpPr>
              <p:spPr>
                <a:xfrm>
                  <a:off x="1037" y="7038"/>
                  <a:ext cx="202" cy="202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13" name="Group 112"/>
              <p:cNvGrpSpPr/>
              <p:nvPr/>
            </p:nvGrpSpPr>
            <p:grpSpPr>
              <a:xfrm>
                <a:off x="547" y="6970"/>
                <a:ext cx="72" cy="72"/>
                <a:chOff x="1028" y="7038"/>
                <a:chExt cx="220" cy="216"/>
              </a:xfrm>
            </p:grpSpPr>
            <p:sp>
              <p:nvSpPr>
                <p:cNvPr id="114" name="Rectangles 113"/>
                <p:cNvSpPr/>
                <p:nvPr/>
              </p:nvSpPr>
              <p:spPr>
                <a:xfrm>
                  <a:off x="1028" y="7038"/>
                  <a:ext cx="220" cy="216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5" name="Rectangles 114"/>
                <p:cNvSpPr/>
                <p:nvPr/>
              </p:nvSpPr>
              <p:spPr>
                <a:xfrm>
                  <a:off x="1037" y="7038"/>
                  <a:ext cx="202" cy="202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16" name="Group 115"/>
              <p:cNvGrpSpPr/>
              <p:nvPr/>
            </p:nvGrpSpPr>
            <p:grpSpPr>
              <a:xfrm>
                <a:off x="663" y="6759"/>
                <a:ext cx="216" cy="72"/>
                <a:chOff x="1028" y="7038"/>
                <a:chExt cx="220" cy="216"/>
              </a:xfrm>
            </p:grpSpPr>
            <p:sp>
              <p:nvSpPr>
                <p:cNvPr id="117" name="Rectangles 116"/>
                <p:cNvSpPr/>
                <p:nvPr/>
              </p:nvSpPr>
              <p:spPr>
                <a:xfrm>
                  <a:off x="1028" y="7038"/>
                  <a:ext cx="220" cy="216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8" name="Rectangles 117"/>
                <p:cNvSpPr/>
                <p:nvPr/>
              </p:nvSpPr>
              <p:spPr>
                <a:xfrm>
                  <a:off x="1037" y="7038"/>
                  <a:ext cx="202" cy="202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19" name="Group 118"/>
              <p:cNvGrpSpPr/>
              <p:nvPr/>
            </p:nvGrpSpPr>
            <p:grpSpPr>
              <a:xfrm>
                <a:off x="499" y="6755"/>
                <a:ext cx="29" cy="72"/>
                <a:chOff x="1028" y="7038"/>
                <a:chExt cx="220" cy="216"/>
              </a:xfrm>
            </p:grpSpPr>
            <p:sp>
              <p:nvSpPr>
                <p:cNvPr id="120" name="Rectangles 119"/>
                <p:cNvSpPr/>
                <p:nvPr/>
              </p:nvSpPr>
              <p:spPr>
                <a:xfrm>
                  <a:off x="1028" y="7038"/>
                  <a:ext cx="220" cy="216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21" name="Rectangles 120"/>
                <p:cNvSpPr/>
                <p:nvPr/>
              </p:nvSpPr>
              <p:spPr>
                <a:xfrm>
                  <a:off x="1037" y="7038"/>
                  <a:ext cx="202" cy="202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29" name="Group 128"/>
              <p:cNvGrpSpPr/>
              <p:nvPr/>
            </p:nvGrpSpPr>
            <p:grpSpPr>
              <a:xfrm>
                <a:off x="1015" y="7352"/>
                <a:ext cx="60" cy="44"/>
                <a:chOff x="649" y="8098"/>
                <a:chExt cx="60" cy="44"/>
              </a:xfrm>
            </p:grpSpPr>
            <p:sp>
              <p:nvSpPr>
                <p:cNvPr id="122" name="Oval 121"/>
                <p:cNvSpPr/>
                <p:nvPr/>
              </p:nvSpPr>
              <p:spPr>
                <a:xfrm>
                  <a:off x="649" y="8098"/>
                  <a:ext cx="14" cy="14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>
                  <a:off x="649" y="8126"/>
                  <a:ext cx="14" cy="14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672" y="8098"/>
                  <a:ext cx="14" cy="14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672" y="8126"/>
                  <a:ext cx="14" cy="14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27" name="Oval 126"/>
                <p:cNvSpPr/>
                <p:nvPr/>
              </p:nvSpPr>
              <p:spPr>
                <a:xfrm>
                  <a:off x="695" y="8100"/>
                  <a:ext cx="14" cy="14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28" name="Oval 127"/>
                <p:cNvSpPr/>
                <p:nvPr/>
              </p:nvSpPr>
              <p:spPr>
                <a:xfrm>
                  <a:off x="695" y="8128"/>
                  <a:ext cx="14" cy="14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810" y="7344"/>
                <a:ext cx="173" cy="58"/>
                <a:chOff x="1028" y="7038"/>
                <a:chExt cx="220" cy="216"/>
              </a:xfrm>
            </p:grpSpPr>
            <p:sp>
              <p:nvSpPr>
                <p:cNvPr id="131" name="Rectangles 130"/>
                <p:cNvSpPr/>
                <p:nvPr/>
              </p:nvSpPr>
              <p:spPr>
                <a:xfrm>
                  <a:off x="1028" y="7038"/>
                  <a:ext cx="220" cy="216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32" name="Rectangles 131"/>
                <p:cNvSpPr/>
                <p:nvPr/>
              </p:nvSpPr>
              <p:spPr>
                <a:xfrm>
                  <a:off x="1037" y="7038"/>
                  <a:ext cx="202" cy="202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sp>
            <p:nvSpPr>
              <p:cNvPr id="133" name="Oval 132"/>
              <p:cNvSpPr/>
              <p:nvPr/>
            </p:nvSpPr>
            <p:spPr>
              <a:xfrm>
                <a:off x="288" y="6832"/>
                <a:ext cx="58" cy="58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cxnSp>
          <p:nvCxnSpPr>
            <p:cNvPr id="135" name="Straight Connector 134"/>
            <p:cNvCxnSpPr/>
            <p:nvPr/>
          </p:nvCxnSpPr>
          <p:spPr>
            <a:xfrm>
              <a:off x="2043" y="7480"/>
              <a:ext cx="0" cy="56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2009" y="7480"/>
              <a:ext cx="0" cy="568"/>
            </a:xfrm>
            <a:prstGeom prst="line">
              <a:avLst/>
            </a:prstGeom>
            <a:ln>
              <a:solidFill>
                <a:srgbClr val="2182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1974" y="7480"/>
              <a:ext cx="0" cy="568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2043" y="8045"/>
              <a:ext cx="535" cy="62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2010" y="8047"/>
              <a:ext cx="535" cy="621"/>
            </a:xfrm>
            <a:prstGeom prst="line">
              <a:avLst/>
            </a:prstGeom>
            <a:ln>
              <a:solidFill>
                <a:srgbClr val="2182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1971" y="8047"/>
              <a:ext cx="535" cy="621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s 140"/>
            <p:cNvSpPr/>
            <p:nvPr/>
          </p:nvSpPr>
          <p:spPr>
            <a:xfrm rot="19200000">
              <a:off x="2463" y="8627"/>
              <a:ext cx="144" cy="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42" name="Straight Connector 141"/>
            <p:cNvCxnSpPr/>
            <p:nvPr/>
          </p:nvCxnSpPr>
          <p:spPr>
            <a:xfrm>
              <a:off x="2169" y="7480"/>
              <a:ext cx="0" cy="56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2206" y="7482"/>
              <a:ext cx="0" cy="56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2239" y="7480"/>
              <a:ext cx="0" cy="5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2239" y="8036"/>
              <a:ext cx="535" cy="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3393" y="9391"/>
              <a:ext cx="165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3358" y="9412"/>
              <a:ext cx="165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flipV="1">
              <a:off x="5039" y="8135"/>
              <a:ext cx="274" cy="12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Rectangles 161"/>
            <p:cNvSpPr/>
            <p:nvPr/>
          </p:nvSpPr>
          <p:spPr>
            <a:xfrm flipV="1">
              <a:off x="1384" y="6680"/>
              <a:ext cx="288" cy="11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65" name="Straight Connector 164"/>
            <p:cNvCxnSpPr/>
            <p:nvPr/>
          </p:nvCxnSpPr>
          <p:spPr>
            <a:xfrm>
              <a:off x="-26" y="6736"/>
              <a:ext cx="1406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 Box 192"/>
            <p:cNvSpPr txBox="1"/>
            <p:nvPr/>
          </p:nvSpPr>
          <p:spPr>
            <a:xfrm>
              <a:off x="6003" y="3285"/>
              <a:ext cx="97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sz="600" b="1">
                  <a:latin typeface="P22 Johnston Underground" panose="020B0500000000000000" charset="0"/>
                  <a:cs typeface="P22 Johnston Underground" panose="020B0500000000000000" charset="0"/>
                </a:rPr>
                <a:t>GREEN LASER / LED WITH FILTER</a:t>
              </a:r>
              <a:endParaRPr lang="en-US" sz="600" b="1">
                <a:latin typeface="P22 Johnston Underground" panose="020B0500000000000000" charset="0"/>
                <a:cs typeface="P22 Johnston Underground" panose="020B0500000000000000" charset="0"/>
              </a:endParaRPr>
            </a:p>
          </p:txBody>
        </p:sp>
        <p:sp>
          <p:nvSpPr>
            <p:cNvPr id="194" name="Text Box 193"/>
            <p:cNvSpPr txBox="1"/>
            <p:nvPr/>
          </p:nvSpPr>
          <p:spPr>
            <a:xfrm>
              <a:off x="4110" y="3369"/>
              <a:ext cx="83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sz="500" b="1">
                  <a:latin typeface="P22 Johnston Underground" panose="020B0500000000000000" charset="0"/>
                  <a:cs typeface="P22 Johnston Underground" panose="020B0500000000000000" charset="0"/>
                </a:rPr>
                <a:t>DETECTOR 2</a:t>
              </a:r>
              <a:endParaRPr lang="en-US" sz="500" b="1">
                <a:latin typeface="P22 Johnston Underground" panose="020B0500000000000000" charset="0"/>
                <a:cs typeface="P22 Johnston Underground" panose="020B0500000000000000" charset="0"/>
              </a:endParaRPr>
            </a:p>
          </p:txBody>
        </p:sp>
        <p:sp>
          <p:nvSpPr>
            <p:cNvPr id="195" name="Rectangles 194"/>
            <p:cNvSpPr/>
            <p:nvPr/>
          </p:nvSpPr>
          <p:spPr>
            <a:xfrm>
              <a:off x="5131" y="3138"/>
              <a:ext cx="350" cy="181"/>
            </a:xfrm>
            <a:prstGeom prst="rect">
              <a:avLst/>
            </a:prstGeom>
            <a:pattFill prst="narVert">
              <a:fgClr>
                <a:srgbClr val="202020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6" name="Rectangles 195"/>
            <p:cNvSpPr/>
            <p:nvPr/>
          </p:nvSpPr>
          <p:spPr>
            <a:xfrm rot="16200000">
              <a:off x="3178" y="5181"/>
              <a:ext cx="350" cy="181"/>
            </a:xfrm>
            <a:prstGeom prst="rect">
              <a:avLst/>
            </a:prstGeom>
            <a:pattFill prst="narHorz">
              <a:fgClr>
                <a:srgbClr val="202020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7" name="Rectangles 196"/>
            <p:cNvSpPr/>
            <p:nvPr/>
          </p:nvSpPr>
          <p:spPr>
            <a:xfrm>
              <a:off x="6974" y="2888"/>
              <a:ext cx="330" cy="4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8" name="Rectangles 197"/>
            <p:cNvSpPr/>
            <p:nvPr/>
          </p:nvSpPr>
          <p:spPr>
            <a:xfrm>
              <a:off x="6974" y="2428"/>
              <a:ext cx="330" cy="4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9" name="Rectangles 198"/>
            <p:cNvSpPr/>
            <p:nvPr/>
          </p:nvSpPr>
          <p:spPr>
            <a:xfrm>
              <a:off x="7079" y="1877"/>
              <a:ext cx="120" cy="4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0" name="Rectangles 199"/>
            <p:cNvSpPr/>
            <p:nvPr/>
          </p:nvSpPr>
          <p:spPr>
            <a:xfrm>
              <a:off x="7008" y="2308"/>
              <a:ext cx="275" cy="1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01" name="Straight Connector 200"/>
            <p:cNvCxnSpPr/>
            <p:nvPr/>
          </p:nvCxnSpPr>
          <p:spPr>
            <a:xfrm flipV="1">
              <a:off x="7136" y="-154"/>
              <a:ext cx="0" cy="2031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4" name="Text Box 203"/>
            <p:cNvSpPr txBox="1"/>
            <p:nvPr/>
          </p:nvSpPr>
          <p:spPr>
            <a:xfrm>
              <a:off x="6053" y="6688"/>
              <a:ext cx="755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r"/>
              <a:r>
                <a:rPr lang="en-US" sz="600" b="1">
                  <a:latin typeface="P22 Johnston Underground" panose="020B0500000000000000" charset="0"/>
                  <a:cs typeface="P22 Johnston Underground" panose="020B0500000000000000" charset="0"/>
                </a:rPr>
                <a:t>MOVING</a:t>
              </a:r>
              <a:endParaRPr lang="en-US" sz="600" b="1">
                <a:latin typeface="P22 Johnston Underground" panose="020B0500000000000000" charset="0"/>
                <a:cs typeface="P22 Johnston Underground" panose="020B0500000000000000" charset="0"/>
              </a:endParaRPr>
            </a:p>
            <a:p>
              <a:pPr algn="r"/>
              <a:r>
                <a:rPr lang="en-US" sz="600" b="1">
                  <a:latin typeface="P22 Johnston Underground" panose="020B0500000000000000" charset="0"/>
                  <a:cs typeface="P22 Johnston Underground" panose="020B0500000000000000" charset="0"/>
                </a:rPr>
                <a:t>MIRROR</a:t>
              </a:r>
              <a:endParaRPr lang="en-US" sz="600" b="1">
                <a:latin typeface="P22 Johnston Underground" panose="020B0500000000000000" charset="0"/>
                <a:cs typeface="P22 Johnston Underground" panose="020B0500000000000000" charset="0"/>
              </a:endParaRPr>
            </a:p>
          </p:txBody>
        </p:sp>
        <p:sp>
          <p:nvSpPr>
            <p:cNvPr id="205" name="Text Box 204"/>
            <p:cNvSpPr txBox="1"/>
            <p:nvPr/>
          </p:nvSpPr>
          <p:spPr>
            <a:xfrm rot="19260000">
              <a:off x="3178" y="7540"/>
              <a:ext cx="1026" cy="2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600" b="1">
                  <a:latin typeface="P22 Johnston Underground" panose="020B0500000000000000" charset="0"/>
                  <a:cs typeface="P22 Johnston Underground" panose="020B0500000000000000" charset="0"/>
                </a:rPr>
                <a:t>MICROMETER</a:t>
              </a:r>
              <a:endParaRPr lang="en-US" sz="600" b="1">
                <a:latin typeface="P22 Johnston Underground" panose="020B0500000000000000" charset="0"/>
                <a:cs typeface="P22 Johnston Underground" panose="020B0500000000000000" charset="0"/>
              </a:endParaRPr>
            </a:p>
          </p:txBody>
        </p:sp>
        <p:sp>
          <p:nvSpPr>
            <p:cNvPr id="206" name="Text Box 205"/>
            <p:cNvSpPr txBox="1"/>
            <p:nvPr/>
          </p:nvSpPr>
          <p:spPr>
            <a:xfrm rot="19260000">
              <a:off x="4301" y="7442"/>
              <a:ext cx="1038" cy="2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600" b="1">
                  <a:latin typeface="P22 Johnston Underground" panose="020B0500000000000000" charset="0"/>
                  <a:cs typeface="P22 Johnston Underground" panose="020B0500000000000000" charset="0"/>
                </a:rPr>
                <a:t>LIMIT SWITCH</a:t>
              </a:r>
              <a:endParaRPr lang="en-US" sz="600" b="1">
                <a:latin typeface="P22 Johnston Underground" panose="020B0500000000000000" charset="0"/>
                <a:cs typeface="P22 Johnston Underground" panose="020B0500000000000000" charset="0"/>
              </a:endParaRPr>
            </a:p>
          </p:txBody>
        </p:sp>
        <p:sp>
          <p:nvSpPr>
            <p:cNvPr id="207" name="Text Box 206"/>
            <p:cNvSpPr txBox="1"/>
            <p:nvPr/>
          </p:nvSpPr>
          <p:spPr>
            <a:xfrm>
              <a:off x="1665" y="6293"/>
              <a:ext cx="1455" cy="2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600" b="1">
                  <a:latin typeface="P22 Johnston Underground" panose="020B0500000000000000" charset="0"/>
                  <a:cs typeface="P22 Johnston Underground" panose="020B0500000000000000" charset="0"/>
                </a:rPr>
                <a:t>MICRO-CONTROLLER</a:t>
              </a:r>
              <a:endParaRPr lang="en-US" sz="600" b="1">
                <a:latin typeface="P22 Johnston Underground" panose="020B0500000000000000" charset="0"/>
                <a:cs typeface="P22 Johnston Underground" panose="020B0500000000000000" charset="0"/>
              </a:endParaRPr>
            </a:p>
          </p:txBody>
        </p:sp>
        <p:sp>
          <p:nvSpPr>
            <p:cNvPr id="208" name="Text Box 207"/>
            <p:cNvSpPr txBox="1"/>
            <p:nvPr/>
          </p:nvSpPr>
          <p:spPr>
            <a:xfrm>
              <a:off x="2406" y="5103"/>
              <a:ext cx="937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sz="500" b="1">
                  <a:latin typeface="P22 Johnston Underground" panose="020B0500000000000000" charset="0"/>
                  <a:cs typeface="P22 Johnston Underground" panose="020B0500000000000000" charset="0"/>
                </a:rPr>
                <a:t>GAIN ADJUSTMENT</a:t>
              </a:r>
              <a:endParaRPr lang="en-US" sz="500" b="1">
                <a:latin typeface="P22 Johnston Underground" panose="020B0500000000000000" charset="0"/>
                <a:cs typeface="P22 Johnston Underground" panose="020B0500000000000000" charset="0"/>
              </a:endParaRPr>
            </a:p>
          </p:txBody>
        </p:sp>
        <p:sp>
          <p:nvSpPr>
            <p:cNvPr id="210" name="Text Box 209"/>
            <p:cNvSpPr txBox="1"/>
            <p:nvPr/>
          </p:nvSpPr>
          <p:spPr>
            <a:xfrm>
              <a:off x="-68" y="6435"/>
              <a:ext cx="986" cy="2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600" b="1">
                  <a:latin typeface="P22 Johnston Underground" panose="020B0500000000000000" charset="0"/>
                  <a:cs typeface="P22 Johnston Underground" panose="020B0500000000000000" charset="0"/>
                </a:rPr>
                <a:t>← TO LINUX</a:t>
              </a:r>
              <a:endParaRPr lang="en-US" sz="600" b="1">
                <a:latin typeface="P22 Johnston Underground" panose="020B0500000000000000" charset="0"/>
                <a:cs typeface="P22 Johnston Underground" panose="020B0500000000000000" charset="0"/>
              </a:endParaRPr>
            </a:p>
          </p:txBody>
        </p:sp>
        <p:sp>
          <p:nvSpPr>
            <p:cNvPr id="211" name="Text Box 210"/>
            <p:cNvSpPr txBox="1"/>
            <p:nvPr/>
          </p:nvSpPr>
          <p:spPr>
            <a:xfrm rot="5400000">
              <a:off x="1435" y="10242"/>
              <a:ext cx="1054" cy="2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600" b="1">
                  <a:latin typeface="P22 Johnston Underground" panose="020B0500000000000000" charset="0"/>
                  <a:cs typeface="P22 Johnston Underground" panose="020B0500000000000000" charset="0"/>
                </a:rPr>
                <a:t> TO MAINS  →</a:t>
              </a:r>
              <a:endParaRPr lang="en-US" sz="600" b="1">
                <a:latin typeface="P22 Johnston Underground" panose="020B0500000000000000" charset="0"/>
                <a:cs typeface="P22 Johnston Underground" panose="020B0500000000000000" charset="0"/>
              </a:endParaRPr>
            </a:p>
          </p:txBody>
        </p:sp>
        <p:sp>
          <p:nvSpPr>
            <p:cNvPr id="212" name="Text Box 211"/>
            <p:cNvSpPr txBox="1"/>
            <p:nvPr/>
          </p:nvSpPr>
          <p:spPr>
            <a:xfrm rot="5400000">
              <a:off x="6847" y="334"/>
              <a:ext cx="987" cy="2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600" b="1">
                  <a:latin typeface="P22 Johnston Underground" panose="020B0500000000000000" charset="0"/>
                  <a:cs typeface="P22 Johnston Underground" panose="020B0500000000000000" charset="0"/>
                </a:rPr>
                <a:t>← TO MAINS</a:t>
              </a:r>
              <a:endParaRPr lang="en-US" sz="600" b="1">
                <a:latin typeface="P22 Johnston Underground" panose="020B0500000000000000" charset="0"/>
                <a:cs typeface="P22 Johnston Underground" panose="020B0500000000000000" charset="0"/>
              </a:endParaRPr>
            </a:p>
          </p:txBody>
        </p:sp>
        <p:cxnSp>
          <p:nvCxnSpPr>
            <p:cNvPr id="213" name="Straight Connector 212"/>
            <p:cNvCxnSpPr/>
            <p:nvPr/>
          </p:nvCxnSpPr>
          <p:spPr>
            <a:xfrm>
              <a:off x="3910" y="5272"/>
              <a:ext cx="4631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H="1" flipV="1">
              <a:off x="7131" y="3790"/>
              <a:ext cx="9" cy="2977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flipV="1">
              <a:off x="5303" y="3775"/>
              <a:ext cx="3" cy="1492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 Box 15"/>
            <p:cNvSpPr txBox="1"/>
            <p:nvPr/>
          </p:nvSpPr>
          <p:spPr>
            <a:xfrm>
              <a:off x="6345" y="5704"/>
              <a:ext cx="85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sz="600" b="1">
                  <a:latin typeface="P22 Johnston Underground" panose="020B0500000000000000" charset="0"/>
                  <a:cs typeface="P22 Johnston Underground" panose="020B0500000000000000" charset="0"/>
                </a:rPr>
                <a:t>BEAM SPLITTER 1</a:t>
              </a:r>
              <a:endParaRPr lang="en-US" sz="600" b="1">
                <a:latin typeface="P22 Johnston Underground" panose="020B0500000000000000" charset="0"/>
                <a:cs typeface="P22 Johnston Underground" panose="020B0500000000000000" charset="0"/>
              </a:endParaRPr>
            </a:p>
          </p:txBody>
        </p:sp>
        <p:cxnSp>
          <p:nvCxnSpPr>
            <p:cNvPr id="216" name="Straight Connector 215"/>
            <p:cNvCxnSpPr/>
            <p:nvPr/>
          </p:nvCxnSpPr>
          <p:spPr>
            <a:xfrm flipV="1">
              <a:off x="7129" y="3783"/>
              <a:ext cx="5" cy="14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flipV="1">
              <a:off x="5303" y="3766"/>
              <a:ext cx="5" cy="14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9" idx="3"/>
            </p:cNvCxnSpPr>
            <p:nvPr/>
          </p:nvCxnSpPr>
          <p:spPr>
            <a:xfrm>
              <a:off x="3883" y="5272"/>
              <a:ext cx="326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s 8"/>
            <p:cNvSpPr/>
            <p:nvPr/>
          </p:nvSpPr>
          <p:spPr>
            <a:xfrm>
              <a:off x="3481" y="4867"/>
              <a:ext cx="402" cy="81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0" name="Isosceles Triangle 219"/>
            <p:cNvSpPr/>
            <p:nvPr/>
          </p:nvSpPr>
          <p:spPr>
            <a:xfrm rot="16200000">
              <a:off x="4350" y="5218"/>
              <a:ext cx="119" cy="119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1" name="Isosceles Triangle 220"/>
            <p:cNvSpPr/>
            <p:nvPr/>
          </p:nvSpPr>
          <p:spPr>
            <a:xfrm>
              <a:off x="5255" y="4368"/>
              <a:ext cx="119" cy="119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2" name="Isosceles Triangle 221"/>
            <p:cNvSpPr/>
            <p:nvPr/>
          </p:nvSpPr>
          <p:spPr>
            <a:xfrm rot="16200000">
              <a:off x="6166" y="5222"/>
              <a:ext cx="119" cy="119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4" name="Isosceles Triangle 223"/>
            <p:cNvSpPr/>
            <p:nvPr/>
          </p:nvSpPr>
          <p:spPr>
            <a:xfrm flipV="1">
              <a:off x="7082" y="4368"/>
              <a:ext cx="119" cy="119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5" name="Isosceles Triangle 224"/>
            <p:cNvSpPr/>
            <p:nvPr/>
          </p:nvSpPr>
          <p:spPr>
            <a:xfrm flipV="1">
              <a:off x="7090" y="6293"/>
              <a:ext cx="119" cy="119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6" name="Isosceles Triangle 225"/>
            <p:cNvSpPr/>
            <p:nvPr/>
          </p:nvSpPr>
          <p:spPr>
            <a:xfrm>
              <a:off x="7090" y="6098"/>
              <a:ext cx="119" cy="119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9" name="Isosceles Triangle 228"/>
            <p:cNvSpPr/>
            <p:nvPr/>
          </p:nvSpPr>
          <p:spPr>
            <a:xfrm rot="16200000">
              <a:off x="7905" y="5216"/>
              <a:ext cx="119" cy="119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0" name="Isosceles Triangle 229"/>
            <p:cNvSpPr/>
            <p:nvPr/>
          </p:nvSpPr>
          <p:spPr>
            <a:xfrm rot="16200000" flipH="1" flipV="1">
              <a:off x="8115" y="5216"/>
              <a:ext cx="119" cy="119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2" name="Text Box 231"/>
            <p:cNvSpPr txBox="1"/>
            <p:nvPr/>
          </p:nvSpPr>
          <p:spPr>
            <a:xfrm>
              <a:off x="7935" y="4719"/>
              <a:ext cx="260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900" b="1" i="1">
                  <a:latin typeface="C059" panose="00000500000000000000" charset="0"/>
                  <a:cs typeface="C059" panose="00000500000000000000" charset="0"/>
                </a:rPr>
                <a:t>x</a:t>
              </a:r>
              <a:endParaRPr lang="en-US" sz="900" b="1" i="1">
                <a:latin typeface="C059" panose="00000500000000000000" charset="0"/>
                <a:cs typeface="C059" panose="00000500000000000000" charset="0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>
              <a:off x="7576" y="5102"/>
              <a:ext cx="96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ysDot"/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/>
            <p:cNvCxnSpPr/>
            <p:nvPr/>
          </p:nvCxnSpPr>
          <p:spPr>
            <a:xfrm flipV="1">
              <a:off x="7304" y="5676"/>
              <a:ext cx="0" cy="110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ysDot"/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Text Box 235"/>
            <p:cNvSpPr txBox="1"/>
            <p:nvPr/>
          </p:nvSpPr>
          <p:spPr>
            <a:xfrm>
              <a:off x="7285" y="6001"/>
              <a:ext cx="1087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sz="900" b="1" i="1">
                  <a:latin typeface="C059" panose="00000500000000000000" charset="0"/>
                  <a:cs typeface="C059" panose="00000500000000000000" charset="0"/>
                </a:rPr>
                <a:t>x + </a:t>
              </a:r>
              <a:r>
                <a:rPr lang="en-US" sz="900" b="1" i="1" baseline="30000">
                  <a:latin typeface="C059" panose="00000500000000000000" charset="0"/>
                  <a:cs typeface="C059" panose="00000500000000000000" charset="0"/>
                </a:rPr>
                <a:t>p</a:t>
              </a:r>
              <a:r>
                <a:rPr lang="en-US" sz="900" b="1" i="1">
                  <a:latin typeface="C059" panose="00000500000000000000" charset="0"/>
                  <a:cs typeface="C059" panose="00000500000000000000" charset="0"/>
                </a:rPr>
                <a:t>/</a:t>
              </a:r>
              <a:r>
                <a:rPr lang="en-US" sz="900" b="1" i="1" baseline="-25000">
                  <a:latin typeface="C059" panose="00000500000000000000" charset="0"/>
                  <a:cs typeface="C059" panose="00000500000000000000" charset="0"/>
                </a:rPr>
                <a:t>2</a:t>
              </a:r>
              <a:endParaRPr lang="en-US" sz="900" b="1" i="1" baseline="-25000">
                <a:latin typeface="C059" panose="00000500000000000000" charset="0"/>
                <a:cs typeface="C059" panose="00000500000000000000" charset="0"/>
              </a:endParaRPr>
            </a:p>
          </p:txBody>
        </p:sp>
      </p:grpSp>
      <p:sp>
        <p:nvSpPr>
          <p:cNvPr id="240" name="Rectangles 239"/>
          <p:cNvSpPr/>
          <p:nvPr/>
        </p:nvSpPr>
        <p:spPr>
          <a:xfrm>
            <a:off x="4405630" y="2401570"/>
            <a:ext cx="237490" cy="76200"/>
          </a:xfrm>
          <a:prstGeom prst="rect">
            <a:avLst/>
          </a:prstGeom>
          <a:solidFill>
            <a:schemeClr val="bg1">
              <a:alpha val="73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1" name="Text Box 240"/>
          <p:cNvSpPr txBox="1"/>
          <p:nvPr/>
        </p:nvSpPr>
        <p:spPr>
          <a:xfrm>
            <a:off x="3688080" y="3154680"/>
            <a:ext cx="514350" cy="1682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500" b="1">
                <a:latin typeface="P22 Johnston Underground" panose="020B0500000000000000" charset="0"/>
                <a:cs typeface="P22 Johnston Underground" panose="020B0500000000000000" charset="0"/>
              </a:rPr>
              <a:t>SPLIT BEAM</a:t>
            </a:r>
            <a:endParaRPr lang="en-US" sz="500" b="1">
              <a:latin typeface="P22 Johnston Underground" panose="020B0500000000000000" charset="0"/>
              <a:cs typeface="P22 Johnston Underground" panose="020B0500000000000000" charset="0"/>
            </a:endParaRPr>
          </a:p>
        </p:txBody>
      </p:sp>
      <p:sp>
        <p:nvSpPr>
          <p:cNvPr id="366" name="Text Box 365"/>
          <p:cNvSpPr txBox="1"/>
          <p:nvPr/>
        </p:nvSpPr>
        <p:spPr>
          <a:xfrm>
            <a:off x="499110" y="67945"/>
            <a:ext cx="28727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Futura Hv BT" panose="020B0702020204020204" charset="0"/>
                <a:cs typeface="Futura Hv BT" panose="020B0702020204020204" charset="0"/>
              </a:rPr>
              <a:t>Task 4 - 9</a:t>
            </a:r>
            <a:endParaRPr lang="en-US" sz="2800">
              <a:latin typeface="Futura Hv BT" panose="020B0702020204020204" charset="0"/>
              <a:cs typeface="Futura Hv BT" panose="020B070202020402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90855" y="562610"/>
            <a:ext cx="34175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latin typeface="Futura Hv BT" panose="020B0702020204020204" charset="0"/>
                <a:cs typeface="Futura Hv BT" panose="020B0702020204020204" charset="0"/>
              </a:rPr>
              <a:t>Green Laser / LED with Filter</a:t>
            </a:r>
            <a:endParaRPr lang="en-US" sz="1600">
              <a:latin typeface="Futura Hv BT" panose="020B0702020204020204" charset="0"/>
              <a:cs typeface="Futura Hv BT" panose="020B0702020204020204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2646680" y="1741170"/>
            <a:ext cx="1083310" cy="12496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564130" y="1549400"/>
            <a:ext cx="109728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600" b="1">
                <a:latin typeface="P22 Johnston Underground" panose="020B0500000000000000" charset="0"/>
                <a:cs typeface="P22 Johnston Underground" panose="020B0500000000000000" charset="0"/>
              </a:rPr>
              <a:t>OPTIONAL: DETECTOR 2</a:t>
            </a:r>
            <a:endParaRPr lang="en-US" sz="600" b="1">
              <a:latin typeface="P22 Johnston Underground" panose="020B0500000000000000" charset="0"/>
              <a:cs typeface="P22 Johnston Underground" panose="020B050000000000000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ctangles 201"/>
          <p:cNvSpPr/>
          <p:nvPr/>
        </p:nvSpPr>
        <p:spPr>
          <a:xfrm>
            <a:off x="539115" y="927735"/>
            <a:ext cx="5643245" cy="5340985"/>
          </a:xfrm>
          <a:prstGeom prst="rect">
            <a:avLst/>
          </a:prstGeom>
          <a:pattFill prst="lgGrid">
            <a:fgClr>
              <a:schemeClr val="bg2"/>
            </a:fgClr>
            <a:bgClr>
              <a:srgbClr val="FFFFFF"/>
            </a:bgClr>
          </a:patt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92" name="Picture 19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rot="10800000" flipH="1">
            <a:off x="4947920" y="2184400"/>
            <a:ext cx="331470" cy="713740"/>
          </a:xfrm>
          <a:prstGeom prst="rect">
            <a:avLst/>
          </a:prstGeom>
        </p:spPr>
      </p:pic>
      <p:pic>
        <p:nvPicPr>
          <p:cNvPr id="191" name="Picture 190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rot="19260000" flipH="1">
            <a:off x="5568950" y="3454400"/>
            <a:ext cx="331470" cy="713740"/>
          </a:xfrm>
          <a:prstGeom prst="rect">
            <a:avLst/>
          </a:prstGeom>
        </p:spPr>
      </p:pic>
      <p:pic>
        <p:nvPicPr>
          <p:cNvPr id="190" name="Picture 18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rot="2280000">
            <a:off x="2810510" y="3446780"/>
            <a:ext cx="331470" cy="713740"/>
          </a:xfrm>
          <a:prstGeom prst="rect">
            <a:avLst/>
          </a:prstGeom>
        </p:spPr>
      </p:pic>
      <p:grpSp>
        <p:nvGrpSpPr>
          <p:cNvPr id="169" name="Group 168"/>
          <p:cNvGrpSpPr/>
          <p:nvPr/>
        </p:nvGrpSpPr>
        <p:grpSpPr>
          <a:xfrm rot="16200000">
            <a:off x="53340" y="5765800"/>
            <a:ext cx="2141220" cy="73025"/>
            <a:chOff x="-1300" y="8095"/>
            <a:chExt cx="3372" cy="115"/>
          </a:xfrm>
        </p:grpSpPr>
        <p:sp>
          <p:nvSpPr>
            <p:cNvPr id="166" name="Rectangles 165"/>
            <p:cNvSpPr/>
            <p:nvPr/>
          </p:nvSpPr>
          <p:spPr>
            <a:xfrm flipV="1">
              <a:off x="1784" y="8123"/>
              <a:ext cx="288" cy="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7" name="Rectangles 166"/>
            <p:cNvSpPr/>
            <p:nvPr/>
          </p:nvSpPr>
          <p:spPr>
            <a:xfrm flipV="1">
              <a:off x="1734" y="8095"/>
              <a:ext cx="288" cy="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68" name="Straight Connector 167"/>
            <p:cNvCxnSpPr/>
            <p:nvPr/>
          </p:nvCxnSpPr>
          <p:spPr>
            <a:xfrm>
              <a:off x="-1300" y="8152"/>
              <a:ext cx="3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Rectangles 162"/>
          <p:cNvSpPr/>
          <p:nvPr/>
        </p:nvSpPr>
        <p:spPr>
          <a:xfrm flipV="1">
            <a:off x="900430" y="4266565"/>
            <a:ext cx="182880" cy="368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ectangles 17"/>
          <p:cNvSpPr/>
          <p:nvPr/>
        </p:nvSpPr>
        <p:spPr>
          <a:xfrm>
            <a:off x="2558415" y="4187190"/>
            <a:ext cx="2386330" cy="15716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1" name="Straight Connector 160"/>
          <p:cNvCxnSpPr/>
          <p:nvPr/>
        </p:nvCxnSpPr>
        <p:spPr>
          <a:xfrm flipV="1">
            <a:off x="3172460" y="5182235"/>
            <a:ext cx="173990" cy="80200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V="1">
            <a:off x="2098675" y="5729605"/>
            <a:ext cx="307975" cy="24511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1786890" y="5582285"/>
            <a:ext cx="339725" cy="39433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1760855" y="5578475"/>
            <a:ext cx="339725" cy="39433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1807845" y="5577205"/>
            <a:ext cx="339725" cy="3943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393190" y="5115560"/>
            <a:ext cx="339725" cy="39433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1367155" y="5111750"/>
            <a:ext cx="339725" cy="39433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s 2"/>
          <p:cNvSpPr/>
          <p:nvPr/>
        </p:nvSpPr>
        <p:spPr>
          <a:xfrm>
            <a:off x="3104515" y="3098165"/>
            <a:ext cx="514350" cy="5143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4269740" y="3098165"/>
            <a:ext cx="514350" cy="5143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4269740" y="4323715"/>
            <a:ext cx="514350" cy="13398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 rot="16200000">
            <a:off x="5244465" y="3288030"/>
            <a:ext cx="514350" cy="13398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3104515" y="3098165"/>
            <a:ext cx="514350" cy="5143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269740" y="3098165"/>
            <a:ext cx="514350" cy="5143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s 13"/>
          <p:cNvSpPr/>
          <p:nvPr/>
        </p:nvSpPr>
        <p:spPr>
          <a:xfrm rot="5400000">
            <a:off x="3234055" y="2002155"/>
            <a:ext cx="255270" cy="5143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3082925" y="3612515"/>
            <a:ext cx="5695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600" b="1">
                <a:latin typeface="P22 Johnston Underground" panose="020B0500000000000000" charset="0"/>
                <a:cs typeface="P22 Johnston Underground" panose="020B0500000000000000" charset="0"/>
              </a:rPr>
              <a:t>BEAM SPLITTER 2</a:t>
            </a:r>
            <a:endParaRPr lang="en-US" sz="600" b="1">
              <a:latin typeface="P22 Johnston Underground" panose="020B0500000000000000" charset="0"/>
              <a:cs typeface="P22 Johnston Underground" panose="020B0500000000000000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2058035" y="3620770"/>
            <a:ext cx="535940" cy="1682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500" b="1">
                <a:latin typeface="P22 Johnston Underground" panose="020B0500000000000000" charset="0"/>
                <a:cs typeface="P22 Johnston Underground" panose="020B0500000000000000" charset="0"/>
              </a:rPr>
              <a:t>DETECTOR 1</a:t>
            </a:r>
            <a:endParaRPr lang="en-US" sz="500" b="1">
              <a:latin typeface="P22 Johnston Underground" panose="020B0500000000000000" charset="0"/>
              <a:cs typeface="P22 Johnston Underground" panose="020B0500000000000000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5537200" y="3211830"/>
            <a:ext cx="41211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500" b="1">
                <a:latin typeface="P22 Johnston Underground" panose="020B0500000000000000" charset="0"/>
                <a:cs typeface="P22 Johnston Underground" panose="020B0500000000000000" charset="0"/>
              </a:rPr>
              <a:t>STATIC</a:t>
            </a:r>
            <a:endParaRPr lang="en-US" sz="500" b="1">
              <a:latin typeface="P22 Johnston Underground" panose="020B0500000000000000" charset="0"/>
              <a:cs typeface="P22 Johnston Underground" panose="020B0500000000000000" charset="0"/>
            </a:endParaRPr>
          </a:p>
          <a:p>
            <a:pPr algn="l"/>
            <a:r>
              <a:rPr lang="en-US" sz="500" b="1">
                <a:latin typeface="P22 Johnston Underground" panose="020B0500000000000000" charset="0"/>
                <a:cs typeface="P22 Johnston Underground" panose="020B0500000000000000" charset="0"/>
              </a:rPr>
              <a:t>MIRROR</a:t>
            </a:r>
            <a:endParaRPr lang="en-US" sz="500" b="1">
              <a:latin typeface="P22 Johnston Underground" panose="020B0500000000000000" charset="0"/>
              <a:cs typeface="P22 Johnston Underground" panose="020B0500000000000000" charset="0"/>
            </a:endParaRPr>
          </a:p>
        </p:txBody>
      </p:sp>
      <p:sp>
        <p:nvSpPr>
          <p:cNvPr id="20" name="Rectangles 19"/>
          <p:cNvSpPr/>
          <p:nvPr/>
        </p:nvSpPr>
        <p:spPr>
          <a:xfrm>
            <a:off x="4355465" y="4533265"/>
            <a:ext cx="342900" cy="2660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4356100" y="4799330"/>
            <a:ext cx="342900" cy="76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4355465" y="4457700"/>
            <a:ext cx="342900" cy="76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ectangles 23"/>
          <p:cNvSpPr/>
          <p:nvPr/>
        </p:nvSpPr>
        <p:spPr>
          <a:xfrm>
            <a:off x="4489450" y="4875530"/>
            <a:ext cx="80645" cy="271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Rectangles 26"/>
          <p:cNvSpPr/>
          <p:nvPr/>
        </p:nvSpPr>
        <p:spPr>
          <a:xfrm rot="1080000">
            <a:off x="3648075" y="5033010"/>
            <a:ext cx="1112520" cy="762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ectangles 24"/>
          <p:cNvSpPr/>
          <p:nvPr/>
        </p:nvSpPr>
        <p:spPr>
          <a:xfrm>
            <a:off x="4694555" y="5158740"/>
            <a:ext cx="248920" cy="167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Rectangles 27"/>
          <p:cNvSpPr/>
          <p:nvPr/>
        </p:nvSpPr>
        <p:spPr>
          <a:xfrm rot="3000000">
            <a:off x="3228975" y="4654550"/>
            <a:ext cx="556260" cy="762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Rectangles 28"/>
          <p:cNvSpPr/>
          <p:nvPr/>
        </p:nvSpPr>
        <p:spPr>
          <a:xfrm rot="2760000">
            <a:off x="3052445" y="4330700"/>
            <a:ext cx="335280" cy="762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 rot="19140000">
            <a:off x="1534795" y="4839335"/>
            <a:ext cx="2064385" cy="885190"/>
            <a:chOff x="850" y="7728"/>
            <a:chExt cx="3251" cy="1394"/>
          </a:xfrm>
        </p:grpSpPr>
        <p:sp>
          <p:nvSpPr>
            <p:cNvPr id="30" name="Rectangles 29"/>
            <p:cNvSpPr/>
            <p:nvPr/>
          </p:nvSpPr>
          <p:spPr>
            <a:xfrm>
              <a:off x="850" y="7728"/>
              <a:ext cx="120" cy="36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1" name="Rectangles 30"/>
            <p:cNvSpPr/>
            <p:nvPr/>
          </p:nvSpPr>
          <p:spPr>
            <a:xfrm>
              <a:off x="970" y="7728"/>
              <a:ext cx="311" cy="3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" name="Rectangles 31"/>
            <p:cNvSpPr/>
            <p:nvPr/>
          </p:nvSpPr>
          <p:spPr>
            <a:xfrm>
              <a:off x="1303" y="7728"/>
              <a:ext cx="120" cy="36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5" name="Rectangles 34"/>
            <p:cNvSpPr/>
            <p:nvPr/>
          </p:nvSpPr>
          <p:spPr>
            <a:xfrm>
              <a:off x="1445" y="7728"/>
              <a:ext cx="419" cy="3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6" name="Rectangles 35"/>
            <p:cNvSpPr/>
            <p:nvPr/>
          </p:nvSpPr>
          <p:spPr>
            <a:xfrm>
              <a:off x="1883" y="7728"/>
              <a:ext cx="120" cy="67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7" name="Rectangles 36"/>
            <p:cNvSpPr/>
            <p:nvPr/>
          </p:nvSpPr>
          <p:spPr>
            <a:xfrm>
              <a:off x="1883" y="8258"/>
              <a:ext cx="1007" cy="1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8" name="Rectangles 37"/>
            <p:cNvSpPr/>
            <p:nvPr/>
          </p:nvSpPr>
          <p:spPr>
            <a:xfrm>
              <a:off x="1943" y="8507"/>
              <a:ext cx="1484" cy="1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9" name="Rectangles 38"/>
            <p:cNvSpPr/>
            <p:nvPr/>
          </p:nvSpPr>
          <p:spPr>
            <a:xfrm>
              <a:off x="2142" y="8507"/>
              <a:ext cx="58" cy="120"/>
            </a:xfrm>
            <a:prstGeom prst="rect">
              <a:avLst/>
            </a:prstGeom>
            <a:solidFill>
              <a:srgbClr val="21824C"/>
            </a:solidFill>
            <a:ln>
              <a:solidFill>
                <a:srgbClr val="2182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0" name="Rectangles 39"/>
            <p:cNvSpPr/>
            <p:nvPr/>
          </p:nvSpPr>
          <p:spPr>
            <a:xfrm>
              <a:off x="2118" y="8507"/>
              <a:ext cx="14" cy="12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1" name="Rectangles 40"/>
            <p:cNvSpPr/>
            <p:nvPr/>
          </p:nvSpPr>
          <p:spPr>
            <a:xfrm flipH="1">
              <a:off x="3147" y="8507"/>
              <a:ext cx="58" cy="120"/>
            </a:xfrm>
            <a:prstGeom prst="rect">
              <a:avLst/>
            </a:prstGeom>
            <a:solidFill>
              <a:srgbClr val="21824C"/>
            </a:solidFill>
            <a:ln>
              <a:solidFill>
                <a:srgbClr val="2182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2" name="Rectangles 41"/>
            <p:cNvSpPr/>
            <p:nvPr/>
          </p:nvSpPr>
          <p:spPr>
            <a:xfrm flipH="1">
              <a:off x="3222" y="8507"/>
              <a:ext cx="14" cy="12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4" name="Rectangles 43"/>
            <p:cNvSpPr/>
            <p:nvPr/>
          </p:nvSpPr>
          <p:spPr>
            <a:xfrm>
              <a:off x="1727" y="8507"/>
              <a:ext cx="214" cy="42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5" name="Rectangles 44"/>
            <p:cNvSpPr/>
            <p:nvPr/>
          </p:nvSpPr>
          <p:spPr>
            <a:xfrm>
              <a:off x="3429" y="8507"/>
              <a:ext cx="214" cy="42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6" name="Rectangles 45"/>
            <p:cNvSpPr/>
            <p:nvPr/>
          </p:nvSpPr>
          <p:spPr>
            <a:xfrm>
              <a:off x="1943" y="8737"/>
              <a:ext cx="1485" cy="19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136" y="8789"/>
              <a:ext cx="86" cy="86"/>
              <a:chOff x="1249" y="9288"/>
              <a:chExt cx="130" cy="130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1249" y="9288"/>
                <a:ext cx="130" cy="1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8" name="Hexagon 47"/>
              <p:cNvSpPr/>
              <p:nvPr/>
            </p:nvSpPr>
            <p:spPr>
              <a:xfrm>
                <a:off x="1278" y="9317"/>
                <a:ext cx="72" cy="72"/>
              </a:xfrm>
              <a:prstGeom prst="hexagon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2642" y="8789"/>
              <a:ext cx="86" cy="86"/>
              <a:chOff x="1249" y="9288"/>
              <a:chExt cx="130" cy="130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1249" y="9288"/>
                <a:ext cx="130" cy="1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2" name="Hexagon 51"/>
              <p:cNvSpPr/>
              <p:nvPr/>
            </p:nvSpPr>
            <p:spPr>
              <a:xfrm>
                <a:off x="1278" y="9317"/>
                <a:ext cx="72" cy="72"/>
              </a:xfrm>
              <a:prstGeom prst="hexagon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148" y="8789"/>
              <a:ext cx="86" cy="86"/>
              <a:chOff x="1249" y="9288"/>
              <a:chExt cx="130" cy="130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1249" y="9288"/>
                <a:ext cx="130" cy="1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5" name="Hexagon 54"/>
              <p:cNvSpPr/>
              <p:nvPr/>
            </p:nvSpPr>
            <p:spPr>
              <a:xfrm>
                <a:off x="1278" y="9317"/>
                <a:ext cx="72" cy="72"/>
              </a:xfrm>
              <a:prstGeom prst="hexagon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56" name="Rectangles 55"/>
            <p:cNvSpPr/>
            <p:nvPr/>
          </p:nvSpPr>
          <p:spPr>
            <a:xfrm>
              <a:off x="1727" y="8508"/>
              <a:ext cx="217" cy="614"/>
            </a:xfrm>
            <a:prstGeom prst="rect">
              <a:avLst/>
            </a:prstGeom>
            <a:solidFill>
              <a:schemeClr val="bg1">
                <a:alpha val="3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8" name="Rectangles 57"/>
            <p:cNvSpPr/>
            <p:nvPr/>
          </p:nvSpPr>
          <p:spPr>
            <a:xfrm>
              <a:off x="2015" y="7761"/>
              <a:ext cx="207" cy="3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9" name="Rectangles 58"/>
            <p:cNvSpPr/>
            <p:nvPr/>
          </p:nvSpPr>
          <p:spPr>
            <a:xfrm>
              <a:off x="2246" y="7815"/>
              <a:ext cx="356" cy="191"/>
            </a:xfrm>
            <a:prstGeom prst="rect">
              <a:avLst/>
            </a:prstGeom>
            <a:pattFill prst="narHorz">
              <a:fgClr>
                <a:schemeClr val="bg2"/>
              </a:fgClr>
              <a:bgClr>
                <a:srgbClr val="FFFFFF"/>
              </a:bgClr>
            </a:patt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0" name="Rectangles 59"/>
            <p:cNvSpPr/>
            <p:nvPr/>
          </p:nvSpPr>
          <p:spPr>
            <a:xfrm>
              <a:off x="2620" y="7850"/>
              <a:ext cx="366" cy="1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1" name="Rectangles 60"/>
            <p:cNvSpPr/>
            <p:nvPr/>
          </p:nvSpPr>
          <p:spPr>
            <a:xfrm>
              <a:off x="3004" y="7861"/>
              <a:ext cx="707" cy="10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2" name="Rectangles 61"/>
            <p:cNvSpPr/>
            <p:nvPr/>
          </p:nvSpPr>
          <p:spPr>
            <a:xfrm>
              <a:off x="3712" y="7756"/>
              <a:ext cx="119" cy="3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3728" y="7783"/>
              <a:ext cx="86" cy="86"/>
              <a:chOff x="1249" y="9288"/>
              <a:chExt cx="130" cy="13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1249" y="9288"/>
                <a:ext cx="130" cy="1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5" name="Hexagon 64"/>
              <p:cNvSpPr/>
              <p:nvPr/>
            </p:nvSpPr>
            <p:spPr>
              <a:xfrm>
                <a:off x="1278" y="9317"/>
                <a:ext cx="72" cy="72"/>
              </a:xfrm>
              <a:prstGeom prst="hexagon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3727" y="7951"/>
              <a:ext cx="86" cy="86"/>
              <a:chOff x="1249" y="9288"/>
              <a:chExt cx="130" cy="130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1249" y="9288"/>
                <a:ext cx="130" cy="1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8" name="Hexagon 67"/>
              <p:cNvSpPr/>
              <p:nvPr/>
            </p:nvSpPr>
            <p:spPr>
              <a:xfrm>
                <a:off x="1278" y="9317"/>
                <a:ext cx="72" cy="72"/>
              </a:xfrm>
              <a:prstGeom prst="hexagon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69" name="Oval 68"/>
            <p:cNvSpPr/>
            <p:nvPr/>
          </p:nvSpPr>
          <p:spPr>
            <a:xfrm>
              <a:off x="3763" y="7903"/>
              <a:ext cx="14" cy="1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0" name="Rectangles 69"/>
            <p:cNvSpPr/>
            <p:nvPr/>
          </p:nvSpPr>
          <p:spPr>
            <a:xfrm>
              <a:off x="3851" y="7833"/>
              <a:ext cx="58" cy="1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1" name="Rectangles 70"/>
            <p:cNvSpPr/>
            <p:nvPr/>
          </p:nvSpPr>
          <p:spPr>
            <a:xfrm>
              <a:off x="3929" y="7880"/>
              <a:ext cx="173" cy="58"/>
            </a:xfrm>
            <a:prstGeom prst="rect">
              <a:avLst/>
            </a:prstGeom>
            <a:solidFill>
              <a:srgbClr val="EDEAE3"/>
            </a:solidFill>
            <a:ln>
              <a:solidFill>
                <a:srgbClr val="EDEA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/>
            <p:nvPr/>
          </p:nvCxnSpPr>
          <p:spPr>
            <a:xfrm flipV="1">
              <a:off x="1952" y="8728"/>
              <a:ext cx="46" cy="1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1992" y="8478"/>
              <a:ext cx="29" cy="259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 flipH="1">
              <a:off x="3349" y="8478"/>
              <a:ext cx="68" cy="370"/>
              <a:chOff x="2152" y="8678"/>
              <a:chExt cx="68" cy="370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flipV="1">
                <a:off x="2152" y="8928"/>
                <a:ext cx="46" cy="12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V="1">
                <a:off x="2192" y="8678"/>
                <a:ext cx="29" cy="259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Rectangles 56"/>
            <p:cNvSpPr/>
            <p:nvPr/>
          </p:nvSpPr>
          <p:spPr>
            <a:xfrm>
              <a:off x="3429" y="8507"/>
              <a:ext cx="217" cy="614"/>
            </a:xfrm>
            <a:prstGeom prst="rect">
              <a:avLst/>
            </a:prstGeom>
            <a:solidFill>
              <a:schemeClr val="bg1">
                <a:alpha val="3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2">
            <a:lum bright="54000"/>
          </a:blip>
          <a:stretch>
            <a:fillRect/>
          </a:stretch>
        </p:blipFill>
        <p:spPr>
          <a:xfrm>
            <a:off x="3804285" y="5370195"/>
            <a:ext cx="807085" cy="212725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 rot="0">
            <a:off x="1083945" y="4188460"/>
            <a:ext cx="937260" cy="565150"/>
            <a:chOff x="222" y="6582"/>
            <a:chExt cx="1476" cy="890"/>
          </a:xfrm>
        </p:grpSpPr>
        <p:sp>
          <p:nvSpPr>
            <p:cNvPr id="85" name="Rectangles 84"/>
            <p:cNvSpPr/>
            <p:nvPr/>
          </p:nvSpPr>
          <p:spPr>
            <a:xfrm>
              <a:off x="289" y="6582"/>
              <a:ext cx="1408" cy="810"/>
            </a:xfrm>
            <a:prstGeom prst="rect">
              <a:avLst/>
            </a:prstGeom>
            <a:solidFill>
              <a:srgbClr val="21824C"/>
            </a:solidFill>
            <a:ln w="28575">
              <a:solidFill>
                <a:srgbClr val="2182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6" name="Rectangles 85"/>
            <p:cNvSpPr/>
            <p:nvPr/>
          </p:nvSpPr>
          <p:spPr>
            <a:xfrm>
              <a:off x="528" y="6591"/>
              <a:ext cx="470" cy="1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7" name="Rectangles 86"/>
            <p:cNvSpPr/>
            <p:nvPr/>
          </p:nvSpPr>
          <p:spPr>
            <a:xfrm>
              <a:off x="1140" y="6591"/>
              <a:ext cx="475" cy="1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992" y="6921"/>
              <a:ext cx="220" cy="216"/>
              <a:chOff x="1028" y="7038"/>
              <a:chExt cx="220" cy="216"/>
            </a:xfrm>
          </p:grpSpPr>
          <p:sp>
            <p:nvSpPr>
              <p:cNvPr id="88" name="Rectangles 87"/>
              <p:cNvSpPr/>
              <p:nvPr/>
            </p:nvSpPr>
            <p:spPr>
              <a:xfrm>
                <a:off x="1028" y="7038"/>
                <a:ext cx="220" cy="21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9" name="Rectangles 88"/>
              <p:cNvSpPr/>
              <p:nvPr/>
            </p:nvSpPr>
            <p:spPr>
              <a:xfrm>
                <a:off x="1037" y="7038"/>
                <a:ext cx="202" cy="20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91" name="Rectangles 90"/>
            <p:cNvSpPr/>
            <p:nvPr/>
          </p:nvSpPr>
          <p:spPr>
            <a:xfrm>
              <a:off x="451" y="7352"/>
              <a:ext cx="330" cy="12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2" name="Rectangles 91"/>
            <p:cNvSpPr/>
            <p:nvPr/>
          </p:nvSpPr>
          <p:spPr>
            <a:xfrm>
              <a:off x="1212" y="7352"/>
              <a:ext cx="330" cy="12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1640" y="7339"/>
              <a:ext cx="58" cy="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1640" y="6753"/>
              <a:ext cx="58" cy="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1035" y="6753"/>
              <a:ext cx="58" cy="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289" y="6582"/>
              <a:ext cx="58" cy="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292" y="7141"/>
              <a:ext cx="58" cy="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8" name="Rectangles 97"/>
            <p:cNvSpPr/>
            <p:nvPr/>
          </p:nvSpPr>
          <p:spPr>
            <a:xfrm>
              <a:off x="222" y="6677"/>
              <a:ext cx="191" cy="11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246" y="6707"/>
              <a:ext cx="58" cy="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0" name="Rectangles 99"/>
            <p:cNvSpPr/>
            <p:nvPr/>
          </p:nvSpPr>
          <p:spPr>
            <a:xfrm>
              <a:off x="244" y="7231"/>
              <a:ext cx="86" cy="19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1539" y="6971"/>
              <a:ext cx="72" cy="72"/>
              <a:chOff x="1028" y="7038"/>
              <a:chExt cx="220" cy="216"/>
            </a:xfrm>
          </p:grpSpPr>
          <p:sp>
            <p:nvSpPr>
              <p:cNvPr id="102" name="Rectangles 101"/>
              <p:cNvSpPr/>
              <p:nvPr/>
            </p:nvSpPr>
            <p:spPr>
              <a:xfrm>
                <a:off x="1028" y="7038"/>
                <a:ext cx="220" cy="21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3" name="Rectangles 102"/>
              <p:cNvSpPr/>
              <p:nvPr/>
            </p:nvSpPr>
            <p:spPr>
              <a:xfrm>
                <a:off x="1037" y="7038"/>
                <a:ext cx="202" cy="20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1539" y="7137"/>
              <a:ext cx="72" cy="72"/>
              <a:chOff x="1028" y="7038"/>
              <a:chExt cx="220" cy="216"/>
            </a:xfrm>
          </p:grpSpPr>
          <p:sp>
            <p:nvSpPr>
              <p:cNvPr id="108" name="Rectangles 107"/>
              <p:cNvSpPr/>
              <p:nvPr/>
            </p:nvSpPr>
            <p:spPr>
              <a:xfrm>
                <a:off x="1028" y="7038"/>
                <a:ext cx="220" cy="21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9" name="Rectangles 108"/>
              <p:cNvSpPr/>
              <p:nvPr/>
            </p:nvSpPr>
            <p:spPr>
              <a:xfrm>
                <a:off x="1037" y="7038"/>
                <a:ext cx="202" cy="20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1374" y="6834"/>
              <a:ext cx="72" cy="72"/>
              <a:chOff x="1028" y="7038"/>
              <a:chExt cx="220" cy="216"/>
            </a:xfrm>
          </p:grpSpPr>
          <p:sp>
            <p:nvSpPr>
              <p:cNvPr id="111" name="Rectangles 110"/>
              <p:cNvSpPr/>
              <p:nvPr/>
            </p:nvSpPr>
            <p:spPr>
              <a:xfrm>
                <a:off x="1028" y="7038"/>
                <a:ext cx="220" cy="21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2" name="Rectangles 111"/>
              <p:cNvSpPr/>
              <p:nvPr/>
            </p:nvSpPr>
            <p:spPr>
              <a:xfrm>
                <a:off x="1037" y="7038"/>
                <a:ext cx="202" cy="20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547" y="6970"/>
              <a:ext cx="72" cy="72"/>
              <a:chOff x="1028" y="7038"/>
              <a:chExt cx="220" cy="216"/>
            </a:xfrm>
          </p:grpSpPr>
          <p:sp>
            <p:nvSpPr>
              <p:cNvPr id="114" name="Rectangles 113"/>
              <p:cNvSpPr/>
              <p:nvPr/>
            </p:nvSpPr>
            <p:spPr>
              <a:xfrm>
                <a:off x="1028" y="7038"/>
                <a:ext cx="220" cy="21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5" name="Rectangles 114"/>
              <p:cNvSpPr/>
              <p:nvPr/>
            </p:nvSpPr>
            <p:spPr>
              <a:xfrm>
                <a:off x="1037" y="7038"/>
                <a:ext cx="202" cy="20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663" y="6759"/>
              <a:ext cx="216" cy="72"/>
              <a:chOff x="1028" y="7038"/>
              <a:chExt cx="220" cy="216"/>
            </a:xfrm>
          </p:grpSpPr>
          <p:sp>
            <p:nvSpPr>
              <p:cNvPr id="117" name="Rectangles 116"/>
              <p:cNvSpPr/>
              <p:nvPr/>
            </p:nvSpPr>
            <p:spPr>
              <a:xfrm>
                <a:off x="1028" y="7038"/>
                <a:ext cx="220" cy="21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8" name="Rectangles 117"/>
              <p:cNvSpPr/>
              <p:nvPr/>
            </p:nvSpPr>
            <p:spPr>
              <a:xfrm>
                <a:off x="1037" y="7038"/>
                <a:ext cx="202" cy="20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499" y="6755"/>
              <a:ext cx="29" cy="72"/>
              <a:chOff x="1028" y="7038"/>
              <a:chExt cx="220" cy="216"/>
            </a:xfrm>
          </p:grpSpPr>
          <p:sp>
            <p:nvSpPr>
              <p:cNvPr id="120" name="Rectangles 119"/>
              <p:cNvSpPr/>
              <p:nvPr/>
            </p:nvSpPr>
            <p:spPr>
              <a:xfrm>
                <a:off x="1028" y="7038"/>
                <a:ext cx="220" cy="21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1" name="Rectangles 120"/>
              <p:cNvSpPr/>
              <p:nvPr/>
            </p:nvSpPr>
            <p:spPr>
              <a:xfrm>
                <a:off x="1037" y="7038"/>
                <a:ext cx="202" cy="20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1015" y="7352"/>
              <a:ext cx="60" cy="44"/>
              <a:chOff x="649" y="8098"/>
              <a:chExt cx="60" cy="44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649" y="8098"/>
                <a:ext cx="14" cy="14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649" y="8126"/>
                <a:ext cx="14" cy="14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672" y="8098"/>
                <a:ext cx="14" cy="14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672" y="8126"/>
                <a:ext cx="14" cy="14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695" y="8100"/>
                <a:ext cx="14" cy="14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695" y="8128"/>
                <a:ext cx="14" cy="14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810" y="7344"/>
              <a:ext cx="173" cy="58"/>
              <a:chOff x="1028" y="7038"/>
              <a:chExt cx="220" cy="216"/>
            </a:xfrm>
          </p:grpSpPr>
          <p:sp>
            <p:nvSpPr>
              <p:cNvPr id="131" name="Rectangles 130"/>
              <p:cNvSpPr/>
              <p:nvPr/>
            </p:nvSpPr>
            <p:spPr>
              <a:xfrm>
                <a:off x="1028" y="7038"/>
                <a:ext cx="220" cy="21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2" name="Rectangles 131"/>
              <p:cNvSpPr/>
              <p:nvPr/>
            </p:nvSpPr>
            <p:spPr>
              <a:xfrm>
                <a:off x="1037" y="7038"/>
                <a:ext cx="202" cy="20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133" name="Oval 132"/>
            <p:cNvSpPr/>
            <p:nvPr/>
          </p:nvSpPr>
          <p:spPr>
            <a:xfrm>
              <a:off x="288" y="6832"/>
              <a:ext cx="58" cy="5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35" name="Straight Connector 134"/>
          <p:cNvCxnSpPr/>
          <p:nvPr/>
        </p:nvCxnSpPr>
        <p:spPr>
          <a:xfrm>
            <a:off x="1289685" y="4757420"/>
            <a:ext cx="0" cy="3606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1268095" y="4757420"/>
            <a:ext cx="0" cy="360680"/>
          </a:xfrm>
          <a:prstGeom prst="line">
            <a:avLst/>
          </a:prstGeom>
          <a:ln>
            <a:solidFill>
              <a:srgbClr val="2182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1245870" y="4757420"/>
            <a:ext cx="0" cy="36068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1289685" y="5116195"/>
            <a:ext cx="339725" cy="3943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1268730" y="5117465"/>
            <a:ext cx="339725" cy="394335"/>
          </a:xfrm>
          <a:prstGeom prst="line">
            <a:avLst/>
          </a:prstGeom>
          <a:ln>
            <a:solidFill>
              <a:srgbClr val="2182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1243965" y="5117465"/>
            <a:ext cx="339725" cy="394335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s 140"/>
          <p:cNvSpPr/>
          <p:nvPr/>
        </p:nvSpPr>
        <p:spPr>
          <a:xfrm rot="19200000">
            <a:off x="1556385" y="5485765"/>
            <a:ext cx="91440" cy="368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42" name="Straight Connector 141"/>
          <p:cNvCxnSpPr/>
          <p:nvPr/>
        </p:nvCxnSpPr>
        <p:spPr>
          <a:xfrm>
            <a:off x="1369695" y="4757420"/>
            <a:ext cx="0" cy="36068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1393190" y="4758690"/>
            <a:ext cx="0" cy="36068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1414145" y="4757420"/>
            <a:ext cx="0" cy="3606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1414145" y="5110480"/>
            <a:ext cx="339725" cy="3943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2146935" y="5970905"/>
            <a:ext cx="10477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2124710" y="5984240"/>
            <a:ext cx="104775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3192145" y="5173345"/>
            <a:ext cx="173990" cy="802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Rectangles 161"/>
          <p:cNvSpPr/>
          <p:nvPr/>
        </p:nvSpPr>
        <p:spPr>
          <a:xfrm flipV="1">
            <a:off x="871220" y="4249420"/>
            <a:ext cx="182880" cy="730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5" name="Straight Connector 164"/>
          <p:cNvCxnSpPr/>
          <p:nvPr/>
        </p:nvCxnSpPr>
        <p:spPr>
          <a:xfrm>
            <a:off x="-24130" y="4284980"/>
            <a:ext cx="89281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 Box 192"/>
          <p:cNvSpPr txBox="1"/>
          <p:nvPr/>
        </p:nvSpPr>
        <p:spPr>
          <a:xfrm>
            <a:off x="4116070" y="2597785"/>
            <a:ext cx="81534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600" b="1">
                <a:latin typeface="P22 Johnston Underground" panose="020B0500000000000000" charset="0"/>
                <a:cs typeface="P22 Johnston Underground" panose="020B0500000000000000" charset="0"/>
              </a:rPr>
              <a:t>MERCURY LAMP</a:t>
            </a:r>
            <a:endParaRPr lang="en-US" sz="600" b="1">
              <a:latin typeface="P22 Johnston Underground" panose="020B0500000000000000" charset="0"/>
              <a:cs typeface="P22 Johnston Underground" panose="020B0500000000000000" charset="0"/>
            </a:endParaRPr>
          </a:p>
        </p:txBody>
      </p:sp>
      <p:sp>
        <p:nvSpPr>
          <p:cNvPr id="194" name="Text Box 193"/>
          <p:cNvSpPr txBox="1"/>
          <p:nvPr/>
        </p:nvSpPr>
        <p:spPr>
          <a:xfrm>
            <a:off x="2602230" y="2146935"/>
            <a:ext cx="5321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500" b="1">
                <a:latin typeface="P22 Johnston Underground" panose="020B0500000000000000" charset="0"/>
                <a:cs typeface="P22 Johnston Underground" panose="020B0500000000000000" charset="0"/>
              </a:rPr>
              <a:t>DETECTOR 2</a:t>
            </a:r>
            <a:endParaRPr lang="en-US" sz="500" b="1">
              <a:latin typeface="P22 Johnston Underground" panose="020B0500000000000000" charset="0"/>
              <a:cs typeface="P22 Johnston Underground" panose="020B0500000000000000" charset="0"/>
            </a:endParaRPr>
          </a:p>
        </p:txBody>
      </p:sp>
      <p:sp>
        <p:nvSpPr>
          <p:cNvPr id="195" name="Rectangles 194"/>
          <p:cNvSpPr/>
          <p:nvPr/>
        </p:nvSpPr>
        <p:spPr>
          <a:xfrm>
            <a:off x="3250565" y="2000250"/>
            <a:ext cx="222250" cy="114935"/>
          </a:xfrm>
          <a:prstGeom prst="rect">
            <a:avLst/>
          </a:prstGeom>
          <a:pattFill prst="narVert">
            <a:fgClr>
              <a:srgbClr val="202020"/>
            </a:fgClr>
            <a:bgClr>
              <a:srgbClr val="FFFFFF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6" name="Rectangles 195"/>
          <p:cNvSpPr/>
          <p:nvPr/>
        </p:nvSpPr>
        <p:spPr>
          <a:xfrm rot="16200000">
            <a:off x="2010410" y="3297555"/>
            <a:ext cx="222250" cy="114935"/>
          </a:xfrm>
          <a:prstGeom prst="rect">
            <a:avLst/>
          </a:prstGeom>
          <a:pattFill prst="narHorz">
            <a:fgClr>
              <a:srgbClr val="202020"/>
            </a:fgClr>
            <a:bgClr>
              <a:srgbClr val="FFFFFF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01" name="Straight Connector 200"/>
          <p:cNvCxnSpPr/>
          <p:nvPr/>
        </p:nvCxnSpPr>
        <p:spPr>
          <a:xfrm flipV="1">
            <a:off x="5523865" y="-55245"/>
            <a:ext cx="0" cy="287591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4" name="Text Box 203"/>
          <p:cNvSpPr txBox="1"/>
          <p:nvPr/>
        </p:nvSpPr>
        <p:spPr>
          <a:xfrm>
            <a:off x="3836035" y="4254500"/>
            <a:ext cx="4794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600" b="1">
                <a:latin typeface="P22 Johnston Underground" panose="020B0500000000000000" charset="0"/>
                <a:cs typeface="P22 Johnston Underground" panose="020B0500000000000000" charset="0"/>
              </a:rPr>
              <a:t>MOVING</a:t>
            </a:r>
            <a:endParaRPr lang="en-US" sz="600" b="1">
              <a:latin typeface="P22 Johnston Underground" panose="020B0500000000000000" charset="0"/>
              <a:cs typeface="P22 Johnston Underground" panose="020B0500000000000000" charset="0"/>
            </a:endParaRPr>
          </a:p>
          <a:p>
            <a:pPr algn="r"/>
            <a:r>
              <a:rPr lang="en-US" sz="600" b="1">
                <a:latin typeface="P22 Johnston Underground" panose="020B0500000000000000" charset="0"/>
                <a:cs typeface="P22 Johnston Underground" panose="020B0500000000000000" charset="0"/>
              </a:rPr>
              <a:t>MIRROR</a:t>
            </a:r>
            <a:endParaRPr lang="en-US" sz="600" b="1">
              <a:latin typeface="P22 Johnston Underground" panose="020B0500000000000000" charset="0"/>
              <a:cs typeface="P22 Johnston Underground" panose="020B0500000000000000" charset="0"/>
            </a:endParaRPr>
          </a:p>
        </p:txBody>
      </p:sp>
      <p:sp>
        <p:nvSpPr>
          <p:cNvPr id="205" name="Text Box 204"/>
          <p:cNvSpPr txBox="1"/>
          <p:nvPr/>
        </p:nvSpPr>
        <p:spPr>
          <a:xfrm rot="19260000">
            <a:off x="2010410" y="4795520"/>
            <a:ext cx="65151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600" b="1">
                <a:latin typeface="P22 Johnston Underground" panose="020B0500000000000000" charset="0"/>
                <a:cs typeface="P22 Johnston Underground" panose="020B0500000000000000" charset="0"/>
              </a:rPr>
              <a:t>MICROMETER</a:t>
            </a:r>
            <a:endParaRPr lang="en-US" sz="600" b="1">
              <a:latin typeface="P22 Johnston Underground" panose="020B0500000000000000" charset="0"/>
              <a:cs typeface="P22 Johnston Underground" panose="020B0500000000000000" charset="0"/>
            </a:endParaRPr>
          </a:p>
        </p:txBody>
      </p:sp>
      <p:sp>
        <p:nvSpPr>
          <p:cNvPr id="206" name="Text Box 205"/>
          <p:cNvSpPr txBox="1"/>
          <p:nvPr/>
        </p:nvSpPr>
        <p:spPr>
          <a:xfrm rot="19260000">
            <a:off x="2723515" y="4733290"/>
            <a:ext cx="65913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600" b="1">
                <a:latin typeface="P22 Johnston Underground" panose="020B0500000000000000" charset="0"/>
                <a:cs typeface="P22 Johnston Underground" panose="020B0500000000000000" charset="0"/>
              </a:rPr>
              <a:t>LIMIT SWITCH</a:t>
            </a:r>
            <a:endParaRPr lang="en-US" sz="600" b="1">
              <a:latin typeface="P22 Johnston Underground" panose="020B0500000000000000" charset="0"/>
              <a:cs typeface="P22 Johnston Underground" panose="020B0500000000000000" charset="0"/>
            </a:endParaRPr>
          </a:p>
        </p:txBody>
      </p:sp>
      <p:sp>
        <p:nvSpPr>
          <p:cNvPr id="207" name="Text Box 206"/>
          <p:cNvSpPr txBox="1"/>
          <p:nvPr/>
        </p:nvSpPr>
        <p:spPr>
          <a:xfrm>
            <a:off x="1049655" y="4003675"/>
            <a:ext cx="923925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600" b="1">
                <a:latin typeface="P22 Johnston Underground" panose="020B0500000000000000" charset="0"/>
                <a:cs typeface="P22 Johnston Underground" panose="020B0500000000000000" charset="0"/>
              </a:rPr>
              <a:t>MICRO-CONTROLLER</a:t>
            </a:r>
            <a:endParaRPr lang="en-US" sz="600" b="1">
              <a:latin typeface="P22 Johnston Underground" panose="020B0500000000000000" charset="0"/>
              <a:cs typeface="P22 Johnston Underground" panose="020B0500000000000000" charset="0"/>
            </a:endParaRPr>
          </a:p>
        </p:txBody>
      </p:sp>
      <p:sp>
        <p:nvSpPr>
          <p:cNvPr id="208" name="Text Box 207"/>
          <p:cNvSpPr txBox="1"/>
          <p:nvPr/>
        </p:nvSpPr>
        <p:spPr>
          <a:xfrm>
            <a:off x="1520190" y="3248025"/>
            <a:ext cx="5949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500" b="1">
                <a:latin typeface="P22 Johnston Underground" panose="020B0500000000000000" charset="0"/>
                <a:cs typeface="P22 Johnston Underground" panose="020B0500000000000000" charset="0"/>
              </a:rPr>
              <a:t>GAIN ADJUSTMENT</a:t>
            </a:r>
            <a:endParaRPr lang="en-US" sz="500" b="1">
              <a:latin typeface="P22 Johnston Underground" panose="020B0500000000000000" charset="0"/>
              <a:cs typeface="P22 Johnston Underground" panose="020B0500000000000000" charset="0"/>
            </a:endParaRPr>
          </a:p>
        </p:txBody>
      </p:sp>
      <p:sp>
        <p:nvSpPr>
          <p:cNvPr id="210" name="Text Box 209"/>
          <p:cNvSpPr txBox="1"/>
          <p:nvPr/>
        </p:nvSpPr>
        <p:spPr>
          <a:xfrm>
            <a:off x="-50800" y="4093845"/>
            <a:ext cx="62611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600" b="1">
                <a:latin typeface="P22 Johnston Underground" panose="020B0500000000000000" charset="0"/>
                <a:cs typeface="P22 Johnston Underground" panose="020B0500000000000000" charset="0"/>
              </a:rPr>
              <a:t>← TO LINUX</a:t>
            </a:r>
            <a:endParaRPr lang="en-US" sz="600" b="1">
              <a:latin typeface="P22 Johnston Underground" panose="020B0500000000000000" charset="0"/>
              <a:cs typeface="P22 Johnston Underground" panose="020B0500000000000000" charset="0"/>
            </a:endParaRPr>
          </a:p>
        </p:txBody>
      </p:sp>
      <p:sp>
        <p:nvSpPr>
          <p:cNvPr id="211" name="Text Box 210"/>
          <p:cNvSpPr txBox="1"/>
          <p:nvPr/>
        </p:nvSpPr>
        <p:spPr>
          <a:xfrm rot="5400000">
            <a:off x="903605" y="6511290"/>
            <a:ext cx="66929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600" b="1">
                <a:latin typeface="P22 Johnston Underground" panose="020B0500000000000000" charset="0"/>
                <a:cs typeface="P22 Johnston Underground" panose="020B0500000000000000" charset="0"/>
              </a:rPr>
              <a:t> TO MAINS  →</a:t>
            </a:r>
            <a:endParaRPr lang="en-US" sz="600" b="1">
              <a:latin typeface="P22 Johnston Underground" panose="020B0500000000000000" charset="0"/>
              <a:cs typeface="P22 Johnston Underground" panose="020B0500000000000000" charset="0"/>
            </a:endParaRPr>
          </a:p>
        </p:txBody>
      </p:sp>
      <p:sp>
        <p:nvSpPr>
          <p:cNvPr id="212" name="Text Box 211"/>
          <p:cNvSpPr txBox="1"/>
          <p:nvPr/>
        </p:nvSpPr>
        <p:spPr>
          <a:xfrm rot="5400000">
            <a:off x="5302250" y="145415"/>
            <a:ext cx="626745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600" b="1">
                <a:latin typeface="P22 Johnston Underground" panose="020B0500000000000000" charset="0"/>
                <a:cs typeface="P22 Johnston Underground" panose="020B0500000000000000" charset="0"/>
              </a:rPr>
              <a:t>← TO MAINS</a:t>
            </a:r>
            <a:endParaRPr lang="en-US" sz="600" b="1">
              <a:latin typeface="P22 Johnston Underground" panose="020B0500000000000000" charset="0"/>
              <a:cs typeface="P22 Johnston Underground" panose="020B0500000000000000" charset="0"/>
            </a:endParaRPr>
          </a:p>
        </p:txBody>
      </p:sp>
      <p:cxnSp>
        <p:nvCxnSpPr>
          <p:cNvPr id="213" name="Straight Connector 212"/>
          <p:cNvCxnSpPr/>
          <p:nvPr/>
        </p:nvCxnSpPr>
        <p:spPr>
          <a:xfrm>
            <a:off x="2475230" y="3355340"/>
            <a:ext cx="2940685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4526280" y="3338830"/>
            <a:ext cx="1270" cy="965835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3359785" y="2404745"/>
            <a:ext cx="1905" cy="94742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4021455" y="3629660"/>
            <a:ext cx="5429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600" b="1">
                <a:latin typeface="P22 Johnston Underground" panose="020B0500000000000000" charset="0"/>
                <a:cs typeface="P22 Johnston Underground" panose="020B0500000000000000" charset="0"/>
              </a:rPr>
              <a:t>BEAM SPLITTER 1</a:t>
            </a:r>
            <a:endParaRPr lang="en-US" sz="600" b="1">
              <a:latin typeface="P22 Johnston Underground" panose="020B0500000000000000" charset="0"/>
              <a:cs typeface="P22 Johnston Underground" panose="020B0500000000000000" charset="0"/>
            </a:endParaRPr>
          </a:p>
        </p:txBody>
      </p:sp>
      <p:cxnSp>
        <p:nvCxnSpPr>
          <p:cNvPr id="216" name="Straight Connector 215"/>
          <p:cNvCxnSpPr/>
          <p:nvPr/>
        </p:nvCxnSpPr>
        <p:spPr>
          <a:xfrm flipV="1">
            <a:off x="4533265" y="2872105"/>
            <a:ext cx="3175" cy="4846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V="1">
            <a:off x="3359785" y="2399030"/>
            <a:ext cx="3175" cy="939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>
            <a:stCxn id="9" idx="3"/>
          </p:cNvCxnSpPr>
          <p:nvPr/>
        </p:nvCxnSpPr>
        <p:spPr>
          <a:xfrm>
            <a:off x="2458085" y="3355340"/>
            <a:ext cx="20751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s 8"/>
          <p:cNvSpPr/>
          <p:nvPr/>
        </p:nvSpPr>
        <p:spPr>
          <a:xfrm>
            <a:off x="2202815" y="3098165"/>
            <a:ext cx="255270" cy="5143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0" name="Isosceles Triangle 219"/>
          <p:cNvSpPr/>
          <p:nvPr/>
        </p:nvSpPr>
        <p:spPr>
          <a:xfrm rot="16200000">
            <a:off x="2754630" y="3321050"/>
            <a:ext cx="75565" cy="7556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1" name="Isosceles Triangle 220"/>
          <p:cNvSpPr/>
          <p:nvPr/>
        </p:nvSpPr>
        <p:spPr>
          <a:xfrm>
            <a:off x="3324860" y="2781300"/>
            <a:ext cx="75565" cy="7556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2" name="Isosceles Triangle 221"/>
          <p:cNvSpPr/>
          <p:nvPr/>
        </p:nvSpPr>
        <p:spPr>
          <a:xfrm rot="16200000">
            <a:off x="3907790" y="3323590"/>
            <a:ext cx="75565" cy="7556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4" name="Isosceles Triangle 223"/>
          <p:cNvSpPr/>
          <p:nvPr/>
        </p:nvSpPr>
        <p:spPr>
          <a:xfrm flipV="1">
            <a:off x="4499610" y="2939415"/>
            <a:ext cx="75565" cy="7556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5" name="Isosceles Triangle 224"/>
          <p:cNvSpPr/>
          <p:nvPr/>
        </p:nvSpPr>
        <p:spPr>
          <a:xfrm flipV="1">
            <a:off x="4490085" y="4003675"/>
            <a:ext cx="75565" cy="7556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6" name="Isosceles Triangle 225"/>
          <p:cNvSpPr/>
          <p:nvPr/>
        </p:nvSpPr>
        <p:spPr>
          <a:xfrm>
            <a:off x="4490085" y="3879850"/>
            <a:ext cx="75565" cy="7556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9" name="Isosceles Triangle 228"/>
          <p:cNvSpPr/>
          <p:nvPr/>
        </p:nvSpPr>
        <p:spPr>
          <a:xfrm rot="16200000">
            <a:off x="5012055" y="3319780"/>
            <a:ext cx="75565" cy="7556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0" name="Isosceles Triangle 229"/>
          <p:cNvSpPr/>
          <p:nvPr/>
        </p:nvSpPr>
        <p:spPr>
          <a:xfrm rot="16200000" flipH="1" flipV="1">
            <a:off x="5145405" y="3319780"/>
            <a:ext cx="75565" cy="7556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2" name="Text Box 231"/>
          <p:cNvSpPr txBox="1"/>
          <p:nvPr/>
        </p:nvSpPr>
        <p:spPr>
          <a:xfrm>
            <a:off x="5031105" y="3004185"/>
            <a:ext cx="1651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900" b="1" i="1">
                <a:latin typeface="C059" panose="00000500000000000000" charset="0"/>
                <a:cs typeface="C059" panose="00000500000000000000" charset="0"/>
              </a:rPr>
              <a:t>x</a:t>
            </a:r>
            <a:endParaRPr lang="en-US" sz="900" b="1" i="1">
              <a:latin typeface="C059" panose="00000500000000000000" charset="0"/>
              <a:cs typeface="C059" panose="00000500000000000000" charset="0"/>
            </a:endParaRPr>
          </a:p>
        </p:txBody>
      </p:sp>
      <p:cxnSp>
        <p:nvCxnSpPr>
          <p:cNvPr id="234" name="Straight Arrow Connector 233"/>
          <p:cNvCxnSpPr/>
          <p:nvPr/>
        </p:nvCxnSpPr>
        <p:spPr>
          <a:xfrm>
            <a:off x="4803140" y="3247390"/>
            <a:ext cx="609600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 flipV="1">
            <a:off x="4630420" y="3611880"/>
            <a:ext cx="0" cy="70231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 Box 235"/>
          <p:cNvSpPr txBox="1"/>
          <p:nvPr/>
        </p:nvSpPr>
        <p:spPr>
          <a:xfrm>
            <a:off x="4618355" y="3818255"/>
            <a:ext cx="6902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900" b="1" i="1">
                <a:latin typeface="C059" panose="00000500000000000000" charset="0"/>
                <a:cs typeface="C059" panose="00000500000000000000" charset="0"/>
              </a:rPr>
              <a:t>x + </a:t>
            </a:r>
            <a:r>
              <a:rPr lang="en-US" sz="900" b="1" i="1" baseline="30000">
                <a:latin typeface="C059" panose="00000500000000000000" charset="0"/>
                <a:cs typeface="C059" panose="00000500000000000000" charset="0"/>
              </a:rPr>
              <a:t>p</a:t>
            </a:r>
            <a:r>
              <a:rPr lang="en-US" sz="900" b="1" i="1">
                <a:latin typeface="C059" panose="00000500000000000000" charset="0"/>
                <a:cs typeface="C059" panose="00000500000000000000" charset="0"/>
              </a:rPr>
              <a:t>/</a:t>
            </a:r>
            <a:r>
              <a:rPr lang="en-US" sz="900" b="1" i="1" baseline="-25000">
                <a:latin typeface="C059" panose="00000500000000000000" charset="0"/>
                <a:cs typeface="C059" panose="00000500000000000000" charset="0"/>
              </a:rPr>
              <a:t>2</a:t>
            </a:r>
            <a:endParaRPr lang="en-US" sz="900" b="1" i="1" baseline="-25000">
              <a:latin typeface="C059" panose="00000500000000000000" charset="0"/>
              <a:cs typeface="C059" panose="00000500000000000000" charset="0"/>
            </a:endParaRPr>
          </a:p>
        </p:txBody>
      </p:sp>
      <p:sp>
        <p:nvSpPr>
          <p:cNvPr id="241" name="Text Box 240"/>
          <p:cNvSpPr txBox="1"/>
          <p:nvPr/>
        </p:nvSpPr>
        <p:spPr>
          <a:xfrm>
            <a:off x="3688080" y="3154680"/>
            <a:ext cx="514350" cy="1682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500" b="1">
                <a:latin typeface="P22 Johnston Underground" panose="020B0500000000000000" charset="0"/>
                <a:cs typeface="P22 Johnston Underground" panose="020B0500000000000000" charset="0"/>
              </a:rPr>
              <a:t>SPLIT BEAM</a:t>
            </a:r>
            <a:endParaRPr lang="en-US" sz="500" b="1">
              <a:latin typeface="P22 Johnston Underground" panose="020B0500000000000000" charset="0"/>
              <a:cs typeface="P22 Johnston Underground" panose="020B0500000000000000" charset="0"/>
            </a:endParaRPr>
          </a:p>
        </p:txBody>
      </p:sp>
      <p:sp>
        <p:nvSpPr>
          <p:cNvPr id="366" name="Text Box 365"/>
          <p:cNvSpPr txBox="1"/>
          <p:nvPr/>
        </p:nvSpPr>
        <p:spPr>
          <a:xfrm>
            <a:off x="499110" y="67945"/>
            <a:ext cx="28727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Futura Hv BT" panose="020B0702020204020204" charset="0"/>
                <a:cs typeface="Futura Hv BT" panose="020B0702020204020204" charset="0"/>
              </a:rPr>
              <a:t>Task 10 - 12</a:t>
            </a:r>
            <a:endParaRPr lang="en-US" sz="2800">
              <a:latin typeface="Futura Hv BT" panose="020B0702020204020204" charset="0"/>
              <a:cs typeface="Futura Hv BT" panose="020B070202020402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19430" y="562610"/>
            <a:ext cx="34175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latin typeface="Futura Hv BT" panose="020B0702020204020204" charset="0"/>
                <a:cs typeface="Futura Hv BT" panose="020B0702020204020204" charset="0"/>
              </a:rPr>
              <a:t>Mercury Lamp</a:t>
            </a:r>
            <a:endParaRPr lang="en-US" sz="1600">
              <a:latin typeface="Futura Hv BT" panose="020B0702020204020204" charset="0"/>
              <a:cs typeface="Futura Hv BT" panose="020B0702020204020204" charset="0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4193540" y="2761615"/>
            <a:ext cx="660400" cy="952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4857750" y="2771140"/>
            <a:ext cx="501650" cy="7620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5333365" y="2809240"/>
            <a:ext cx="203835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s 32"/>
          <p:cNvSpPr/>
          <p:nvPr/>
        </p:nvSpPr>
        <p:spPr>
          <a:xfrm>
            <a:off x="4321810" y="2827655"/>
            <a:ext cx="396875" cy="365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ctangles 201"/>
          <p:cNvSpPr/>
          <p:nvPr/>
        </p:nvSpPr>
        <p:spPr>
          <a:xfrm>
            <a:off x="539115" y="927735"/>
            <a:ext cx="5643245" cy="5340985"/>
          </a:xfrm>
          <a:prstGeom prst="rect">
            <a:avLst/>
          </a:prstGeom>
          <a:pattFill prst="lgGrid">
            <a:fgClr>
              <a:schemeClr val="bg2"/>
            </a:fgClr>
            <a:bgClr>
              <a:srgbClr val="FFFFFF"/>
            </a:bgClr>
          </a:patt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91" name="Picture 190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rot="19260000" flipH="1">
            <a:off x="5205730" y="3454400"/>
            <a:ext cx="331470" cy="713740"/>
          </a:xfrm>
          <a:prstGeom prst="rect">
            <a:avLst/>
          </a:prstGeom>
        </p:spPr>
      </p:pic>
      <p:pic>
        <p:nvPicPr>
          <p:cNvPr id="190" name="Picture 18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rot="2280000">
            <a:off x="2447290" y="3446780"/>
            <a:ext cx="331470" cy="713740"/>
          </a:xfrm>
          <a:prstGeom prst="rect">
            <a:avLst/>
          </a:prstGeom>
        </p:spPr>
      </p:pic>
      <p:grpSp>
        <p:nvGrpSpPr>
          <p:cNvPr id="169" name="Group 168"/>
          <p:cNvGrpSpPr/>
          <p:nvPr/>
        </p:nvGrpSpPr>
        <p:grpSpPr>
          <a:xfrm rot="16200000">
            <a:off x="-309880" y="5765800"/>
            <a:ext cx="2141220" cy="73025"/>
            <a:chOff x="-1300" y="8095"/>
            <a:chExt cx="3372" cy="115"/>
          </a:xfrm>
        </p:grpSpPr>
        <p:sp>
          <p:nvSpPr>
            <p:cNvPr id="166" name="Rectangles 165"/>
            <p:cNvSpPr/>
            <p:nvPr/>
          </p:nvSpPr>
          <p:spPr>
            <a:xfrm flipV="1">
              <a:off x="1784" y="8123"/>
              <a:ext cx="288" cy="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7" name="Rectangles 166"/>
            <p:cNvSpPr/>
            <p:nvPr/>
          </p:nvSpPr>
          <p:spPr>
            <a:xfrm flipV="1">
              <a:off x="1734" y="8095"/>
              <a:ext cx="288" cy="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68" name="Straight Connector 167"/>
            <p:cNvCxnSpPr/>
            <p:nvPr/>
          </p:nvCxnSpPr>
          <p:spPr>
            <a:xfrm>
              <a:off x="-1300" y="8152"/>
              <a:ext cx="3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Rectangles 162"/>
          <p:cNvSpPr/>
          <p:nvPr/>
        </p:nvSpPr>
        <p:spPr>
          <a:xfrm flipV="1">
            <a:off x="537210" y="4266565"/>
            <a:ext cx="182880" cy="368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ectangles 17"/>
          <p:cNvSpPr/>
          <p:nvPr/>
        </p:nvSpPr>
        <p:spPr>
          <a:xfrm>
            <a:off x="2195195" y="4187190"/>
            <a:ext cx="2386330" cy="15716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1" name="Straight Connector 160"/>
          <p:cNvCxnSpPr/>
          <p:nvPr/>
        </p:nvCxnSpPr>
        <p:spPr>
          <a:xfrm flipV="1">
            <a:off x="2809240" y="5182235"/>
            <a:ext cx="173990" cy="80200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V="1">
            <a:off x="1735455" y="5729605"/>
            <a:ext cx="307975" cy="24511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1423670" y="5582285"/>
            <a:ext cx="339725" cy="39433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1397635" y="5578475"/>
            <a:ext cx="339725" cy="39433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1444625" y="5577205"/>
            <a:ext cx="339725" cy="3943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029970" y="5115560"/>
            <a:ext cx="339725" cy="39433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1003935" y="5111750"/>
            <a:ext cx="339725" cy="39433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s 2"/>
          <p:cNvSpPr/>
          <p:nvPr/>
        </p:nvSpPr>
        <p:spPr>
          <a:xfrm>
            <a:off x="2741295" y="3098165"/>
            <a:ext cx="514350" cy="5143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3906520" y="3098165"/>
            <a:ext cx="514350" cy="5143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3906520" y="4323715"/>
            <a:ext cx="514350" cy="13398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 rot="16200000">
            <a:off x="4881245" y="3288030"/>
            <a:ext cx="514350" cy="13398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2741295" y="3098165"/>
            <a:ext cx="514350" cy="5143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906520" y="3098165"/>
            <a:ext cx="514350" cy="5143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s 13"/>
          <p:cNvSpPr/>
          <p:nvPr/>
        </p:nvSpPr>
        <p:spPr>
          <a:xfrm rot="5400000">
            <a:off x="2870835" y="2002155"/>
            <a:ext cx="255270" cy="5143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2719705" y="3612515"/>
            <a:ext cx="5695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600" b="1">
                <a:latin typeface="P22 Johnston Underground" panose="020B0500000000000000" charset="0"/>
                <a:cs typeface="P22 Johnston Underground" panose="020B0500000000000000" charset="0"/>
              </a:rPr>
              <a:t>BEAM SPLITTER 2</a:t>
            </a:r>
            <a:endParaRPr lang="en-US" sz="600" b="1">
              <a:latin typeface="P22 Johnston Underground" panose="020B0500000000000000" charset="0"/>
              <a:cs typeface="P22 Johnston Underground" panose="020B0500000000000000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694815" y="3620770"/>
            <a:ext cx="535940" cy="1682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500" b="1">
                <a:latin typeface="P22 Johnston Underground" panose="020B0500000000000000" charset="0"/>
                <a:cs typeface="P22 Johnston Underground" panose="020B0500000000000000" charset="0"/>
              </a:rPr>
              <a:t>DETECTOR 1</a:t>
            </a:r>
            <a:endParaRPr lang="en-US" sz="500" b="1">
              <a:latin typeface="P22 Johnston Underground" panose="020B0500000000000000" charset="0"/>
              <a:cs typeface="P22 Johnston Underground" panose="020B0500000000000000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5173980" y="3211830"/>
            <a:ext cx="41211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500" b="1">
                <a:latin typeface="P22 Johnston Underground" panose="020B0500000000000000" charset="0"/>
                <a:cs typeface="P22 Johnston Underground" panose="020B0500000000000000" charset="0"/>
              </a:rPr>
              <a:t>STATIC</a:t>
            </a:r>
            <a:endParaRPr lang="en-US" sz="500" b="1">
              <a:latin typeface="P22 Johnston Underground" panose="020B0500000000000000" charset="0"/>
              <a:cs typeface="P22 Johnston Underground" panose="020B0500000000000000" charset="0"/>
            </a:endParaRPr>
          </a:p>
          <a:p>
            <a:pPr algn="l"/>
            <a:r>
              <a:rPr lang="en-US" sz="500" b="1">
                <a:latin typeface="P22 Johnston Underground" panose="020B0500000000000000" charset="0"/>
                <a:cs typeface="P22 Johnston Underground" panose="020B0500000000000000" charset="0"/>
              </a:rPr>
              <a:t>MIRROR</a:t>
            </a:r>
            <a:endParaRPr lang="en-US" sz="500" b="1">
              <a:latin typeface="P22 Johnston Underground" panose="020B0500000000000000" charset="0"/>
              <a:cs typeface="P22 Johnston Underground" panose="020B0500000000000000" charset="0"/>
            </a:endParaRPr>
          </a:p>
        </p:txBody>
      </p:sp>
      <p:sp>
        <p:nvSpPr>
          <p:cNvPr id="20" name="Rectangles 19"/>
          <p:cNvSpPr/>
          <p:nvPr/>
        </p:nvSpPr>
        <p:spPr>
          <a:xfrm>
            <a:off x="3992245" y="4533265"/>
            <a:ext cx="342900" cy="2660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3992880" y="4799330"/>
            <a:ext cx="342900" cy="76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3992245" y="4457700"/>
            <a:ext cx="342900" cy="76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ectangles 23"/>
          <p:cNvSpPr/>
          <p:nvPr/>
        </p:nvSpPr>
        <p:spPr>
          <a:xfrm>
            <a:off x="4126230" y="4875530"/>
            <a:ext cx="80645" cy="271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Rectangles 26"/>
          <p:cNvSpPr/>
          <p:nvPr/>
        </p:nvSpPr>
        <p:spPr>
          <a:xfrm rot="1080000">
            <a:off x="3284855" y="5033010"/>
            <a:ext cx="1112520" cy="762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ectangles 24"/>
          <p:cNvSpPr/>
          <p:nvPr/>
        </p:nvSpPr>
        <p:spPr>
          <a:xfrm>
            <a:off x="4331335" y="5158740"/>
            <a:ext cx="248920" cy="167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Rectangles 27"/>
          <p:cNvSpPr/>
          <p:nvPr/>
        </p:nvSpPr>
        <p:spPr>
          <a:xfrm rot="3000000">
            <a:off x="2865755" y="4654550"/>
            <a:ext cx="556260" cy="762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Rectangles 28"/>
          <p:cNvSpPr/>
          <p:nvPr/>
        </p:nvSpPr>
        <p:spPr>
          <a:xfrm rot="2760000">
            <a:off x="2689225" y="4330700"/>
            <a:ext cx="335280" cy="762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 rot="19140000">
            <a:off x="1171575" y="4839335"/>
            <a:ext cx="2064385" cy="885190"/>
            <a:chOff x="850" y="7728"/>
            <a:chExt cx="3251" cy="1394"/>
          </a:xfrm>
        </p:grpSpPr>
        <p:sp>
          <p:nvSpPr>
            <p:cNvPr id="30" name="Rectangles 29"/>
            <p:cNvSpPr/>
            <p:nvPr/>
          </p:nvSpPr>
          <p:spPr>
            <a:xfrm>
              <a:off x="850" y="7728"/>
              <a:ext cx="120" cy="36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1" name="Rectangles 30"/>
            <p:cNvSpPr/>
            <p:nvPr/>
          </p:nvSpPr>
          <p:spPr>
            <a:xfrm>
              <a:off x="970" y="7728"/>
              <a:ext cx="311" cy="3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" name="Rectangles 31"/>
            <p:cNvSpPr/>
            <p:nvPr/>
          </p:nvSpPr>
          <p:spPr>
            <a:xfrm>
              <a:off x="1303" y="7728"/>
              <a:ext cx="120" cy="36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5" name="Rectangles 34"/>
            <p:cNvSpPr/>
            <p:nvPr/>
          </p:nvSpPr>
          <p:spPr>
            <a:xfrm>
              <a:off x="1445" y="7728"/>
              <a:ext cx="419" cy="3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6" name="Rectangles 35"/>
            <p:cNvSpPr/>
            <p:nvPr/>
          </p:nvSpPr>
          <p:spPr>
            <a:xfrm>
              <a:off x="1883" y="7728"/>
              <a:ext cx="120" cy="67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7" name="Rectangles 36"/>
            <p:cNvSpPr/>
            <p:nvPr/>
          </p:nvSpPr>
          <p:spPr>
            <a:xfrm>
              <a:off x="1883" y="8258"/>
              <a:ext cx="1007" cy="1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8" name="Rectangles 37"/>
            <p:cNvSpPr/>
            <p:nvPr/>
          </p:nvSpPr>
          <p:spPr>
            <a:xfrm>
              <a:off x="1943" y="8507"/>
              <a:ext cx="1484" cy="1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9" name="Rectangles 38"/>
            <p:cNvSpPr/>
            <p:nvPr/>
          </p:nvSpPr>
          <p:spPr>
            <a:xfrm>
              <a:off x="2142" y="8507"/>
              <a:ext cx="58" cy="120"/>
            </a:xfrm>
            <a:prstGeom prst="rect">
              <a:avLst/>
            </a:prstGeom>
            <a:solidFill>
              <a:srgbClr val="21824C"/>
            </a:solidFill>
            <a:ln>
              <a:solidFill>
                <a:srgbClr val="2182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0" name="Rectangles 39"/>
            <p:cNvSpPr/>
            <p:nvPr/>
          </p:nvSpPr>
          <p:spPr>
            <a:xfrm>
              <a:off x="2118" y="8507"/>
              <a:ext cx="14" cy="12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1" name="Rectangles 40"/>
            <p:cNvSpPr/>
            <p:nvPr/>
          </p:nvSpPr>
          <p:spPr>
            <a:xfrm flipH="1">
              <a:off x="3147" y="8507"/>
              <a:ext cx="58" cy="120"/>
            </a:xfrm>
            <a:prstGeom prst="rect">
              <a:avLst/>
            </a:prstGeom>
            <a:solidFill>
              <a:srgbClr val="21824C"/>
            </a:solidFill>
            <a:ln>
              <a:solidFill>
                <a:srgbClr val="2182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2" name="Rectangles 41"/>
            <p:cNvSpPr/>
            <p:nvPr/>
          </p:nvSpPr>
          <p:spPr>
            <a:xfrm flipH="1">
              <a:off x="3222" y="8507"/>
              <a:ext cx="14" cy="12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4" name="Rectangles 43"/>
            <p:cNvSpPr/>
            <p:nvPr/>
          </p:nvSpPr>
          <p:spPr>
            <a:xfrm>
              <a:off x="1727" y="8507"/>
              <a:ext cx="214" cy="42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5" name="Rectangles 44"/>
            <p:cNvSpPr/>
            <p:nvPr/>
          </p:nvSpPr>
          <p:spPr>
            <a:xfrm>
              <a:off x="3429" y="8507"/>
              <a:ext cx="214" cy="42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6" name="Rectangles 45"/>
            <p:cNvSpPr/>
            <p:nvPr/>
          </p:nvSpPr>
          <p:spPr>
            <a:xfrm>
              <a:off x="1943" y="8737"/>
              <a:ext cx="1485" cy="19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136" y="8789"/>
              <a:ext cx="86" cy="86"/>
              <a:chOff x="1249" y="9288"/>
              <a:chExt cx="130" cy="130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1249" y="9288"/>
                <a:ext cx="130" cy="1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8" name="Hexagon 47"/>
              <p:cNvSpPr/>
              <p:nvPr/>
            </p:nvSpPr>
            <p:spPr>
              <a:xfrm>
                <a:off x="1278" y="9317"/>
                <a:ext cx="72" cy="72"/>
              </a:xfrm>
              <a:prstGeom prst="hexagon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2642" y="8789"/>
              <a:ext cx="86" cy="86"/>
              <a:chOff x="1249" y="9288"/>
              <a:chExt cx="130" cy="130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1249" y="9288"/>
                <a:ext cx="130" cy="1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2" name="Hexagon 51"/>
              <p:cNvSpPr/>
              <p:nvPr/>
            </p:nvSpPr>
            <p:spPr>
              <a:xfrm>
                <a:off x="1278" y="9317"/>
                <a:ext cx="72" cy="72"/>
              </a:xfrm>
              <a:prstGeom prst="hexagon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148" y="8789"/>
              <a:ext cx="86" cy="86"/>
              <a:chOff x="1249" y="9288"/>
              <a:chExt cx="130" cy="130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1249" y="9288"/>
                <a:ext cx="130" cy="1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5" name="Hexagon 54"/>
              <p:cNvSpPr/>
              <p:nvPr/>
            </p:nvSpPr>
            <p:spPr>
              <a:xfrm>
                <a:off x="1278" y="9317"/>
                <a:ext cx="72" cy="72"/>
              </a:xfrm>
              <a:prstGeom prst="hexagon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56" name="Rectangles 55"/>
            <p:cNvSpPr/>
            <p:nvPr/>
          </p:nvSpPr>
          <p:spPr>
            <a:xfrm>
              <a:off x="1727" y="8508"/>
              <a:ext cx="217" cy="614"/>
            </a:xfrm>
            <a:prstGeom prst="rect">
              <a:avLst/>
            </a:prstGeom>
            <a:solidFill>
              <a:schemeClr val="bg1">
                <a:alpha val="3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8" name="Rectangles 57"/>
            <p:cNvSpPr/>
            <p:nvPr/>
          </p:nvSpPr>
          <p:spPr>
            <a:xfrm>
              <a:off x="2015" y="7761"/>
              <a:ext cx="207" cy="3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9" name="Rectangles 58"/>
            <p:cNvSpPr/>
            <p:nvPr/>
          </p:nvSpPr>
          <p:spPr>
            <a:xfrm>
              <a:off x="2246" y="7815"/>
              <a:ext cx="356" cy="191"/>
            </a:xfrm>
            <a:prstGeom prst="rect">
              <a:avLst/>
            </a:prstGeom>
            <a:pattFill prst="narHorz">
              <a:fgClr>
                <a:schemeClr val="bg2"/>
              </a:fgClr>
              <a:bgClr>
                <a:srgbClr val="FFFFFF"/>
              </a:bgClr>
            </a:patt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0" name="Rectangles 59"/>
            <p:cNvSpPr/>
            <p:nvPr/>
          </p:nvSpPr>
          <p:spPr>
            <a:xfrm>
              <a:off x="2620" y="7850"/>
              <a:ext cx="366" cy="1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1" name="Rectangles 60"/>
            <p:cNvSpPr/>
            <p:nvPr/>
          </p:nvSpPr>
          <p:spPr>
            <a:xfrm>
              <a:off x="3004" y="7861"/>
              <a:ext cx="707" cy="10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2" name="Rectangles 61"/>
            <p:cNvSpPr/>
            <p:nvPr/>
          </p:nvSpPr>
          <p:spPr>
            <a:xfrm>
              <a:off x="3712" y="7756"/>
              <a:ext cx="119" cy="3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3728" y="7783"/>
              <a:ext cx="86" cy="86"/>
              <a:chOff x="1249" y="9288"/>
              <a:chExt cx="130" cy="13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1249" y="9288"/>
                <a:ext cx="130" cy="1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5" name="Hexagon 64"/>
              <p:cNvSpPr/>
              <p:nvPr/>
            </p:nvSpPr>
            <p:spPr>
              <a:xfrm>
                <a:off x="1278" y="9317"/>
                <a:ext cx="72" cy="72"/>
              </a:xfrm>
              <a:prstGeom prst="hexagon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3727" y="7951"/>
              <a:ext cx="86" cy="86"/>
              <a:chOff x="1249" y="9288"/>
              <a:chExt cx="130" cy="130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1249" y="9288"/>
                <a:ext cx="130" cy="1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8" name="Hexagon 67"/>
              <p:cNvSpPr/>
              <p:nvPr/>
            </p:nvSpPr>
            <p:spPr>
              <a:xfrm>
                <a:off x="1278" y="9317"/>
                <a:ext cx="72" cy="72"/>
              </a:xfrm>
              <a:prstGeom prst="hexagon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69" name="Oval 68"/>
            <p:cNvSpPr/>
            <p:nvPr/>
          </p:nvSpPr>
          <p:spPr>
            <a:xfrm>
              <a:off x="3763" y="7903"/>
              <a:ext cx="14" cy="1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0" name="Rectangles 69"/>
            <p:cNvSpPr/>
            <p:nvPr/>
          </p:nvSpPr>
          <p:spPr>
            <a:xfrm>
              <a:off x="3851" y="7833"/>
              <a:ext cx="58" cy="1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1" name="Rectangles 70"/>
            <p:cNvSpPr/>
            <p:nvPr/>
          </p:nvSpPr>
          <p:spPr>
            <a:xfrm>
              <a:off x="3929" y="7880"/>
              <a:ext cx="173" cy="58"/>
            </a:xfrm>
            <a:prstGeom prst="rect">
              <a:avLst/>
            </a:prstGeom>
            <a:solidFill>
              <a:srgbClr val="EDEAE3"/>
            </a:solidFill>
            <a:ln>
              <a:solidFill>
                <a:srgbClr val="EDEA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/>
            <p:nvPr/>
          </p:nvCxnSpPr>
          <p:spPr>
            <a:xfrm flipV="1">
              <a:off x="1952" y="8728"/>
              <a:ext cx="46" cy="12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1992" y="8478"/>
              <a:ext cx="29" cy="259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 flipH="1">
              <a:off x="3349" y="8478"/>
              <a:ext cx="68" cy="370"/>
              <a:chOff x="2152" y="8678"/>
              <a:chExt cx="68" cy="370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flipV="1">
                <a:off x="2152" y="8928"/>
                <a:ext cx="46" cy="12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V="1">
                <a:off x="2192" y="8678"/>
                <a:ext cx="29" cy="259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Rectangles 56"/>
            <p:cNvSpPr/>
            <p:nvPr/>
          </p:nvSpPr>
          <p:spPr>
            <a:xfrm>
              <a:off x="3429" y="8507"/>
              <a:ext cx="217" cy="614"/>
            </a:xfrm>
            <a:prstGeom prst="rect">
              <a:avLst/>
            </a:prstGeom>
            <a:solidFill>
              <a:schemeClr val="bg1">
                <a:alpha val="3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2">
            <a:lum bright="54000"/>
          </a:blip>
          <a:stretch>
            <a:fillRect/>
          </a:stretch>
        </p:blipFill>
        <p:spPr>
          <a:xfrm>
            <a:off x="3441065" y="5370195"/>
            <a:ext cx="807085" cy="212725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 rot="0">
            <a:off x="720725" y="4188460"/>
            <a:ext cx="937260" cy="565150"/>
            <a:chOff x="222" y="6582"/>
            <a:chExt cx="1476" cy="890"/>
          </a:xfrm>
        </p:grpSpPr>
        <p:sp>
          <p:nvSpPr>
            <p:cNvPr id="85" name="Rectangles 84"/>
            <p:cNvSpPr/>
            <p:nvPr/>
          </p:nvSpPr>
          <p:spPr>
            <a:xfrm>
              <a:off x="289" y="6582"/>
              <a:ext cx="1408" cy="810"/>
            </a:xfrm>
            <a:prstGeom prst="rect">
              <a:avLst/>
            </a:prstGeom>
            <a:solidFill>
              <a:srgbClr val="21824C"/>
            </a:solidFill>
            <a:ln w="28575">
              <a:solidFill>
                <a:srgbClr val="2182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6" name="Rectangles 85"/>
            <p:cNvSpPr/>
            <p:nvPr/>
          </p:nvSpPr>
          <p:spPr>
            <a:xfrm>
              <a:off x="528" y="6591"/>
              <a:ext cx="470" cy="1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7" name="Rectangles 86"/>
            <p:cNvSpPr/>
            <p:nvPr/>
          </p:nvSpPr>
          <p:spPr>
            <a:xfrm>
              <a:off x="1140" y="6591"/>
              <a:ext cx="475" cy="1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992" y="6921"/>
              <a:ext cx="220" cy="216"/>
              <a:chOff x="1028" y="7038"/>
              <a:chExt cx="220" cy="216"/>
            </a:xfrm>
          </p:grpSpPr>
          <p:sp>
            <p:nvSpPr>
              <p:cNvPr id="88" name="Rectangles 87"/>
              <p:cNvSpPr/>
              <p:nvPr/>
            </p:nvSpPr>
            <p:spPr>
              <a:xfrm>
                <a:off x="1028" y="7038"/>
                <a:ext cx="220" cy="21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9" name="Rectangles 88"/>
              <p:cNvSpPr/>
              <p:nvPr/>
            </p:nvSpPr>
            <p:spPr>
              <a:xfrm>
                <a:off x="1037" y="7038"/>
                <a:ext cx="202" cy="20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91" name="Rectangles 90"/>
            <p:cNvSpPr/>
            <p:nvPr/>
          </p:nvSpPr>
          <p:spPr>
            <a:xfrm>
              <a:off x="451" y="7352"/>
              <a:ext cx="330" cy="12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2" name="Rectangles 91"/>
            <p:cNvSpPr/>
            <p:nvPr/>
          </p:nvSpPr>
          <p:spPr>
            <a:xfrm>
              <a:off x="1212" y="7352"/>
              <a:ext cx="330" cy="12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1640" y="7339"/>
              <a:ext cx="58" cy="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1640" y="6753"/>
              <a:ext cx="58" cy="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1035" y="6753"/>
              <a:ext cx="58" cy="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289" y="6582"/>
              <a:ext cx="58" cy="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292" y="7141"/>
              <a:ext cx="58" cy="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8" name="Rectangles 97"/>
            <p:cNvSpPr/>
            <p:nvPr/>
          </p:nvSpPr>
          <p:spPr>
            <a:xfrm>
              <a:off x="222" y="6677"/>
              <a:ext cx="191" cy="11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246" y="6707"/>
              <a:ext cx="58" cy="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0" name="Rectangles 99"/>
            <p:cNvSpPr/>
            <p:nvPr/>
          </p:nvSpPr>
          <p:spPr>
            <a:xfrm>
              <a:off x="244" y="7231"/>
              <a:ext cx="86" cy="19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1539" y="6971"/>
              <a:ext cx="72" cy="72"/>
              <a:chOff x="1028" y="7038"/>
              <a:chExt cx="220" cy="216"/>
            </a:xfrm>
          </p:grpSpPr>
          <p:sp>
            <p:nvSpPr>
              <p:cNvPr id="102" name="Rectangles 101"/>
              <p:cNvSpPr/>
              <p:nvPr/>
            </p:nvSpPr>
            <p:spPr>
              <a:xfrm>
                <a:off x="1028" y="7038"/>
                <a:ext cx="220" cy="21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3" name="Rectangles 102"/>
              <p:cNvSpPr/>
              <p:nvPr/>
            </p:nvSpPr>
            <p:spPr>
              <a:xfrm>
                <a:off x="1037" y="7038"/>
                <a:ext cx="202" cy="20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1539" y="7137"/>
              <a:ext cx="72" cy="72"/>
              <a:chOff x="1028" y="7038"/>
              <a:chExt cx="220" cy="216"/>
            </a:xfrm>
          </p:grpSpPr>
          <p:sp>
            <p:nvSpPr>
              <p:cNvPr id="108" name="Rectangles 107"/>
              <p:cNvSpPr/>
              <p:nvPr/>
            </p:nvSpPr>
            <p:spPr>
              <a:xfrm>
                <a:off x="1028" y="7038"/>
                <a:ext cx="220" cy="21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9" name="Rectangles 108"/>
              <p:cNvSpPr/>
              <p:nvPr/>
            </p:nvSpPr>
            <p:spPr>
              <a:xfrm>
                <a:off x="1037" y="7038"/>
                <a:ext cx="202" cy="20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1374" y="6834"/>
              <a:ext cx="72" cy="72"/>
              <a:chOff x="1028" y="7038"/>
              <a:chExt cx="220" cy="216"/>
            </a:xfrm>
          </p:grpSpPr>
          <p:sp>
            <p:nvSpPr>
              <p:cNvPr id="111" name="Rectangles 110"/>
              <p:cNvSpPr/>
              <p:nvPr/>
            </p:nvSpPr>
            <p:spPr>
              <a:xfrm>
                <a:off x="1028" y="7038"/>
                <a:ext cx="220" cy="21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2" name="Rectangles 111"/>
              <p:cNvSpPr/>
              <p:nvPr/>
            </p:nvSpPr>
            <p:spPr>
              <a:xfrm>
                <a:off x="1037" y="7038"/>
                <a:ext cx="202" cy="20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547" y="6970"/>
              <a:ext cx="72" cy="72"/>
              <a:chOff x="1028" y="7038"/>
              <a:chExt cx="220" cy="216"/>
            </a:xfrm>
          </p:grpSpPr>
          <p:sp>
            <p:nvSpPr>
              <p:cNvPr id="114" name="Rectangles 113"/>
              <p:cNvSpPr/>
              <p:nvPr/>
            </p:nvSpPr>
            <p:spPr>
              <a:xfrm>
                <a:off x="1028" y="7038"/>
                <a:ext cx="220" cy="21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5" name="Rectangles 114"/>
              <p:cNvSpPr/>
              <p:nvPr/>
            </p:nvSpPr>
            <p:spPr>
              <a:xfrm>
                <a:off x="1037" y="7038"/>
                <a:ext cx="202" cy="20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663" y="6759"/>
              <a:ext cx="216" cy="72"/>
              <a:chOff x="1028" y="7038"/>
              <a:chExt cx="220" cy="216"/>
            </a:xfrm>
          </p:grpSpPr>
          <p:sp>
            <p:nvSpPr>
              <p:cNvPr id="117" name="Rectangles 116"/>
              <p:cNvSpPr/>
              <p:nvPr/>
            </p:nvSpPr>
            <p:spPr>
              <a:xfrm>
                <a:off x="1028" y="7038"/>
                <a:ext cx="220" cy="21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8" name="Rectangles 117"/>
              <p:cNvSpPr/>
              <p:nvPr/>
            </p:nvSpPr>
            <p:spPr>
              <a:xfrm>
                <a:off x="1037" y="7038"/>
                <a:ext cx="202" cy="20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499" y="6755"/>
              <a:ext cx="29" cy="72"/>
              <a:chOff x="1028" y="7038"/>
              <a:chExt cx="220" cy="216"/>
            </a:xfrm>
          </p:grpSpPr>
          <p:sp>
            <p:nvSpPr>
              <p:cNvPr id="120" name="Rectangles 119"/>
              <p:cNvSpPr/>
              <p:nvPr/>
            </p:nvSpPr>
            <p:spPr>
              <a:xfrm>
                <a:off x="1028" y="7038"/>
                <a:ext cx="220" cy="21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1" name="Rectangles 120"/>
              <p:cNvSpPr/>
              <p:nvPr/>
            </p:nvSpPr>
            <p:spPr>
              <a:xfrm>
                <a:off x="1037" y="7038"/>
                <a:ext cx="202" cy="20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1015" y="7352"/>
              <a:ext cx="60" cy="44"/>
              <a:chOff x="649" y="8098"/>
              <a:chExt cx="60" cy="44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649" y="8098"/>
                <a:ext cx="14" cy="14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649" y="8126"/>
                <a:ext cx="14" cy="14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672" y="8098"/>
                <a:ext cx="14" cy="14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672" y="8126"/>
                <a:ext cx="14" cy="14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695" y="8100"/>
                <a:ext cx="14" cy="14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695" y="8128"/>
                <a:ext cx="14" cy="14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810" y="7344"/>
              <a:ext cx="173" cy="58"/>
              <a:chOff x="1028" y="7038"/>
              <a:chExt cx="220" cy="216"/>
            </a:xfrm>
          </p:grpSpPr>
          <p:sp>
            <p:nvSpPr>
              <p:cNvPr id="131" name="Rectangles 130"/>
              <p:cNvSpPr/>
              <p:nvPr/>
            </p:nvSpPr>
            <p:spPr>
              <a:xfrm>
                <a:off x="1028" y="7038"/>
                <a:ext cx="220" cy="21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2" name="Rectangles 131"/>
              <p:cNvSpPr/>
              <p:nvPr/>
            </p:nvSpPr>
            <p:spPr>
              <a:xfrm>
                <a:off x="1037" y="7038"/>
                <a:ext cx="202" cy="20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133" name="Oval 132"/>
            <p:cNvSpPr/>
            <p:nvPr/>
          </p:nvSpPr>
          <p:spPr>
            <a:xfrm>
              <a:off x="288" y="6832"/>
              <a:ext cx="58" cy="5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35" name="Straight Connector 134"/>
          <p:cNvCxnSpPr/>
          <p:nvPr/>
        </p:nvCxnSpPr>
        <p:spPr>
          <a:xfrm>
            <a:off x="926465" y="4757420"/>
            <a:ext cx="0" cy="3606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904875" y="4757420"/>
            <a:ext cx="0" cy="360680"/>
          </a:xfrm>
          <a:prstGeom prst="line">
            <a:avLst/>
          </a:prstGeom>
          <a:ln>
            <a:solidFill>
              <a:srgbClr val="2182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882650" y="4757420"/>
            <a:ext cx="0" cy="36068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926465" y="5116195"/>
            <a:ext cx="339725" cy="3943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905510" y="5117465"/>
            <a:ext cx="339725" cy="394335"/>
          </a:xfrm>
          <a:prstGeom prst="line">
            <a:avLst/>
          </a:prstGeom>
          <a:ln>
            <a:solidFill>
              <a:srgbClr val="2182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880745" y="5117465"/>
            <a:ext cx="339725" cy="394335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s 140"/>
          <p:cNvSpPr/>
          <p:nvPr/>
        </p:nvSpPr>
        <p:spPr>
          <a:xfrm rot="19200000">
            <a:off x="1193165" y="5485765"/>
            <a:ext cx="91440" cy="368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42" name="Straight Connector 141"/>
          <p:cNvCxnSpPr/>
          <p:nvPr/>
        </p:nvCxnSpPr>
        <p:spPr>
          <a:xfrm>
            <a:off x="1006475" y="4757420"/>
            <a:ext cx="0" cy="36068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1029970" y="4758690"/>
            <a:ext cx="0" cy="36068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1050925" y="4757420"/>
            <a:ext cx="0" cy="3606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1050925" y="5110480"/>
            <a:ext cx="339725" cy="3943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1783715" y="5970905"/>
            <a:ext cx="10477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1761490" y="5984240"/>
            <a:ext cx="104775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2828925" y="5173345"/>
            <a:ext cx="173990" cy="802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Rectangles 161"/>
          <p:cNvSpPr/>
          <p:nvPr/>
        </p:nvSpPr>
        <p:spPr>
          <a:xfrm flipV="1">
            <a:off x="508000" y="4249420"/>
            <a:ext cx="182880" cy="730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5" name="Straight Connector 164"/>
          <p:cNvCxnSpPr/>
          <p:nvPr/>
        </p:nvCxnSpPr>
        <p:spPr>
          <a:xfrm>
            <a:off x="6350" y="4284980"/>
            <a:ext cx="49911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 Box 193"/>
          <p:cNvSpPr txBox="1"/>
          <p:nvPr/>
        </p:nvSpPr>
        <p:spPr>
          <a:xfrm>
            <a:off x="2239010" y="2146935"/>
            <a:ext cx="5321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500" b="1">
                <a:latin typeface="P22 Johnston Underground" panose="020B0500000000000000" charset="0"/>
                <a:cs typeface="P22 Johnston Underground" panose="020B0500000000000000" charset="0"/>
              </a:rPr>
              <a:t>DETECTOR 2</a:t>
            </a:r>
            <a:endParaRPr lang="en-US" sz="500" b="1">
              <a:latin typeface="P22 Johnston Underground" panose="020B0500000000000000" charset="0"/>
              <a:cs typeface="P22 Johnston Underground" panose="020B0500000000000000" charset="0"/>
            </a:endParaRPr>
          </a:p>
        </p:txBody>
      </p:sp>
      <p:sp>
        <p:nvSpPr>
          <p:cNvPr id="195" name="Rectangles 194"/>
          <p:cNvSpPr/>
          <p:nvPr/>
        </p:nvSpPr>
        <p:spPr>
          <a:xfrm>
            <a:off x="2887345" y="2000250"/>
            <a:ext cx="222250" cy="114935"/>
          </a:xfrm>
          <a:prstGeom prst="rect">
            <a:avLst/>
          </a:prstGeom>
          <a:pattFill prst="narVert">
            <a:fgClr>
              <a:srgbClr val="202020"/>
            </a:fgClr>
            <a:bgClr>
              <a:srgbClr val="FFFFFF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6" name="Rectangles 195"/>
          <p:cNvSpPr/>
          <p:nvPr/>
        </p:nvSpPr>
        <p:spPr>
          <a:xfrm rot="16200000">
            <a:off x="1647190" y="3297555"/>
            <a:ext cx="222250" cy="114935"/>
          </a:xfrm>
          <a:prstGeom prst="rect">
            <a:avLst/>
          </a:prstGeom>
          <a:pattFill prst="narHorz">
            <a:fgClr>
              <a:srgbClr val="202020"/>
            </a:fgClr>
            <a:bgClr>
              <a:srgbClr val="FFFFFF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4" name="Text Box 203"/>
          <p:cNvSpPr txBox="1"/>
          <p:nvPr/>
        </p:nvSpPr>
        <p:spPr>
          <a:xfrm>
            <a:off x="3472815" y="4254500"/>
            <a:ext cx="4794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600" b="1">
                <a:latin typeface="P22 Johnston Underground" panose="020B0500000000000000" charset="0"/>
                <a:cs typeface="P22 Johnston Underground" panose="020B0500000000000000" charset="0"/>
              </a:rPr>
              <a:t>MOVING</a:t>
            </a:r>
            <a:endParaRPr lang="en-US" sz="600" b="1">
              <a:latin typeface="P22 Johnston Underground" panose="020B0500000000000000" charset="0"/>
              <a:cs typeface="P22 Johnston Underground" panose="020B0500000000000000" charset="0"/>
            </a:endParaRPr>
          </a:p>
          <a:p>
            <a:pPr algn="r"/>
            <a:r>
              <a:rPr lang="en-US" sz="600" b="1">
                <a:latin typeface="P22 Johnston Underground" panose="020B0500000000000000" charset="0"/>
                <a:cs typeface="P22 Johnston Underground" panose="020B0500000000000000" charset="0"/>
              </a:rPr>
              <a:t>MIRROR</a:t>
            </a:r>
            <a:endParaRPr lang="en-US" sz="600" b="1">
              <a:latin typeface="P22 Johnston Underground" panose="020B0500000000000000" charset="0"/>
              <a:cs typeface="P22 Johnston Underground" panose="020B0500000000000000" charset="0"/>
            </a:endParaRPr>
          </a:p>
        </p:txBody>
      </p:sp>
      <p:sp>
        <p:nvSpPr>
          <p:cNvPr id="205" name="Text Box 204"/>
          <p:cNvSpPr txBox="1"/>
          <p:nvPr/>
        </p:nvSpPr>
        <p:spPr>
          <a:xfrm rot="19260000">
            <a:off x="1647190" y="4795520"/>
            <a:ext cx="65151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600" b="1">
                <a:latin typeface="P22 Johnston Underground" panose="020B0500000000000000" charset="0"/>
                <a:cs typeface="P22 Johnston Underground" panose="020B0500000000000000" charset="0"/>
              </a:rPr>
              <a:t>MICROMETER</a:t>
            </a:r>
            <a:endParaRPr lang="en-US" sz="600" b="1">
              <a:latin typeface="P22 Johnston Underground" panose="020B0500000000000000" charset="0"/>
              <a:cs typeface="P22 Johnston Underground" panose="020B0500000000000000" charset="0"/>
            </a:endParaRPr>
          </a:p>
        </p:txBody>
      </p:sp>
      <p:sp>
        <p:nvSpPr>
          <p:cNvPr id="206" name="Text Box 205"/>
          <p:cNvSpPr txBox="1"/>
          <p:nvPr/>
        </p:nvSpPr>
        <p:spPr>
          <a:xfrm rot="19260000">
            <a:off x="2360295" y="4733290"/>
            <a:ext cx="65913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600" b="1">
                <a:latin typeface="P22 Johnston Underground" panose="020B0500000000000000" charset="0"/>
                <a:cs typeface="P22 Johnston Underground" panose="020B0500000000000000" charset="0"/>
              </a:rPr>
              <a:t>LIMIT SWITCH</a:t>
            </a:r>
            <a:endParaRPr lang="en-US" sz="600" b="1">
              <a:latin typeface="P22 Johnston Underground" panose="020B0500000000000000" charset="0"/>
              <a:cs typeface="P22 Johnston Underground" panose="020B0500000000000000" charset="0"/>
            </a:endParaRPr>
          </a:p>
        </p:txBody>
      </p:sp>
      <p:sp>
        <p:nvSpPr>
          <p:cNvPr id="207" name="Text Box 206"/>
          <p:cNvSpPr txBox="1"/>
          <p:nvPr/>
        </p:nvSpPr>
        <p:spPr>
          <a:xfrm>
            <a:off x="686435" y="4003675"/>
            <a:ext cx="923925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600" b="1">
                <a:latin typeface="P22 Johnston Underground" panose="020B0500000000000000" charset="0"/>
                <a:cs typeface="P22 Johnston Underground" panose="020B0500000000000000" charset="0"/>
              </a:rPr>
              <a:t>MICRO-CONTROLLER</a:t>
            </a:r>
            <a:endParaRPr lang="en-US" sz="600" b="1">
              <a:latin typeface="P22 Johnston Underground" panose="020B0500000000000000" charset="0"/>
              <a:cs typeface="P22 Johnston Underground" panose="020B0500000000000000" charset="0"/>
            </a:endParaRPr>
          </a:p>
        </p:txBody>
      </p:sp>
      <p:sp>
        <p:nvSpPr>
          <p:cNvPr id="208" name="Text Box 207"/>
          <p:cNvSpPr txBox="1"/>
          <p:nvPr/>
        </p:nvSpPr>
        <p:spPr>
          <a:xfrm>
            <a:off x="1156970" y="3248025"/>
            <a:ext cx="5949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500" b="1">
                <a:latin typeface="P22 Johnston Underground" panose="020B0500000000000000" charset="0"/>
                <a:cs typeface="P22 Johnston Underground" panose="020B0500000000000000" charset="0"/>
              </a:rPr>
              <a:t>GAIN ADJUSTMENT</a:t>
            </a:r>
            <a:endParaRPr lang="en-US" sz="500" b="1">
              <a:latin typeface="P22 Johnston Underground" panose="020B0500000000000000" charset="0"/>
              <a:cs typeface="P22 Johnston Underground" panose="020B0500000000000000" charset="0"/>
            </a:endParaRPr>
          </a:p>
        </p:txBody>
      </p:sp>
      <p:sp>
        <p:nvSpPr>
          <p:cNvPr id="210" name="Text Box 209"/>
          <p:cNvSpPr txBox="1"/>
          <p:nvPr/>
        </p:nvSpPr>
        <p:spPr>
          <a:xfrm>
            <a:off x="-74930" y="4093845"/>
            <a:ext cx="62611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600" b="1">
                <a:latin typeface="P22 Johnston Underground" panose="020B0500000000000000" charset="0"/>
                <a:cs typeface="P22 Johnston Underground" panose="020B0500000000000000" charset="0"/>
              </a:rPr>
              <a:t>← TO LINUX</a:t>
            </a:r>
            <a:endParaRPr lang="en-US" sz="600" b="1">
              <a:latin typeface="P22 Johnston Underground" panose="020B0500000000000000" charset="0"/>
              <a:cs typeface="P22 Johnston Underground" panose="020B0500000000000000" charset="0"/>
            </a:endParaRPr>
          </a:p>
        </p:txBody>
      </p:sp>
      <p:sp>
        <p:nvSpPr>
          <p:cNvPr id="211" name="Text Box 210"/>
          <p:cNvSpPr txBox="1"/>
          <p:nvPr/>
        </p:nvSpPr>
        <p:spPr>
          <a:xfrm rot="5400000">
            <a:off x="540385" y="6511290"/>
            <a:ext cx="66929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600" b="1">
                <a:latin typeface="P22 Johnston Underground" panose="020B0500000000000000" charset="0"/>
                <a:cs typeface="P22 Johnston Underground" panose="020B0500000000000000" charset="0"/>
              </a:rPr>
              <a:t> TO MAINS  →</a:t>
            </a:r>
            <a:endParaRPr lang="en-US" sz="600" b="1">
              <a:latin typeface="P22 Johnston Underground" panose="020B0500000000000000" charset="0"/>
              <a:cs typeface="P22 Johnston Underground" panose="020B0500000000000000" charset="0"/>
            </a:endParaRPr>
          </a:p>
        </p:txBody>
      </p:sp>
      <p:sp>
        <p:nvSpPr>
          <p:cNvPr id="212" name="Text Box 211"/>
          <p:cNvSpPr txBox="1"/>
          <p:nvPr/>
        </p:nvSpPr>
        <p:spPr>
          <a:xfrm rot="5400000">
            <a:off x="4939030" y="145415"/>
            <a:ext cx="626745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600" b="1">
                <a:latin typeface="P22 Johnston Underground" panose="020B0500000000000000" charset="0"/>
                <a:cs typeface="P22 Johnston Underground" panose="020B0500000000000000" charset="0"/>
              </a:rPr>
              <a:t>← TO MAINS</a:t>
            </a:r>
            <a:endParaRPr lang="en-US" sz="600" b="1">
              <a:latin typeface="P22 Johnston Underground" panose="020B0500000000000000" charset="0"/>
              <a:cs typeface="P22 Johnston Underground" panose="020B0500000000000000" charset="0"/>
            </a:endParaRPr>
          </a:p>
        </p:txBody>
      </p:sp>
      <p:cxnSp>
        <p:nvCxnSpPr>
          <p:cNvPr id="213" name="Straight Connector 212"/>
          <p:cNvCxnSpPr/>
          <p:nvPr/>
        </p:nvCxnSpPr>
        <p:spPr>
          <a:xfrm>
            <a:off x="2112010" y="3355340"/>
            <a:ext cx="2940685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4163060" y="3357880"/>
            <a:ext cx="5080" cy="946785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2996565" y="2404745"/>
            <a:ext cx="1905" cy="94742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3658235" y="3629660"/>
            <a:ext cx="5429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600" b="1">
                <a:latin typeface="P22 Johnston Underground" panose="020B0500000000000000" charset="0"/>
                <a:cs typeface="P22 Johnston Underground" panose="020B0500000000000000" charset="0"/>
              </a:rPr>
              <a:t>BEAM SPLITTER 1</a:t>
            </a:r>
            <a:endParaRPr lang="en-US" sz="600" b="1">
              <a:latin typeface="P22 Johnston Underground" panose="020B0500000000000000" charset="0"/>
              <a:cs typeface="P22 Johnston Underground" panose="020B0500000000000000" charset="0"/>
            </a:endParaRPr>
          </a:p>
        </p:txBody>
      </p:sp>
      <p:cxnSp>
        <p:nvCxnSpPr>
          <p:cNvPr id="217" name="Straight Connector 216"/>
          <p:cNvCxnSpPr/>
          <p:nvPr/>
        </p:nvCxnSpPr>
        <p:spPr>
          <a:xfrm flipV="1">
            <a:off x="2996565" y="2399030"/>
            <a:ext cx="3175" cy="939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>
            <a:stCxn id="9" idx="3"/>
          </p:cNvCxnSpPr>
          <p:nvPr/>
        </p:nvCxnSpPr>
        <p:spPr>
          <a:xfrm>
            <a:off x="2094865" y="3355340"/>
            <a:ext cx="20751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s 8"/>
          <p:cNvSpPr/>
          <p:nvPr/>
        </p:nvSpPr>
        <p:spPr>
          <a:xfrm>
            <a:off x="1839595" y="3098165"/>
            <a:ext cx="255270" cy="5143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0" name="Isosceles Triangle 219"/>
          <p:cNvSpPr/>
          <p:nvPr/>
        </p:nvSpPr>
        <p:spPr>
          <a:xfrm rot="16200000">
            <a:off x="2391410" y="3321050"/>
            <a:ext cx="75565" cy="7556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1" name="Isosceles Triangle 220"/>
          <p:cNvSpPr/>
          <p:nvPr/>
        </p:nvSpPr>
        <p:spPr>
          <a:xfrm>
            <a:off x="2961640" y="2781300"/>
            <a:ext cx="75565" cy="7556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2" name="Isosceles Triangle 221"/>
          <p:cNvSpPr/>
          <p:nvPr/>
        </p:nvSpPr>
        <p:spPr>
          <a:xfrm rot="16200000">
            <a:off x="3544570" y="3323590"/>
            <a:ext cx="75565" cy="7556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4" name="Isosceles Triangle 223"/>
          <p:cNvSpPr/>
          <p:nvPr/>
        </p:nvSpPr>
        <p:spPr>
          <a:xfrm flipV="1">
            <a:off x="4136390" y="2939415"/>
            <a:ext cx="75565" cy="7556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5" name="Isosceles Triangle 224"/>
          <p:cNvSpPr/>
          <p:nvPr/>
        </p:nvSpPr>
        <p:spPr>
          <a:xfrm flipV="1">
            <a:off x="4126865" y="4003675"/>
            <a:ext cx="75565" cy="7556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6" name="Isosceles Triangle 225"/>
          <p:cNvSpPr/>
          <p:nvPr/>
        </p:nvSpPr>
        <p:spPr>
          <a:xfrm>
            <a:off x="4126865" y="3879850"/>
            <a:ext cx="75565" cy="7556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9" name="Isosceles Triangle 228"/>
          <p:cNvSpPr/>
          <p:nvPr/>
        </p:nvSpPr>
        <p:spPr>
          <a:xfrm rot="16200000">
            <a:off x="4648835" y="3319780"/>
            <a:ext cx="75565" cy="7556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0" name="Isosceles Triangle 229"/>
          <p:cNvSpPr/>
          <p:nvPr/>
        </p:nvSpPr>
        <p:spPr>
          <a:xfrm rot="16200000" flipH="1" flipV="1">
            <a:off x="4782185" y="3319780"/>
            <a:ext cx="75565" cy="7556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2" name="Text Box 231"/>
          <p:cNvSpPr txBox="1"/>
          <p:nvPr/>
        </p:nvSpPr>
        <p:spPr>
          <a:xfrm>
            <a:off x="4667885" y="3004185"/>
            <a:ext cx="1651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900" b="1" i="1">
                <a:latin typeface="C059" panose="00000500000000000000" charset="0"/>
                <a:cs typeface="C059" panose="00000500000000000000" charset="0"/>
              </a:rPr>
              <a:t>x</a:t>
            </a:r>
            <a:endParaRPr lang="en-US" sz="900" b="1" i="1">
              <a:latin typeface="C059" panose="00000500000000000000" charset="0"/>
              <a:cs typeface="C059" panose="00000500000000000000" charset="0"/>
            </a:endParaRPr>
          </a:p>
        </p:txBody>
      </p:sp>
      <p:cxnSp>
        <p:nvCxnSpPr>
          <p:cNvPr id="234" name="Straight Arrow Connector 233"/>
          <p:cNvCxnSpPr/>
          <p:nvPr/>
        </p:nvCxnSpPr>
        <p:spPr>
          <a:xfrm>
            <a:off x="4439920" y="3247390"/>
            <a:ext cx="609600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 flipV="1">
            <a:off x="4267200" y="3611880"/>
            <a:ext cx="0" cy="70231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 Box 235"/>
          <p:cNvSpPr txBox="1"/>
          <p:nvPr/>
        </p:nvSpPr>
        <p:spPr>
          <a:xfrm>
            <a:off x="4255135" y="3818255"/>
            <a:ext cx="6902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900" b="1" i="1">
                <a:latin typeface="C059" panose="00000500000000000000" charset="0"/>
                <a:cs typeface="C059" panose="00000500000000000000" charset="0"/>
              </a:rPr>
              <a:t>x + </a:t>
            </a:r>
            <a:r>
              <a:rPr lang="en-US" sz="900" b="1" i="1" baseline="30000">
                <a:latin typeface="C059" panose="00000500000000000000" charset="0"/>
                <a:cs typeface="C059" panose="00000500000000000000" charset="0"/>
              </a:rPr>
              <a:t>p</a:t>
            </a:r>
            <a:r>
              <a:rPr lang="en-US" sz="900" b="1" i="1">
                <a:latin typeface="C059" panose="00000500000000000000" charset="0"/>
                <a:cs typeface="C059" panose="00000500000000000000" charset="0"/>
              </a:rPr>
              <a:t>/</a:t>
            </a:r>
            <a:r>
              <a:rPr lang="en-US" sz="900" b="1" i="1" baseline="-25000">
                <a:latin typeface="C059" panose="00000500000000000000" charset="0"/>
                <a:cs typeface="C059" panose="00000500000000000000" charset="0"/>
              </a:rPr>
              <a:t>2</a:t>
            </a:r>
            <a:endParaRPr lang="en-US" sz="900" b="1" i="1" baseline="-25000">
              <a:latin typeface="C059" panose="00000500000000000000" charset="0"/>
              <a:cs typeface="C059" panose="00000500000000000000" charset="0"/>
            </a:endParaRPr>
          </a:p>
        </p:txBody>
      </p:sp>
      <p:sp>
        <p:nvSpPr>
          <p:cNvPr id="241" name="Text Box 240"/>
          <p:cNvSpPr txBox="1"/>
          <p:nvPr/>
        </p:nvSpPr>
        <p:spPr>
          <a:xfrm>
            <a:off x="3324860" y="3154680"/>
            <a:ext cx="514350" cy="1682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500" b="1">
                <a:latin typeface="P22 Johnston Underground" panose="020B0500000000000000" charset="0"/>
                <a:cs typeface="P22 Johnston Underground" panose="020B0500000000000000" charset="0"/>
              </a:rPr>
              <a:t>SPLIT BEAM</a:t>
            </a:r>
            <a:endParaRPr lang="en-US" sz="500" b="1">
              <a:latin typeface="P22 Johnston Underground" panose="020B0500000000000000" charset="0"/>
              <a:cs typeface="P22 Johnston Underground" panose="020B0500000000000000" charset="0"/>
            </a:endParaRPr>
          </a:p>
        </p:txBody>
      </p:sp>
      <p:sp>
        <p:nvSpPr>
          <p:cNvPr id="366" name="Text Box 365"/>
          <p:cNvSpPr txBox="1"/>
          <p:nvPr/>
        </p:nvSpPr>
        <p:spPr>
          <a:xfrm>
            <a:off x="499110" y="67945"/>
            <a:ext cx="28727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Futura Hv BT" panose="020B0702020204020204" charset="0"/>
                <a:cs typeface="Futura Hv BT" panose="020B0702020204020204" charset="0"/>
              </a:rPr>
              <a:t>Task 13</a:t>
            </a:r>
            <a:endParaRPr lang="en-US" sz="2800">
              <a:latin typeface="Futura Hv BT" panose="020B0702020204020204" charset="0"/>
              <a:cs typeface="Futura Hv BT" panose="020B070202020402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19430" y="562610"/>
            <a:ext cx="34175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latin typeface="Futura Hv BT" panose="020B0702020204020204" charset="0"/>
                <a:cs typeface="Futura Hv BT" panose="020B0702020204020204" charset="0"/>
              </a:rPr>
              <a:t>Red He-Ne Laser</a:t>
            </a:r>
            <a:endParaRPr lang="en-US" sz="1600">
              <a:latin typeface="Futura Hv BT" panose="020B0702020204020204" charset="0"/>
              <a:cs typeface="Futura Hv BT" panose="020B0702020204020204" charset="0"/>
            </a:endParaRPr>
          </a:p>
        </p:txBody>
      </p:sp>
      <p:pic>
        <p:nvPicPr>
          <p:cNvPr id="192" name="Picture 19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rot="10800000" flipH="1">
            <a:off x="4592955" y="1503680"/>
            <a:ext cx="331470" cy="713740"/>
          </a:xfrm>
          <a:prstGeom prst="rect">
            <a:avLst/>
          </a:prstGeom>
        </p:spPr>
      </p:pic>
      <p:sp>
        <p:nvSpPr>
          <p:cNvPr id="193" name="Text Box 192"/>
          <p:cNvSpPr txBox="1"/>
          <p:nvPr/>
        </p:nvSpPr>
        <p:spPr>
          <a:xfrm>
            <a:off x="3761105" y="1917065"/>
            <a:ext cx="81534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600" b="1">
                <a:latin typeface="P22 Johnston Underground" panose="020B0500000000000000" charset="0"/>
                <a:cs typeface="P22 Johnston Underground" panose="020B0500000000000000" charset="0"/>
              </a:rPr>
              <a:t>MERCURY LAMP</a:t>
            </a:r>
            <a:endParaRPr lang="en-US" sz="600" b="1">
              <a:latin typeface="P22 Johnston Underground" panose="020B0500000000000000" charset="0"/>
              <a:cs typeface="P22 Johnston Underground" panose="020B0500000000000000" charset="0"/>
            </a:endParaRPr>
          </a:p>
        </p:txBody>
      </p:sp>
      <p:cxnSp>
        <p:nvCxnSpPr>
          <p:cNvPr id="201" name="Straight Connector 200"/>
          <p:cNvCxnSpPr/>
          <p:nvPr/>
        </p:nvCxnSpPr>
        <p:spPr>
          <a:xfrm flipV="1">
            <a:off x="5168900" y="-51435"/>
            <a:ext cx="0" cy="219138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s 9"/>
          <p:cNvSpPr/>
          <p:nvPr/>
        </p:nvSpPr>
        <p:spPr>
          <a:xfrm>
            <a:off x="3838575" y="2080895"/>
            <a:ext cx="660400" cy="952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4502785" y="2090420"/>
            <a:ext cx="501650" cy="7620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4978400" y="2128520"/>
            <a:ext cx="203835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s 4"/>
          <p:cNvSpPr/>
          <p:nvPr/>
        </p:nvSpPr>
        <p:spPr>
          <a:xfrm>
            <a:off x="3904615" y="2339975"/>
            <a:ext cx="514350" cy="5143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Rectangles 32"/>
          <p:cNvSpPr/>
          <p:nvPr/>
        </p:nvSpPr>
        <p:spPr>
          <a:xfrm>
            <a:off x="3966845" y="2146935"/>
            <a:ext cx="396875" cy="368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3907790" y="2342515"/>
            <a:ext cx="514350" cy="5143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 Box 33"/>
          <p:cNvSpPr txBox="1"/>
          <p:nvPr/>
        </p:nvSpPr>
        <p:spPr>
          <a:xfrm>
            <a:off x="3338195" y="2459355"/>
            <a:ext cx="6051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600" b="1">
                <a:latin typeface="P22 Johnston Underground" panose="020B0500000000000000" charset="0"/>
                <a:cs typeface="P22 Johnston Underground" panose="020B0500000000000000" charset="0"/>
              </a:rPr>
              <a:t>BEAM SPLITTER 3</a:t>
            </a:r>
            <a:endParaRPr lang="en-US" sz="600" b="1">
              <a:latin typeface="P22 Johnston Underground" panose="020B0500000000000000" charset="0"/>
              <a:cs typeface="P22 Johnston Underground" panose="020B0500000000000000" charset="0"/>
            </a:endParaRPr>
          </a:p>
        </p:txBody>
      </p:sp>
      <p:cxnSp>
        <p:nvCxnSpPr>
          <p:cNvPr id="216" name="Straight Connector 215"/>
          <p:cNvCxnSpPr>
            <a:endCxn id="33" idx="2"/>
          </p:cNvCxnSpPr>
          <p:nvPr/>
        </p:nvCxnSpPr>
        <p:spPr>
          <a:xfrm flipH="1" flipV="1">
            <a:off x="4165600" y="2183765"/>
            <a:ext cx="4445" cy="11728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Isosceles Triangle 42"/>
          <p:cNvSpPr/>
          <p:nvPr/>
        </p:nvSpPr>
        <p:spPr>
          <a:xfrm flipV="1">
            <a:off x="4136390" y="2232025"/>
            <a:ext cx="75565" cy="7556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8" name="Straight Connector 77"/>
          <p:cNvCxnSpPr>
            <a:stCxn id="5" idx="3"/>
          </p:cNvCxnSpPr>
          <p:nvPr/>
        </p:nvCxnSpPr>
        <p:spPr>
          <a:xfrm flipH="1">
            <a:off x="4172585" y="2597150"/>
            <a:ext cx="246380" cy="5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s 78"/>
          <p:cNvSpPr/>
          <p:nvPr/>
        </p:nvSpPr>
        <p:spPr>
          <a:xfrm>
            <a:off x="4410075" y="2392680"/>
            <a:ext cx="75565" cy="41465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Rectangles 79"/>
          <p:cNvSpPr/>
          <p:nvPr/>
        </p:nvSpPr>
        <p:spPr>
          <a:xfrm>
            <a:off x="4485640" y="2562225"/>
            <a:ext cx="501650" cy="7620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1" name="Straight Connector 80"/>
          <p:cNvCxnSpPr/>
          <p:nvPr/>
        </p:nvCxnSpPr>
        <p:spPr>
          <a:xfrm>
            <a:off x="4978400" y="2602230"/>
            <a:ext cx="127127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Rectangles 81"/>
          <p:cNvSpPr/>
          <p:nvPr/>
        </p:nvSpPr>
        <p:spPr>
          <a:xfrm>
            <a:off x="6249670" y="2073275"/>
            <a:ext cx="1882140" cy="10541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3" name="Text Box 82"/>
          <p:cNvSpPr txBox="1"/>
          <p:nvPr/>
        </p:nvSpPr>
        <p:spPr>
          <a:xfrm>
            <a:off x="6433820" y="3140710"/>
            <a:ext cx="141414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600" b="1">
                <a:latin typeface="P22 Johnston Underground" panose="020B0500000000000000" charset="0"/>
                <a:cs typeface="P22 Johnston Underground" panose="020B0500000000000000" charset="0"/>
              </a:rPr>
              <a:t>RED HELIUM - NEON LASER</a:t>
            </a:r>
            <a:endParaRPr lang="en-US" sz="600" b="1">
              <a:latin typeface="P22 Johnston Underground" panose="020B0500000000000000" charset="0"/>
              <a:cs typeface="P22 Johnston Underground" panose="020B0500000000000000" charset="0"/>
            </a:endParaRPr>
          </a:p>
        </p:txBody>
      </p:sp>
      <p:sp>
        <p:nvSpPr>
          <p:cNvPr id="105" name="Rectangles 104"/>
          <p:cNvSpPr/>
          <p:nvPr/>
        </p:nvSpPr>
        <p:spPr>
          <a:xfrm>
            <a:off x="6520815" y="2438400"/>
            <a:ext cx="1274445" cy="3168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6" name="Straight Connector 105"/>
          <p:cNvCxnSpPr/>
          <p:nvPr/>
        </p:nvCxnSpPr>
        <p:spPr>
          <a:xfrm flipH="1">
            <a:off x="6263005" y="2599690"/>
            <a:ext cx="246380" cy="5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Isosceles Triangle 123"/>
          <p:cNvSpPr/>
          <p:nvPr/>
        </p:nvSpPr>
        <p:spPr>
          <a:xfrm rot="16200000">
            <a:off x="6348730" y="2567940"/>
            <a:ext cx="75565" cy="7556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55" name="Group 154"/>
          <p:cNvGrpSpPr/>
          <p:nvPr/>
        </p:nvGrpSpPr>
        <p:grpSpPr>
          <a:xfrm>
            <a:off x="7912735" y="2901315"/>
            <a:ext cx="220980" cy="220345"/>
            <a:chOff x="12314" y="4569"/>
            <a:chExt cx="348" cy="347"/>
          </a:xfrm>
        </p:grpSpPr>
        <p:sp>
          <p:nvSpPr>
            <p:cNvPr id="145" name="Rounded Rectangle 144"/>
            <p:cNvSpPr/>
            <p:nvPr/>
          </p:nvSpPr>
          <p:spPr>
            <a:xfrm>
              <a:off x="12429" y="4629"/>
              <a:ext cx="120" cy="21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51" name="Straight Connector 150"/>
            <p:cNvCxnSpPr>
              <a:stCxn id="145" idx="1"/>
              <a:endCxn id="145" idx="3"/>
            </p:cNvCxnSpPr>
            <p:nvPr/>
          </p:nvCxnSpPr>
          <p:spPr>
            <a:xfrm>
              <a:off x="12429" y="4738"/>
              <a:ext cx="1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 Box 152"/>
            <p:cNvSpPr txBox="1"/>
            <p:nvPr/>
          </p:nvSpPr>
          <p:spPr>
            <a:xfrm>
              <a:off x="12335" y="4569"/>
              <a:ext cx="308" cy="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400" b="1">
                  <a:latin typeface="P22 Johnston Underground" panose="020B0500000000000000" charset="0"/>
                  <a:cs typeface="P22 Johnston Underground" panose="020B0500000000000000" charset="0"/>
                </a:rPr>
                <a:t>I</a:t>
              </a:r>
              <a:endParaRPr lang="en-US" sz="400" b="1">
                <a:latin typeface="P22 Johnston Underground" panose="020B0500000000000000" charset="0"/>
                <a:cs typeface="P22 Johnston Underground" panose="020B0500000000000000" charset="0"/>
              </a:endParaRPr>
            </a:p>
          </p:txBody>
        </p:sp>
        <p:sp>
          <p:nvSpPr>
            <p:cNvPr id="154" name="Text Box 153"/>
            <p:cNvSpPr txBox="1"/>
            <p:nvPr/>
          </p:nvSpPr>
          <p:spPr>
            <a:xfrm>
              <a:off x="12314" y="4676"/>
              <a:ext cx="349" cy="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400" b="1">
                  <a:latin typeface="P22 Johnston Underground" panose="020B0500000000000000" charset="0"/>
                  <a:cs typeface="P22 Johnston Underground" panose="020B0500000000000000" charset="0"/>
                </a:rPr>
                <a:t>O</a:t>
              </a:r>
              <a:endParaRPr lang="en-US" sz="400" b="1">
                <a:latin typeface="P22 Johnston Underground" panose="020B0500000000000000" charset="0"/>
                <a:cs typeface="P22 Johnston Underground" panose="020B0500000000000000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729</Words>
  <Application>WPS Presentation</Application>
  <PresentationFormat>宽屏</PresentationFormat>
  <Paragraphs>130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7" baseType="lpstr">
      <vt:lpstr>Arial</vt:lpstr>
      <vt:lpstr>SimSun</vt:lpstr>
      <vt:lpstr>Wingdings</vt:lpstr>
      <vt:lpstr>Nimbus Roman No9 L</vt:lpstr>
      <vt:lpstr>P22 Johnston Underground</vt:lpstr>
      <vt:lpstr>C059</vt:lpstr>
      <vt:lpstr>Futura Hv BT</vt:lpstr>
      <vt:lpstr>Microsoft YaHei</vt:lpstr>
      <vt:lpstr>Droid Sans Fallback</vt:lpstr>
      <vt:lpstr>Arial Unicode MS</vt:lpstr>
      <vt:lpstr>Arial Black</vt:lpstr>
      <vt:lpstr>AR PL UKai CN</vt:lpstr>
      <vt:lpstr>SimSun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Martin He</cp:lastModifiedBy>
  <cp:revision>70</cp:revision>
  <dcterms:created xsi:type="dcterms:W3CDTF">2023-02-06T15:44:27Z</dcterms:created>
  <dcterms:modified xsi:type="dcterms:W3CDTF">2023-02-06T15:44:27Z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