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07"/>
        <p:guide pos="386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Freeform 12"/>
          <p:cNvSpPr/>
          <p:nvPr/>
        </p:nvSpPr>
        <p:spPr>
          <a:xfrm>
            <a:off x="4525645" y="2226310"/>
            <a:ext cx="4722495" cy="1256030"/>
          </a:xfrm>
          <a:custGeom>
            <a:avLst/>
            <a:gdLst>
              <a:gd name="connisteX0" fmla="*/ 0 w 4722495"/>
              <a:gd name="connsiteY0" fmla="*/ 0 h 1256030"/>
              <a:gd name="connisteX1" fmla="*/ 0 w 4722495"/>
              <a:gd name="connsiteY1" fmla="*/ 974725 h 1256030"/>
              <a:gd name="connisteX2" fmla="*/ 984250 w 4722495"/>
              <a:gd name="connsiteY2" fmla="*/ 1115060 h 1256030"/>
              <a:gd name="connisteX3" fmla="*/ 2300605 w 4722495"/>
              <a:gd name="connsiteY3" fmla="*/ 1256030 h 1256030"/>
              <a:gd name="connisteX4" fmla="*/ 2914015 w 4722495"/>
              <a:gd name="connsiteY4" fmla="*/ 1226185 h 1256030"/>
              <a:gd name="connisteX5" fmla="*/ 3848100 w 4722495"/>
              <a:gd name="connsiteY5" fmla="*/ 1115060 h 1256030"/>
              <a:gd name="connisteX6" fmla="*/ 4722495 w 4722495"/>
              <a:gd name="connsiteY6" fmla="*/ 934720 h 1256030"/>
              <a:gd name="connisteX7" fmla="*/ 4712335 w 4722495"/>
              <a:gd name="connsiteY7" fmla="*/ 0 h 1256030"/>
              <a:gd name="connisteX8" fmla="*/ 3536950 w 4722495"/>
              <a:gd name="connsiteY8" fmla="*/ 241300 h 1256030"/>
              <a:gd name="connisteX9" fmla="*/ 2501900 w 4722495"/>
              <a:gd name="connsiteY9" fmla="*/ 331470 h 1256030"/>
              <a:gd name="connisteX10" fmla="*/ 1266190 w 4722495"/>
              <a:gd name="connsiteY10" fmla="*/ 220980 h 1256030"/>
              <a:gd name="connisteX11" fmla="*/ 190500 w 4722495"/>
              <a:gd name="connsiteY11" fmla="*/ 20320 h 1256030"/>
              <a:gd name="connisteX12" fmla="*/ 0 w 4722495"/>
              <a:gd name="connsiteY12" fmla="*/ 0 h 12560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</a:cxnLst>
            <a:rect l="l" t="t" r="r" b="b"/>
            <a:pathLst>
              <a:path w="4722495" h="1256030">
                <a:moveTo>
                  <a:pt x="0" y="0"/>
                </a:moveTo>
                <a:lnTo>
                  <a:pt x="0" y="974725"/>
                </a:lnTo>
                <a:lnTo>
                  <a:pt x="984250" y="1115060"/>
                </a:lnTo>
                <a:lnTo>
                  <a:pt x="2300605" y="1256030"/>
                </a:lnTo>
                <a:lnTo>
                  <a:pt x="2914015" y="1226185"/>
                </a:lnTo>
                <a:lnTo>
                  <a:pt x="3848100" y="1115060"/>
                </a:lnTo>
                <a:lnTo>
                  <a:pt x="4722495" y="934720"/>
                </a:lnTo>
                <a:lnTo>
                  <a:pt x="4712335" y="0"/>
                </a:lnTo>
                <a:lnTo>
                  <a:pt x="3536950" y="241300"/>
                </a:lnTo>
                <a:lnTo>
                  <a:pt x="2501900" y="331470"/>
                </a:lnTo>
                <a:lnTo>
                  <a:pt x="1266190" y="220980"/>
                </a:lnTo>
                <a:lnTo>
                  <a:pt x="190500" y="20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525645" y="1604645"/>
            <a:ext cx="4721860" cy="2814955"/>
          </a:xfrm>
          <a:prstGeom prst="round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525645" y="2223770"/>
            <a:ext cx="4676140" cy="313690"/>
          </a:xfrm>
          <a:custGeom>
            <a:avLst/>
            <a:gdLst>
              <a:gd name="connisteX0" fmla="*/ 0 w 4676140"/>
              <a:gd name="connsiteY0" fmla="*/ 0 h 313821"/>
              <a:gd name="connisteX1" fmla="*/ 2463800 w 4676140"/>
              <a:gd name="connsiteY1" fmla="*/ 313690 h 313821"/>
              <a:gd name="connisteX2" fmla="*/ 4676140 w 4676140"/>
              <a:gd name="connsiteY2" fmla="*/ 31115 h 31382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4676140" h="313821">
                <a:moveTo>
                  <a:pt x="0" y="0"/>
                </a:moveTo>
                <a:cubicBezTo>
                  <a:pt x="448310" y="68580"/>
                  <a:pt x="1528445" y="307340"/>
                  <a:pt x="2463800" y="313690"/>
                </a:cubicBezTo>
                <a:cubicBezTo>
                  <a:pt x="3399155" y="320040"/>
                  <a:pt x="4283075" y="93980"/>
                  <a:pt x="4676140" y="31115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4525645" y="3183890"/>
            <a:ext cx="4676140" cy="313690"/>
          </a:xfrm>
          <a:custGeom>
            <a:avLst/>
            <a:gdLst>
              <a:gd name="connisteX0" fmla="*/ 0 w 4676140"/>
              <a:gd name="connsiteY0" fmla="*/ 0 h 313821"/>
              <a:gd name="connisteX1" fmla="*/ 2463800 w 4676140"/>
              <a:gd name="connsiteY1" fmla="*/ 313690 h 313821"/>
              <a:gd name="connisteX2" fmla="*/ 4676140 w 4676140"/>
              <a:gd name="connsiteY2" fmla="*/ 31115 h 31382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4676140" h="313821">
                <a:moveTo>
                  <a:pt x="0" y="0"/>
                </a:moveTo>
                <a:cubicBezTo>
                  <a:pt x="448310" y="68580"/>
                  <a:pt x="1528445" y="307340"/>
                  <a:pt x="2463800" y="313690"/>
                </a:cubicBezTo>
                <a:cubicBezTo>
                  <a:pt x="3399155" y="320040"/>
                  <a:pt x="4283075" y="93980"/>
                  <a:pt x="4676140" y="31115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true"/>
          <p:nvPr/>
        </p:nvSpPr>
        <p:spPr>
          <a:xfrm>
            <a:off x="5030470" y="2537460"/>
            <a:ext cx="5937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2400" b="1">
                <a:latin typeface="Inter" panose="02000603000000020004" charset="0"/>
                <a:cs typeface="Inter" panose="02000603000000020004" charset="0"/>
              </a:rPr>
              <a:t>30</a:t>
            </a:r>
            <a:endParaRPr lang="" altLang="en-US" sz="2400" b="1">
              <a:latin typeface="Inter" panose="02000603000000020004" charset="0"/>
              <a:cs typeface="Inter" panose="02000603000000020004" charset="0"/>
            </a:endParaRPr>
          </a:p>
        </p:txBody>
      </p:sp>
      <p:sp>
        <p:nvSpPr>
          <p:cNvPr id="15" name="Text Box 14"/>
          <p:cNvSpPr txBox="true"/>
          <p:nvPr/>
        </p:nvSpPr>
        <p:spPr>
          <a:xfrm>
            <a:off x="6091555" y="2624455"/>
            <a:ext cx="5842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2400" b="1">
                <a:latin typeface="Inter" panose="02000603000000020004" charset="0"/>
                <a:cs typeface="Inter" panose="02000603000000020004" charset="0"/>
              </a:rPr>
              <a:t>20</a:t>
            </a:r>
            <a:endParaRPr lang="" altLang="en-US" sz="2400" b="1">
              <a:latin typeface="Inter" panose="02000603000000020004" charset="0"/>
              <a:cs typeface="Inter" panose="02000603000000020004" charset="0"/>
            </a:endParaRPr>
          </a:p>
        </p:txBody>
      </p:sp>
      <p:sp>
        <p:nvSpPr>
          <p:cNvPr id="16" name="Text Box 15"/>
          <p:cNvSpPr txBox="true"/>
          <p:nvPr/>
        </p:nvSpPr>
        <p:spPr>
          <a:xfrm>
            <a:off x="7052310" y="2623820"/>
            <a:ext cx="5416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2400" b="1">
                <a:latin typeface="Inter" panose="02000603000000020004" charset="0"/>
                <a:cs typeface="Inter" panose="02000603000000020004" charset="0"/>
              </a:rPr>
              <a:t>1</a:t>
            </a:r>
            <a:r>
              <a:rPr lang="en-US" altLang="en-US" sz="2400" b="1">
                <a:latin typeface="Inter" panose="02000603000000020004" charset="0"/>
                <a:cs typeface="Inter" panose="02000603000000020004" charset="0"/>
              </a:rPr>
              <a:t>0</a:t>
            </a:r>
            <a:endParaRPr lang="en-US" altLang="en-US" sz="2400" b="1">
              <a:latin typeface="Inter" panose="02000603000000020004" charset="0"/>
              <a:cs typeface="Inter" panose="02000603000000020004" charset="0"/>
            </a:endParaRPr>
          </a:p>
        </p:txBody>
      </p:sp>
      <p:sp>
        <p:nvSpPr>
          <p:cNvPr id="17" name="Text Box 16"/>
          <p:cNvSpPr txBox="true"/>
          <p:nvPr/>
        </p:nvSpPr>
        <p:spPr>
          <a:xfrm>
            <a:off x="8117840" y="2537460"/>
            <a:ext cx="3924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2400" b="1">
                <a:latin typeface="Inter" panose="02000603000000020004" charset="0"/>
                <a:cs typeface="Inter" panose="02000603000000020004" charset="0"/>
              </a:rPr>
              <a:t>0</a:t>
            </a:r>
            <a:endParaRPr lang="" altLang="en-US" sz="2400" b="1">
              <a:latin typeface="Inter" panose="02000603000000020004" charset="0"/>
              <a:cs typeface="Inter" panose="0200060300000002000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V="true">
            <a:off x="5227320" y="2962910"/>
            <a:ext cx="46355" cy="3067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true">
            <a:off x="6329045" y="3123565"/>
            <a:ext cx="14605" cy="3181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true" flipV="true">
            <a:off x="7338060" y="3139440"/>
            <a:ext cx="37465" cy="3429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true" flipV="true">
            <a:off x="8338820" y="2997835"/>
            <a:ext cx="52705" cy="3429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true">
            <a:off x="5756275" y="3139440"/>
            <a:ext cx="28575" cy="214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true">
            <a:off x="5325745" y="3117215"/>
            <a:ext cx="24765" cy="1816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true">
            <a:off x="5431155" y="3132455"/>
            <a:ext cx="24765" cy="1816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true">
            <a:off x="5541645" y="3141980"/>
            <a:ext cx="24765" cy="1816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true">
            <a:off x="5652770" y="3159125"/>
            <a:ext cx="24765" cy="1816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true">
            <a:off x="5859780" y="3195320"/>
            <a:ext cx="24765" cy="1816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true">
            <a:off x="5965190" y="3210560"/>
            <a:ext cx="24765" cy="1816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true">
            <a:off x="6075680" y="3220085"/>
            <a:ext cx="24765" cy="1816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true">
            <a:off x="6186805" y="3237230"/>
            <a:ext cx="24765" cy="1816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 flipH="true">
            <a:off x="7432040" y="3156585"/>
            <a:ext cx="885190" cy="301625"/>
            <a:chOff x="5837" y="7130"/>
            <a:chExt cx="1394" cy="475"/>
          </a:xfrm>
        </p:grpSpPr>
        <p:cxnSp>
          <p:nvCxnSpPr>
            <p:cNvPr id="34" name="Straight Connector 33"/>
            <p:cNvCxnSpPr/>
            <p:nvPr/>
          </p:nvCxnSpPr>
          <p:spPr>
            <a:xfrm flipV="true">
              <a:off x="6515" y="7165"/>
              <a:ext cx="45" cy="3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true">
              <a:off x="5837" y="7130"/>
              <a:ext cx="39" cy="2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true">
              <a:off x="6003" y="7154"/>
              <a:ext cx="39" cy="2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true">
              <a:off x="6177" y="7169"/>
              <a:ext cx="39" cy="2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true">
              <a:off x="6352" y="7196"/>
              <a:ext cx="39" cy="2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true">
              <a:off x="6678" y="7253"/>
              <a:ext cx="39" cy="2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true">
              <a:off x="6844" y="7277"/>
              <a:ext cx="39" cy="2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true">
              <a:off x="7018" y="7292"/>
              <a:ext cx="39" cy="2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true">
              <a:off x="7193" y="7319"/>
              <a:ext cx="39" cy="2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 rot="600000" flipH="true">
            <a:off x="6407785" y="3221990"/>
            <a:ext cx="885190" cy="301625"/>
            <a:chOff x="5837" y="7130"/>
            <a:chExt cx="1394" cy="475"/>
          </a:xfrm>
        </p:grpSpPr>
        <p:cxnSp>
          <p:nvCxnSpPr>
            <p:cNvPr id="45" name="Straight Connector 44"/>
            <p:cNvCxnSpPr/>
            <p:nvPr/>
          </p:nvCxnSpPr>
          <p:spPr>
            <a:xfrm flipV="true">
              <a:off x="6515" y="7165"/>
              <a:ext cx="45" cy="3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true">
              <a:off x="5837" y="7130"/>
              <a:ext cx="39" cy="2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true">
              <a:off x="6003" y="7154"/>
              <a:ext cx="39" cy="2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true">
              <a:off x="6177" y="7169"/>
              <a:ext cx="39" cy="2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true">
              <a:off x="6352" y="7196"/>
              <a:ext cx="39" cy="2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true">
              <a:off x="6678" y="7253"/>
              <a:ext cx="39" cy="2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true">
              <a:off x="6844" y="7277"/>
              <a:ext cx="39" cy="2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true">
              <a:off x="7018" y="7292"/>
              <a:ext cx="39" cy="2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true">
              <a:off x="7193" y="7319"/>
              <a:ext cx="39" cy="2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Text Box 53"/>
          <p:cNvSpPr txBox="true"/>
          <p:nvPr/>
        </p:nvSpPr>
        <p:spPr>
          <a:xfrm>
            <a:off x="5944235" y="1858010"/>
            <a:ext cx="198183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" altLang="en-US" b="1">
                <a:latin typeface="Inter" panose="02000603000000020004" charset="0"/>
                <a:cs typeface="Inter" panose="02000603000000020004" charset="0"/>
              </a:rPr>
              <a:t>VERNIER SCALE</a:t>
            </a:r>
            <a:endParaRPr lang="" altLang="en-US" b="1">
              <a:latin typeface="Inter" panose="02000603000000020004" charset="0"/>
              <a:cs typeface="Inter" panose="02000603000000020004" charset="0"/>
            </a:endParaRPr>
          </a:p>
          <a:p>
            <a:pPr algn="ctr"/>
            <a:r>
              <a:rPr lang="en-US" altLang="en-US" sz="1000" b="1">
                <a:latin typeface="Inter" panose="02000603000000020004" charset="0"/>
                <a:cs typeface="Inter" panose="02000603000000020004" charset="0"/>
                <a:sym typeface="+mn-ea"/>
              </a:rPr>
              <a:t> ± </a:t>
            </a:r>
            <a:r>
              <a:rPr lang="" altLang="en-US" sz="1000" b="1">
                <a:latin typeface="Inter" panose="02000603000000020004" charset="0"/>
                <a:cs typeface="Inter" panose="02000603000000020004" charset="0"/>
                <a:sym typeface="+mn-ea"/>
              </a:rPr>
              <a:t>1’</a:t>
            </a:r>
            <a:endParaRPr lang="" altLang="en-US" sz="1000" b="1">
              <a:latin typeface="Inter" panose="02000603000000020004" charset="0"/>
              <a:cs typeface="Inter" panose="02000603000000020004" charset="0"/>
              <a:sym typeface="+mn-ea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 flipH="true" flipV="true">
            <a:off x="6841490" y="3497580"/>
            <a:ext cx="20955" cy="57023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true" flipV="true">
            <a:off x="7967980" y="3441065"/>
            <a:ext cx="104775" cy="5416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 rot="21240000">
            <a:off x="6919595" y="3425825"/>
            <a:ext cx="965835" cy="300990"/>
            <a:chOff x="3866" y="7087"/>
            <a:chExt cx="1521" cy="474"/>
          </a:xfrm>
        </p:grpSpPr>
        <p:grpSp>
          <p:nvGrpSpPr>
            <p:cNvPr id="57" name="Group 56"/>
            <p:cNvGrpSpPr/>
            <p:nvPr/>
          </p:nvGrpSpPr>
          <p:grpSpPr>
            <a:xfrm rot="11400000" flipH="true">
              <a:off x="3925" y="7087"/>
              <a:ext cx="1394" cy="475"/>
              <a:chOff x="5837" y="7130"/>
              <a:chExt cx="1394" cy="475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 flipV="true">
                <a:off x="6515" y="7165"/>
                <a:ext cx="45" cy="33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V="true">
                <a:off x="5837" y="7130"/>
                <a:ext cx="39" cy="28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V="true">
                <a:off x="6003" y="7154"/>
                <a:ext cx="39" cy="28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V="true">
                <a:off x="6177" y="7169"/>
                <a:ext cx="39" cy="28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V="true">
                <a:off x="6352" y="7196"/>
                <a:ext cx="39" cy="28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V="true">
                <a:off x="6678" y="7253"/>
                <a:ext cx="39" cy="28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flipV="true">
                <a:off x="6844" y="7277"/>
                <a:ext cx="39" cy="28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V="true">
                <a:off x="7018" y="7292"/>
                <a:ext cx="39" cy="28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V="true">
                <a:off x="7193" y="7319"/>
                <a:ext cx="39" cy="28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1" name="Straight Connector 70"/>
            <p:cNvCxnSpPr/>
            <p:nvPr/>
          </p:nvCxnSpPr>
          <p:spPr>
            <a:xfrm flipH="true">
              <a:off x="4021" y="7165"/>
              <a:ext cx="8" cy="2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true">
              <a:off x="3866" y="7156"/>
              <a:ext cx="8" cy="2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true">
              <a:off x="4190" y="7165"/>
              <a:ext cx="8" cy="2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true">
              <a:off x="4363" y="7165"/>
              <a:ext cx="8" cy="2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true">
              <a:off x="4540" y="7176"/>
              <a:ext cx="8" cy="2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true">
              <a:off x="4701" y="7191"/>
              <a:ext cx="8" cy="2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true">
              <a:off x="4868" y="7190"/>
              <a:ext cx="8" cy="2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true">
              <a:off x="5042" y="7186"/>
              <a:ext cx="8" cy="2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true">
              <a:off x="5221" y="7202"/>
              <a:ext cx="8" cy="2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true">
              <a:off x="5379" y="7201"/>
              <a:ext cx="8" cy="2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 rot="20880000">
            <a:off x="8084185" y="3284855"/>
            <a:ext cx="965835" cy="300990"/>
            <a:chOff x="3866" y="7087"/>
            <a:chExt cx="1521" cy="474"/>
          </a:xfrm>
        </p:grpSpPr>
        <p:grpSp>
          <p:nvGrpSpPr>
            <p:cNvPr id="83" name="Group 82"/>
            <p:cNvGrpSpPr/>
            <p:nvPr/>
          </p:nvGrpSpPr>
          <p:grpSpPr>
            <a:xfrm rot="11400000" flipH="true">
              <a:off x="3925" y="7087"/>
              <a:ext cx="1394" cy="475"/>
              <a:chOff x="5837" y="7130"/>
              <a:chExt cx="1394" cy="475"/>
            </a:xfrm>
          </p:grpSpPr>
          <p:cxnSp>
            <p:nvCxnSpPr>
              <p:cNvPr id="84" name="Straight Connector 83"/>
              <p:cNvCxnSpPr/>
              <p:nvPr/>
            </p:nvCxnSpPr>
            <p:spPr>
              <a:xfrm flipV="true">
                <a:off x="6515" y="7165"/>
                <a:ext cx="45" cy="33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flipV="true">
                <a:off x="5837" y="7130"/>
                <a:ext cx="39" cy="28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V="true">
                <a:off x="6003" y="7154"/>
                <a:ext cx="39" cy="28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V="true">
                <a:off x="6177" y="7169"/>
                <a:ext cx="39" cy="28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flipV="true">
                <a:off x="6352" y="7196"/>
                <a:ext cx="39" cy="28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flipV="true">
                <a:off x="6678" y="7253"/>
                <a:ext cx="39" cy="28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V="true">
                <a:off x="6844" y="7277"/>
                <a:ext cx="39" cy="28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V="true">
                <a:off x="7018" y="7292"/>
                <a:ext cx="39" cy="28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 flipV="true">
                <a:off x="7193" y="7319"/>
                <a:ext cx="39" cy="28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3" name="Straight Connector 92"/>
            <p:cNvCxnSpPr/>
            <p:nvPr/>
          </p:nvCxnSpPr>
          <p:spPr>
            <a:xfrm flipH="true">
              <a:off x="4021" y="7165"/>
              <a:ext cx="8" cy="2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true">
              <a:off x="3866" y="7156"/>
              <a:ext cx="8" cy="2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true">
              <a:off x="4190" y="7165"/>
              <a:ext cx="8" cy="2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true">
              <a:off x="4363" y="7165"/>
              <a:ext cx="8" cy="2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true">
              <a:off x="4540" y="7176"/>
              <a:ext cx="8" cy="2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true">
              <a:off x="4701" y="7191"/>
              <a:ext cx="8" cy="2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true">
              <a:off x="4868" y="7190"/>
              <a:ext cx="8" cy="2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true">
              <a:off x="5042" y="7186"/>
              <a:ext cx="8" cy="2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true">
              <a:off x="5221" y="7202"/>
              <a:ext cx="8" cy="2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H="true">
              <a:off x="5379" y="7201"/>
              <a:ext cx="8" cy="2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4" name="Straight Connector 103"/>
          <p:cNvCxnSpPr/>
          <p:nvPr/>
        </p:nvCxnSpPr>
        <p:spPr>
          <a:xfrm flipV="true">
            <a:off x="5615940" y="3380105"/>
            <a:ext cx="104775" cy="5416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 rot="360000" flipH="true">
            <a:off x="5781675" y="3430905"/>
            <a:ext cx="965835" cy="300990"/>
            <a:chOff x="3866" y="7087"/>
            <a:chExt cx="1521" cy="474"/>
          </a:xfrm>
        </p:grpSpPr>
        <p:grpSp>
          <p:nvGrpSpPr>
            <p:cNvPr id="106" name="Group 105"/>
            <p:cNvGrpSpPr/>
            <p:nvPr/>
          </p:nvGrpSpPr>
          <p:grpSpPr>
            <a:xfrm rot="11400000" flipH="true">
              <a:off x="3925" y="7087"/>
              <a:ext cx="1394" cy="475"/>
              <a:chOff x="5837" y="7130"/>
              <a:chExt cx="1394" cy="475"/>
            </a:xfrm>
          </p:grpSpPr>
          <p:cxnSp>
            <p:nvCxnSpPr>
              <p:cNvPr id="107" name="Straight Connector 106"/>
              <p:cNvCxnSpPr/>
              <p:nvPr/>
            </p:nvCxnSpPr>
            <p:spPr>
              <a:xfrm flipV="true">
                <a:off x="6515" y="7165"/>
                <a:ext cx="45" cy="33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V="true">
                <a:off x="5837" y="7130"/>
                <a:ext cx="39" cy="28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V="true">
                <a:off x="6003" y="7154"/>
                <a:ext cx="39" cy="28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V="true">
                <a:off x="6177" y="7169"/>
                <a:ext cx="39" cy="28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flipV="true">
                <a:off x="6352" y="7196"/>
                <a:ext cx="39" cy="28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V="true">
                <a:off x="6678" y="7253"/>
                <a:ext cx="39" cy="28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 flipV="true">
                <a:off x="6844" y="7277"/>
                <a:ext cx="39" cy="28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V="true">
                <a:off x="7018" y="7292"/>
                <a:ext cx="39" cy="28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 flipV="true">
                <a:off x="7193" y="7319"/>
                <a:ext cx="39" cy="28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16" name="Straight Connector 115"/>
            <p:cNvCxnSpPr/>
            <p:nvPr/>
          </p:nvCxnSpPr>
          <p:spPr>
            <a:xfrm flipH="true">
              <a:off x="4021" y="7165"/>
              <a:ext cx="8" cy="2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H="true">
              <a:off x="3866" y="7156"/>
              <a:ext cx="8" cy="2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true">
              <a:off x="4190" y="7165"/>
              <a:ext cx="8" cy="2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true">
              <a:off x="4363" y="7165"/>
              <a:ext cx="8" cy="2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H="true">
              <a:off x="4540" y="7176"/>
              <a:ext cx="8" cy="2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true">
              <a:off x="4701" y="7191"/>
              <a:ext cx="8" cy="2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H="true">
              <a:off x="4868" y="7190"/>
              <a:ext cx="8" cy="2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H="true">
              <a:off x="5042" y="7186"/>
              <a:ext cx="8" cy="2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H="true">
              <a:off x="5221" y="7202"/>
              <a:ext cx="8" cy="2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H="true">
              <a:off x="5379" y="7201"/>
              <a:ext cx="8" cy="2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7" name="Group 146"/>
          <p:cNvGrpSpPr/>
          <p:nvPr/>
        </p:nvGrpSpPr>
        <p:grpSpPr>
          <a:xfrm rot="720000" flipH="true">
            <a:off x="4644390" y="3279775"/>
            <a:ext cx="965835" cy="300990"/>
            <a:chOff x="3866" y="7087"/>
            <a:chExt cx="1521" cy="474"/>
          </a:xfrm>
        </p:grpSpPr>
        <p:grpSp>
          <p:nvGrpSpPr>
            <p:cNvPr id="148" name="Group 147"/>
            <p:cNvGrpSpPr/>
            <p:nvPr/>
          </p:nvGrpSpPr>
          <p:grpSpPr>
            <a:xfrm rot="11400000" flipH="true">
              <a:off x="3925" y="7087"/>
              <a:ext cx="1394" cy="475"/>
              <a:chOff x="5837" y="7130"/>
              <a:chExt cx="1394" cy="475"/>
            </a:xfrm>
          </p:grpSpPr>
          <p:cxnSp>
            <p:nvCxnSpPr>
              <p:cNvPr id="149" name="Straight Connector 148"/>
              <p:cNvCxnSpPr/>
              <p:nvPr/>
            </p:nvCxnSpPr>
            <p:spPr>
              <a:xfrm flipV="true">
                <a:off x="6515" y="7165"/>
                <a:ext cx="45" cy="33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V="true">
                <a:off x="5837" y="7130"/>
                <a:ext cx="39" cy="28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 flipV="true">
                <a:off x="6003" y="7154"/>
                <a:ext cx="39" cy="28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V="true">
                <a:off x="6177" y="7169"/>
                <a:ext cx="39" cy="28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 flipV="true">
                <a:off x="6352" y="7196"/>
                <a:ext cx="39" cy="28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flipV="true">
                <a:off x="6678" y="7253"/>
                <a:ext cx="39" cy="28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 flipV="true">
                <a:off x="6844" y="7277"/>
                <a:ext cx="39" cy="28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V="true">
                <a:off x="7018" y="7292"/>
                <a:ext cx="39" cy="28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 flipV="true">
                <a:off x="7193" y="7319"/>
                <a:ext cx="39" cy="28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58" name="Straight Connector 157"/>
            <p:cNvCxnSpPr/>
            <p:nvPr/>
          </p:nvCxnSpPr>
          <p:spPr>
            <a:xfrm flipH="true">
              <a:off x="4021" y="7165"/>
              <a:ext cx="8" cy="2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flipH="true">
              <a:off x="3866" y="7156"/>
              <a:ext cx="8" cy="2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 flipH="true">
              <a:off x="4190" y="7165"/>
              <a:ext cx="8" cy="2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flipH="true">
              <a:off x="4363" y="7165"/>
              <a:ext cx="8" cy="2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H="true">
              <a:off x="4540" y="7176"/>
              <a:ext cx="8" cy="2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H="true">
              <a:off x="4701" y="7191"/>
              <a:ext cx="8" cy="2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flipH="true">
              <a:off x="4868" y="7190"/>
              <a:ext cx="8" cy="2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flipH="true">
              <a:off x="5042" y="7186"/>
              <a:ext cx="8" cy="2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H="true">
              <a:off x="5221" y="7202"/>
              <a:ext cx="8" cy="2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H="true">
              <a:off x="5379" y="7201"/>
              <a:ext cx="8" cy="2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8" name="Text Box 167"/>
          <p:cNvSpPr txBox="true"/>
          <p:nvPr/>
        </p:nvSpPr>
        <p:spPr>
          <a:xfrm>
            <a:off x="6560185" y="4015740"/>
            <a:ext cx="6026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b="1">
                <a:latin typeface="Inter" panose="02000603000000020004" charset="0"/>
                <a:cs typeface="Inter" panose="02000603000000020004" charset="0"/>
              </a:rPr>
              <a:t>130</a:t>
            </a:r>
            <a:endParaRPr lang="" altLang="en-US" b="1">
              <a:latin typeface="Inter" panose="02000603000000020004" charset="0"/>
              <a:cs typeface="Inter" panose="02000603000000020004" charset="0"/>
            </a:endParaRPr>
          </a:p>
        </p:txBody>
      </p:sp>
      <p:sp>
        <p:nvSpPr>
          <p:cNvPr id="169" name="Text Box 168"/>
          <p:cNvSpPr txBox="true"/>
          <p:nvPr/>
        </p:nvSpPr>
        <p:spPr>
          <a:xfrm rot="20940000">
            <a:off x="7814945" y="3953510"/>
            <a:ext cx="5962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latin typeface="Inter" panose="02000603000000020004" charset="0"/>
                <a:cs typeface="Inter" panose="02000603000000020004" charset="0"/>
              </a:rPr>
              <a:t>1</a:t>
            </a:r>
            <a:r>
              <a:rPr lang="" altLang="en-US" b="1">
                <a:latin typeface="Inter" panose="02000603000000020004" charset="0"/>
                <a:cs typeface="Inter" panose="02000603000000020004" charset="0"/>
              </a:rPr>
              <a:t>2</a:t>
            </a:r>
            <a:r>
              <a:rPr lang="en-US" altLang="en-US" b="1">
                <a:latin typeface="Inter" panose="02000603000000020004" charset="0"/>
                <a:cs typeface="Inter" panose="02000603000000020004" charset="0"/>
              </a:rPr>
              <a:t>0</a:t>
            </a:r>
            <a:endParaRPr lang="en-US" altLang="en-US" b="1">
              <a:latin typeface="Inter" panose="02000603000000020004" charset="0"/>
              <a:cs typeface="Inter" panose="02000603000000020004" charset="0"/>
            </a:endParaRPr>
          </a:p>
        </p:txBody>
      </p:sp>
      <p:cxnSp>
        <p:nvCxnSpPr>
          <p:cNvPr id="170" name="Straight Connector 169"/>
          <p:cNvCxnSpPr/>
          <p:nvPr/>
        </p:nvCxnSpPr>
        <p:spPr>
          <a:xfrm flipH="true" flipV="true">
            <a:off x="9102725" y="3235960"/>
            <a:ext cx="124460" cy="54419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V="true">
            <a:off x="4525645" y="3195320"/>
            <a:ext cx="67310" cy="24511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rot="10440000" flipH="true" flipV="true">
            <a:off x="9208770" y="3208655"/>
            <a:ext cx="24765" cy="1816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rot="20640000" flipH="true">
            <a:off x="9178290" y="3218180"/>
            <a:ext cx="5080" cy="149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4" name="Text Box 213"/>
          <p:cNvSpPr txBox="true"/>
          <p:nvPr/>
        </p:nvSpPr>
        <p:spPr>
          <a:xfrm rot="300000">
            <a:off x="5285740" y="3869055"/>
            <a:ext cx="607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latin typeface="Inter" panose="02000603000000020004" charset="0"/>
                <a:cs typeface="Inter" panose="02000603000000020004" charset="0"/>
              </a:rPr>
              <a:t>1</a:t>
            </a:r>
            <a:r>
              <a:rPr lang="" altLang="en-US" b="1">
                <a:latin typeface="Inter" panose="02000603000000020004" charset="0"/>
                <a:cs typeface="Inter" panose="02000603000000020004" charset="0"/>
              </a:rPr>
              <a:t>4</a:t>
            </a:r>
            <a:r>
              <a:rPr lang="en-US" altLang="en-US" b="1">
                <a:latin typeface="Inter" panose="02000603000000020004" charset="0"/>
                <a:cs typeface="Inter" panose="02000603000000020004" charset="0"/>
              </a:rPr>
              <a:t>0</a:t>
            </a:r>
            <a:endParaRPr lang="en-US" altLang="en-US" b="1">
              <a:latin typeface="Inter" panose="02000603000000020004" charset="0"/>
              <a:cs typeface="Inter" panose="02000603000000020004" charset="0"/>
            </a:endParaRPr>
          </a:p>
        </p:txBody>
      </p:sp>
      <p:sp>
        <p:nvSpPr>
          <p:cNvPr id="215" name="Text Box 214"/>
          <p:cNvSpPr txBox="true"/>
          <p:nvPr/>
        </p:nvSpPr>
        <p:spPr>
          <a:xfrm>
            <a:off x="4915535" y="4180840"/>
            <a:ext cx="133032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900" b="1">
                <a:latin typeface="Inter" panose="02000603000000020004" charset="0"/>
                <a:cs typeface="Inter" panose="02000603000000020004" charset="0"/>
              </a:rPr>
              <a:t>MAIN SCALE       ± ½⁰</a:t>
            </a:r>
            <a:endParaRPr lang="" altLang="en-US" sz="900" b="1">
              <a:latin typeface="Inter" panose="02000603000000020004" charset="0"/>
              <a:cs typeface="Inter" panose="020006030000000200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WPS Presentation</Application>
  <PresentationFormat>宽屏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9" baseType="lpstr">
      <vt:lpstr>Arial</vt:lpstr>
      <vt:lpstr>SimSun</vt:lpstr>
      <vt:lpstr>Wingdings</vt:lpstr>
      <vt:lpstr>Arial Unicode MS</vt:lpstr>
      <vt:lpstr>Arial Black</vt:lpstr>
      <vt:lpstr>微软雅黑</vt:lpstr>
      <vt:lpstr>宋体</vt:lpstr>
      <vt:lpstr>Inter</vt:lpstr>
      <vt:lpstr>Inter Extra Bold</vt:lpstr>
      <vt:lpstr>KacstPen</vt:lpstr>
      <vt:lpstr>Kozuka Mincho Pro H</vt:lpstr>
      <vt:lpstr>LKLUG</vt:lpstr>
      <vt:lpstr>Latin Modern Mono Prop Light</vt:lpstr>
      <vt:lpstr>Latin Modern Roman Demi</vt:lpstr>
      <vt:lpstr>Latin Modern Roman Slanted</vt:lpstr>
      <vt:lpstr>Times New Roman</vt:lpstr>
      <vt:lpstr>Berenis ADF Pro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Martin A. He</dc:creator>
  <cp:lastModifiedBy>Martin A. He</cp:lastModifiedBy>
  <cp:revision>7</cp:revision>
  <dcterms:created xsi:type="dcterms:W3CDTF">2022-02-16T18:09:01Z</dcterms:created>
  <dcterms:modified xsi:type="dcterms:W3CDTF">2022-02-16T18:09:01Z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1033-11.1.0.9711</vt:lpwstr>
  </property>
</Properties>
</file>