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3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7" name="Picture 15"/>
          <p:cNvPicPr>
            <a:picLocks noChangeAspect="true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1316" r="159"/>
          <a:stretch>
            <a:fillRect/>
          </a:stretch>
        </p:blipFill>
        <p:spPr>
          <a:xfrm>
            <a:off x="1549400" y="1317625"/>
            <a:ext cx="8952865" cy="314515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Box 8"/>
          <p:cNvSpPr txBox="true"/>
          <p:nvPr/>
        </p:nvSpPr>
        <p:spPr>
          <a:xfrm>
            <a:off x="1597025" y="2242185"/>
            <a:ext cx="820420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" altLang="en-US" sz="1200">
                <a:latin typeface="Inter" panose="02000603000000020004" charset="0"/>
                <a:cs typeface="Inter" panose="02000603000000020004" charset="0"/>
              </a:rPr>
              <a:t>incident light</a:t>
            </a:r>
            <a:endParaRPr lang="" altLang="en-US" sz="1200">
              <a:latin typeface="Inter" panose="02000603000000020004" charset="0"/>
              <a:cs typeface="Inter" panose="02000603000000020004" charset="0"/>
            </a:endParaRPr>
          </a:p>
        </p:txBody>
      </p:sp>
      <p:sp>
        <p:nvSpPr>
          <p:cNvPr id="10" name="Text Box 9"/>
          <p:cNvSpPr txBox="true"/>
          <p:nvPr/>
        </p:nvSpPr>
        <p:spPr>
          <a:xfrm>
            <a:off x="2238375" y="3605530"/>
            <a:ext cx="965200" cy="6451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" altLang="en-US" sz="1200">
                <a:latin typeface="Inter" panose="02000603000000020004" charset="0"/>
                <a:cs typeface="Inter" panose="02000603000000020004" charset="0"/>
              </a:rPr>
              <a:t>diffracting object</a:t>
            </a:r>
            <a:endParaRPr lang="" altLang="en-US" sz="1200">
              <a:latin typeface="Inter" panose="02000603000000020004" charset="0"/>
              <a:cs typeface="Inter" panose="02000603000000020004" charset="0"/>
            </a:endParaRPr>
          </a:p>
          <a:p>
            <a:endParaRPr lang="" altLang="en-US" sz="1200">
              <a:latin typeface="Inter" panose="02000603000000020004" charset="0"/>
              <a:cs typeface="Inter" panose="02000603000000020004" charset="0"/>
            </a:endParaRPr>
          </a:p>
        </p:txBody>
      </p:sp>
      <p:sp>
        <p:nvSpPr>
          <p:cNvPr id="11" name="Text Box 10"/>
          <p:cNvSpPr txBox="true"/>
          <p:nvPr/>
        </p:nvSpPr>
        <p:spPr>
          <a:xfrm>
            <a:off x="6009005" y="3552190"/>
            <a:ext cx="965200" cy="6451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en-US" sz="1200">
                <a:latin typeface="Inter" panose="02000603000000020004" charset="0"/>
                <a:cs typeface="Inter" panose="02000603000000020004" charset="0"/>
              </a:rPr>
              <a:t>diffracting object</a:t>
            </a:r>
            <a:endParaRPr lang="en-US" altLang="en-US" sz="1200">
              <a:latin typeface="Inter" panose="02000603000000020004" charset="0"/>
              <a:cs typeface="Inter" panose="02000603000000020004" charset="0"/>
            </a:endParaRPr>
          </a:p>
          <a:p>
            <a:endParaRPr lang="en-US" altLang="en-US" sz="1200">
              <a:latin typeface="Inter" panose="02000603000000020004" charset="0"/>
              <a:cs typeface="Inter" panose="0200060300000002000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43270" y="1196975"/>
            <a:ext cx="241300" cy="3810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true"/>
          <p:nvPr/>
        </p:nvSpPr>
        <p:spPr>
          <a:xfrm>
            <a:off x="5817870" y="2308225"/>
            <a:ext cx="161290" cy="2755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" altLang="en-US" sz="1200">
                <a:latin typeface="Inter" panose="02000603000000020004" charset="0"/>
                <a:cs typeface="Inter" panose="02000603000000020004" charset="0"/>
              </a:rPr>
              <a:t>x</a:t>
            </a:r>
            <a:endParaRPr lang="" altLang="en-US" sz="1200">
              <a:latin typeface="Inter" panose="02000603000000020004" charset="0"/>
              <a:cs typeface="Inter" panose="02000603000000020004" charset="0"/>
            </a:endParaRPr>
          </a:p>
        </p:txBody>
      </p:sp>
      <p:sp>
        <p:nvSpPr>
          <p:cNvPr id="14" name="Text Box 13"/>
          <p:cNvSpPr txBox="true"/>
          <p:nvPr/>
        </p:nvSpPr>
        <p:spPr>
          <a:xfrm>
            <a:off x="10340975" y="2174240"/>
            <a:ext cx="161290" cy="2755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en-US" sz="1200">
                <a:latin typeface="Inter" panose="02000603000000020004" charset="0"/>
                <a:cs typeface="Inter" panose="02000603000000020004" charset="0"/>
              </a:rPr>
              <a:t>x</a:t>
            </a:r>
            <a:endParaRPr lang="en-US" altLang="en-US" sz="1200">
              <a:latin typeface="Inter" panose="02000603000000020004" charset="0"/>
              <a:cs typeface="Inter" panose="02000603000000020004" charset="0"/>
            </a:endParaRPr>
          </a:p>
        </p:txBody>
      </p:sp>
      <p:sp>
        <p:nvSpPr>
          <p:cNvPr id="15" name="Text Box 14"/>
          <p:cNvSpPr txBox="true"/>
          <p:nvPr/>
        </p:nvSpPr>
        <p:spPr>
          <a:xfrm>
            <a:off x="7753985" y="1398270"/>
            <a:ext cx="784860" cy="3524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" altLang="en-US" sz="1400">
                <a:latin typeface="Inter" panose="02000603000000020004" charset="0"/>
                <a:cs typeface="Inter" panose="02000603000000020004" charset="0"/>
              </a:rPr>
              <a:t>Lens, f</a:t>
            </a:r>
            <a:endParaRPr lang="" altLang="en-US" sz="1400">
              <a:latin typeface="Inter" panose="02000603000000020004" charset="0"/>
              <a:cs typeface="Inter" panose="02000603000000020004" charset="0"/>
            </a:endParaRPr>
          </a:p>
          <a:p>
            <a:endParaRPr lang="" altLang="en-US" sz="300">
              <a:latin typeface="Inter" panose="02000603000000020004" charset="0"/>
              <a:cs typeface="Inter" panose="02000603000000020004" charset="0"/>
            </a:endParaRPr>
          </a:p>
        </p:txBody>
      </p:sp>
      <p:sp>
        <p:nvSpPr>
          <p:cNvPr id="16" name="Text Box 15"/>
          <p:cNvSpPr txBox="true"/>
          <p:nvPr/>
        </p:nvSpPr>
        <p:spPr>
          <a:xfrm>
            <a:off x="7125335" y="3625850"/>
            <a:ext cx="2847975" cy="5219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" altLang="en-US" sz="1400">
                <a:latin typeface="CMU Serif" panose="02000603000000000000" charset="0"/>
                <a:cs typeface="CMU Serif" panose="02000603000000000000" charset="0"/>
              </a:rPr>
              <a:t>When θ ≈ 0, sinθ ≈ θ   ⇒ θ ≈ x/f</a:t>
            </a:r>
            <a:endParaRPr lang="" altLang="en-US" sz="1400">
              <a:latin typeface="CMU Serif" panose="02000603000000000000" charset="0"/>
              <a:cs typeface="CMU Serif" panose="02000603000000000000" charset="0"/>
            </a:endParaRPr>
          </a:p>
          <a:p>
            <a:endParaRPr lang="" altLang="en-US" sz="1400">
              <a:latin typeface="CMU Serif" panose="02000603000000000000" charset="0"/>
              <a:cs typeface="CMU Serif" panose="02000603000000000000" charset="0"/>
            </a:endParaRPr>
          </a:p>
        </p:txBody>
      </p:sp>
      <p:sp>
        <p:nvSpPr>
          <p:cNvPr id="17" name="Text Box 16"/>
          <p:cNvSpPr txBox="true"/>
          <p:nvPr/>
        </p:nvSpPr>
        <p:spPr>
          <a:xfrm>
            <a:off x="8985885" y="2816225"/>
            <a:ext cx="161290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" altLang="en-US" sz="2400">
                <a:latin typeface="Inter" panose="02000603000000020004" charset="0"/>
                <a:cs typeface="Inter" panose="02000603000000020004" charset="0"/>
              </a:rPr>
              <a:t>f</a:t>
            </a:r>
            <a:endParaRPr lang="" altLang="en-US" sz="2400">
              <a:latin typeface="Inter" panose="02000603000000020004" charset="0"/>
              <a:cs typeface="Inter" panose="02000603000000020004" charset="0"/>
            </a:endParaRPr>
          </a:p>
        </p:txBody>
      </p:sp>
      <p:sp>
        <p:nvSpPr>
          <p:cNvPr id="19" name="Text Box 18"/>
          <p:cNvSpPr txBox="true"/>
          <p:nvPr/>
        </p:nvSpPr>
        <p:spPr>
          <a:xfrm>
            <a:off x="3916680" y="3523615"/>
            <a:ext cx="161290" cy="2755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en-US" sz="1200">
                <a:latin typeface="Inter" panose="02000603000000020004" charset="0"/>
                <a:cs typeface="Inter" panose="02000603000000020004" charset="0"/>
              </a:rPr>
              <a:t>L</a:t>
            </a:r>
            <a:endParaRPr lang="en-US" altLang="en-US" sz="1200">
              <a:latin typeface="Inter" panose="02000603000000020004" charset="0"/>
              <a:cs typeface="Inter" panose="02000603000000020004" charset="0"/>
            </a:endParaRPr>
          </a:p>
        </p:txBody>
      </p:sp>
      <p:sp>
        <p:nvSpPr>
          <p:cNvPr id="20" name="Text Box 19"/>
          <p:cNvSpPr txBox="true"/>
          <p:nvPr/>
        </p:nvSpPr>
        <p:spPr>
          <a:xfrm>
            <a:off x="4479925" y="3529330"/>
            <a:ext cx="1499235" cy="568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" altLang="en-US" sz="1200">
                <a:latin typeface="Inter" panose="02000603000000020004" charset="0"/>
                <a:cs typeface="Inter" panose="02000603000000020004" charset="0"/>
              </a:rPr>
              <a:t>extremely distant observing screen</a:t>
            </a:r>
            <a:endParaRPr lang="" altLang="en-US" sz="1200">
              <a:latin typeface="Inter" panose="02000603000000020004" charset="0"/>
              <a:cs typeface="Inter" panose="02000603000000020004" charset="0"/>
            </a:endParaRPr>
          </a:p>
          <a:p>
            <a:endParaRPr lang="" altLang="en-US" sz="700">
              <a:latin typeface="Inter" panose="02000603000000020004" charset="0"/>
              <a:cs typeface="Inter" panose="02000603000000020004" charset="0"/>
            </a:endParaRPr>
          </a:p>
        </p:txBody>
      </p:sp>
      <p:sp>
        <p:nvSpPr>
          <p:cNvPr id="21" name="Text Box 20"/>
          <p:cNvSpPr txBox="true"/>
          <p:nvPr/>
        </p:nvSpPr>
        <p:spPr>
          <a:xfrm rot="20160000">
            <a:off x="2740660" y="1619250"/>
            <a:ext cx="1722755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" altLang="en-US" sz="1200">
                <a:latin typeface="Inter" panose="02000603000000020004" charset="0"/>
                <a:cs typeface="Inter" panose="02000603000000020004" charset="0"/>
              </a:rPr>
              <a:t>diffracted rays at angle 0 meet at ∞</a:t>
            </a:r>
            <a:endParaRPr lang="" altLang="en-US" sz="1200">
              <a:latin typeface="Inter" panose="02000603000000020004" charset="0"/>
              <a:cs typeface="Inter" panose="020006030000000200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6" name="Picture 17"/>
          <p:cNvPicPr>
            <a:picLocks noChangeAspect="true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58340" y="1046480"/>
            <a:ext cx="10224770" cy="533273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Box 8"/>
          <p:cNvSpPr txBox="true"/>
          <p:nvPr/>
        </p:nvSpPr>
        <p:spPr>
          <a:xfrm>
            <a:off x="1898650" y="1971040"/>
            <a:ext cx="820420" cy="5219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r"/>
            <a:r>
              <a:rPr lang="" altLang="en-US" sz="2800">
                <a:latin typeface="Inter" panose="02000603000000020004" charset="0"/>
                <a:cs typeface="Inter" panose="02000603000000020004" charset="0"/>
              </a:rPr>
              <a:t>S</a:t>
            </a:r>
            <a:r>
              <a:rPr lang="" altLang="en-US" sz="2800" baseline="-25000">
                <a:latin typeface="Inter" panose="02000603000000020004" charset="0"/>
                <a:cs typeface="Inter" panose="02000603000000020004" charset="0"/>
              </a:rPr>
              <a:t>1</a:t>
            </a:r>
            <a:endParaRPr lang="" altLang="en-US" sz="2800" baseline="-25000">
              <a:latin typeface="Inter" panose="02000603000000020004" charset="0"/>
              <a:cs typeface="Inter" panose="02000603000000020004" charset="0"/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1898650" y="4822190"/>
            <a:ext cx="820420" cy="5219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r"/>
            <a:r>
              <a:rPr lang="en-US" altLang="en-US" sz="2800">
                <a:latin typeface="Inter" panose="02000603000000020004" charset="0"/>
                <a:cs typeface="Inter" panose="02000603000000020004" charset="0"/>
              </a:rPr>
              <a:t>S</a:t>
            </a:r>
            <a:r>
              <a:rPr lang="" altLang="en-US" sz="2800" baseline="-25000">
                <a:latin typeface="Inter" panose="02000603000000020004" charset="0"/>
                <a:cs typeface="Inter" panose="02000603000000020004" charset="0"/>
              </a:rPr>
              <a:t>2</a:t>
            </a:r>
            <a:endParaRPr lang="" altLang="en-US" sz="2800" baseline="-25000">
              <a:latin typeface="Inter" panose="02000603000000020004" charset="0"/>
              <a:cs typeface="Inter" panose="02000603000000020004" charset="0"/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1684020" y="3288665"/>
            <a:ext cx="820420" cy="5219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r"/>
            <a:r>
              <a:rPr lang="" altLang="en-US" sz="2800">
                <a:latin typeface="Inter" panose="02000603000000020004" charset="0"/>
                <a:cs typeface="Inter" panose="02000603000000020004" charset="0"/>
              </a:rPr>
              <a:t>d</a:t>
            </a:r>
            <a:endParaRPr lang="" altLang="en-US" sz="2800" baseline="-25000">
              <a:latin typeface="Inter" panose="02000603000000020004" charset="0"/>
              <a:cs typeface="Inter" panose="02000603000000020004" charset="0"/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6090285" y="5678805"/>
            <a:ext cx="820420" cy="5219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" altLang="en-US" sz="2800">
                <a:latin typeface="Inter" panose="02000603000000020004" charset="0"/>
                <a:cs typeface="Inter" panose="02000603000000020004" charset="0"/>
              </a:rPr>
              <a:t>L</a:t>
            </a:r>
            <a:endParaRPr lang="" altLang="en-US" sz="2800" baseline="-25000">
              <a:latin typeface="Inter" panose="02000603000000020004" charset="0"/>
              <a:cs typeface="Inter" panose="02000603000000020004" charset="0"/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9429115" y="1242060"/>
            <a:ext cx="820420" cy="5219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r"/>
            <a:r>
              <a:rPr lang="" altLang="en-US" sz="2800">
                <a:latin typeface="Inter" panose="02000603000000020004" charset="0"/>
                <a:cs typeface="Inter" panose="02000603000000020004" charset="0"/>
              </a:rPr>
              <a:t>P</a:t>
            </a:r>
            <a:endParaRPr lang="" altLang="en-US" sz="2800" baseline="-25000">
              <a:latin typeface="Inter" panose="02000603000000020004" charset="0"/>
              <a:cs typeface="Inter" panose="02000603000000020004" charset="0"/>
            </a:endParaRPr>
          </a:p>
        </p:txBody>
      </p:sp>
      <p:sp>
        <p:nvSpPr>
          <p:cNvPr id="8" name="Text Box 7"/>
          <p:cNvSpPr txBox="true"/>
          <p:nvPr/>
        </p:nvSpPr>
        <p:spPr>
          <a:xfrm>
            <a:off x="3674110" y="4678680"/>
            <a:ext cx="1865630" cy="3987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l"/>
            <a:r>
              <a:rPr lang="" altLang="en-US" sz="2000">
                <a:latin typeface="Inter" panose="02000603000000020004" charset="0"/>
                <a:cs typeface="Inter" panose="02000603000000020004" charset="0"/>
              </a:rPr>
              <a:t>δ ≈ d sinθ </a:t>
            </a:r>
            <a:endParaRPr lang="" altLang="en-US" sz="2000" baseline="-25000">
              <a:latin typeface="Inter" panose="02000603000000020004" charset="0"/>
              <a:cs typeface="Inter" panose="02000603000000020004" charset="0"/>
            </a:endParaRPr>
          </a:p>
        </p:txBody>
      </p:sp>
      <p:sp>
        <p:nvSpPr>
          <p:cNvPr id="11" name="Text Box 10"/>
          <p:cNvSpPr txBox="true"/>
          <p:nvPr/>
        </p:nvSpPr>
        <p:spPr>
          <a:xfrm>
            <a:off x="10719435" y="2624455"/>
            <a:ext cx="297815" cy="3987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l"/>
            <a:r>
              <a:rPr lang="" altLang="en-US" sz="2000">
                <a:latin typeface="Inter" panose="02000603000000020004" charset="0"/>
                <a:cs typeface="Inter" panose="02000603000000020004" charset="0"/>
              </a:rPr>
              <a:t>x</a:t>
            </a:r>
            <a:endParaRPr lang="" altLang="en-US" sz="2000" baseline="-25000">
              <a:latin typeface="Inter" panose="02000603000000020004" charset="0"/>
              <a:cs typeface="Inter" panose="02000603000000020004" charset="0"/>
            </a:endParaRPr>
          </a:p>
        </p:txBody>
      </p:sp>
      <p:sp>
        <p:nvSpPr>
          <p:cNvPr id="12" name="Text Box 11"/>
          <p:cNvSpPr txBox="true"/>
          <p:nvPr/>
        </p:nvSpPr>
        <p:spPr>
          <a:xfrm rot="21120000">
            <a:off x="5047615" y="1940560"/>
            <a:ext cx="466725" cy="3987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l"/>
            <a:r>
              <a:rPr lang="" altLang="en-US" sz="2000">
                <a:latin typeface="Inter" panose="02000603000000020004" charset="0"/>
                <a:cs typeface="Inter" panose="02000603000000020004" charset="0"/>
              </a:rPr>
              <a:t>r</a:t>
            </a:r>
            <a:r>
              <a:rPr lang="" altLang="en-US" sz="2000" baseline="-25000">
                <a:latin typeface="Inter" panose="02000603000000020004" charset="0"/>
                <a:cs typeface="Inter" panose="02000603000000020004" charset="0"/>
              </a:rPr>
              <a:t>1</a:t>
            </a:r>
            <a:endParaRPr lang="" altLang="en-US" sz="2000" baseline="-25000">
              <a:latin typeface="Inter" panose="02000603000000020004" charset="0"/>
              <a:cs typeface="Inter" panose="02000603000000020004" charset="0"/>
            </a:endParaRPr>
          </a:p>
        </p:txBody>
      </p:sp>
      <p:sp>
        <p:nvSpPr>
          <p:cNvPr id="13" name="Text Box 12"/>
          <p:cNvSpPr txBox="true"/>
          <p:nvPr/>
        </p:nvSpPr>
        <p:spPr>
          <a:xfrm rot="21120000">
            <a:off x="6418580" y="3413760"/>
            <a:ext cx="466725" cy="3987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l"/>
            <a:r>
              <a:rPr lang="en-US" altLang="en-US" sz="2000">
                <a:latin typeface="Inter" panose="02000603000000020004" charset="0"/>
                <a:cs typeface="Inter" panose="02000603000000020004" charset="0"/>
              </a:rPr>
              <a:t>r</a:t>
            </a:r>
            <a:r>
              <a:rPr lang="" altLang="en-US" sz="2000" baseline="-25000">
                <a:latin typeface="Inter" panose="02000603000000020004" charset="0"/>
                <a:cs typeface="Inter" panose="02000603000000020004" charset="0"/>
              </a:rPr>
              <a:t>2</a:t>
            </a:r>
            <a:endParaRPr lang="" altLang="en-US" sz="2000" baseline="-25000">
              <a:latin typeface="Inter" panose="02000603000000020004" charset="0"/>
              <a:cs typeface="Inter" panose="02000603000000020004" charset="0"/>
            </a:endParaRPr>
          </a:p>
        </p:txBody>
      </p:sp>
      <p:sp>
        <p:nvSpPr>
          <p:cNvPr id="14" name="Text Box 13"/>
          <p:cNvSpPr txBox="true"/>
          <p:nvPr/>
        </p:nvSpPr>
        <p:spPr>
          <a:xfrm>
            <a:off x="11711305" y="3383280"/>
            <a:ext cx="348615" cy="5219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l"/>
            <a:r>
              <a:rPr lang="" altLang="en-US" sz="2800">
                <a:latin typeface="Inter" panose="02000603000000020004" charset="0"/>
                <a:cs typeface="Inter" panose="02000603000000020004" charset="0"/>
              </a:rPr>
              <a:t>I</a:t>
            </a:r>
            <a:endParaRPr lang="" altLang="en-US" sz="2800" baseline="-25000">
              <a:latin typeface="Inter" panose="02000603000000020004" charset="0"/>
              <a:cs typeface="Inter" panose="020006030000000200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WPS Presentation</Application>
  <PresentationFormat>宽屏</PresentationFormat>
  <Paragraphs>47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SimSun</vt:lpstr>
      <vt:lpstr>Wingdings</vt:lpstr>
      <vt:lpstr>Arial Unicode MS</vt:lpstr>
      <vt:lpstr>Arial Black</vt:lpstr>
      <vt:lpstr>微软雅黑</vt:lpstr>
      <vt:lpstr>宋体</vt:lpstr>
      <vt:lpstr>CMU Serif</vt:lpstr>
      <vt:lpstr>Inter</vt:lpstr>
      <vt:lpstr>Times New Roman</vt:lpstr>
      <vt:lpstr>Asana Math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Martin A. He</dc:creator>
  <cp:lastModifiedBy>Martin A. He</cp:lastModifiedBy>
  <cp:revision>7</cp:revision>
  <dcterms:created xsi:type="dcterms:W3CDTF">2021-12-09T10:38:26Z</dcterms:created>
  <dcterms:modified xsi:type="dcterms:W3CDTF">2021-12-09T10:38:26Z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1033-11.1.0.9711</vt:lpwstr>
  </property>
</Properties>
</file>