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  <a:srgbClr val="663F1A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64"/>
        <p:guide pos="38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Rectangle 82"/>
          <p:cNvSpPr/>
          <p:nvPr/>
        </p:nvSpPr>
        <p:spPr>
          <a:xfrm rot="1080000">
            <a:off x="8038465" y="4361180"/>
            <a:ext cx="392430" cy="2108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1110" y="3276600"/>
            <a:ext cx="663575" cy="11049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0370" y="3660140"/>
            <a:ext cx="234315" cy="338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07285" y="3575685"/>
            <a:ext cx="1769110" cy="5067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6395" y="3661410"/>
            <a:ext cx="76200" cy="338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1085" y="3661410"/>
            <a:ext cx="76200" cy="338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4735" y="3495675"/>
            <a:ext cx="0" cy="687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86635" y="4182745"/>
            <a:ext cx="76200" cy="15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66035" y="4091940"/>
            <a:ext cx="0" cy="72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527935" y="4156075"/>
            <a:ext cx="76200" cy="151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" flipH="true">
            <a:off x="8456930" y="4575175"/>
            <a:ext cx="1769110" cy="5067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" flipH="true">
            <a:off x="8425815" y="4375785"/>
            <a:ext cx="76200" cy="338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" flipH="true">
            <a:off x="10173970" y="4989195"/>
            <a:ext cx="355600" cy="338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" flipH="true">
            <a:off x="9939655" y="5300980"/>
            <a:ext cx="0" cy="72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 rot="1080000" flipH="true">
            <a:off x="9869805" y="5360035"/>
            <a:ext cx="76200" cy="151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58665" y="1974215"/>
            <a:ext cx="3730625" cy="37306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84420" y="2289175"/>
            <a:ext cx="3079750" cy="307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54650" y="2860040"/>
            <a:ext cx="1938020" cy="1938020"/>
          </a:xfrm>
          <a:prstGeom prst="ellipse">
            <a:avLst/>
          </a:prstGeom>
          <a:pattFill prst="pct5">
            <a:fgClr>
              <a:srgbClr val="5B9BD5"/>
            </a:fgClr>
            <a:bgClr>
              <a:srgbClr val="FFFFFF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6195" y="3276600"/>
            <a:ext cx="76200" cy="1130300"/>
          </a:xfrm>
          <a:prstGeom prst="rect">
            <a:avLst/>
          </a:prstGeom>
          <a:noFill/>
          <a:ln>
            <a:solidFill>
              <a:srgbClr val="663F1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13200000">
            <a:off x="6921500" y="2790825"/>
            <a:ext cx="76200" cy="215265"/>
            <a:chOff x="4685" y="3951"/>
            <a:chExt cx="120" cy="339"/>
          </a:xfrm>
          <a:solidFill>
            <a:schemeClr val="bg2"/>
          </a:solidFill>
        </p:grpSpPr>
        <p:cxnSp>
          <p:nvCxnSpPr>
            <p:cNvPr id="27" name="Straight Connector 26"/>
            <p:cNvCxnSpPr/>
            <p:nvPr/>
          </p:nvCxnSpPr>
          <p:spPr>
            <a:xfrm>
              <a:off x="4745" y="3951"/>
              <a:ext cx="0" cy="11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85" y="4052"/>
              <a:ext cx="120" cy="23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true" flipV="true">
            <a:off x="4252595" y="3129280"/>
            <a:ext cx="6209030" cy="208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6045200" y="2421890"/>
            <a:ext cx="756920" cy="67310"/>
          </a:xfrm>
          <a:custGeom>
            <a:avLst/>
            <a:gdLst>
              <a:gd name="connisteX0" fmla="*/ 0 w 756920"/>
              <a:gd name="connsiteY0" fmla="*/ 67393 h 67393"/>
              <a:gd name="connisteX1" fmla="*/ 294640 w 756920"/>
              <a:gd name="connsiteY1" fmla="*/ 718 h 67393"/>
              <a:gd name="connisteX2" fmla="*/ 683260 w 756920"/>
              <a:gd name="connsiteY2" fmla="*/ 37548 h 67393"/>
              <a:gd name="connisteX3" fmla="*/ 756920 w 756920"/>
              <a:gd name="connsiteY3" fmla="*/ 64218 h 673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756920" h="67394">
                <a:moveTo>
                  <a:pt x="0" y="67394"/>
                </a:moveTo>
                <a:cubicBezTo>
                  <a:pt x="51435" y="53424"/>
                  <a:pt x="158115" y="6434"/>
                  <a:pt x="294640" y="719"/>
                </a:cubicBezTo>
                <a:cubicBezTo>
                  <a:pt x="431165" y="-4996"/>
                  <a:pt x="590550" y="24849"/>
                  <a:pt x="683260" y="37549"/>
                </a:cubicBezTo>
                <a:cubicBezTo>
                  <a:pt x="775970" y="50249"/>
                  <a:pt x="749935" y="59774"/>
                  <a:pt x="756920" y="64219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993765" y="2356485"/>
            <a:ext cx="54610" cy="129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true">
            <a:off x="6802120" y="2350135"/>
            <a:ext cx="54610" cy="129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68975" y="2289175"/>
            <a:ext cx="54610" cy="129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true">
            <a:off x="7026275" y="2270125"/>
            <a:ext cx="54610" cy="129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5588635" y="3575685"/>
            <a:ext cx="15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 rot="1200000">
            <a:off x="9271635" y="4765675"/>
            <a:ext cx="139700" cy="149860"/>
            <a:chOff x="3585" y="8266"/>
            <a:chExt cx="220" cy="23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585" y="8266"/>
              <a:ext cx="221" cy="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true">
              <a:off x="3585" y="8266"/>
              <a:ext cx="221" cy="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Box 49"/>
          <p:cNvSpPr txBox="true"/>
          <p:nvPr/>
        </p:nvSpPr>
        <p:spPr>
          <a:xfrm rot="540000">
            <a:off x="6067425" y="2367280"/>
            <a:ext cx="1029335" cy="3683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3"/>
              </a:avLst>
            </a:prstTxWarp>
            <a:spAutoFit/>
          </a:bodyPr>
          <a:p>
            <a:pPr indent="0">
              <a:buNone/>
            </a:pPr>
            <a:r>
              <a:rPr lang="en-US" altLang="en-US" sz="800" b="1">
                <a:latin typeface="Inter" panose="02000603000000020004" charset="0"/>
                <a:cs typeface="Inter" panose="02000603000000020004" charset="0"/>
              </a:rPr>
              <a:t>   MAIN SCALE</a:t>
            </a:r>
            <a:endParaRPr lang="en-US" altLang="en-US" sz="8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1" name="Text Box 50"/>
          <p:cNvSpPr txBox="true"/>
          <p:nvPr/>
        </p:nvSpPr>
        <p:spPr>
          <a:xfrm rot="420000">
            <a:off x="6038850" y="2217420"/>
            <a:ext cx="1075690" cy="3683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00003"/>
              </a:avLst>
            </a:prstTxWarp>
            <a:spAutoFit/>
          </a:bodyPr>
          <a:p>
            <a:pPr indent="0">
              <a:buNone/>
            </a:pPr>
            <a:r>
              <a:rPr lang="en-US" altLang="en-US" sz="700" b="1">
                <a:latin typeface="Inter" panose="02000603000000020004" charset="0"/>
                <a:cs typeface="Inter" panose="02000603000000020004" charset="0"/>
              </a:rPr>
              <a:t>    VERNIER SCALE</a:t>
            </a:r>
            <a:endParaRPr lang="en-US" altLang="en-US" sz="7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261110" y="3268345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</a:t>
            </a:r>
            <a:endParaRPr lang="en-US" altLang="en-US" sz="2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2191385" y="3145155"/>
            <a:ext cx="323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3</a:t>
            </a:r>
            <a:endParaRPr lang="en-US" altLang="en-US" sz="20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2115185" y="4286885"/>
            <a:ext cx="323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rgbClr val="CC3300"/>
                </a:solidFill>
                <a:latin typeface="Inter" panose="02000603000000020004" charset="0"/>
                <a:cs typeface="Inter" panose="02000603000000020004" charset="0"/>
              </a:rPr>
              <a:t>4</a:t>
            </a:r>
            <a:endParaRPr lang="en-US" altLang="en-US" sz="2000" b="1">
              <a:solidFill>
                <a:srgbClr val="CC3300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2407285" y="4266565"/>
            <a:ext cx="323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rgbClr val="CC3300"/>
                </a:solidFill>
                <a:latin typeface="Inter" panose="02000603000000020004" charset="0"/>
                <a:cs typeface="Inter" panose="02000603000000020004" charset="0"/>
              </a:rPr>
              <a:t>5</a:t>
            </a:r>
            <a:endParaRPr lang="en-US" altLang="en-US" sz="2000" b="1">
              <a:solidFill>
                <a:srgbClr val="CC3300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3776345" y="3598545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2</a:t>
            </a:r>
            <a:endParaRPr lang="en-US" altLang="en-US" sz="2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7" name="Text Box 56"/>
          <p:cNvSpPr txBox="true"/>
          <p:nvPr/>
        </p:nvSpPr>
        <p:spPr>
          <a:xfrm>
            <a:off x="8375650" y="3598545"/>
            <a:ext cx="2277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200" b="1">
                <a:solidFill>
                  <a:srgbClr val="CC3300"/>
                </a:solidFill>
                <a:latin typeface="Inter" panose="02000603000000020004" charset="0"/>
                <a:cs typeface="Inter" panose="02000603000000020004" charset="0"/>
              </a:rPr>
              <a:t>AXIS OF THE COLLIMATOR</a:t>
            </a:r>
            <a:endParaRPr lang="en-US" altLang="en-US" sz="1200" b="1">
              <a:solidFill>
                <a:srgbClr val="CC3300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8" name="Text Box 57"/>
          <p:cNvSpPr txBox="true"/>
          <p:nvPr/>
        </p:nvSpPr>
        <p:spPr>
          <a:xfrm>
            <a:off x="5722620" y="2391410"/>
            <a:ext cx="44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12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9" name="Text Box 58"/>
          <p:cNvSpPr txBox="true"/>
          <p:nvPr/>
        </p:nvSpPr>
        <p:spPr>
          <a:xfrm>
            <a:off x="5665470" y="2077085"/>
            <a:ext cx="42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13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1" name="Text Box 60"/>
          <p:cNvSpPr txBox="true"/>
          <p:nvPr/>
        </p:nvSpPr>
        <p:spPr>
          <a:xfrm>
            <a:off x="6795770" y="3201035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6</a:t>
            </a:r>
            <a:endParaRPr lang="en-US" altLang="en-US" sz="2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2" name="Text Box 61"/>
          <p:cNvSpPr txBox="true"/>
          <p:nvPr/>
        </p:nvSpPr>
        <p:spPr>
          <a:xfrm>
            <a:off x="7017385" y="2625090"/>
            <a:ext cx="455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11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4" name="Text Box 63"/>
          <p:cNvSpPr txBox="true"/>
          <p:nvPr/>
        </p:nvSpPr>
        <p:spPr>
          <a:xfrm>
            <a:off x="6254115" y="4358005"/>
            <a:ext cx="306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8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5" name="Text Box 64"/>
          <p:cNvSpPr txBox="true"/>
          <p:nvPr/>
        </p:nvSpPr>
        <p:spPr>
          <a:xfrm rot="1080000">
            <a:off x="9622790" y="4793615"/>
            <a:ext cx="570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15</a:t>
            </a:r>
            <a:endParaRPr lang="en-US" altLang="en-US" sz="2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6" name="Text Box 65"/>
          <p:cNvSpPr txBox="true"/>
          <p:nvPr/>
        </p:nvSpPr>
        <p:spPr>
          <a:xfrm rot="960000">
            <a:off x="8385810" y="4075430"/>
            <a:ext cx="40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18</a:t>
            </a:r>
            <a:endParaRPr lang="en-US" altLang="en-US" sz="1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7" name="Text Box 66"/>
          <p:cNvSpPr txBox="true"/>
          <p:nvPr/>
        </p:nvSpPr>
        <p:spPr>
          <a:xfrm rot="960000">
            <a:off x="8981440" y="4498975"/>
            <a:ext cx="40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17</a:t>
            </a:r>
            <a:endParaRPr lang="en-US" altLang="en-US" sz="1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8" name="Text Box 67"/>
          <p:cNvSpPr txBox="true"/>
          <p:nvPr/>
        </p:nvSpPr>
        <p:spPr>
          <a:xfrm rot="960000">
            <a:off x="9617710" y="5537200"/>
            <a:ext cx="49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chemeClr val="accent1"/>
                </a:solidFill>
                <a:latin typeface="Inter" panose="02000603000000020004" charset="0"/>
                <a:cs typeface="Inter" panose="02000603000000020004" charset="0"/>
              </a:rPr>
              <a:t>20</a:t>
            </a:r>
            <a:endParaRPr lang="en-US" sz="1400" b="1">
              <a:solidFill>
                <a:schemeClr val="accent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9" name="Text Box 68"/>
          <p:cNvSpPr txBox="true"/>
          <p:nvPr/>
        </p:nvSpPr>
        <p:spPr>
          <a:xfrm rot="960000">
            <a:off x="10212070" y="5033010"/>
            <a:ext cx="40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16</a:t>
            </a:r>
            <a:endParaRPr lang="en-US" altLang="en-US" sz="1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2305" y="3830320"/>
            <a:ext cx="7376795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 rot="11820000">
            <a:off x="6817995" y="1800860"/>
            <a:ext cx="76200" cy="215265"/>
            <a:chOff x="9435" y="2506"/>
            <a:chExt cx="120" cy="33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9495" y="2506"/>
              <a:ext cx="0" cy="11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9435" y="2607"/>
              <a:ext cx="120" cy="23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2000000">
            <a:off x="6971030" y="2047875"/>
            <a:ext cx="76200" cy="215265"/>
            <a:chOff x="9700" y="2767"/>
            <a:chExt cx="120" cy="33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9760" y="2767"/>
              <a:ext cx="0" cy="11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9700" y="2868"/>
              <a:ext cx="120" cy="23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 rot="17520000">
            <a:off x="8032115" y="4799965"/>
            <a:ext cx="76200" cy="215265"/>
            <a:chOff x="9435" y="2506"/>
            <a:chExt cx="120" cy="339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9495" y="2506"/>
              <a:ext cx="0" cy="11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9435" y="2607"/>
              <a:ext cx="120" cy="23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1320000">
            <a:off x="8175625" y="4576445"/>
            <a:ext cx="76200" cy="215265"/>
            <a:chOff x="9435" y="2506"/>
            <a:chExt cx="120" cy="339"/>
          </a:xfrm>
          <a:solidFill>
            <a:schemeClr val="accent1"/>
          </a:solidFill>
        </p:grpSpPr>
        <p:cxnSp>
          <p:nvCxnSpPr>
            <p:cNvPr id="81" name="Straight Connector 80"/>
            <p:cNvCxnSpPr/>
            <p:nvPr/>
          </p:nvCxnSpPr>
          <p:spPr>
            <a:xfrm>
              <a:off x="9495" y="2506"/>
              <a:ext cx="0" cy="11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9435" y="2607"/>
              <a:ext cx="120" cy="23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4" name="Text Box 83"/>
          <p:cNvSpPr txBox="true"/>
          <p:nvPr/>
        </p:nvSpPr>
        <p:spPr>
          <a:xfrm>
            <a:off x="7841615" y="2981960"/>
            <a:ext cx="32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7</a:t>
            </a:r>
            <a:endParaRPr lang="en-US" altLang="en-US" sz="2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85" name="Text Box 84"/>
          <p:cNvSpPr txBox="true"/>
          <p:nvPr/>
        </p:nvSpPr>
        <p:spPr>
          <a:xfrm>
            <a:off x="6741160" y="1485265"/>
            <a:ext cx="306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9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87" name="Text Box 86"/>
          <p:cNvSpPr txBox="true"/>
          <p:nvPr/>
        </p:nvSpPr>
        <p:spPr>
          <a:xfrm>
            <a:off x="6930390" y="1739900"/>
            <a:ext cx="462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10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88" name="Text Box 87"/>
          <p:cNvSpPr txBox="true"/>
          <p:nvPr/>
        </p:nvSpPr>
        <p:spPr>
          <a:xfrm>
            <a:off x="7830185" y="4951730"/>
            <a:ext cx="426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14</a:t>
            </a:r>
            <a:endParaRPr lang="en-US" altLang="en-US" sz="16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89" name="Text Box 88"/>
          <p:cNvSpPr txBox="true"/>
          <p:nvPr/>
        </p:nvSpPr>
        <p:spPr>
          <a:xfrm rot="960000">
            <a:off x="8105775" y="4345305"/>
            <a:ext cx="40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tx1"/>
                </a:solidFill>
                <a:latin typeface="Inter" panose="02000603000000020004" charset="0"/>
                <a:cs typeface="Inter" panose="02000603000000020004" charset="0"/>
              </a:rPr>
              <a:t>19</a:t>
            </a:r>
            <a:endParaRPr lang="en-US" altLang="en-US" sz="1400" b="1">
              <a:solidFill>
                <a:schemeClr val="tx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90" name="Text Box 89"/>
          <p:cNvSpPr txBox="true"/>
          <p:nvPr/>
        </p:nvSpPr>
        <p:spPr>
          <a:xfrm rot="1080000">
            <a:off x="3216275" y="2923540"/>
            <a:ext cx="2440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200" b="1">
                <a:solidFill>
                  <a:schemeClr val="accent1"/>
                </a:solidFill>
                <a:latin typeface="Inter" panose="02000603000000020004" charset="0"/>
                <a:cs typeface="Inter" panose="02000603000000020004" charset="0"/>
              </a:rPr>
              <a:t>AXIS OF THE TELESCOPE</a:t>
            </a:r>
            <a:endParaRPr lang="en-US" altLang="en-US" sz="1200" b="1">
              <a:solidFill>
                <a:schemeClr val="accent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91" name="Text Box 90"/>
          <p:cNvSpPr txBox="true"/>
          <p:nvPr/>
        </p:nvSpPr>
        <p:spPr>
          <a:xfrm rot="960000">
            <a:off x="7791450" y="4491355"/>
            <a:ext cx="40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accent1"/>
                </a:solidFill>
                <a:latin typeface="Inter" panose="02000603000000020004" charset="0"/>
                <a:cs typeface="Inter" panose="02000603000000020004" charset="0"/>
              </a:rPr>
              <a:t>21</a:t>
            </a:r>
            <a:endParaRPr lang="en-US" altLang="en-US" sz="1400" b="1">
              <a:solidFill>
                <a:schemeClr val="accent1"/>
              </a:solidFill>
              <a:latin typeface="Inter" panose="02000603000000020004" charset="0"/>
              <a:cs typeface="Inter" panose="0200060300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542415"/>
            <a:ext cx="6722110" cy="408051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830955" y="-12158980"/>
            <a:ext cx="7579360" cy="1010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Freeform 12"/>
          <p:cNvSpPr/>
          <p:nvPr/>
        </p:nvSpPr>
        <p:spPr>
          <a:xfrm>
            <a:off x="4525645" y="2226310"/>
            <a:ext cx="4722495" cy="1256030"/>
          </a:xfrm>
          <a:custGeom>
            <a:avLst/>
            <a:gdLst>
              <a:gd name="connisteX0" fmla="*/ 0 w 4722495"/>
              <a:gd name="connsiteY0" fmla="*/ 0 h 1256030"/>
              <a:gd name="connisteX1" fmla="*/ 0 w 4722495"/>
              <a:gd name="connsiteY1" fmla="*/ 974725 h 1256030"/>
              <a:gd name="connisteX2" fmla="*/ 984250 w 4722495"/>
              <a:gd name="connsiteY2" fmla="*/ 1115060 h 1256030"/>
              <a:gd name="connisteX3" fmla="*/ 2300605 w 4722495"/>
              <a:gd name="connsiteY3" fmla="*/ 1256030 h 1256030"/>
              <a:gd name="connisteX4" fmla="*/ 2914015 w 4722495"/>
              <a:gd name="connsiteY4" fmla="*/ 1226185 h 1256030"/>
              <a:gd name="connisteX5" fmla="*/ 3848100 w 4722495"/>
              <a:gd name="connsiteY5" fmla="*/ 1115060 h 1256030"/>
              <a:gd name="connisteX6" fmla="*/ 4722495 w 4722495"/>
              <a:gd name="connsiteY6" fmla="*/ 934720 h 1256030"/>
              <a:gd name="connisteX7" fmla="*/ 4712335 w 4722495"/>
              <a:gd name="connsiteY7" fmla="*/ 0 h 1256030"/>
              <a:gd name="connisteX8" fmla="*/ 3536950 w 4722495"/>
              <a:gd name="connsiteY8" fmla="*/ 241300 h 1256030"/>
              <a:gd name="connisteX9" fmla="*/ 2501900 w 4722495"/>
              <a:gd name="connsiteY9" fmla="*/ 331470 h 1256030"/>
              <a:gd name="connisteX10" fmla="*/ 1266190 w 4722495"/>
              <a:gd name="connsiteY10" fmla="*/ 220980 h 1256030"/>
              <a:gd name="connisteX11" fmla="*/ 190500 w 4722495"/>
              <a:gd name="connsiteY11" fmla="*/ 20320 h 1256030"/>
              <a:gd name="connisteX12" fmla="*/ 0 w 4722495"/>
              <a:gd name="connsiteY12" fmla="*/ 0 h 12560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4722495" h="1256030">
                <a:moveTo>
                  <a:pt x="0" y="0"/>
                </a:moveTo>
                <a:lnTo>
                  <a:pt x="0" y="974725"/>
                </a:lnTo>
                <a:lnTo>
                  <a:pt x="984250" y="1115060"/>
                </a:lnTo>
                <a:lnTo>
                  <a:pt x="2300605" y="1256030"/>
                </a:lnTo>
                <a:lnTo>
                  <a:pt x="2914015" y="1226185"/>
                </a:lnTo>
                <a:lnTo>
                  <a:pt x="3848100" y="1115060"/>
                </a:lnTo>
                <a:lnTo>
                  <a:pt x="4722495" y="934720"/>
                </a:lnTo>
                <a:lnTo>
                  <a:pt x="4712335" y="0"/>
                </a:lnTo>
                <a:lnTo>
                  <a:pt x="3536950" y="241300"/>
                </a:lnTo>
                <a:lnTo>
                  <a:pt x="2501900" y="331470"/>
                </a:lnTo>
                <a:lnTo>
                  <a:pt x="1266190" y="220980"/>
                </a:lnTo>
                <a:lnTo>
                  <a:pt x="190500" y="20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25645" y="1604645"/>
            <a:ext cx="4721860" cy="281495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525645" y="2223770"/>
            <a:ext cx="4676140" cy="313690"/>
          </a:xfrm>
          <a:custGeom>
            <a:avLst/>
            <a:gdLst>
              <a:gd name="connisteX0" fmla="*/ 0 w 4676140"/>
              <a:gd name="connsiteY0" fmla="*/ 0 h 313821"/>
              <a:gd name="connisteX1" fmla="*/ 2463800 w 4676140"/>
              <a:gd name="connsiteY1" fmla="*/ 313690 h 313821"/>
              <a:gd name="connisteX2" fmla="*/ 4676140 w 4676140"/>
              <a:gd name="connsiteY2" fmla="*/ 31115 h 3138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676140" h="313821">
                <a:moveTo>
                  <a:pt x="0" y="0"/>
                </a:moveTo>
                <a:cubicBezTo>
                  <a:pt x="448310" y="68580"/>
                  <a:pt x="1528445" y="307340"/>
                  <a:pt x="2463800" y="313690"/>
                </a:cubicBezTo>
                <a:cubicBezTo>
                  <a:pt x="3399155" y="320040"/>
                  <a:pt x="4283075" y="93980"/>
                  <a:pt x="4676140" y="311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525645" y="3183890"/>
            <a:ext cx="4676140" cy="313690"/>
          </a:xfrm>
          <a:custGeom>
            <a:avLst/>
            <a:gdLst>
              <a:gd name="connisteX0" fmla="*/ 0 w 4676140"/>
              <a:gd name="connsiteY0" fmla="*/ 0 h 313821"/>
              <a:gd name="connisteX1" fmla="*/ 2463800 w 4676140"/>
              <a:gd name="connsiteY1" fmla="*/ 313690 h 313821"/>
              <a:gd name="connisteX2" fmla="*/ 4676140 w 4676140"/>
              <a:gd name="connsiteY2" fmla="*/ 31115 h 3138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676140" h="313821">
                <a:moveTo>
                  <a:pt x="0" y="0"/>
                </a:moveTo>
                <a:cubicBezTo>
                  <a:pt x="448310" y="68580"/>
                  <a:pt x="1528445" y="307340"/>
                  <a:pt x="2463800" y="313690"/>
                </a:cubicBezTo>
                <a:cubicBezTo>
                  <a:pt x="3399155" y="320040"/>
                  <a:pt x="4283075" y="93980"/>
                  <a:pt x="4676140" y="311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5030470" y="2537460"/>
            <a:ext cx="593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latin typeface="Inter" panose="02000603000000020004" charset="0"/>
                <a:cs typeface="Inter" panose="02000603000000020004" charset="0"/>
              </a:rPr>
              <a:t>30</a:t>
            </a:r>
            <a:endParaRPr lang="en-US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091555" y="2624455"/>
            <a:ext cx="584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latin typeface="Inter" panose="02000603000000020004" charset="0"/>
                <a:cs typeface="Inter" panose="02000603000000020004" charset="0"/>
              </a:rPr>
              <a:t>20</a:t>
            </a:r>
            <a:endParaRPr lang="en-US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052310" y="2623820"/>
            <a:ext cx="541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latin typeface="Inter" panose="02000603000000020004" charset="0"/>
                <a:cs typeface="Inter" panose="02000603000000020004" charset="0"/>
              </a:rPr>
              <a:t>10</a:t>
            </a:r>
            <a:endParaRPr lang="en-US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117840" y="2537460"/>
            <a:ext cx="392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latin typeface="Inter" panose="02000603000000020004" charset="0"/>
                <a:cs typeface="Inter" panose="02000603000000020004" charset="0"/>
              </a:rPr>
              <a:t>0</a:t>
            </a:r>
            <a:endParaRPr lang="en-US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true">
            <a:off x="5227320" y="2962910"/>
            <a:ext cx="46355" cy="306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true">
            <a:off x="6329045" y="3123565"/>
            <a:ext cx="14605" cy="3181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true" flipV="true">
            <a:off x="7338060" y="3139440"/>
            <a:ext cx="37465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true" flipV="true">
            <a:off x="8338820" y="2997835"/>
            <a:ext cx="52705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true">
            <a:off x="5756275" y="3139440"/>
            <a:ext cx="28575" cy="214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true">
            <a:off x="5325745" y="311721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true">
            <a:off x="5431155" y="313245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true">
            <a:off x="5541645" y="314198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true">
            <a:off x="5652770" y="315912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true">
            <a:off x="5859780" y="319532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true">
            <a:off x="5965190" y="321056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true">
            <a:off x="6075680" y="322008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true">
            <a:off x="6186805" y="323723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 flipH="true">
            <a:off x="7432040" y="3156585"/>
            <a:ext cx="885190" cy="301625"/>
            <a:chOff x="5837" y="7130"/>
            <a:chExt cx="1394" cy="475"/>
          </a:xfrm>
        </p:grpSpPr>
        <p:cxnSp>
          <p:nvCxnSpPr>
            <p:cNvPr id="34" name="Straight Connector 33"/>
            <p:cNvCxnSpPr/>
            <p:nvPr/>
          </p:nvCxnSpPr>
          <p:spPr>
            <a:xfrm flipV="true">
              <a:off x="6515" y="7165"/>
              <a:ext cx="45" cy="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true">
              <a:off x="5837" y="7130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true">
              <a:off x="6003" y="7154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true">
              <a:off x="6177" y="716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true">
              <a:off x="6352" y="7196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true">
              <a:off x="6678" y="7253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true">
              <a:off x="6844" y="7277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true">
              <a:off x="7018" y="7292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true">
              <a:off x="7193" y="731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600000" flipH="true">
            <a:off x="6407785" y="3221990"/>
            <a:ext cx="885190" cy="301625"/>
            <a:chOff x="5837" y="7130"/>
            <a:chExt cx="1394" cy="475"/>
          </a:xfrm>
        </p:grpSpPr>
        <p:cxnSp>
          <p:nvCxnSpPr>
            <p:cNvPr id="45" name="Straight Connector 44"/>
            <p:cNvCxnSpPr/>
            <p:nvPr/>
          </p:nvCxnSpPr>
          <p:spPr>
            <a:xfrm flipV="true">
              <a:off x="6515" y="7165"/>
              <a:ext cx="45" cy="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true">
              <a:off x="5837" y="7130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true">
              <a:off x="6003" y="7154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true">
              <a:off x="6177" y="716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true">
              <a:off x="6352" y="7196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true">
              <a:off x="6678" y="7253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true">
              <a:off x="6844" y="7277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true">
              <a:off x="7018" y="7292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true">
              <a:off x="7193" y="731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 Box 53"/>
          <p:cNvSpPr txBox="true"/>
          <p:nvPr/>
        </p:nvSpPr>
        <p:spPr>
          <a:xfrm>
            <a:off x="5944235" y="1858010"/>
            <a:ext cx="1981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VERNIER SCALE</a:t>
            </a:r>
            <a:endParaRPr lang="en-US" altLang="en-US" b="1">
              <a:latin typeface="Inter" panose="02000603000000020004" charset="0"/>
              <a:cs typeface="Inter" panose="02000603000000020004" charset="0"/>
            </a:endParaRPr>
          </a:p>
          <a:p>
            <a:pPr algn="ctr"/>
            <a:r>
              <a:rPr lang="en-US" altLang="en-US" sz="1000" b="1">
                <a:latin typeface="Inter" panose="02000603000000020004" charset="0"/>
                <a:cs typeface="Inter" panose="02000603000000020004" charset="0"/>
                <a:sym typeface="+mn-ea"/>
              </a:rPr>
              <a:t> ± 1’</a:t>
            </a:r>
            <a:endParaRPr lang="en-US" altLang="en-US" sz="1000" b="1">
              <a:latin typeface="Inter" panose="02000603000000020004" charset="0"/>
              <a:cs typeface="Inter" panose="02000603000000020004" charset="0"/>
              <a:sym typeface="+mn-ea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true" flipV="true">
            <a:off x="6841490" y="3497580"/>
            <a:ext cx="20955" cy="570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true" flipV="true">
            <a:off x="7967980" y="3441065"/>
            <a:ext cx="104775" cy="5416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rot="21240000">
            <a:off x="6919595" y="3425825"/>
            <a:ext cx="965835" cy="300990"/>
            <a:chOff x="3866" y="7087"/>
            <a:chExt cx="1521" cy="474"/>
          </a:xfrm>
        </p:grpSpPr>
        <p:grpSp>
          <p:nvGrpSpPr>
            <p:cNvPr id="57" name="Group 56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20880000">
            <a:off x="8084185" y="3284855"/>
            <a:ext cx="965835" cy="300990"/>
            <a:chOff x="3866" y="7087"/>
            <a:chExt cx="1521" cy="474"/>
          </a:xfrm>
        </p:grpSpPr>
        <p:grpSp>
          <p:nvGrpSpPr>
            <p:cNvPr id="83" name="Group 82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 flipV="true">
            <a:off x="5615940" y="3380105"/>
            <a:ext cx="104775" cy="5416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 rot="360000" flipH="true">
            <a:off x="5781675" y="3430905"/>
            <a:ext cx="965835" cy="300990"/>
            <a:chOff x="3866" y="7087"/>
            <a:chExt cx="1521" cy="474"/>
          </a:xfrm>
        </p:grpSpPr>
        <p:grpSp>
          <p:nvGrpSpPr>
            <p:cNvPr id="106" name="Group 105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720000" flipH="true">
            <a:off x="4644390" y="3279775"/>
            <a:ext cx="965835" cy="300990"/>
            <a:chOff x="3866" y="7087"/>
            <a:chExt cx="1521" cy="474"/>
          </a:xfrm>
        </p:grpSpPr>
        <p:grpSp>
          <p:nvGrpSpPr>
            <p:cNvPr id="148" name="Group 147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Straight Connector 157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Text Box 167"/>
          <p:cNvSpPr txBox="true"/>
          <p:nvPr/>
        </p:nvSpPr>
        <p:spPr>
          <a:xfrm>
            <a:off x="6560185" y="4015740"/>
            <a:ext cx="602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130</a:t>
            </a:r>
            <a:endParaRPr lang="en-US" altLang="en-US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69" name="Text Box 168"/>
          <p:cNvSpPr txBox="true"/>
          <p:nvPr/>
        </p:nvSpPr>
        <p:spPr>
          <a:xfrm rot="20940000">
            <a:off x="7814945" y="3953510"/>
            <a:ext cx="59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120</a:t>
            </a:r>
            <a:endParaRPr lang="en-US" altLang="en-US" b="1">
              <a:latin typeface="Inter" panose="02000603000000020004" charset="0"/>
              <a:cs typeface="Inter" panose="0200060300000002000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true" flipV="true">
            <a:off x="9102725" y="3235960"/>
            <a:ext cx="124460" cy="544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true">
            <a:off x="4525645" y="3195320"/>
            <a:ext cx="67310" cy="245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0440000" flipH="true" flipV="true">
            <a:off x="9208770" y="320865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20640000" flipH="true">
            <a:off x="9178290" y="3218180"/>
            <a:ext cx="5080" cy="14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 Box 213"/>
          <p:cNvSpPr txBox="true"/>
          <p:nvPr/>
        </p:nvSpPr>
        <p:spPr>
          <a:xfrm rot="300000">
            <a:off x="5285740" y="386905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140</a:t>
            </a:r>
            <a:endParaRPr lang="en-US" altLang="en-US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4915535" y="4180840"/>
            <a:ext cx="13303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900" b="1">
                <a:latin typeface="Inter" panose="02000603000000020004" charset="0"/>
                <a:cs typeface="Inter" panose="02000603000000020004" charset="0"/>
              </a:rPr>
              <a:t>MAIN SCALE       ± ½⁰</a:t>
            </a:r>
            <a:endParaRPr lang="en-US" altLang="en-US" sz="900" b="1">
              <a:latin typeface="Inter" panose="02000603000000020004" charset="0"/>
              <a:cs typeface="Inter" panose="020006030000000200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Presentation</Application>
  <PresentationFormat>宽屏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Inter</vt:lpstr>
      <vt:lpstr>微软雅黑</vt:lpstr>
      <vt:lpstr>Arial Unicode MS</vt:lpstr>
      <vt:lpstr>Arial Black</vt:lpstr>
      <vt:lpstr>宋体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A. He</dc:creator>
  <cp:lastModifiedBy>Martin A. He</cp:lastModifiedBy>
  <cp:revision>9</cp:revision>
  <dcterms:created xsi:type="dcterms:W3CDTF">2022-02-16T18:36:51Z</dcterms:created>
  <dcterms:modified xsi:type="dcterms:W3CDTF">2022-02-16T18:36:51Z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