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B341C-E0D4-432F-9E29-A85E1E68B55E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EC6E-400D-4B8E-B3B2-AB38999D7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3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2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2024-02-25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to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Martin</a:t>
            </a:r>
            <a:r>
              <a:rPr lang="en-GB" dirty="0"/>
              <a:t> LUKIC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42A2A-033D-DC6B-D375-D27621C9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Average delay within the hour (Departure time)</a:t>
            </a:r>
          </a:p>
        </p:txBody>
      </p:sp>
      <p:pic>
        <p:nvPicPr>
          <p:cNvPr id="3" name="Picture 1" descr="Presentation_files/figure-pptx/EDA-avg-delay-hou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5874" y="1352178"/>
            <a:ext cx="5952987" cy="36691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6D29A-0D0E-4927-D0E3-3002545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170670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Average delay within the hour (Scheduled departure time)</a:t>
            </a:r>
          </a:p>
        </p:txBody>
      </p:sp>
      <p:pic>
        <p:nvPicPr>
          <p:cNvPr id="3" name="Picture 1" descr="Presentation_files/figure-pptx/EDA-avg-delay-hour-schedule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3322" y="1337982"/>
            <a:ext cx="5897356" cy="3634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E5A74-38CB-8490-F35B-D2F1CD50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02892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day of the week should I leave to </a:t>
            </a:r>
            <a:r>
              <a:rPr dirty="0" err="1"/>
              <a:t>minimise</a:t>
            </a:r>
            <a:r>
              <a:rPr dirty="0"/>
              <a:t> delay?</a:t>
            </a:r>
          </a:p>
        </p:txBody>
      </p:sp>
      <p:pic>
        <p:nvPicPr>
          <p:cNvPr id="3" name="Picture 1" descr="Presentation_files/figure-pptx/Best%20week%20da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8039" y="1336148"/>
            <a:ext cx="5907921" cy="3641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F73DD-81E2-9DA6-72AB-DC2C358A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171450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Do non-cancelled flights effect cancelled flights?</a:t>
            </a:r>
          </a:p>
        </p:txBody>
      </p:sp>
      <p:pic>
        <p:nvPicPr>
          <p:cNvPr id="3" name="Picture 1" descr="Presentation_files/figure-pptx/non-cancelled-cancelled-flights-p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6147" y="1221848"/>
            <a:ext cx="6214603" cy="38409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7D30-9D14-AD54-6E72-06323C4F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Overlapping density comparison</a:t>
            </a:r>
          </a:p>
        </p:txBody>
      </p:sp>
      <p:pic>
        <p:nvPicPr>
          <p:cNvPr id="3" name="Picture 1" descr="Presentation_files/figure-pptx/non-cancelled-cancelled-flights-p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044" y="1036952"/>
            <a:ext cx="6287911" cy="38862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4F9E4-B299-5058-046F-AE8D60DC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Joining with other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363043"/>
            <a:ext cx="7987553" cy="2870946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nycflights13 has other datasets such as one called airports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 × 7
##   </a:t>
            </a:r>
            <a:r>
              <a:rPr dirty="0" err="1">
                <a:latin typeface="Courier"/>
              </a:rPr>
              <a:t>faa</a:t>
            </a:r>
            <a:r>
              <a:rPr dirty="0">
                <a:latin typeface="Courier"/>
              </a:rPr>
              <a:t>     </a:t>
            </a:r>
            <a:r>
              <a:rPr dirty="0" err="1">
                <a:latin typeface="Courier"/>
              </a:rPr>
              <a:t>lat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lon</a:t>
            </a:r>
            <a:r>
              <a:rPr dirty="0">
                <a:latin typeface="Courier"/>
              </a:rPr>
              <a:t>   alt    </a:t>
            </a:r>
            <a:r>
              <a:rPr dirty="0" err="1">
                <a:latin typeface="Courier"/>
              </a:rPr>
              <a:t>tz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dst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tzone</a:t>
            </a:r>
            <a:r>
              <a:rPr dirty="0">
                <a:latin typeface="Courier"/>
              </a:rPr>
              <a:t>           
##   &lt;chr&gt;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&lt;chr&gt; &lt;chr&gt;           
## 1 04G    41.1 -80.6  1044    -5 A     America/</a:t>
            </a:r>
            <a:r>
              <a:rPr dirty="0" err="1">
                <a:latin typeface="Courier"/>
              </a:rPr>
              <a:t>New_York</a:t>
            </a:r>
            <a:r>
              <a:rPr dirty="0">
                <a:latin typeface="Courier"/>
              </a:rPr>
              <a:t>
## 2 06A    32.5 -85.7   264    -6 A     America/Chicago 
## 3 06C    42.0 -88.1   801    -6 A     America/Chicago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1AE46-088E-C410-7E52-310CF973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Geospatial </a:t>
            </a:r>
            <a:r>
              <a:rPr dirty="0" err="1"/>
              <a:t>visualisation</a:t>
            </a:r>
            <a:r>
              <a:rPr dirty="0"/>
              <a:t> of average delays</a:t>
            </a:r>
          </a:p>
        </p:txBody>
      </p:sp>
      <p:pic>
        <p:nvPicPr>
          <p:cNvPr id="3" name="Picture 1" descr="Presentation_files/figure-pptx/geospatial-delay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6753" y="1272195"/>
            <a:ext cx="5970494" cy="36900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427A2-B653-05FC-D6EC-B4D4E158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happened on June 13 2013?</a:t>
            </a:r>
          </a:p>
        </p:txBody>
      </p:sp>
      <p:pic>
        <p:nvPicPr>
          <p:cNvPr id="3" name="Picture 1" descr="Presentation_files/figure-pptx/June%2013th%2020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12576" y="1027068"/>
            <a:ext cx="6318847" cy="38946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20D1D-0024-A128-660A-03B63BA9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After a bit of Googling…</a:t>
            </a:r>
          </a:p>
        </p:txBody>
      </p:sp>
      <p:pic>
        <p:nvPicPr>
          <p:cNvPr id="3" name="Picture 1" descr="https://steelbluemedia.com/wp-content/uploads/2019/06/new-google-favicon-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33C-32D6-1479-5276-940B741A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5159"/>
            <a:ext cx="727982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Two derecho series storms occurred</a:t>
            </a:r>
          </a:p>
        </p:txBody>
      </p:sp>
      <p:pic>
        <p:nvPicPr>
          <p:cNvPr id="3" name="Picture 1" descr="https://cdn.weatherworksinc.com/blogs/NWS%20Wiki%20Derecho%20with%20Storm%20Repor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5117" y="873017"/>
            <a:ext cx="5393765" cy="40453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1BFC-73C3-B63D-8451-A412AC2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would you use R Markdown?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9D96E-6C89-D522-47AA-394C4996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would you want to create a PowerPoint Presentation from R Markdown?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3FCE3-BADC-1C15-1A9A-A2C20C6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PowerPoint is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972" y="1315839"/>
            <a:ext cx="3297254" cy="3146822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Commonly used communication software</a:t>
            </a:r>
          </a:p>
          <a:p>
            <a:pPr lvl="0"/>
            <a:r>
              <a:rPr dirty="0"/>
              <a:t>Estimates of 20 million over 16’s in the UK have used PowerPoint before</a:t>
            </a:r>
          </a:p>
          <a:p>
            <a:pPr lvl="0"/>
            <a:r>
              <a:rPr dirty="0"/>
              <a:t>Very common in business</a:t>
            </a:r>
          </a:p>
          <a:p>
            <a:pPr lvl="0"/>
            <a:r>
              <a:rPr dirty="0"/>
              <a:t>Anecdotally, I had to use PowerPoint in </a:t>
            </a:r>
            <a:r>
              <a:rPr dirty="0" err="1"/>
              <a:t>highschool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Even if you hate PowerPoint</a:t>
            </a:r>
          </a:p>
          <a:p>
            <a:pPr lvl="0"/>
            <a:r>
              <a:rPr dirty="0"/>
              <a:t>Most people use Windows - It’s Window’s software</a:t>
            </a:r>
          </a:p>
          <a:p>
            <a:pPr lvl="0"/>
            <a:r>
              <a:rPr dirty="0"/>
              <a:t>Ease of use</a:t>
            </a:r>
          </a:p>
          <a:p>
            <a:pPr lvl="0"/>
            <a:r>
              <a:rPr dirty="0"/>
              <a:t>It’s not going away anytime soon</a:t>
            </a:r>
          </a:p>
        </p:txBody>
      </p:sp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8155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C22F-E7B6-78C5-5A63-F0B50546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would you use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981" y="1436921"/>
            <a:ext cx="3582629" cy="314682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Easily reproducible</a:t>
            </a:r>
          </a:p>
          <a:p>
            <a:pPr lvl="0"/>
            <a:r>
              <a:rPr dirty="0"/>
              <a:t>Seamless integration of code and text (prose) to produce high quality reports</a:t>
            </a:r>
          </a:p>
          <a:p>
            <a:pPr lvl="0"/>
            <a:r>
              <a:rPr dirty="0"/>
              <a:t>Easy creation of dynamic reports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Multiple formats</a:t>
            </a:r>
          </a:p>
          <a:p>
            <a:pPr lvl="0"/>
            <a:r>
              <a:rPr dirty="0"/>
              <a:t>Supports various output formats (HTML, PDF, Word)</a:t>
            </a:r>
          </a:p>
          <a:p>
            <a:pPr lvl="0"/>
            <a:r>
              <a:rPr dirty="0"/>
              <a:t>and of course… PowerPoint!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And more</a:t>
            </a:r>
          </a:p>
          <a:p>
            <a:pPr lvl="0"/>
            <a:r>
              <a:rPr dirty="0"/>
              <a:t>Supports interactive elements and widgets</a:t>
            </a:r>
          </a:p>
          <a:p>
            <a:pPr lvl="0"/>
            <a:r>
              <a:rPr dirty="0"/>
              <a:t>Integrates with Git, useful for collaboration</a:t>
            </a:r>
          </a:p>
        </p:txBody>
      </p:sp>
      <p:pic>
        <p:nvPicPr>
          <p:cNvPr id="4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9082" y="1146735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83BC-2BD0-B4D5-36C3-15DB264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Here’s an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66819" y="1311089"/>
            <a:ext cx="3297254" cy="3146822"/>
          </a:xfrm>
        </p:spPr>
        <p:txBody>
          <a:bodyPr/>
          <a:lstStyle/>
          <a:p>
            <a:pPr lvl="0"/>
            <a:r>
              <a:rPr dirty="0"/>
              <a:t>Combination of prose and code</a:t>
            </a:r>
          </a:p>
          <a:p>
            <a:pPr lvl="0"/>
            <a:r>
              <a:rPr dirty="0"/>
              <a:t>Can obscure our code for presentation purposes</a:t>
            </a:r>
          </a:p>
          <a:p>
            <a:pPr lvl="0"/>
            <a:r>
              <a:rPr dirty="0"/>
              <a:t>Allows us to add comments about the “Why?” of our code for future-self/others</a:t>
            </a:r>
          </a:p>
        </p:txBody>
      </p:sp>
      <p:pic>
        <p:nvPicPr>
          <p:cNvPr id="3" name="Picture 1" descr="C:\Users\M\OneDrive\Documents\R\R%20Misc%20Projects\RMarkdown_PowerPoint\images\RMarkdown_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125" y="1317812"/>
            <a:ext cx="4704761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F5F5-F59C-58C7-2363-0004D228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Combines two great things</a:t>
            </a:r>
          </a:p>
        </p:txBody>
      </p:sp>
      <p:pic>
        <p:nvPicPr>
          <p:cNvPr id="3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5600" y="1096078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20331" y="1096077"/>
            <a:ext cx="3532354" cy="32861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53100-194F-2812-9AD2-5213395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A cartoon hands shaking&#10;&#10;Description automatically generated">
            <a:extLst>
              <a:ext uri="{FF2B5EF4-FFF2-40B4-BE49-F238E27FC236}">
                <a16:creationId xmlns:a16="http://schemas.microsoft.com/office/drawing/2014/main" id="{1331589D-7478-981B-76DF-9830EC271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600" y="2402134"/>
            <a:ext cx="2083731" cy="14142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Demo: Creating a PowerPoint Presentation from R Markdown</a:t>
            </a:r>
          </a:p>
        </p:txBody>
      </p:sp>
      <p:pic>
        <p:nvPicPr>
          <p:cNvPr id="3" name="Picture 1" descr="C:\Users\M\OneDrive\Documents\R\R%20Misc%20Projects\RMarkdown_PowerPoint\images\01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416A-ACBE-BDEC-5118-A4EAA77A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2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801" y="746313"/>
            <a:ext cx="7244987" cy="38921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3AD2C-8ED4-8E81-4D05-C3AB824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3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0029" y="273793"/>
            <a:ext cx="5009030" cy="45959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477D3-5F15-EC23-9B4D-4B4F6885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4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944" y="954740"/>
            <a:ext cx="8786309" cy="35253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B04A5-8A0E-BC16-1152-906A8A0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5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7303" y="726142"/>
            <a:ext cx="6856209" cy="39795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57A28-272C-5BEB-649D-95C74D4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Firstly - Why would you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Advantages</a:t>
            </a:r>
          </a:p>
          <a:p>
            <a:pPr lvl="0"/>
            <a:r>
              <a:rPr dirty="0"/>
              <a:t>Free and Open Source</a:t>
            </a:r>
          </a:p>
          <a:p>
            <a:pPr lvl="0"/>
            <a:r>
              <a:rPr dirty="0"/>
              <a:t>Provides powerful data analysis and visualization tools</a:t>
            </a:r>
          </a:p>
          <a:p>
            <a:pPr lvl="0"/>
            <a:r>
              <a:rPr dirty="0"/>
              <a:t>Reproducibility and documentation easy via R Markdown</a:t>
            </a:r>
          </a:p>
        </p:txBody>
      </p:sp>
      <p:pic>
        <p:nvPicPr>
          <p:cNvPr id="4" name="Picture 1" descr="C:\Users\M\OneDrive\Documents\R\R%20Misc%20Projects\RMarkdown_PowerPoint\images\RStudio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RStudio logo (R’s IDE)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35EB-34D1-38EB-A6B6-CABA2AF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6A05-DCB5-C1D2-35B8-5C250FC6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352B-7FA3-076B-E192-2198767F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2F30-6F63-E6C3-DBF5-86436F7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Presentation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04D0A-A025-B5B2-9867-508E1373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 simply render from a pre-existing RMarkdown document</a:t>
            </a:r>
          </a:p>
        </p:txBody>
      </p:sp>
      <p:pic>
        <p:nvPicPr>
          <p:cNvPr id="3" name="Picture 1" descr="C:\Users\M\OneDrive\Documents\R\R%20Misc%20Projects\RMarkdown_PowerPoint\images\01_ppt_demo_exist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C390-D0F7-67A9-2AE7-BED6212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it works</a:t>
            </a:r>
          </a:p>
        </p:txBody>
      </p:sp>
      <p:pic>
        <p:nvPicPr>
          <p:cNvPr id="3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294" y="1608019"/>
            <a:ext cx="1848223" cy="21455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282" y="1558506"/>
            <a:ext cx="2394906" cy="22280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A8B8D-64E6-7660-D756-BE13EDA8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4F845F-E9C3-6BA5-5B83-32FEC3CB4A94}"/>
              </a:ext>
            </a:extLst>
          </p:cNvPr>
          <p:cNvSpPr/>
          <p:nvPr/>
        </p:nvSpPr>
        <p:spPr>
          <a:xfrm>
            <a:off x="2210337" y="2359869"/>
            <a:ext cx="927847" cy="6252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Knits</a:t>
            </a:r>
          </a:p>
        </p:txBody>
      </p:sp>
      <p:pic>
        <p:nvPicPr>
          <p:cNvPr id="7" name="Picture 1" descr="C:\Users\M\OneDrive\Documents\R\R%20Misc%20Projects\RMarkdown_PowerPoint\images\Markdown_logo.png">
            <a:extLst>
              <a:ext uri="{FF2B5EF4-FFF2-40B4-BE49-F238E27FC236}">
                <a16:creationId xmlns:a16="http://schemas.microsoft.com/office/drawing/2014/main" id="{3B84585B-8E4B-1FB3-9CFF-C1C57DF130D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29233" y="2030506"/>
            <a:ext cx="2027785" cy="1249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4AEE8B-021B-225D-C6FE-F4CF5485D192}"/>
              </a:ext>
            </a:extLst>
          </p:cNvPr>
          <p:cNvSpPr/>
          <p:nvPr/>
        </p:nvSpPr>
        <p:spPr>
          <a:xfrm>
            <a:off x="5302542" y="2368148"/>
            <a:ext cx="1226215" cy="570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Pandoc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Markdown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D9917-D60B-B36C-7EA6-D896127A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413386" cy="3146821"/>
          </a:xfrm>
        </p:spPr>
        <p:txBody>
          <a:bodyPr/>
          <a:lstStyle/>
          <a:p>
            <a:pPr lvl="0"/>
            <a:r>
              <a:rPr dirty="0"/>
              <a:t>*italic*</a:t>
            </a:r>
          </a:p>
          <a:p>
            <a:pPr lvl="0"/>
            <a:r>
              <a:rPr dirty="0"/>
              <a:t>**bold**</a:t>
            </a:r>
          </a:p>
          <a:p>
            <a:pPr lvl="0"/>
            <a:r>
              <a:rPr dirty="0"/>
              <a:t>~~strikeout~~</a:t>
            </a:r>
          </a:p>
          <a:p>
            <a:pPr lvl="0"/>
            <a:r>
              <a:rPr dirty="0"/>
              <a:t>~subscript~</a:t>
            </a:r>
          </a:p>
          <a:p>
            <a:pPr lvl="0"/>
            <a:r>
              <a:rPr dirty="0"/>
              <a:t>^superscript^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i="1" dirty="0"/>
              <a:t>italic</a:t>
            </a:r>
          </a:p>
          <a:p>
            <a:pPr lvl="0"/>
            <a:r>
              <a:rPr b="1" dirty="0"/>
              <a:t>bold</a:t>
            </a:r>
          </a:p>
          <a:p>
            <a:pPr lvl="0"/>
            <a:r>
              <a:rPr strike="sngStrike" dirty="0"/>
              <a:t>strikeout</a:t>
            </a:r>
          </a:p>
          <a:p>
            <a:pPr lvl="0"/>
            <a:r>
              <a:rPr baseline="-25000" dirty="0"/>
              <a:t>subscript</a:t>
            </a:r>
          </a:p>
          <a:p>
            <a:pPr lvl="0"/>
            <a:r>
              <a:rPr baseline="30000" dirty="0"/>
              <a:t>superscript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5D559-708C-9A24-2A23-C72E3F6D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Images from file or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729" y="1258205"/>
            <a:ext cx="5003869" cy="4321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![](https://…/google-favicon-512.png)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9" y="1258204"/>
            <a:ext cx="3585316" cy="4321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![](C:…Markdown_logo.png)</a:t>
            </a:r>
          </a:p>
        </p:txBody>
      </p:sp>
      <p:pic>
        <p:nvPicPr>
          <p:cNvPr id="4" name="Picture 1" descr="https://steelbluemedia.com/wp-content/uploads/2019/06/new-google-favicon-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6392" y="1644848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C:\Users\M\OneDrive\Documents\R\R%20Misc%20Projects\RMarkdown_PowerPoint\images\Markdown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8669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932C-643A-E572-D0B9-79AC21F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Supports two column layout by doing the following on the right. Contents are sandwiched between the colons.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:::::: {.columns} </a:t>
            </a:r>
            <a:br>
              <a:rPr lang="en-GB" dirty="0"/>
            </a:br>
            <a:r>
              <a:rPr dirty="0"/>
              <a:t>::: {.column}</a:t>
            </a:r>
          </a:p>
          <a:p>
            <a:pPr marL="0" lvl="0" indent="0">
              <a:buNone/>
            </a:pPr>
            <a:r>
              <a:rPr dirty="0"/>
              <a:t>Column #1 content</a:t>
            </a:r>
          </a:p>
          <a:p>
            <a:pPr marL="0" lvl="0" indent="0">
              <a:buNone/>
            </a:pPr>
            <a:r>
              <a:rPr dirty="0"/>
              <a:t>:::</a:t>
            </a:r>
          </a:p>
          <a:p>
            <a:pPr marL="0" lvl="0" indent="0">
              <a:buNone/>
            </a:pPr>
            <a:r>
              <a:rPr dirty="0"/>
              <a:t>::: {.column}</a:t>
            </a:r>
          </a:p>
          <a:p>
            <a:pPr marL="0" lvl="0" indent="0">
              <a:buNone/>
            </a:pPr>
            <a:r>
              <a:rPr dirty="0"/>
              <a:t>Column #2 content</a:t>
            </a:r>
          </a:p>
          <a:p>
            <a:pPr marL="0" lvl="0" indent="0">
              <a:buNone/>
            </a:pPr>
            <a:r>
              <a:rPr dirty="0"/>
              <a:t>::: </a:t>
            </a:r>
            <a:br>
              <a:rPr lang="en-GB" dirty="0"/>
            </a:br>
            <a:r>
              <a:rPr dirty="0"/>
              <a:t>::::::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2373E-80FF-C8CB-F719-932536A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Lets see R in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136356"/>
            <a:ext cx="8081192" cy="37719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Lets look at all flights that departed NYC (i.e. JRK, LGA or EWR) in 2013 and do some analysis.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336,776 × 8
##     year month   day </a:t>
            </a:r>
            <a:r>
              <a:rPr dirty="0" err="1">
                <a:latin typeface="Courier"/>
              </a:rPr>
              <a:t>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sched_dep_time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dep_delay</a:t>
            </a:r>
            <a:r>
              <a:rPr dirty="0">
                <a:latin typeface="Courier"/>
              </a:rPr>
              <a:t> carrier flight
##    &lt;int&gt; &lt;int&gt; &lt;int&gt;    &lt;int&gt;          &lt;int&gt;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&lt;chr&gt;    &lt;int&gt;
##  1  2013     1     1      517            515         2 UA        1545
##  2  2013     1     1      533            529         4 UA        1714
##  3  2013     1     1      542            540         2 AA        1141
##  4  2013     1     1      544            545        -1 B6         725
##  5  2013     1     1      554            600        -6 DL         461
##  6  2013     1     1      554            558        -4 UA        1696
##  7  2013     1     1      555            600        -5 B6         507
##  8  2013     1     1      557            600        -3 EV        5708
##  9  2013     1     1      557            600        -3 B6          79
## 10  2013     1     1      558            600        -2 AA         301
## # ℹ 336,766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FD894-6BF7-53F1-D970-701FBF6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Obviously, R code as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Tables</a:t>
            </a:r>
          </a:p>
          <a:p>
            <a:pPr lvl="0"/>
            <a:r>
              <a:t>Plots</a:t>
            </a:r>
          </a:p>
          <a:p>
            <a:pPr lvl="0"/>
            <a:r>
              <a:t>Syntax highlighting</a:t>
            </a:r>
          </a:p>
        </p:txBody>
      </p:sp>
      <p:pic>
        <p:nvPicPr>
          <p:cNvPr id="4" name="Picture 1" descr="C:\Users\M\OneDrive\Documents\R\R%20Misc%20Projects\RMarkdown_PowerPoint\images\R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208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0B59B-D0ED-6822-8C33-3B4BAC1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Thats how easy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 further fine tuning, you may need:</a:t>
            </a:r>
          </a:p>
          <a:p>
            <a:pPr lvl="0"/>
            <a:r>
              <a:t>R2PPT</a:t>
            </a:r>
          </a:p>
          <a:p>
            <a:pPr lvl="0"/>
            <a:r>
              <a:t>OfficeR</a:t>
            </a:r>
          </a:p>
          <a:p>
            <a:pPr lvl="0"/>
            <a:r>
              <a:t>Displayr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6B95-430E-3433-E0CA-CD4EDF1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653989"/>
            <a:ext cx="7160070" cy="1687605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Learnt about R and some examples of what it can do</a:t>
            </a:r>
          </a:p>
          <a:p>
            <a:pPr lvl="0"/>
            <a:r>
              <a:rPr sz="1800" dirty="0"/>
              <a:t>Why you would want to use R Markdown</a:t>
            </a:r>
          </a:p>
          <a:p>
            <a:pPr lvl="0"/>
            <a:r>
              <a:rPr sz="1800" dirty="0"/>
              <a:t>How easy it is to make a PowerPoint Presentation from R Markdown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DADB-71E9-752D-F15B-D5BEFB68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B6D61-1082-48F6-1827-7C27C73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Flights overview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028701"/>
            <a:ext cx="7422287" cy="3893002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336,776 × 7
##    origin </a:t>
            </a:r>
            <a:r>
              <a:rPr dirty="0" err="1">
                <a:latin typeface="Courier"/>
              </a:rPr>
              <a:t>dest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air_time</a:t>
            </a:r>
            <a:r>
              <a:rPr dirty="0">
                <a:latin typeface="Courier"/>
              </a:rPr>
              <a:t> distance  hour minute </a:t>
            </a:r>
            <a:r>
              <a:rPr dirty="0" err="1">
                <a:latin typeface="Courier"/>
              </a:rPr>
              <a:t>time_hour</a:t>
            </a:r>
            <a:r>
              <a:rPr dirty="0">
                <a:latin typeface="Courier"/>
              </a:rPr>
              <a:t>          
##    &lt;chr&gt;  &lt;chr&gt;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             
##  1 EWR    IAH        227     1400     5     15 2013-01-01 05:00:00
##  2 LGA    IAH        227     1416     5     29 2013-01-01 05:00:00
##  3 JFK    MIA        160     1089     5     40 2013-01-01 05:00:00
##  4 JFK    BQN        183     1576     5     45 2013-01-01 05:00:00
##  5 LGA    ATL        116      762     6      0 2013-01-01 06:00:00
##  6 EWR    ORD        150      719     5     58 2013-01-01 05:00:00
##  7 EWR    FLL        158     1065     6      0 2013-01-01 06:00:00
##  8 LGA    IAD         53      229     6      0 2013-01-01 06:00:00
##  9 JFK    MCO        140      944     6      0 2013-01-01 06:00:00
## 10 LGA    ORD        138      733     6      0 2013-01-01 06:00:00
## # ℹ 336,766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DFC00-CFD6-A02F-2E0D-00BDCA8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1" y="1389936"/>
            <a:ext cx="7644653" cy="301886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Number of missing values per column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</a:t>
            </a:r>
            <a:r>
              <a:rPr dirty="0" err="1">
                <a:latin typeface="Courier"/>
              </a:rPr>
              <a:t>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dep_delay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arr_time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arr_delay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tailnum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air_time</a:t>
            </a:r>
            <a:r>
              <a:rPr dirty="0">
                <a:latin typeface="Courier"/>
              </a:rPr>
              <a:t> 
##      8255      8255      8713      9430      2512      9430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Missing values could be due to:</a:t>
            </a:r>
          </a:p>
          <a:p>
            <a:pPr lvl="0"/>
            <a:r>
              <a:rPr dirty="0"/>
              <a:t>Cancelled flights</a:t>
            </a:r>
          </a:p>
          <a:p>
            <a:pPr lvl="0"/>
            <a:r>
              <a:rPr dirty="0"/>
              <a:t>Sadly, some are crashed flights</a:t>
            </a:r>
          </a:p>
          <a:p>
            <a:pPr lvl="0"/>
            <a:r>
              <a:rPr dirty="0"/>
              <a:t>Legitimate data entry errors (Explicit vs implicit missing 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BF909-ECB1-AEE1-F0AF-DF9F0F63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18435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Look out for outliers</a:t>
            </a:r>
          </a:p>
        </p:txBody>
      </p:sp>
      <p:pic>
        <p:nvPicPr>
          <p:cNvPr id="3" name="Picture 1" descr="Presentation_files/figure-pptx/data-cleaning-outlie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7481" y="911117"/>
            <a:ext cx="6489038" cy="40105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225E5-0668-2454-3EB1-7F3A9B4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Check for inconsistencies</a:t>
            </a:r>
          </a:p>
        </p:txBody>
      </p:sp>
      <p:pic>
        <p:nvPicPr>
          <p:cNvPr id="3" name="Picture 1" descr="Presentation_files/figure-pptx/data-cleaning-inconsistenci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3062" y="925309"/>
            <a:ext cx="6577875" cy="4054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610D-D87A-90ED-6F39-D6D79501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221797"/>
            <a:ext cx="7053542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Exploratory Data Analysis</a:t>
            </a:r>
          </a:p>
        </p:txBody>
      </p:sp>
      <p:pic>
        <p:nvPicPr>
          <p:cNvPr id="3" name="Picture 1" descr="Presentation_files/figure-pptx/EDA-dep-times-count-yea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1100" y="951286"/>
            <a:ext cx="6441800" cy="39704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F363-2446-1C3D-705D-67652BDA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1189</Words>
  <Application>Microsoft Office PowerPoint</Application>
  <PresentationFormat>On-screen Show (16:9)</PresentationFormat>
  <Paragraphs>157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Century Gothic</vt:lpstr>
      <vt:lpstr>Courier</vt:lpstr>
      <vt:lpstr>Wingdings 3</vt:lpstr>
      <vt:lpstr>Ion</vt:lpstr>
      <vt:lpstr>R Markdown to PowerPoint Presentation</vt:lpstr>
      <vt:lpstr>Why would you use R Markdown?</vt:lpstr>
      <vt:lpstr>Firstly - Why would you use R?</vt:lpstr>
      <vt:lpstr>Lets see R in action!</vt:lpstr>
      <vt:lpstr>Flights overview continued…</vt:lpstr>
      <vt:lpstr>Data cleaning and preprocessing</vt:lpstr>
      <vt:lpstr>Look out for outliers</vt:lpstr>
      <vt:lpstr>Check for inconsistencies</vt:lpstr>
      <vt:lpstr>Exploratory Data Analysis</vt:lpstr>
      <vt:lpstr>Average delay within the hour (Departure time)</vt:lpstr>
      <vt:lpstr>Average delay within the hour (Scheduled departure time)</vt:lpstr>
      <vt:lpstr>What day of the week should I leave to minimise delay?</vt:lpstr>
      <vt:lpstr>Do non-cancelled flights effect cancelled flights?</vt:lpstr>
      <vt:lpstr>Overlapping density comparison</vt:lpstr>
      <vt:lpstr>Joining with other datasets</vt:lpstr>
      <vt:lpstr>Geospatial visualisation of average delays</vt:lpstr>
      <vt:lpstr>What happened on June 13 2013?</vt:lpstr>
      <vt:lpstr>After a bit of Googling…</vt:lpstr>
      <vt:lpstr>Two derecho series storms occurred</vt:lpstr>
      <vt:lpstr>Why would you want to create a PowerPoint Presentation from R Markdown?</vt:lpstr>
      <vt:lpstr>PowerPoint is universal</vt:lpstr>
      <vt:lpstr>Why would you use R Markdown?</vt:lpstr>
      <vt:lpstr>Here’s an example</vt:lpstr>
      <vt:lpstr>Combines two great things</vt:lpstr>
      <vt:lpstr>Demo: Creating a PowerPoint Presentation from R Markdown</vt:lpstr>
      <vt:lpstr>PowerPoint Presentation</vt:lpstr>
      <vt:lpstr>PowerPoint Presentation</vt:lpstr>
      <vt:lpstr>PowerPoint Presentation</vt:lpstr>
      <vt:lpstr>PowerPoint Presentation</vt:lpstr>
      <vt:lpstr>R Markdown</vt:lpstr>
      <vt:lpstr>Slide with Bullets</vt:lpstr>
      <vt:lpstr>Slide with R Output</vt:lpstr>
      <vt:lpstr>Slide with Plot</vt:lpstr>
      <vt:lpstr>Or simply render from a pre-existing RMarkdown document</vt:lpstr>
      <vt:lpstr>How it works</vt:lpstr>
      <vt:lpstr>Benefits of Markdown</vt:lpstr>
      <vt:lpstr>Basic formatting</vt:lpstr>
      <vt:lpstr>Images from file or the Web</vt:lpstr>
      <vt:lpstr>Columns</vt:lpstr>
      <vt:lpstr>Obviously, R code as well</vt:lpstr>
      <vt:lpstr>Thats how easy it is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to PowerPoint Presentation</dc:title>
  <dc:creator>Martin</dc:creator>
  <cp:keywords/>
  <cp:lastModifiedBy>Martin Lukic</cp:lastModifiedBy>
  <cp:revision>2</cp:revision>
  <dcterms:created xsi:type="dcterms:W3CDTF">2024-02-25T14:48:43Z</dcterms:created>
  <dcterms:modified xsi:type="dcterms:W3CDTF">2024-02-26T11:21:51Z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2024-02-25</vt:lpwstr>
  </property>
  <property fmtid="{D5CDD505-2E9C-101B-9397-08002B2CF9AE}" pid="3" name="output">
    <vt:lpwstr>powerpoint_presentation</vt:lpwstr>
  </property>
</Properties>
</file>