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1775A-E605-4E1D-BEC8-16F572503BF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47011-AC15-478C-9342-805110AD6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92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87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8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5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69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7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9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2024-02-22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2024-02-22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9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 to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br/>
            <a:br/>
            <a:r>
              <a:t>Martin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D95F-1829-C2CD-862F-B595A133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Average delay within the hour (Scheduled departure time)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43334" y="1389936"/>
            <a:ext cx="3297254" cy="3146822"/>
          </a:xfrm>
        </p:spPr>
        <p:txBody>
          <a:bodyPr>
            <a:normAutofit fontScale="925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What do we observe now?</a:t>
            </a:r>
          </a:p>
          <a:p>
            <a:pPr lvl="0"/>
            <a:r>
              <a:rPr dirty="0"/>
              <a:t>No pattern</a:t>
            </a:r>
          </a:p>
          <a:p>
            <a:pPr lvl="0"/>
            <a:r>
              <a:rPr dirty="0"/>
              <a:t>Our line is far “Spikier” in its appearance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What does this suggest?</a:t>
            </a:r>
          </a:p>
          <a:p>
            <a:pPr lvl="0"/>
            <a:r>
              <a:rPr dirty="0"/>
              <a:t>Some sort of manipulation is present</a:t>
            </a:r>
          </a:p>
          <a:p>
            <a:pPr lvl="0"/>
            <a:r>
              <a:rPr dirty="0"/>
              <a:t>Likely due to human bias around wanting nice looking scheduled departure times</a:t>
            </a:r>
          </a:p>
          <a:p>
            <a:pPr lvl="0"/>
            <a:r>
              <a:rPr dirty="0"/>
              <a:t>Previous graph is a better representation of average delays</a:t>
            </a:r>
          </a:p>
        </p:txBody>
      </p:sp>
      <p:pic>
        <p:nvPicPr>
          <p:cNvPr id="3" name="Picture 1" descr="Presentation_files/figure-pptx/EDA-avg-delay-hour-schedule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389936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B4013-DDF5-FE60-906E-9A0A850D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day of the week should I leave to minimise delay?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39826" y="1419520"/>
            <a:ext cx="3297254" cy="314682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Best days of the week</a:t>
            </a:r>
          </a:p>
          <a:p>
            <a:pPr lvl="0"/>
            <a:r>
              <a:rPr dirty="0"/>
              <a:t>Saturday with only an average delay of 7.5 mins!</a:t>
            </a:r>
          </a:p>
          <a:p>
            <a:pPr lvl="0"/>
            <a:r>
              <a:rPr dirty="0"/>
              <a:t>Interestingly, Sunday is slightly worse than Tuesday (Weekend vs Workweek)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Worst days of the week</a:t>
            </a:r>
          </a:p>
          <a:p>
            <a:pPr lvl="0"/>
            <a:r>
              <a:rPr dirty="0"/>
              <a:t>Thursday at about 16 mins!</a:t>
            </a:r>
          </a:p>
          <a:p>
            <a:pPr lvl="0"/>
            <a:r>
              <a:rPr dirty="0"/>
              <a:t>Monday unsurprisingly, as well as Friday (People wanting to go home or elsewhere)</a:t>
            </a:r>
          </a:p>
        </p:txBody>
      </p:sp>
      <p:pic>
        <p:nvPicPr>
          <p:cNvPr id="3" name="Picture 1" descr="Presentation_files/figure-pptx/Best%20week%20da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947" y="141952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22BB0-C2C0-1866-4476-88423561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Joining with other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389937"/>
            <a:ext cx="7920317" cy="329636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nycflights13 has other datasets such as one called weather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3 × 15
##    temp  </a:t>
            </a:r>
            <a:r>
              <a:rPr dirty="0" err="1">
                <a:latin typeface="Courier"/>
              </a:rPr>
              <a:t>dewp</a:t>
            </a:r>
            <a:r>
              <a:rPr dirty="0">
                <a:latin typeface="Courier"/>
              </a:rPr>
              <a:t> humid </a:t>
            </a:r>
            <a:r>
              <a:rPr dirty="0" err="1">
                <a:latin typeface="Courier"/>
              </a:rPr>
              <a:t>wind_dir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wind_speed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precip</a:t>
            </a:r>
            <a:r>
              <a:rPr dirty="0">
                <a:latin typeface="Courier"/>
              </a:rPr>
              <a:t> pressure </a:t>
            </a:r>
            <a:r>
              <a:rPr dirty="0" err="1">
                <a:latin typeface="Courier"/>
              </a:rPr>
              <a:t>visib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wind_gust</a:t>
            </a:r>
            <a:r>
              <a:rPr dirty="0">
                <a:latin typeface="Courier"/>
              </a:rPr>
              <a:t>
##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1  39.0  26.1  59.4      270      10.4       0    1012     10        NA
## 2  39.0  27.0  61.6      250       8.06      0    1012.    10        NA
## 3  39.0  28.0  64.4      240      11.5       0    1012.    10        NA
## # ℹ 6 more variables: </a:t>
            </a:r>
            <a:r>
              <a:rPr dirty="0" err="1">
                <a:latin typeface="Courier"/>
              </a:rPr>
              <a:t>time_hour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&gt;, origin &lt;chr&gt;, year &lt;int&gt;, month &lt;int&gt;,
## #   day &lt;int&gt;, hour &lt;int&gt;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F67B8-F006-C278-7997-EE7DBFBA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find the 48 hours with the worst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2 × 5
##    year month   day </a:t>
            </a:r>
            <a:r>
              <a:rPr dirty="0" err="1">
                <a:latin typeface="Courier"/>
              </a:rPr>
              <a:t>avg_delay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lag_delay</a:t>
            </a:r>
            <a:r>
              <a:rPr dirty="0">
                <a:latin typeface="Courier"/>
              </a:rPr>
              <a:t>
##   &lt;int&gt; &lt;int&gt; &lt;int&gt;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1  2013     7    23      45.0      108.
## 2  2013     3     8      85.9      102.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How is lag delay calculated?</a:t>
            </a:r>
          </a:p>
          <a:p>
            <a:pPr lvl="0"/>
            <a:r>
              <a:rPr dirty="0"/>
              <a:t>Adds the previous days </a:t>
            </a:r>
            <a:r>
              <a:rPr dirty="0" err="1"/>
              <a:t>avg_delay</a:t>
            </a:r>
            <a:r>
              <a:rPr dirty="0"/>
              <a:t> with the current days </a:t>
            </a:r>
            <a:r>
              <a:rPr dirty="0" err="1"/>
              <a:t>avg_delay</a:t>
            </a:r>
            <a:endParaRPr dirty="0"/>
          </a:p>
          <a:p>
            <a:pPr lvl="0"/>
            <a:r>
              <a:rPr dirty="0"/>
              <a:t>Therefore, 22-23 July were the 48 hours with the worst delays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4AAB-228D-B6BB-73AA-1726DCD3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Cross referencing with the weather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52" y="1492624"/>
            <a:ext cx="7758953" cy="3368489"/>
          </a:xfrm>
        </p:spPr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3 × 10
##    year month   day  temp  </a:t>
            </a:r>
            <a:r>
              <a:rPr dirty="0" err="1">
                <a:latin typeface="Courier"/>
              </a:rPr>
              <a:t>dewp</a:t>
            </a:r>
            <a:r>
              <a:rPr dirty="0">
                <a:latin typeface="Courier"/>
              </a:rPr>
              <a:t> humid </a:t>
            </a:r>
            <a:r>
              <a:rPr dirty="0" err="1">
                <a:latin typeface="Courier"/>
              </a:rPr>
              <a:t>wind_speed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precip</a:t>
            </a:r>
            <a:r>
              <a:rPr dirty="0">
                <a:latin typeface="Courier"/>
              </a:rPr>
              <a:t> pressure </a:t>
            </a:r>
            <a:r>
              <a:rPr dirty="0" err="1">
                <a:latin typeface="Courier"/>
              </a:rPr>
              <a:t>visib</a:t>
            </a:r>
            <a:r>
              <a:rPr dirty="0">
                <a:latin typeface="Courier"/>
              </a:rPr>
              <a:t>
##   &lt;int&gt; &lt;int&gt; &lt;int&gt;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1  2013     7    22  77      68  73.8       0         0    1014.    10
## 2  2013     7    22  78.1    68  71.2       5.75      0    1014.    10
## 3  2013     7    22  78.1    68  71.2       3.45      0    1013.    10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Complex problem!</a:t>
            </a:r>
          </a:p>
          <a:p>
            <a:pPr lvl="0"/>
            <a:r>
              <a:rPr dirty="0"/>
              <a:t>Need to </a:t>
            </a:r>
            <a:r>
              <a:rPr dirty="0" err="1"/>
              <a:t>analyse</a:t>
            </a:r>
            <a:r>
              <a:rPr dirty="0"/>
              <a:t> all flights and what the “typical” weather patterns look like so we can compare</a:t>
            </a:r>
          </a:p>
          <a:p>
            <a:pPr lvl="0"/>
            <a:r>
              <a:rPr dirty="0"/>
              <a:t>Hard to say anything unless we look for covariation between weather and flight delays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9C27-B597-F128-6398-9758D4E8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happened on June 13 2013?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265015" y="1381253"/>
            <a:ext cx="3297254" cy="314682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Very high delays in the eastern region of America</a:t>
            </a:r>
          </a:p>
          <a:p>
            <a:pPr lvl="0"/>
            <a:r>
              <a:rPr dirty="0"/>
              <a:t>Why?</a:t>
            </a:r>
          </a:p>
        </p:txBody>
      </p:sp>
      <p:pic>
        <p:nvPicPr>
          <p:cNvPr id="3" name="Picture 1" descr="Presentation_files/figure-pptx/June%2013th%2020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389936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CD734-8E9A-21D4-B231-B009C807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After a bit of Googling…</a:t>
            </a:r>
          </a:p>
        </p:txBody>
      </p:sp>
      <p:pic>
        <p:nvPicPr>
          <p:cNvPr id="3" name="Picture 1" descr="https://steelbluemedia.com/wp-content/uploads/2019/06/new-google-favicon-5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6F174-E665-3AFB-91AE-A8DDAB40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348328" cy="105039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Two derecho series storms occurred</a:t>
            </a:r>
          </a:p>
        </p:txBody>
      </p:sp>
      <p:pic>
        <p:nvPicPr>
          <p:cNvPr id="3" name="Picture 1" descr="https://cdn.weatherworksinc.com/blogs/NWS%20Wiki%20Derecho%20with%20Storm%20Repor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4158" y="897405"/>
            <a:ext cx="5346700" cy="40100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32D7F-C717-A579-0E08-64857F73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would you want to create a PowerPoint Presentation from R Markdown?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09D8B-630F-1A5A-603A-67843805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PowerPoint is universal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972" y="1315839"/>
            <a:ext cx="3297254" cy="3146822"/>
          </a:xfrm>
        </p:spPr>
        <p:txBody>
          <a:bodyPr>
            <a:normAutofit fontScale="925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Commonly used communication software</a:t>
            </a:r>
          </a:p>
          <a:p>
            <a:pPr lvl="0"/>
            <a:r>
              <a:rPr dirty="0"/>
              <a:t>Estimates of 20 million over 16’s in the UK have used PowerPoint before</a:t>
            </a:r>
          </a:p>
          <a:p>
            <a:pPr lvl="0"/>
            <a:r>
              <a:rPr dirty="0"/>
              <a:t>Very common in business</a:t>
            </a:r>
          </a:p>
          <a:p>
            <a:pPr lvl="0"/>
            <a:r>
              <a:rPr dirty="0"/>
              <a:t>Anecdotally, I had to use PowerPoint in </a:t>
            </a:r>
            <a:r>
              <a:rPr dirty="0" err="1"/>
              <a:t>highschool</a:t>
            </a:r>
            <a:endParaRPr dirty="0"/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Even if you hate PowerPoint</a:t>
            </a:r>
          </a:p>
          <a:p>
            <a:pPr lvl="0"/>
            <a:r>
              <a:rPr dirty="0"/>
              <a:t>Most people use Windows - It’s Window’s software</a:t>
            </a:r>
          </a:p>
          <a:p>
            <a:pPr lvl="0"/>
            <a:r>
              <a:rPr dirty="0"/>
              <a:t>Ease of use</a:t>
            </a:r>
          </a:p>
          <a:p>
            <a:pPr lvl="0"/>
            <a:r>
              <a:rPr dirty="0"/>
              <a:t>It’s not going away anytime soon</a:t>
            </a:r>
          </a:p>
        </p:txBody>
      </p:sp>
      <p:pic>
        <p:nvPicPr>
          <p:cNvPr id="4" name="Picture 1" descr="C:\Users\M\OneDrive\Documents\R\R%20Misc%20Projects\RMarkdown_PowerPoint\images\PowerPoint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8155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C22F-E7B6-78C5-5A63-F0B50546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would you use R Markdown?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2318B-5942-6927-8097-4055B812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would you use R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47" y="1437878"/>
            <a:ext cx="3297254" cy="314682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Easily reproducible</a:t>
            </a:r>
          </a:p>
          <a:p>
            <a:pPr lvl="0"/>
            <a:r>
              <a:rPr dirty="0"/>
              <a:t>Seamless integration of code and text (prose) to produce high quality reports</a:t>
            </a:r>
          </a:p>
          <a:p>
            <a:pPr lvl="0"/>
            <a:r>
              <a:rPr dirty="0"/>
              <a:t>Easy creation of dynamic reports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Multiple formats</a:t>
            </a:r>
          </a:p>
          <a:p>
            <a:pPr lvl="0"/>
            <a:r>
              <a:rPr dirty="0"/>
              <a:t>Supports various output formats (HTML, PDF, Word)</a:t>
            </a:r>
          </a:p>
          <a:p>
            <a:pPr lvl="0"/>
            <a:r>
              <a:rPr dirty="0"/>
              <a:t>and of course… PowerPoint!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And more</a:t>
            </a:r>
          </a:p>
          <a:p>
            <a:pPr lvl="0"/>
            <a:r>
              <a:rPr dirty="0"/>
              <a:t>Supports interactive elements and widgets</a:t>
            </a:r>
          </a:p>
          <a:p>
            <a:pPr lvl="0"/>
            <a:r>
              <a:rPr dirty="0"/>
              <a:t>Integrates with Git, useful for collaboration</a:t>
            </a:r>
          </a:p>
        </p:txBody>
      </p:sp>
      <p:pic>
        <p:nvPicPr>
          <p:cNvPr id="4" name="Picture 1" descr="C:\Users\M\OneDrive\Documents\R\R%20Misc%20Projects\RMarkdown_PowerPoint\images\RMarkdown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9082" y="1146735"/>
            <a:ext cx="2921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D83BC-2BD0-B4D5-36C3-15DB2642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Here’s an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66819" y="1311089"/>
            <a:ext cx="3297254" cy="3146822"/>
          </a:xfrm>
        </p:spPr>
        <p:txBody>
          <a:bodyPr/>
          <a:lstStyle/>
          <a:p>
            <a:pPr lvl="0"/>
            <a:r>
              <a:rPr dirty="0"/>
              <a:t>Combination of prose and code</a:t>
            </a:r>
          </a:p>
          <a:p>
            <a:pPr lvl="0"/>
            <a:r>
              <a:rPr dirty="0"/>
              <a:t>Can obscure our code for presentation purposes</a:t>
            </a:r>
          </a:p>
          <a:p>
            <a:pPr lvl="0"/>
            <a:r>
              <a:rPr dirty="0"/>
              <a:t>Allows us to add comments about the “Why?” of our code for future-self/others</a:t>
            </a:r>
          </a:p>
        </p:txBody>
      </p:sp>
      <p:pic>
        <p:nvPicPr>
          <p:cNvPr id="3" name="Picture 1" descr="C:\Users\M\OneDrive\Documents\R\R%20Misc%20Projects\RMarkdown_PowerPoint\images\RMarkdown_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125" y="1317812"/>
            <a:ext cx="4704761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CF5F5-F59C-58C7-2363-0004D228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Combines two great things</a:t>
            </a:r>
          </a:p>
        </p:txBody>
      </p:sp>
      <p:pic>
        <p:nvPicPr>
          <p:cNvPr id="3" name="Picture 1" descr="C:\Users\M\OneDrive\Documents\R\R%20Misc%20Projects\RMarkdown_PowerPoint\images\RMarkdown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5600" y="1096078"/>
            <a:ext cx="2921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C:\Users\M\OneDrive\Documents\R\R%20Misc%20Projects\RMarkdown_PowerPoint\images\PowerPoint_log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20331" y="1096077"/>
            <a:ext cx="3532354" cy="32861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53100-194F-2812-9AD2-52133956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A cartoon hands shaking&#10;&#10;Description automatically generated">
            <a:extLst>
              <a:ext uri="{FF2B5EF4-FFF2-40B4-BE49-F238E27FC236}">
                <a16:creationId xmlns:a16="http://schemas.microsoft.com/office/drawing/2014/main" id="{1331589D-7478-981B-76DF-9830EC271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600" y="2402134"/>
            <a:ext cx="2083731" cy="141425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Demo: Creating a PowerPoint Presentation from R Markdown</a:t>
            </a:r>
          </a:p>
        </p:txBody>
      </p:sp>
      <p:pic>
        <p:nvPicPr>
          <p:cNvPr id="3" name="Picture 1" descr="C:\Users\M\OneDrive\Documents\R\R%20Misc%20Projects\RMarkdown_PowerPoint\images\01_ppt_demo_ne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184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C416A-ACBE-BDEC-5118-A4EAA77A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\OneDrive\Documents\R\R%20Misc%20Projects\RMarkdown_PowerPoint\images\02_ppt_demo_ne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801" y="746313"/>
            <a:ext cx="7244987" cy="38921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3AD2C-8ED4-8E81-4D05-C3AB8248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\OneDrive\Documents\R\R%20Misc%20Projects\RMarkdown_PowerPoint\images\03_ppt_demo_ne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0029" y="273793"/>
            <a:ext cx="5009030" cy="45959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477D3-5F15-EC23-9B4D-4B4F6885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\OneDrive\Documents\R\R%20Misc%20Projects\RMarkdown_PowerPoint\images\04_ppt_demo_ne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944" y="954740"/>
            <a:ext cx="8786309" cy="35253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2B04A5-8A0E-BC16-1152-906A8A08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M\OneDrive\Documents\R\R%20Misc%20Projects\RMarkdown_PowerPoint\images\05_ppt_demo_ne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7303" y="726142"/>
            <a:ext cx="6856209" cy="39795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757A28-272C-5BEB-649D-95C74D4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D6A05-DCB5-C1D2-35B8-5C250FC6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1</a:t>
            </a:r>
          </a:p>
          <a:p>
            <a:pPr lvl="0"/>
            <a:r>
              <a:t>Bullet 2</a:t>
            </a:r>
          </a:p>
          <a:p>
            <a:pPr lvl="0"/>
            <a:r>
              <a:t>Bullet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3352B-7FA3-076B-E192-2198767F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Firstly - Why would you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Advantages</a:t>
            </a:r>
          </a:p>
          <a:p>
            <a:pPr lvl="0"/>
            <a:r>
              <a:t>Free and Open Source</a:t>
            </a:r>
          </a:p>
          <a:p>
            <a:pPr lvl="0"/>
            <a:r>
              <a:t>Provides powerful data analysis and visualization tools</a:t>
            </a:r>
          </a:p>
          <a:p>
            <a:pPr lvl="0"/>
            <a:r>
              <a:t>Reproducibility and documentation easy via R Markdown</a:t>
            </a:r>
          </a:p>
        </p:txBody>
      </p:sp>
      <p:pic>
        <p:nvPicPr>
          <p:cNvPr id="4" name="Picture 1" descr="C:\Users\M\OneDrive\Documents\R\R%20Misc%20Projects\RMarkdown_PowerPoint\images\RStudio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2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RStudio logo (R’s IDE)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354C-72EC-BD83-280E-2669A304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2F30-6F63-E6C3-DBF5-86436F74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Presentation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04D0A-A025-B5B2-9867-508E1373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 simply render from a pre-existing RMarkdown document</a:t>
            </a:r>
          </a:p>
        </p:txBody>
      </p:sp>
      <p:pic>
        <p:nvPicPr>
          <p:cNvPr id="3" name="Picture 1" descr="C:\Users\M\OneDrive\Documents\R\R%20Misc%20Projects\RMarkdown_PowerPoint\images\01_ppt_demo_existin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BC390-D0F7-67A9-2AE7-BED6212B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How it works</a:t>
            </a:r>
          </a:p>
        </p:txBody>
      </p:sp>
      <p:pic>
        <p:nvPicPr>
          <p:cNvPr id="3" name="Picture 1" descr="C:\Users\M\OneDrive\Documents\R\R%20Misc%20Projects\RMarkdown_PowerPoint\images\RMarkdown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294" y="1608019"/>
            <a:ext cx="1848223" cy="21455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C:\Users\M\OneDrive\Documents\R\R%20Misc%20Projects\RMarkdown_PowerPoint\images\PowerPoint_log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74282" y="1558506"/>
            <a:ext cx="2394906" cy="22280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A8B8D-64E6-7660-D756-BE13EDA8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33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04F845F-E9C3-6BA5-5B83-32FEC3CB4A94}"/>
              </a:ext>
            </a:extLst>
          </p:cNvPr>
          <p:cNvSpPr/>
          <p:nvPr/>
        </p:nvSpPr>
        <p:spPr>
          <a:xfrm>
            <a:off x="2210337" y="2359869"/>
            <a:ext cx="927847" cy="6252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Knits</a:t>
            </a:r>
          </a:p>
        </p:txBody>
      </p:sp>
      <p:pic>
        <p:nvPicPr>
          <p:cNvPr id="7" name="Picture 1" descr="C:\Users\M\OneDrive\Documents\R\R%20Misc%20Projects\RMarkdown_PowerPoint\images\Markdown_logo.png">
            <a:extLst>
              <a:ext uri="{FF2B5EF4-FFF2-40B4-BE49-F238E27FC236}">
                <a16:creationId xmlns:a16="http://schemas.microsoft.com/office/drawing/2014/main" id="{3B84585B-8E4B-1FB3-9CFF-C1C57DF130DA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229233" y="2030506"/>
            <a:ext cx="2027785" cy="12498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4AEE8B-021B-225D-C6FE-F4CF5485D192}"/>
              </a:ext>
            </a:extLst>
          </p:cNvPr>
          <p:cNvSpPr/>
          <p:nvPr/>
        </p:nvSpPr>
        <p:spPr>
          <a:xfrm>
            <a:off x="5302542" y="2368148"/>
            <a:ext cx="1226215" cy="5700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Pandoc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Benefits of Markdown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D9917-D60B-B36C-7EA6-D896127A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413386" cy="3146821"/>
          </a:xfrm>
        </p:spPr>
        <p:txBody>
          <a:bodyPr/>
          <a:lstStyle/>
          <a:p>
            <a:pPr lvl="0"/>
            <a:r>
              <a:rPr dirty="0"/>
              <a:t>*italic*</a:t>
            </a:r>
          </a:p>
          <a:p>
            <a:pPr lvl="0"/>
            <a:r>
              <a:rPr dirty="0"/>
              <a:t>**bold**</a:t>
            </a:r>
          </a:p>
          <a:p>
            <a:pPr lvl="0"/>
            <a:r>
              <a:rPr dirty="0"/>
              <a:t>~~strikeout~~</a:t>
            </a:r>
          </a:p>
          <a:p>
            <a:pPr lvl="0"/>
            <a:r>
              <a:rPr dirty="0"/>
              <a:t>~subscript~</a:t>
            </a:r>
          </a:p>
          <a:p>
            <a:pPr lvl="0"/>
            <a:r>
              <a:rPr dirty="0"/>
              <a:t>^superscript^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i="1" dirty="0"/>
              <a:t>italic</a:t>
            </a:r>
          </a:p>
          <a:p>
            <a:pPr lvl="0"/>
            <a:r>
              <a:rPr b="1" dirty="0"/>
              <a:t>bold</a:t>
            </a:r>
          </a:p>
          <a:p>
            <a:pPr lvl="0"/>
            <a:r>
              <a:rPr strike="sngStrike" dirty="0"/>
              <a:t>strikeout</a:t>
            </a:r>
          </a:p>
          <a:p>
            <a:pPr lvl="0"/>
            <a:r>
              <a:rPr baseline="-25000" dirty="0"/>
              <a:t>subscript</a:t>
            </a:r>
          </a:p>
          <a:p>
            <a:pPr lvl="0"/>
            <a:r>
              <a:rPr baseline="30000" dirty="0"/>
              <a:t>superscript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5D559-708C-9A24-2A23-C72E3F6D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Images from file or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729" y="1258205"/>
            <a:ext cx="5003869" cy="43219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![](https://…/google-favicon-512.png)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7739" y="1258204"/>
            <a:ext cx="3585316" cy="43219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![](C:…Markdown_logo.png)</a:t>
            </a:r>
          </a:p>
        </p:txBody>
      </p:sp>
      <p:pic>
        <p:nvPicPr>
          <p:cNvPr id="4" name="Picture 1" descr="https://steelbluemedia.com/wp-content/uploads/2019/06/new-google-favicon-5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6392" y="1644848"/>
            <a:ext cx="29591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1" descr="C:\Users\M\OneDrive\Documents\R\R%20Misc%20Projects\RMarkdown_PowerPoint\images\Markdown_log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8669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7932C-643A-E572-D0B9-79AC21F8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Supports two column layout by doing the following on the right. Contents are sandwiched between the colons.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:::::: {.columns} </a:t>
            </a:r>
            <a:br>
              <a:rPr lang="en-GB" dirty="0"/>
            </a:br>
            <a:r>
              <a:rPr dirty="0"/>
              <a:t>::: {.column}</a:t>
            </a:r>
          </a:p>
          <a:p>
            <a:pPr marL="0" lvl="0" indent="0">
              <a:buNone/>
            </a:pPr>
            <a:r>
              <a:rPr dirty="0"/>
              <a:t>Column #1 content</a:t>
            </a:r>
          </a:p>
          <a:p>
            <a:pPr marL="0" lvl="0" indent="0">
              <a:buNone/>
            </a:pPr>
            <a:r>
              <a:rPr dirty="0"/>
              <a:t>:::</a:t>
            </a:r>
          </a:p>
          <a:p>
            <a:pPr marL="0" lvl="0" indent="0">
              <a:buNone/>
            </a:pPr>
            <a:r>
              <a:rPr dirty="0"/>
              <a:t>::: {.column}</a:t>
            </a:r>
          </a:p>
          <a:p>
            <a:pPr marL="0" lvl="0" indent="0">
              <a:buNone/>
            </a:pPr>
            <a:r>
              <a:rPr dirty="0"/>
              <a:t>Column #2 content</a:t>
            </a:r>
          </a:p>
          <a:p>
            <a:pPr marL="0" lvl="0" indent="0">
              <a:buNone/>
            </a:pPr>
            <a:r>
              <a:rPr dirty="0"/>
              <a:t>::: </a:t>
            </a:r>
            <a:br>
              <a:rPr lang="en-GB" dirty="0"/>
            </a:br>
            <a:r>
              <a:rPr dirty="0"/>
              <a:t>::::::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2373E-80FF-C8CB-F719-932536AB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Obviously, R code as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Tables</a:t>
            </a:r>
          </a:p>
          <a:p>
            <a:pPr lvl="0"/>
            <a:r>
              <a:t>Plots</a:t>
            </a:r>
          </a:p>
          <a:p>
            <a:pPr lvl="0"/>
            <a:r>
              <a:t>Syntax highlighting</a:t>
            </a:r>
          </a:p>
        </p:txBody>
      </p:sp>
      <p:pic>
        <p:nvPicPr>
          <p:cNvPr id="4" name="Picture 1" descr="C:\Users\M\OneDrive\Documents\R\R%20Misc%20Projects\RMarkdown_PowerPoint\images\R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20800"/>
            <a:ext cx="4038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0B59B-D0ED-6822-8C33-3B4BAC1F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Thats how easy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For further fine tuning, you may need:</a:t>
            </a:r>
          </a:p>
          <a:p>
            <a:pPr lvl="0"/>
            <a:r>
              <a:t>R2PPT</a:t>
            </a:r>
          </a:p>
          <a:p>
            <a:pPr lvl="0"/>
            <a:r>
              <a:t>OfficeR</a:t>
            </a:r>
          </a:p>
          <a:p>
            <a:pPr lvl="0"/>
            <a:r>
              <a:t>Displayr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6B95-430E-3433-E0CA-CD4EDF13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Lets see R in action!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053" y="1314449"/>
            <a:ext cx="7835002" cy="348951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Lets look at all flights that departed NYC (i.e. JRK, LGA or EWR) in 2013 and do some analysis.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3 × 19
##    year month   day </a:t>
            </a:r>
            <a:r>
              <a:rPr dirty="0" err="1">
                <a:latin typeface="Courier"/>
              </a:rPr>
              <a:t>dep_time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sched_dep_time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dep_delay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arr_time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sched_arr_time</a:t>
            </a:r>
            <a:r>
              <a:rPr dirty="0">
                <a:latin typeface="Courier"/>
              </a:rPr>
              <a:t>
##   &lt;int&gt; &lt;int&gt; &lt;int&gt;    &lt;int&gt;          &lt;int&gt;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&lt;int&gt;          &lt;int&gt;
## 1  2013     1     1      517            515         2      830            819
## 2  2013     1     1      533            529         4      850            830
## 3  2013     1     1      542            540         2      923            850
## # ℹ 11 more variables: </a:t>
            </a:r>
            <a:r>
              <a:rPr dirty="0" err="1">
                <a:latin typeface="Courier"/>
              </a:rPr>
              <a:t>arr_delay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 carrier &lt;chr&gt;, flight &lt;int&gt;,
## #   </a:t>
            </a:r>
            <a:r>
              <a:rPr dirty="0" err="1">
                <a:latin typeface="Courier"/>
              </a:rPr>
              <a:t>tailnum</a:t>
            </a:r>
            <a:r>
              <a:rPr dirty="0">
                <a:latin typeface="Courier"/>
              </a:rPr>
              <a:t> &lt;chr&gt;, origin &lt;chr&gt;, </a:t>
            </a:r>
            <a:r>
              <a:rPr dirty="0" err="1">
                <a:latin typeface="Courier"/>
              </a:rPr>
              <a:t>dest</a:t>
            </a:r>
            <a:r>
              <a:rPr dirty="0">
                <a:latin typeface="Courier"/>
              </a:rPr>
              <a:t> &lt;chr&gt;, </a:t>
            </a:r>
            <a:r>
              <a:rPr dirty="0" err="1">
                <a:latin typeface="Courier"/>
              </a:rPr>
              <a:t>air_time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 distance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
## #   hour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 minute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 </a:t>
            </a:r>
            <a:r>
              <a:rPr dirty="0" err="1">
                <a:latin typeface="Courier"/>
              </a:rPr>
              <a:t>time_hour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E77A4-DC48-7837-5139-94E9BED1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Learnt about R and some examples of what it can do</a:t>
            </a:r>
          </a:p>
          <a:p>
            <a:pPr lvl="0"/>
            <a:r>
              <a:t>Why you would want to use R Markdown</a:t>
            </a:r>
          </a:p>
          <a:p>
            <a:pPr lvl="0"/>
            <a:r>
              <a:t>How easy it is to make a PowerPoint Presentation from R Markdown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4DADB-71E9-752D-F15B-D5BEFB68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B6D61-1082-48F6-1827-7C27C73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cleaning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37" y="1459007"/>
            <a:ext cx="6709906" cy="314661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Number of missing values per column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</a:t>
            </a:r>
            <a:r>
              <a:rPr dirty="0" err="1">
                <a:latin typeface="Courier"/>
              </a:rPr>
              <a:t>dep_time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dep_delay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arr_time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arr_delay</a:t>
            </a:r>
            <a:r>
              <a:rPr dirty="0">
                <a:latin typeface="Courier"/>
              </a:rPr>
              <a:t>   </a:t>
            </a:r>
            <a:r>
              <a:rPr dirty="0" err="1">
                <a:latin typeface="Courier"/>
              </a:rPr>
              <a:t>tailnum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air_time</a:t>
            </a:r>
            <a:r>
              <a:rPr dirty="0">
                <a:latin typeface="Courier"/>
              </a:rPr>
              <a:t> 
##      8255      8255      8713      9430      2512      9430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Missing values could be due to:</a:t>
            </a:r>
          </a:p>
          <a:p>
            <a:pPr lvl="0"/>
            <a:r>
              <a:rPr dirty="0"/>
              <a:t>Cancelled flights</a:t>
            </a:r>
          </a:p>
          <a:p>
            <a:pPr lvl="0"/>
            <a:r>
              <a:rPr dirty="0"/>
              <a:t>Sadly, some are crashed flights</a:t>
            </a:r>
          </a:p>
          <a:p>
            <a:pPr lvl="0"/>
            <a:r>
              <a:rPr dirty="0"/>
              <a:t>Legitimate data entry errors (Explicit vs implicit missing values)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13B79-410D-6728-310E-94C88BC3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Look out for outliers</a:t>
            </a:r>
          </a:p>
        </p:txBody>
      </p:sp>
      <p:pic>
        <p:nvPicPr>
          <p:cNvPr id="3" name="Picture 1" descr="Presentation_files/figure-pptx/data-cleaning-outlier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2E99A-0376-7C54-AD30-34469AFA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Check for inconsistencies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39826" y="1215465"/>
            <a:ext cx="3297254" cy="314682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Other things to check</a:t>
            </a:r>
          </a:p>
          <a:p>
            <a:pPr lvl="0"/>
            <a:r>
              <a:rPr dirty="0"/>
              <a:t>Are related columns consistent? (e.g. Does departure delay = departure time - scheduled departure time)</a:t>
            </a:r>
          </a:p>
          <a:p>
            <a:pPr lvl="0"/>
            <a:r>
              <a:rPr dirty="0"/>
              <a:t>Do values make sense (We can’t have a negative distance!)</a:t>
            </a:r>
          </a:p>
        </p:txBody>
      </p:sp>
      <p:pic>
        <p:nvPicPr>
          <p:cNvPr id="3" name="Picture 1" descr="Presentation_files/figure-pptx/data-cleaning-inconsistencie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8395" y="1230511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D861C-2953-618B-FA0A-17F73E1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Exploratory Data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62162" y="1389936"/>
            <a:ext cx="3297254" cy="314682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Distribution of departure times across the year</a:t>
            </a:r>
          </a:p>
          <a:p>
            <a:pPr lvl="0"/>
            <a:r>
              <a:rPr dirty="0"/>
              <a:t>Why was there a drop somewhere around February?</a:t>
            </a:r>
          </a:p>
        </p:txBody>
      </p:sp>
      <p:pic>
        <p:nvPicPr>
          <p:cNvPr id="3" name="Picture 1" descr="Presentation_files/figure-pptx/EDA-dep-times-count-year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947" y="1389936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420EE-C99F-2F6B-D79A-28823C01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Average delay within the hour (Departure time)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57437" y="1463770"/>
            <a:ext cx="3297254" cy="3146822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What can we observe?</a:t>
            </a:r>
          </a:p>
          <a:p>
            <a:pPr lvl="0"/>
            <a:r>
              <a:rPr dirty="0"/>
              <a:t>Lower average delays around 25 and 55 minutes</a:t>
            </a:r>
          </a:p>
          <a:p>
            <a:pPr lvl="0"/>
            <a:r>
              <a:rPr dirty="0"/>
              <a:t>Peak of about 18 minutes delay around 17 minute hour mark</a:t>
            </a:r>
          </a:p>
        </p:txBody>
      </p:sp>
      <p:pic>
        <p:nvPicPr>
          <p:cNvPr id="3" name="Picture 1" descr="Presentation_files/figure-pptx/EDA-avg-delay-hour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5437" y="1471473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5B703-35E5-C3EA-113B-7314894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1456</Words>
  <Application>Microsoft Office PowerPoint</Application>
  <PresentationFormat>On-screen Show (16:9)</PresentationFormat>
  <Paragraphs>183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Aptos</vt:lpstr>
      <vt:lpstr>Century Gothic</vt:lpstr>
      <vt:lpstr>Courier</vt:lpstr>
      <vt:lpstr>Wingdings 3</vt:lpstr>
      <vt:lpstr>Ion</vt:lpstr>
      <vt:lpstr>R Markdown to PowerPoint Presentation</vt:lpstr>
      <vt:lpstr>Why would you use R Markdown?</vt:lpstr>
      <vt:lpstr>Firstly - Why would you use R?</vt:lpstr>
      <vt:lpstr>Lets see R in action!</vt:lpstr>
      <vt:lpstr>Data cleaning and preprocessing</vt:lpstr>
      <vt:lpstr>Look out for outliers</vt:lpstr>
      <vt:lpstr>Check for inconsistencies</vt:lpstr>
      <vt:lpstr>Exploratory Data Analysis</vt:lpstr>
      <vt:lpstr>Average delay within the hour (Departure time)</vt:lpstr>
      <vt:lpstr>Average delay within the hour (Scheduled departure time)</vt:lpstr>
      <vt:lpstr>What day of the week should I leave to minimise delay?</vt:lpstr>
      <vt:lpstr>Joining with other datasets</vt:lpstr>
      <vt:lpstr>Let’s find the 48 hours with the worst delays</vt:lpstr>
      <vt:lpstr>Cross referencing with the weather dataset</vt:lpstr>
      <vt:lpstr>What happened on June 13 2013?</vt:lpstr>
      <vt:lpstr>After a bit of Googling…</vt:lpstr>
      <vt:lpstr>Two derecho series storms occurred</vt:lpstr>
      <vt:lpstr>Why would you want to create a PowerPoint Presentation from R Markdown?</vt:lpstr>
      <vt:lpstr>PowerPoint is universal</vt:lpstr>
      <vt:lpstr>Why would you use R Markdown?</vt:lpstr>
      <vt:lpstr>Here’s an example</vt:lpstr>
      <vt:lpstr>Combines two great things</vt:lpstr>
      <vt:lpstr>Demo: Creating a PowerPoint Presentation from R Markdown</vt:lpstr>
      <vt:lpstr>PowerPoint Presentation</vt:lpstr>
      <vt:lpstr>PowerPoint Presentation</vt:lpstr>
      <vt:lpstr>PowerPoint Presentation</vt:lpstr>
      <vt:lpstr>PowerPoint Presentation</vt:lpstr>
      <vt:lpstr>R Markdown</vt:lpstr>
      <vt:lpstr>Slide with Bullets</vt:lpstr>
      <vt:lpstr>Slide with R Output</vt:lpstr>
      <vt:lpstr>Slide with Plot</vt:lpstr>
      <vt:lpstr>Or simply render from a pre-existing RMarkdown document</vt:lpstr>
      <vt:lpstr>How it works</vt:lpstr>
      <vt:lpstr>Benefits of Markdown</vt:lpstr>
      <vt:lpstr>Basic formatting</vt:lpstr>
      <vt:lpstr>Images from file or the Web</vt:lpstr>
      <vt:lpstr>Columns</vt:lpstr>
      <vt:lpstr>Obviously, R code as well</vt:lpstr>
      <vt:lpstr>Thats how easy it is</vt:lpstr>
      <vt:lpstr>Summary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to PowerPoint Presentation</dc:title>
  <dc:creator>Martin</dc:creator>
  <cp:keywords/>
  <cp:lastModifiedBy>Martin Lukic</cp:lastModifiedBy>
  <cp:revision>1</cp:revision>
  <dcterms:created xsi:type="dcterms:W3CDTF">2024-02-22T14:59:53Z</dcterms:created>
  <dcterms:modified xsi:type="dcterms:W3CDTF">2024-02-22T15:27:03Z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2024-02-22</vt:lpwstr>
  </property>
  <property fmtid="{D5CDD505-2E9C-101B-9397-08002B2CF9AE}" pid="3" name="output">
    <vt:lpwstr>powerpoint_presentation</vt:lpwstr>
  </property>
</Properties>
</file>