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5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" TargetMode="External" /><Relationship Id="rId4" Type="http://schemas.openxmlformats.org/officeDocument/2006/relationships/image" Target="../media/image24.png" /><Relationship Id="rId3" Type="http://schemas.openxmlformats.org/officeDocument/2006/relationships/image" Target="../media/image12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 to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Martin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delay within the hour (Departure time)</a:t>
            </a:r>
          </a:p>
        </p:txBody>
      </p:sp>
      <p:pic>
        <p:nvPicPr>
          <p:cNvPr descr="Presentation_files/figure-pptx/EDA-avg-delay-hou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can we observe?</a:t>
            </a:r>
          </a:p>
          <a:p>
            <a:pPr lvl="0"/>
            <a:r>
              <a:rPr/>
              <a:t>Lower average delays around 25 and 55 minutes</a:t>
            </a:r>
          </a:p>
          <a:p>
            <a:pPr lvl="0"/>
            <a:r>
              <a:rPr/>
              <a:t>Peak of about 18 minutes delay around 17 minute hour mark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delay within the hour (Scheduled departure time)</a:t>
            </a:r>
          </a:p>
        </p:txBody>
      </p:sp>
      <p:pic>
        <p:nvPicPr>
          <p:cNvPr descr="Presentation_files/figure-pptx/EDA-avg-delay-hour-schedul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do we observe now?</a:t>
            </a:r>
          </a:p>
          <a:p>
            <a:pPr lvl="0"/>
            <a:r>
              <a:rPr/>
              <a:t>No pattern</a:t>
            </a:r>
          </a:p>
          <a:p>
            <a:pPr lvl="0"/>
            <a:r>
              <a:rPr/>
              <a:t>Our line is far “Spikier” in its appearance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does this suggest?</a:t>
            </a:r>
          </a:p>
          <a:p>
            <a:pPr lvl="0"/>
            <a:r>
              <a:rPr/>
              <a:t>Some sort of manipulation is present</a:t>
            </a:r>
          </a:p>
          <a:p>
            <a:pPr lvl="0"/>
            <a:r>
              <a:rPr/>
              <a:t>Likely due to human bias around wanting nice looking scheduled departure times</a:t>
            </a:r>
          </a:p>
          <a:p>
            <a:pPr lvl="0"/>
            <a:r>
              <a:rPr/>
              <a:t>Previous graph is a better representation of average delays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day of the week should I leave to minimise delay?</a:t>
            </a:r>
          </a:p>
        </p:txBody>
      </p:sp>
      <p:pic>
        <p:nvPicPr>
          <p:cNvPr descr="Presentation_files/figure-pptx/Best%20week%20da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days of the week</a:t>
            </a:r>
          </a:p>
          <a:p>
            <a:pPr lvl="0"/>
            <a:r>
              <a:rPr/>
              <a:t>Saturday with only an average delay of 7.5 mins!</a:t>
            </a:r>
          </a:p>
          <a:p>
            <a:pPr lvl="0"/>
            <a:r>
              <a:rPr/>
              <a:t>Interestingly, Sunday is slightly worse than Tuesday (Weekend vs Workweek)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Worst days of the week</a:t>
            </a:r>
          </a:p>
          <a:p>
            <a:pPr lvl="0"/>
            <a:r>
              <a:rPr/>
              <a:t>Thursday at about 16 mins!</a:t>
            </a:r>
          </a:p>
          <a:p>
            <a:pPr lvl="0"/>
            <a:r>
              <a:rPr/>
              <a:t>Monday unsurprisingly, as well as Friday (People wanting to go home or elsewhere)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non-cancelled flights effect cancelled flights?</a:t>
            </a:r>
          </a:p>
        </p:txBody>
      </p:sp>
      <p:pic>
        <p:nvPicPr>
          <p:cNvPr descr="Presentation_files/figure-pptx/non-cancelled-cancelled-flights-p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density comparison</a:t>
            </a:r>
          </a:p>
        </p:txBody>
      </p:sp>
      <p:pic>
        <p:nvPicPr>
          <p:cNvPr descr="Presentation_files/figure-pptx/non-cancelled-cancelled-flights-p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with other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nycflights13 has other datasets such as one called airports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× 7
##   faa     lat   lon   alt    tz dst   tzone           
##   &lt;chr&gt; &lt;dbl&gt; &lt;dbl&gt; &lt;dbl&gt; &lt;dbl&gt; &lt;chr&gt; &lt;chr&gt;           
## 1 04G    41.1 -80.6  1044    -5 A     America/New_York
## 2 06A    32.5 -85.7   264    -6 A     America/Chicago 
## 3 06C    42.0 -88.1   801    -6 A     America/Chicago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Geospatial visualisation of average delays</a:t>
            </a:r>
          </a:p>
        </p:txBody>
      </p:sp>
      <p:pic>
        <p:nvPicPr>
          <p:cNvPr descr="Presentation_files/figure-pptx/geospatial-delay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happened on June 13 2013?</a:t>
            </a:r>
          </a:p>
        </p:txBody>
      </p:sp>
      <p:pic>
        <p:nvPicPr>
          <p:cNvPr descr="Presentation_files/figure-pptx/June%2013th%2020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Very high delays in the eastern region of America</a:t>
            </a:r>
          </a:p>
          <a:p>
            <a:pPr lvl="0"/>
            <a:r>
              <a:rPr/>
              <a:t>Why?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a bit of Googling…</a:t>
            </a:r>
          </a:p>
        </p:txBody>
      </p:sp>
      <p:pic>
        <p:nvPicPr>
          <p:cNvPr descr="https://steelbluemedia.com/wp-content/uploads/2019/06/new-google-favicon-5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derecho series storms occurred</a:t>
            </a:r>
          </a:p>
        </p:txBody>
      </p:sp>
      <p:pic>
        <p:nvPicPr>
          <p:cNvPr descr="https://cdn.weatherworksinc.com/blogs/NWS%20Wiki%20Derecho%20with%20Storm%20Repor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would you use R Markdown?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would you want to create a PowerPoint Presentation from R Markdown?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is universal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Commonly used communication software</a:t>
            </a:r>
          </a:p>
          <a:p>
            <a:pPr lvl="0"/>
            <a:r>
              <a:rPr/>
              <a:t>Estimates of 20 million over 16’s in the UK have used PowerPoint before</a:t>
            </a:r>
          </a:p>
          <a:p>
            <a:pPr lvl="0"/>
            <a:r>
              <a:rPr/>
              <a:t>Very common in business</a:t>
            </a:r>
          </a:p>
          <a:p>
            <a:pPr lvl="0"/>
            <a:r>
              <a:rPr/>
              <a:t>Anecdotally, I had to use PowerPoint in highschool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Even if you hate PowerPoint</a:t>
            </a:r>
          </a:p>
          <a:p>
            <a:pPr lvl="0"/>
            <a:r>
              <a:rPr/>
              <a:t>Most people use Windows - It’s Window’s software</a:t>
            </a:r>
          </a:p>
          <a:p>
            <a:pPr lvl="0"/>
            <a:r>
              <a:rPr/>
              <a:t>Ease of use</a:t>
            </a:r>
          </a:p>
          <a:p>
            <a:pPr lvl="0"/>
            <a:r>
              <a:rPr/>
              <a:t>It’s not going away anytime soon</a:t>
            </a:r>
          </a:p>
        </p:txBody>
      </p:sp>
      <p:pic>
        <p:nvPicPr>
          <p:cNvPr descr="C:\Users\M\OneDrive\Documents\R\R%20Misc%20Projects\RMarkdown_PowerPoint\images\PowerPoint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387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would you use R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Easily reproducible</a:t>
            </a:r>
          </a:p>
          <a:p>
            <a:pPr lvl="0"/>
            <a:r>
              <a:rPr/>
              <a:t>Seamless integration of code and text (prose) to produce high quality reports</a:t>
            </a:r>
          </a:p>
          <a:p>
            <a:pPr lvl="0"/>
            <a:r>
              <a:rPr/>
              <a:t>Easy creation of dynamic reports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Multiple formats</a:t>
            </a:r>
          </a:p>
          <a:p>
            <a:pPr lvl="0"/>
            <a:r>
              <a:rPr/>
              <a:t>Supports various output formats (HTML, PDF, Word)</a:t>
            </a:r>
          </a:p>
          <a:p>
            <a:pPr lvl="0"/>
            <a:r>
              <a:rPr/>
              <a:t>and of course… PowerPoint!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And more</a:t>
            </a:r>
          </a:p>
          <a:p>
            <a:pPr lvl="0"/>
            <a:r>
              <a:rPr/>
              <a:t>Supports interactive elements and widgets</a:t>
            </a:r>
          </a:p>
          <a:p>
            <a:pPr lvl="0"/>
            <a:r>
              <a:rPr/>
              <a:t>Integrates with Git, useful for collaboration</a:t>
            </a:r>
          </a:p>
        </p:txBody>
      </p:sp>
      <p:pic>
        <p:nvPicPr>
          <p:cNvPr descr="C:\Users\M\OneDrive\Documents\R\R%20Misc%20Projects\RMarkdown_PowerPoint\images\RMarkdown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2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an example</a:t>
            </a:r>
          </a:p>
        </p:txBody>
      </p:sp>
      <p:pic>
        <p:nvPicPr>
          <p:cNvPr descr="C:\Users\M\OneDrive\Documents\R\R%20Misc%20Projects\RMarkdown_PowerPoint\images\RMarkdown_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Combination of prose and code</a:t>
            </a:r>
          </a:p>
          <a:p>
            <a:pPr lvl="0"/>
            <a:r>
              <a:rPr/>
              <a:t>Can obscure our code for presentation purposes</a:t>
            </a:r>
          </a:p>
          <a:p>
            <a:pPr lvl="0"/>
            <a:r>
              <a:rPr/>
              <a:t>Allows us to add comments about the “Why?” of our code for future-self/others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Combines two great things</a:t>
            </a:r>
          </a:p>
        </p:txBody>
      </p:sp>
      <p:pic>
        <p:nvPicPr>
          <p:cNvPr descr="C:\Users\M\OneDrive\Documents\R\R%20Misc%20Projects\RMarkdown_PowerPoint\images\RMarkdown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193800"/>
            <a:ext cx="292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:\Users\M\OneDrive\Documents\R\R%20Misc%20Projects\RMarkdown_PowerPoint\images\PowerPoint_log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387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Demo: Creating a PowerPoint Presentation from R Markdown</a:t>
            </a:r>
          </a:p>
        </p:txBody>
      </p:sp>
      <p:pic>
        <p:nvPicPr>
          <p:cNvPr descr="C:\Users\M\OneDrive\Documents\R\R%20Misc%20Projects\RMarkdown_PowerPoint\images\01_ppt_demo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184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\OneDrive\Documents\R\R%20Misc%20Projects\RMarkdown_PowerPoint\images\02_ppt_demo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193800"/>
            <a:ext cx="6311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\OneDrive\Documents\R\R%20Misc%20Projects\RMarkdown_PowerPoint\images\03_ppt_demo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30500" y="1193800"/>
            <a:ext cx="369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\OneDrive\Documents\R\R%20Misc%20Projects\RMarkdown_PowerPoint\images\04_ppt_demo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\OneDrive\Documents\R\R%20Misc%20Projects\RMarkdown_PowerPoint\images\05_ppt_demo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193800"/>
            <a:ext cx="584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Firstly - Why would you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Advantages</a:t>
            </a:r>
          </a:p>
          <a:p>
            <a:pPr lvl="0"/>
            <a:r>
              <a:rPr/>
              <a:t>Free and Open Source</a:t>
            </a:r>
          </a:p>
          <a:p>
            <a:pPr lvl="0"/>
            <a:r>
              <a:rPr/>
              <a:t>Provides powerful data analysis and visualization tools</a:t>
            </a:r>
          </a:p>
          <a:p>
            <a:pPr lvl="0"/>
            <a:r>
              <a:rPr/>
              <a:t>Reproducibility and documentation easy via R Markdown</a:t>
            </a:r>
          </a:p>
        </p:txBody>
      </p:sp>
      <p:pic>
        <p:nvPicPr>
          <p:cNvPr descr="C:\Users\M\OneDrive\Documents\R\R%20Misc%20Projects\RMarkdown_PowerPoint\images\RStudio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RStudio logo (R’s IDE)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simply render from a pre-existing RMarkdown document</a:t>
            </a:r>
          </a:p>
        </p:txBody>
      </p:sp>
      <p:pic>
        <p:nvPicPr>
          <p:cNvPr descr="C:\Users\M\OneDrive\Documents\R\R%20Misc%20Projects\RMarkdown_PowerPoint\images\01_ppt_demo_exist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it works</a:t>
            </a:r>
          </a:p>
        </p:txBody>
      </p:sp>
      <p:pic>
        <p:nvPicPr>
          <p:cNvPr descr="C:\Users\M\OneDrive\Documents\R\R%20Misc%20Projects\RMarkdown_PowerPoint\images\RMarkdown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193800"/>
            <a:ext cx="292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:\Users\M\OneDrive\Documents\R\R%20Misc%20Projects\RMarkdown_PowerPoint\images\PowerPoint_log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387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Benefits of Markdown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*italic*</a:t>
            </a:r>
          </a:p>
          <a:p>
            <a:pPr lvl="0"/>
            <a:r>
              <a:rPr/>
              <a:t>**bold**</a:t>
            </a:r>
          </a:p>
          <a:p>
            <a:pPr lvl="0"/>
            <a:r>
              <a:rPr/>
              <a:t>~~strikeout~~</a:t>
            </a:r>
          </a:p>
          <a:p>
            <a:pPr lvl="0"/>
            <a:r>
              <a:rPr/>
              <a:t>~subscript~</a:t>
            </a:r>
          </a:p>
          <a:p>
            <a:pPr lvl="0"/>
            <a:r>
              <a:rPr/>
              <a:t>^superscript^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i="1"/>
              <a:t>italic</a:t>
            </a:r>
          </a:p>
          <a:p>
            <a:pPr lvl="0"/>
            <a:r>
              <a:rPr b="1"/>
              <a:t>bold</a:t>
            </a:r>
          </a:p>
          <a:p>
            <a:pPr lvl="0"/>
            <a:r>
              <a:rPr strike="sngStrike"/>
              <a:t>strikeout</a:t>
            </a:r>
          </a:p>
          <a:p>
            <a:pPr lvl="0"/>
            <a:r>
              <a:rPr baseline="-25000"/>
              <a:t>subscript</a:t>
            </a:r>
          </a:p>
          <a:p>
            <a:pPr lvl="0"/>
            <a:r>
              <a:rPr baseline="30000"/>
              <a:t>superscript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Images from file or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![](</a:t>
            </a:r>
            <a:r>
              <a:rPr>
                <a:hlinkClick r:id="rId2"/>
              </a:rPr>
              <a:t>https://</a:t>
            </a:r>
            <a:r>
              <a:rPr/>
              <a:t>…/new-google-favicon-512.png){#fig:Google-logo}</a:t>
            </a:r>
          </a:p>
        </p:txBody>
      </p:sp>
      <p:pic>
        <p:nvPicPr>
          <p:cNvPr descr="https://steelbluemedia.com/wp-content/uploads/2019/06/new-google-favicon-5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25600"/>
            <a:ext cx="29591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![](C:…Markdown_logo.png){#fig:markdown-logo}</a:t>
            </a:r>
          </a:p>
        </p:txBody>
      </p:sp>
      <p:pic>
        <p:nvPicPr>
          <p:cNvPr descr="C:\Users\M\OneDrive\Documents\R\R%20Misc%20Projects\RMarkdown_PowerPoint\images\Markdown_logo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35500" y="18669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Supports two column layout by doing the following on the right. Contents are sandwiched between the colons.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:::::: {.columns} ::: {.column}</a:t>
            </a:r>
          </a:p>
          <a:p>
            <a:pPr lvl="0" indent="0" marL="0">
              <a:buNone/>
            </a:pPr>
            <a:r>
              <a:rPr/>
              <a:t>Column #1 content</a:t>
            </a:r>
          </a:p>
          <a:p>
            <a:pPr lvl="0" indent="0" marL="0">
              <a:buNone/>
            </a:pPr>
            <a:r>
              <a:rPr/>
              <a:t>:::</a:t>
            </a:r>
          </a:p>
          <a:p>
            <a:pPr lvl="0" indent="0" marL="0">
              <a:buNone/>
            </a:pPr>
            <a:r>
              <a:rPr/>
              <a:t>::: {.column}</a:t>
            </a:r>
          </a:p>
          <a:p>
            <a:pPr lvl="0" indent="0" marL="0">
              <a:buNone/>
            </a:pPr>
            <a:r>
              <a:rPr/>
              <a:t>Column #2 content</a:t>
            </a:r>
          </a:p>
          <a:p>
            <a:pPr lvl="0" indent="0" marL="0">
              <a:buNone/>
            </a:pPr>
            <a:r>
              <a:rPr/>
              <a:t>::: ::::::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see R in action!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Lets look at all flights that departed NYC (i.e. JRK, LGA or EWR) in 2013 and do some analysis.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336,776 × 8
##     year month   day dep_time sched_dep_time dep_delay carrier flight
##    &lt;int&gt; &lt;int&gt; &lt;int&gt;    &lt;int&gt;          &lt;int&gt;     &lt;dbl&gt; &lt;chr&gt;    &lt;int&gt;
##  1  2013     1     1      517            515         2 UA        1545
##  2  2013     1     1      533            529         4 UA        1714
##  3  2013     1     1      542            540         2 AA        1141
##  4  2013     1     1      544            545        -1 B6         725
##  5  2013     1     1      554            600        -6 DL         461
##  6  2013     1     1      554            558        -4 UA        1696
##  7  2013     1     1      555            600        -5 B6         507
##  8  2013     1     1      557            600        -3 EV        5708
##  9  2013     1     1      557            600        -3 B6          79
## 10  2013     1     1      558            600        -2 AA         301
## # ℹ 336,766 more rows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Obviously, R code as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Tables</a:t>
            </a:r>
          </a:p>
          <a:p>
            <a:pPr lvl="0"/>
            <a:r>
              <a:rPr/>
              <a:t>Plots</a:t>
            </a:r>
          </a:p>
          <a:p>
            <a:pPr lvl="0"/>
            <a:r>
              <a:rPr/>
              <a:t>Syntax highlighting</a:t>
            </a:r>
          </a:p>
        </p:txBody>
      </p:sp>
      <p:pic>
        <p:nvPicPr>
          <p:cNvPr descr="C:\Users\M\OneDrive\Documents\R\R%20Misc%20Projects\RMarkdown_PowerPoint\images\R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20800"/>
            <a:ext cx="4038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Thats how easy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 further fine tuning, you may need:</a:t>
            </a:r>
          </a:p>
          <a:p>
            <a:pPr lvl="0"/>
            <a:r>
              <a:rPr/>
              <a:t>R2PPT</a:t>
            </a:r>
          </a:p>
          <a:p>
            <a:pPr lvl="0"/>
            <a:r>
              <a:rPr/>
              <a:t>OfficeR</a:t>
            </a:r>
          </a:p>
          <a:p>
            <a:pPr lvl="0"/>
            <a:r>
              <a:rPr/>
              <a:t>Displayr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Learnt about R and some examples of what it can do</a:t>
            </a:r>
          </a:p>
          <a:p>
            <a:pPr lvl="0"/>
            <a:r>
              <a:rPr/>
              <a:t>Why you would want to use R Markdown</a:t>
            </a:r>
          </a:p>
          <a:p>
            <a:pPr lvl="0"/>
            <a:r>
              <a:rPr/>
              <a:t>How easy it is to make a PowerPoint Presentation from R Markdown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Flights overview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# A tibble: 336,776 × 7
##    origin dest  air_time distance  hour minute time_hour          
##    &lt;chr&gt;  &lt;chr&gt;    &lt;dbl&gt;    &lt;dbl&gt; &lt;dbl&gt;  &lt;dbl&gt; &lt;dttm&gt;             
##  1 EWR    IAH        227     1400     5     15 2013-01-01 05:00:00
##  2 LGA    IAH        227     1416     5     29 2013-01-01 05:00:00
##  3 JFK    MIA        160     1089     5     40 2013-01-01 05:00:00
##  4 JFK    BQN        183     1576     5     45 2013-01-01 05:00:00
##  5 LGA    ATL        116      762     6      0 2013-01-01 06:00:00
##  6 EWR    ORD        150      719     5     58 2013-01-01 05:00:00
##  7 EWR    FLL        158     1065     6      0 2013-01-01 06:00:00
##  8 LGA    IAD         53      229     6      0 2013-01-01 06:00:00
##  9 JFK    MCO        140      944     6      0 2013-01-01 06:00:00
## 10 LGA    ORD        138      733     6      0 2013-01-01 06:00:00
## # ℹ 336,766 more rows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cleaning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missing values per column</a:t>
            </a:r>
          </a:p>
          <a:p>
            <a:pPr lvl="0" indent="0">
              <a:buNone/>
            </a:pPr>
            <a:r>
              <a:rPr>
                <a:latin typeface="Courier"/>
              </a:rPr>
              <a:t>##  dep_time dep_delay  arr_time arr_delay   tailnum  air_time 
##      8255      8255      8713      9430      2512      9430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Missing values could be due to:</a:t>
            </a:r>
          </a:p>
          <a:p>
            <a:pPr lvl="0"/>
            <a:r>
              <a:rPr/>
              <a:t>Cancelled flights</a:t>
            </a:r>
          </a:p>
          <a:p>
            <a:pPr lvl="0"/>
            <a:r>
              <a:rPr/>
              <a:t>Sadly, some are crashed flights</a:t>
            </a:r>
          </a:p>
          <a:p>
            <a:pPr lvl="0"/>
            <a:r>
              <a:rPr/>
              <a:t>Legitimate data entry errors (Explicit vs implicit missing values)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 out for outliers</a:t>
            </a:r>
          </a:p>
        </p:txBody>
      </p:sp>
      <p:pic>
        <p:nvPicPr>
          <p:cNvPr descr="Presentation_files/figure-pptx/data-cleaning-outlie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for inconsistencies</a:t>
            </a:r>
          </a:p>
        </p:txBody>
      </p:sp>
      <p:pic>
        <p:nvPicPr>
          <p:cNvPr descr="Presentation_files/figure-pptx/data-cleaning-inconsistenc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Other things to check</a:t>
            </a:r>
          </a:p>
          <a:p>
            <a:pPr lvl="0"/>
            <a:r>
              <a:rPr/>
              <a:t>Are related columns consistent? (e.g. Does departure delay = departure time - scheduled departure time)</a:t>
            </a:r>
          </a:p>
          <a:p>
            <a:pPr lvl="0"/>
            <a:r>
              <a:rPr/>
              <a:t>Do values make sense (We can’t have a negative distance!)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Exploratory Data Analysis</a:t>
            </a:r>
          </a:p>
        </p:txBody>
      </p:sp>
      <p:pic>
        <p:nvPicPr>
          <p:cNvPr descr="Presentation_files/figure-pptx/EDA-dep-times-count-yea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Distribution of departure times across the year</a:t>
            </a:r>
          </a:p>
          <a:p>
            <a:pPr lvl="0"/>
            <a:r>
              <a:rPr/>
              <a:t>Why was there a drop somewhere around February?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to PowerPoint Presentation</dc:title>
  <dc:creator>Martin</dc:creator>
  <cp:keywords/>
  <dcterms:created xsi:type="dcterms:W3CDTF">2024-02-25T14:48:43Z</dcterms:created>
  <dcterms:modified xsi:type="dcterms:W3CDTF">2024-02-25T14:48:43Z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2024-02-25</vt:lpwstr>
  </property>
  <property fmtid="{D5CDD505-2E9C-101B-9397-08002B2CF9AE}" pid="3" name="output">
    <vt:lpwstr>powerpoint_presentation</vt:lpwstr>
  </property>
</Properties>
</file>