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2000" spc="-1" strike="noStrike">
              <a:latin typeface="Times New Roman"/>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en-US" sz="900" spc="-1" strike="noStrike">
              <a:latin typeface="Times New Roman"/>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en-US" sz="900" spc="-1" strike="noStrike">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2000" spc="-1" strike="noStrike">
              <a:latin typeface="Times New Roman"/>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900" spc="-1" strike="noStrike">
              <a:latin typeface="Times New Roman"/>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900" spc="-1" strike="noStrike">
              <a:latin typeface="Times New Roman"/>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900" spc="-1" strike="noStrike">
              <a:latin typeface="Times New Roman"/>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US" sz="900" spc="-1" strike="noStrike">
              <a:latin typeface="Times New Roman"/>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2000" spc="-1" strike="noStrike">
              <a:latin typeface="Times New Roman"/>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900" spc="-1" strike="noStrike">
              <a:latin typeface="Times New Roman"/>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900" spc="-1" strike="noStrike">
              <a:latin typeface="Times New Roman"/>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900" spc="-1" strike="noStrike">
              <a:latin typeface="Times New Roman"/>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900" spc="-1" strike="noStrike">
              <a:latin typeface="Times New Roman"/>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900" spc="-1" strike="noStrike">
              <a:latin typeface="Times New Roman"/>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900" spc="-1" strike="noStrike">
              <a:latin typeface="Times New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2000" spc="-1" strike="noStrike">
              <a:latin typeface="Times New Roman"/>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noAutofit/>
          </a:bodyPr>
          <a:p>
            <a:pPr algn="ctr"/>
            <a:endParaRPr b="0" lang="en-US" sz="800" spc="-1" strike="noStrike">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2000" spc="-1" strike="noStrike">
              <a:latin typeface="Times New Roman"/>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en-US" sz="900" spc="-1" strike="noStrike">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2000" spc="-1" strike="noStrike">
              <a:latin typeface="Times New Roman"/>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900" spc="-1" strike="noStrike">
              <a:latin typeface="Times New Roman"/>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900" spc="-1" strike="noStrike">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2000" spc="-1" strike="noStrike">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noAutofit/>
          </a:bodyPr>
          <a:p>
            <a:pPr algn="ctr"/>
            <a:endParaRPr b="0" lang="en-US" sz="800" spc="-1" strike="noStrike">
              <a:latin typeface="Times New Roman"/>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2000" spc="-1" strike="noStrike">
              <a:latin typeface="Times New Roman"/>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900" spc="-1" strike="noStrike">
              <a:latin typeface="Times New Roman"/>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900" spc="-1" strike="noStrike">
              <a:latin typeface="Times New Roman"/>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900" spc="-1" strike="noStrike">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2000" spc="-1" strike="noStrike">
              <a:latin typeface="Times New Roman"/>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900" spc="-1" strike="noStrike">
              <a:latin typeface="Times New Roman"/>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900" spc="-1" strike="noStrike">
              <a:latin typeface="Times New Roman"/>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US" sz="900" spc="-1" strike="noStrike">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2000" spc="-1" strike="noStrike">
              <a:latin typeface="Times New Roman"/>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900" spc="-1" strike="noStrike">
              <a:latin typeface="Times New Roman"/>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900" spc="-1" strike="noStrike">
              <a:latin typeface="Times New Roman"/>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en-US" sz="900" spc="-1" strike="noStrike">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en-US" sz="2000" spc="-1" strike="noStrike">
                <a:latin typeface="Times New Roman"/>
              </a:rPr>
              <a:t>Click to edit the title text format</a:t>
            </a:r>
            <a:endParaRPr b="0" lang="en-US" sz="2000" spc="-1" strike="noStrike">
              <a:latin typeface="Times New Roman"/>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397"/>
              </a:spcBef>
              <a:buClr>
                <a:srgbClr val="000000"/>
              </a:buClr>
              <a:buSzPct val="45000"/>
              <a:buFont typeface="Wingdings" charset="2"/>
              <a:buChar char=""/>
            </a:pPr>
            <a:r>
              <a:rPr b="0" lang="en-US" sz="900" spc="-1" strike="noStrike">
                <a:latin typeface="Times New Roman"/>
              </a:rPr>
              <a:t>Click to edit the outline text format</a:t>
            </a:r>
            <a:endParaRPr b="0" lang="en-US" sz="900" spc="-1" strike="noStrike">
              <a:latin typeface="Times New Roman"/>
            </a:endParaRPr>
          </a:p>
          <a:p>
            <a:pPr lvl="1" marL="864000" indent="-324000">
              <a:spcBef>
                <a:spcPts val="1134"/>
              </a:spcBef>
              <a:buClr>
                <a:srgbClr val="000000"/>
              </a:buClr>
              <a:buSzPct val="75000"/>
              <a:buFont typeface="Symbol" charset="2"/>
              <a:buChar char=""/>
            </a:pPr>
            <a:r>
              <a:rPr b="0" lang="en-US" sz="2800" spc="-1" strike="noStrike">
                <a:latin typeface="Times New Roman"/>
              </a:rPr>
              <a:t>Second Outline Level</a:t>
            </a:r>
            <a:endParaRPr b="0" lang="en-US" sz="2800" spc="-1" strike="noStrike">
              <a:latin typeface="Times New Roman"/>
            </a:endParaRPr>
          </a:p>
          <a:p>
            <a:pPr lvl="2" marL="1296000" indent="-288000">
              <a:spcBef>
                <a:spcPts val="850"/>
              </a:spcBef>
              <a:buClr>
                <a:srgbClr val="000000"/>
              </a:buClr>
              <a:buSzPct val="45000"/>
              <a:buFont typeface="Wingdings" charset="2"/>
              <a:buChar char=""/>
            </a:pPr>
            <a:r>
              <a:rPr b="0" lang="en-US" sz="2400" spc="-1" strike="noStrike">
                <a:latin typeface="Times New Roman"/>
              </a:rPr>
              <a:t>Third Outline Level</a:t>
            </a:r>
            <a:endParaRPr b="0" lang="en-US" sz="2400" spc="-1" strike="noStrike">
              <a:latin typeface="Times New Roman"/>
            </a:endParaRPr>
          </a:p>
          <a:p>
            <a:pPr lvl="3" marL="1728000" indent="-216000">
              <a:spcBef>
                <a:spcPts val="567"/>
              </a:spcBef>
              <a:buClr>
                <a:srgbClr val="000000"/>
              </a:buClr>
              <a:buSzPct val="75000"/>
              <a:buFont typeface="Symbol" charset="2"/>
              <a:buChar char=""/>
            </a:pPr>
            <a:r>
              <a:rPr b="0" lang="en-US" sz="2000" spc="-1" strike="noStrike">
                <a:latin typeface="Times New Roman"/>
              </a:rPr>
              <a:t>Fourth Outline Level</a:t>
            </a:r>
            <a:endParaRPr b="0" lang="en-US" sz="2000" spc="-1" strike="noStrike">
              <a:latin typeface="Times New Roman"/>
            </a:endParaRPr>
          </a:p>
          <a:p>
            <a:pPr lvl="4" marL="2160000" indent="-216000">
              <a:spcBef>
                <a:spcPts val="283"/>
              </a:spcBef>
              <a:buClr>
                <a:srgbClr val="000000"/>
              </a:buClr>
              <a:buSzPct val="45000"/>
              <a:buFont typeface="Wingdings" charset="2"/>
              <a:buChar char=""/>
            </a:pPr>
            <a:r>
              <a:rPr b="0" lang="en-US" sz="2000" spc="-1" strike="noStrike">
                <a:latin typeface="Times New Roman"/>
              </a:rPr>
              <a:t>Fifth Outline Level</a:t>
            </a:r>
            <a:endParaRPr b="0" lang="en-US" sz="2000" spc="-1" strike="noStrike">
              <a:latin typeface="Times New Roman"/>
            </a:endParaRPr>
          </a:p>
          <a:p>
            <a:pPr lvl="5" marL="2592000" indent="-216000">
              <a:spcBef>
                <a:spcPts val="283"/>
              </a:spcBef>
              <a:buClr>
                <a:srgbClr val="000000"/>
              </a:buClr>
              <a:buSzPct val="45000"/>
              <a:buFont typeface="Wingdings" charset="2"/>
              <a:buChar char=""/>
            </a:pPr>
            <a:r>
              <a:rPr b="0" lang="en-US" sz="2000" spc="-1" strike="noStrike">
                <a:latin typeface="Times New Roman"/>
              </a:rPr>
              <a:t>Sixth Outline Level</a:t>
            </a:r>
            <a:endParaRPr b="0" lang="en-US" sz="2000" spc="-1" strike="noStrike">
              <a:latin typeface="Times New Roman"/>
            </a:endParaRPr>
          </a:p>
          <a:p>
            <a:pPr lvl="6" marL="3024000" indent="-216000">
              <a:spcBef>
                <a:spcPts val="283"/>
              </a:spcBef>
              <a:buClr>
                <a:srgbClr val="000000"/>
              </a:buClr>
              <a:buSzPct val="45000"/>
              <a:buFont typeface="Wingdings" charset="2"/>
              <a:buChar char=""/>
            </a:pPr>
            <a:r>
              <a:rPr b="0" lang="en-US" sz="2000" spc="-1" strike="noStrike">
                <a:latin typeface="Times New Roman"/>
              </a:rPr>
              <a:t>Seventh Outline Level</a:t>
            </a:r>
            <a:endParaRPr b="0" lang="en-US" sz="2000" spc="-1" strike="noStrike">
              <a:latin typeface="Times New Roman"/>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noAutofit/>
          </a:bodyPr>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noAutofit/>
          </a:bodyPr>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noAutofit/>
          </a:bodyPr>
          <a:p>
            <a:pPr algn="r"/>
            <a:fld id="{CD34047F-2F63-43B0-9F91-A603B545A5A7}"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640080" y="914400"/>
            <a:ext cx="9071640" cy="3712680"/>
          </a:xfrm>
          <a:prstGeom prst="rect">
            <a:avLst/>
          </a:prstGeom>
          <a:noFill/>
          <a:ln>
            <a:noFill/>
          </a:ln>
        </p:spPr>
        <p:txBody>
          <a:bodyPr lIns="0" rIns="0" tIns="0" bIns="0" anchor="ctr">
            <a:noAutofit/>
          </a:bodyPr>
          <a:p>
            <a:pPr algn="ctr">
              <a:lnSpc>
                <a:spcPct val="150000"/>
              </a:lnSpc>
            </a:pPr>
            <a:r>
              <a:rPr b="0" lang="en-US" sz="4400" spc="-1" strike="noStrike">
                <a:solidFill>
                  <a:srgbClr val="000000"/>
                </a:solidFill>
                <a:latin typeface="Times New Roman"/>
                <a:ea typeface="Noto Sans CJK SC"/>
              </a:rPr>
              <a:t>  </a:t>
            </a:r>
            <a:r>
              <a:rPr b="0" lang="en-US" sz="4400" spc="-1" strike="noStrike">
                <a:solidFill>
                  <a:srgbClr val="000000"/>
                </a:solidFill>
                <a:latin typeface="Times New Roman"/>
                <a:ea typeface="Noto Sans CJK SC"/>
              </a:rPr>
              <a:t>ONLINE AGRI-MARKETING SYSTEM</a:t>
            </a:r>
            <a:endParaRPr b="0" lang="en-US" sz="4400" spc="-1" strike="noStrike">
              <a:latin typeface="Times New Roman"/>
            </a:endParaRPr>
          </a:p>
          <a:p>
            <a:pPr algn="ctr">
              <a:lnSpc>
                <a:spcPct val="150000"/>
              </a:lnSpc>
            </a:pPr>
            <a:endParaRPr b="0" lang="en-US" sz="4400" spc="-1" strike="noStrike">
              <a:latin typeface="Times New Roman"/>
            </a:endParaRPr>
          </a:p>
          <a:p>
            <a:pPr algn="ctr">
              <a:lnSpc>
                <a:spcPct val="150000"/>
              </a:lnSpc>
            </a:pPr>
            <a:r>
              <a:rPr b="0" lang="en-US" sz="4400" spc="-1" strike="noStrike">
                <a:solidFill>
                  <a:srgbClr val="000000"/>
                </a:solidFill>
                <a:latin typeface="Times New Roman"/>
                <a:ea typeface="Noto Sans CJK SC"/>
              </a:rPr>
              <a:t>Supervisor: P. Njuguna</a:t>
            </a:r>
            <a:endParaRPr b="0" lang="en-US" sz="4400" spc="-1" strike="noStrike">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TextShape 1"/>
          <p:cNvSpPr txBox="1"/>
          <p:nvPr/>
        </p:nvSpPr>
        <p:spPr>
          <a:xfrm>
            <a:off x="504000" y="226080"/>
            <a:ext cx="9071640" cy="946440"/>
          </a:xfrm>
          <a:prstGeom prst="rect">
            <a:avLst/>
          </a:prstGeom>
          <a:noFill/>
          <a:ln>
            <a:noFill/>
          </a:ln>
        </p:spPr>
        <p:txBody>
          <a:bodyPr lIns="0" rIns="0" tIns="0" bIns="0" anchor="ctr">
            <a:noAutofit/>
          </a:bodyPr>
          <a:p>
            <a:pPr algn="ctr"/>
            <a:endParaRPr b="0" lang="en-US" sz="2000" spc="-1" strike="noStrike">
              <a:latin typeface="Times New Roman"/>
            </a:endParaRPr>
          </a:p>
        </p:txBody>
      </p:sp>
      <p:sp>
        <p:nvSpPr>
          <p:cNvPr id="59" name="TextShape 2"/>
          <p:cNvSpPr txBox="1"/>
          <p:nvPr/>
        </p:nvSpPr>
        <p:spPr>
          <a:xfrm>
            <a:off x="504000" y="1326600"/>
            <a:ext cx="9071640" cy="3288240"/>
          </a:xfrm>
          <a:prstGeom prst="rect">
            <a:avLst/>
          </a:prstGeom>
          <a:noFill/>
          <a:ln>
            <a:noFill/>
          </a:ln>
        </p:spPr>
        <p:txBody>
          <a:bodyPr lIns="0" rIns="0" tIns="0" bIns="0">
            <a:normAutofit/>
          </a:bodyPr>
          <a:p>
            <a:r>
              <a:rPr b="0" lang="en-US" sz="900" spc="-1" strike="noStrike" u="sng">
                <a:solidFill>
                  <a:srgbClr val="000000"/>
                </a:solidFill>
                <a:uFillTx/>
                <a:latin typeface="Times New Roman"/>
              </a:rPr>
              <a:t>Payment section</a:t>
            </a:r>
            <a:endParaRPr b="0" lang="en-US" sz="900" spc="-1" strike="noStrike" u="sng">
              <a:solidFill>
                <a:srgbClr val="000000"/>
              </a:solidFill>
              <a:uFillTx/>
              <a:latin typeface="Times New Roman"/>
            </a:endParaRPr>
          </a:p>
          <a:p>
            <a:pPr>
              <a:lnSpc>
                <a:spcPct val="150000"/>
              </a:lnSpc>
              <a:spcBef>
                <a:spcPts val="397"/>
              </a:spcBef>
            </a:pPr>
            <a:endParaRPr b="0" lang="en-US" sz="900" spc="-1" strike="noStrike">
              <a:solidFill>
                <a:srgbClr val="000000"/>
              </a:solidFill>
              <a:latin typeface="Times New Roman"/>
            </a:endParaRPr>
          </a:p>
          <a:p>
            <a:pPr>
              <a:lnSpc>
                <a:spcPct val="150000"/>
              </a:lnSpc>
              <a:spcBef>
                <a:spcPts val="397"/>
              </a:spcBef>
            </a:pPr>
            <a:r>
              <a:rPr b="0" lang="en-US" sz="900" spc="-1" strike="noStrike">
                <a:solidFill>
                  <a:srgbClr val="000000"/>
                </a:solidFill>
                <a:latin typeface="Times New Roman"/>
              </a:rPr>
              <a:t>After an agreement is made between seller and buyer,they will use this section to make payments though :</a:t>
            </a:r>
            <a:endParaRPr b="0" lang="en-US" sz="900" spc="-1" strike="noStrike">
              <a:solidFill>
                <a:srgbClr val="000000"/>
              </a:solidFill>
              <a:latin typeface="Times New Roman"/>
            </a:endParaRPr>
          </a:p>
          <a:p>
            <a:pPr marL="478800">
              <a:lnSpc>
                <a:spcPct val="150000"/>
              </a:lnSpc>
              <a:spcBef>
                <a:spcPts val="397"/>
              </a:spcBef>
            </a:pPr>
            <a:r>
              <a:rPr b="0" lang="en-US" sz="900" spc="-1" strike="noStrike">
                <a:solidFill>
                  <a:srgbClr val="000000"/>
                </a:solidFill>
                <a:latin typeface="Times New Roman"/>
              </a:rPr>
              <a:t>1. Mobile services(m-pesa / airtelmoney)</a:t>
            </a:r>
            <a:endParaRPr b="0" lang="en-US" sz="900" spc="-1" strike="noStrike">
              <a:solidFill>
                <a:srgbClr val="000000"/>
              </a:solidFill>
              <a:latin typeface="Times New Roman"/>
            </a:endParaRPr>
          </a:p>
          <a:p>
            <a:pPr marL="478800">
              <a:lnSpc>
                <a:spcPct val="150000"/>
              </a:lnSpc>
              <a:spcBef>
                <a:spcPts val="397"/>
              </a:spcBef>
            </a:pPr>
            <a:r>
              <a:rPr b="0" lang="en-US" sz="900" spc="-1" strike="noStrike">
                <a:solidFill>
                  <a:srgbClr val="000000"/>
                </a:solidFill>
                <a:latin typeface="Times New Roman"/>
              </a:rPr>
              <a:t>2. Cash on delivery</a:t>
            </a:r>
            <a:endParaRPr b="0" lang="en-US" sz="900" spc="-1" strike="noStrike">
              <a:solidFill>
                <a:srgbClr val="000000"/>
              </a:solidFill>
              <a:latin typeface="Times New Roman"/>
            </a:endParaRPr>
          </a:p>
          <a:p>
            <a:r>
              <a:rPr b="0" lang="en-US" sz="900" spc="-1" strike="noStrike" u="sng">
                <a:solidFill>
                  <a:srgbClr val="000000"/>
                </a:solidFill>
                <a:uFillTx/>
                <a:latin typeface="Times New Roman"/>
              </a:rPr>
              <a:t> </a:t>
            </a:r>
            <a:r>
              <a:rPr b="0" lang="en-US" sz="900" spc="-1" strike="noStrike" u="sng">
                <a:solidFill>
                  <a:srgbClr val="000000"/>
                </a:solidFill>
                <a:uFillTx/>
                <a:latin typeface="Times New Roman"/>
              </a:rPr>
              <a:t>Market place</a:t>
            </a:r>
            <a:endParaRPr b="0" lang="en-US" sz="900" spc="-1" strike="noStrike" u="sng">
              <a:solidFill>
                <a:srgbClr val="000000"/>
              </a:solidFill>
              <a:uFillTx/>
              <a:latin typeface="Times New Roman"/>
            </a:endParaRPr>
          </a:p>
          <a:p>
            <a:pPr>
              <a:lnSpc>
                <a:spcPct val="150000"/>
              </a:lnSpc>
              <a:spcBef>
                <a:spcPts val="397"/>
              </a:spcBef>
            </a:pPr>
            <a:endParaRPr b="0" lang="en-US" sz="900" spc="-1" strike="noStrike">
              <a:solidFill>
                <a:srgbClr val="000000"/>
              </a:solidFill>
              <a:latin typeface="Times New Roman"/>
            </a:endParaRPr>
          </a:p>
          <a:p>
            <a:pPr>
              <a:lnSpc>
                <a:spcPct val="150000"/>
              </a:lnSpc>
              <a:spcBef>
                <a:spcPts val="397"/>
              </a:spcBef>
            </a:pPr>
            <a:r>
              <a:rPr b="0" lang="en-US" sz="900" spc="-1" strike="noStrike">
                <a:solidFill>
                  <a:srgbClr val="000000"/>
                </a:solidFill>
                <a:latin typeface="Times New Roman"/>
              </a:rPr>
              <a:t>This section will have several pages where a farmer will post his produces. The post will be made public to all users. On the other hand buyers will scroll through the listed items and proceed to payment section once they have agreed on price.</a:t>
            </a:r>
            <a:endParaRPr b="0" lang="en-US" sz="900" spc="-1" strike="noStrike">
              <a:solidFill>
                <a:srgbClr val="000000"/>
              </a:solidFill>
              <a:latin typeface="Times New Roman"/>
            </a:endParaRPr>
          </a:p>
          <a:p>
            <a:r>
              <a:rPr b="0" lang="en-US" sz="900" spc="-1" strike="noStrike" u="sng">
                <a:uFillTx/>
                <a:latin typeface="Times New Roman"/>
              </a:rPr>
              <a:t>Chat section(blog)</a:t>
            </a:r>
            <a:endParaRPr b="0" lang="en-US" sz="900" spc="-1" strike="noStrike" u="sng">
              <a:uFillTx/>
              <a:latin typeface="Times New Roman"/>
            </a:endParaRPr>
          </a:p>
          <a:p>
            <a:endParaRPr b="0" lang="en-US" sz="900" spc="-1" strike="noStrike">
              <a:latin typeface="Times New Roman"/>
            </a:endParaRPr>
          </a:p>
          <a:p>
            <a:pPr>
              <a:lnSpc>
                <a:spcPct val="150000"/>
              </a:lnSpc>
              <a:spcBef>
                <a:spcPts val="397"/>
              </a:spcBef>
            </a:pPr>
            <a:r>
              <a:rPr b="0" lang="en-US" sz="900" spc="-1" strike="noStrike">
                <a:solidFill>
                  <a:srgbClr val="000000"/>
                </a:solidFill>
                <a:latin typeface="Times New Roman"/>
              </a:rPr>
              <a:t>Chat section will enable buyers and sellers to exchange ideas and share experiences about various topics.</a:t>
            </a:r>
            <a:endParaRPr b="0" lang="en-US" sz="9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TextShape 1"/>
          <p:cNvSpPr txBox="1"/>
          <p:nvPr/>
        </p:nvSpPr>
        <p:spPr>
          <a:xfrm>
            <a:off x="504000" y="226080"/>
            <a:ext cx="9071640" cy="946440"/>
          </a:xfrm>
          <a:prstGeom prst="rect">
            <a:avLst/>
          </a:prstGeom>
          <a:noFill/>
          <a:ln>
            <a:noFill/>
          </a:ln>
        </p:spPr>
        <p:txBody>
          <a:bodyPr lIns="0" rIns="0" tIns="0" bIns="0" anchor="ctr">
            <a:noAutofit/>
          </a:bodyPr>
          <a:p>
            <a:pPr marL="216000" indent="-216000" algn="ctr">
              <a:buClr>
                <a:srgbClr val="000000"/>
              </a:buClr>
              <a:buSzPct val="45000"/>
              <a:buFont typeface="Wingdings" charset="2"/>
              <a:buChar char=""/>
            </a:pPr>
            <a:r>
              <a:rPr b="1" lang="en-US" sz="1400" spc="-1" strike="noStrike" u="sng">
                <a:solidFill>
                  <a:srgbClr val="000000"/>
                </a:solidFill>
                <a:uFillTx/>
                <a:latin typeface="Times New Roman"/>
                <a:ea typeface="Lohit Devanagari"/>
              </a:rPr>
              <a:t>METHODOLOGY</a:t>
            </a:r>
            <a:endParaRPr b="0" lang="en-US" sz="1400" spc="-1" strike="noStrike">
              <a:latin typeface="Times New Roman"/>
            </a:endParaRPr>
          </a:p>
        </p:txBody>
      </p:sp>
      <p:sp>
        <p:nvSpPr>
          <p:cNvPr id="61" name="TextShape 2"/>
          <p:cNvSpPr txBox="1"/>
          <p:nvPr/>
        </p:nvSpPr>
        <p:spPr>
          <a:xfrm>
            <a:off x="504000" y="1326600"/>
            <a:ext cx="9071640" cy="3288240"/>
          </a:xfrm>
          <a:prstGeom prst="rect">
            <a:avLst/>
          </a:prstGeom>
          <a:noFill/>
          <a:ln>
            <a:noFill/>
          </a:ln>
        </p:spPr>
        <p:txBody>
          <a:bodyPr lIns="0" rIns="0" tIns="0" bIns="0">
            <a:normAutofit fontScale="94000"/>
          </a:bodyPr>
          <a:p>
            <a:pPr>
              <a:lnSpc>
                <a:spcPct val="150000"/>
              </a:lnSpc>
              <a:spcBef>
                <a:spcPts val="397"/>
              </a:spcBef>
            </a:pPr>
            <a:r>
              <a:rPr b="0" lang="en-US" sz="3200" spc="-1" strike="noStrike">
                <a:solidFill>
                  <a:srgbClr val="000000"/>
                </a:solidFill>
                <a:latin typeface="Times New Roman"/>
                <a:ea typeface="Noto Sans CJK SC"/>
              </a:rPr>
              <a:t>waterfall development model is the most appropriate hence I have decided to use it. This project is of medium size and the requirements and user expectations are well known. Expertise that this model requires is readily available.</a:t>
            </a:r>
            <a:endParaRPr b="0" lang="en-US" sz="3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TextShape 1"/>
          <p:cNvSpPr txBox="1"/>
          <p:nvPr/>
        </p:nvSpPr>
        <p:spPr>
          <a:xfrm>
            <a:off x="504000" y="226080"/>
            <a:ext cx="9071640" cy="946440"/>
          </a:xfrm>
          <a:prstGeom prst="rect">
            <a:avLst/>
          </a:prstGeom>
          <a:noFill/>
          <a:ln>
            <a:noFill/>
          </a:ln>
        </p:spPr>
        <p:txBody>
          <a:bodyPr lIns="0" rIns="0" tIns="0" bIns="0" anchor="ctr">
            <a:noAutofit/>
          </a:bodyPr>
          <a:p>
            <a:pPr algn="ctr">
              <a:lnSpc>
                <a:spcPct val="150000"/>
              </a:lnSpc>
            </a:pPr>
            <a:r>
              <a:rPr b="0" lang="en-US" sz="4400" spc="-1" strike="noStrike" u="sng">
                <a:solidFill>
                  <a:srgbClr val="000000"/>
                </a:solidFill>
                <a:uFillTx/>
                <a:latin typeface="Times New Roman"/>
                <a:ea typeface="Noto Sans CJK SC"/>
              </a:rPr>
              <a:t>Requirement gathering and analysis</a:t>
            </a:r>
            <a:endParaRPr b="0" lang="en-US" sz="4400" spc="-1" strike="noStrike" u="sng">
              <a:solidFill>
                <a:srgbClr val="000000"/>
              </a:solidFill>
              <a:uFillTx/>
              <a:latin typeface="Times New Roman"/>
            </a:endParaRPr>
          </a:p>
        </p:txBody>
      </p:sp>
      <p:sp>
        <p:nvSpPr>
          <p:cNvPr id="63" name="TextShape 2"/>
          <p:cNvSpPr txBox="1"/>
          <p:nvPr/>
        </p:nvSpPr>
        <p:spPr>
          <a:xfrm>
            <a:off x="504000" y="1326600"/>
            <a:ext cx="9071640" cy="3288240"/>
          </a:xfrm>
          <a:prstGeom prst="rect">
            <a:avLst/>
          </a:prstGeom>
          <a:noFill/>
          <a:ln>
            <a:noFill/>
          </a:ln>
        </p:spPr>
        <p:txBody>
          <a:bodyPr lIns="0" rIns="0" tIns="0" bIns="0">
            <a:normAutofit fontScale="73000"/>
          </a:bodyPr>
          <a:p>
            <a:pPr>
              <a:lnSpc>
                <a:spcPct val="150000"/>
              </a:lnSpc>
              <a:spcBef>
                <a:spcPts val="397"/>
              </a:spcBef>
            </a:pPr>
            <a:r>
              <a:rPr b="0" lang="en-US" sz="3200" spc="-1" strike="noStrike">
                <a:solidFill>
                  <a:srgbClr val="000000"/>
                </a:solidFill>
                <a:latin typeface="Times New Roman"/>
                <a:ea typeface="Noto Sans CJK SC"/>
              </a:rPr>
              <a:t>detailed requirements of the system to be developed are established and   gathered from client(end user).This details are either functional or non functional requirements. The various forms of data gathering will be:Interviews and narratives,Journals and other printed media,Survey,Questionnaires</a:t>
            </a:r>
            <a:endParaRPr b="0" lang="en-US" sz="3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TextShape 1"/>
          <p:cNvSpPr txBox="1"/>
          <p:nvPr/>
        </p:nvSpPr>
        <p:spPr>
          <a:xfrm>
            <a:off x="504000" y="226080"/>
            <a:ext cx="9071640" cy="946440"/>
          </a:xfrm>
          <a:prstGeom prst="rect">
            <a:avLst/>
          </a:prstGeom>
          <a:noFill/>
          <a:ln>
            <a:noFill/>
          </a:ln>
        </p:spPr>
        <p:txBody>
          <a:bodyPr lIns="0" rIns="0" tIns="0" bIns="0" anchor="ctr">
            <a:noAutofit/>
          </a:bodyPr>
          <a:p>
            <a:pPr lvl="2" marL="648000" indent="-216000" algn="ctr">
              <a:lnSpc>
                <a:spcPct val="150000"/>
              </a:lnSpc>
              <a:buClr>
                <a:srgbClr val="000000"/>
              </a:buClr>
              <a:buSzPct val="45000"/>
              <a:buFont typeface="Wingdings" charset="2"/>
              <a:buChar char=""/>
            </a:pPr>
            <a:r>
              <a:rPr b="1" lang="en-US" sz="1200" spc="-1" strike="noStrike" u="sng">
                <a:solidFill>
                  <a:srgbClr val="000000"/>
                </a:solidFill>
                <a:uFillTx/>
                <a:latin typeface="Times New Roman"/>
                <a:ea typeface="Lohit Devanagari"/>
              </a:rPr>
              <a:t>System design </a:t>
            </a:r>
            <a:endParaRPr b="0" lang="en-US" sz="1200" spc="-1" strike="noStrike">
              <a:latin typeface="Times New Roman"/>
            </a:endParaRPr>
          </a:p>
        </p:txBody>
      </p:sp>
      <p:sp>
        <p:nvSpPr>
          <p:cNvPr id="65"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397"/>
              </a:spcBef>
              <a:buClr>
                <a:srgbClr val="000000"/>
              </a:buClr>
              <a:buSzPct val="45000"/>
              <a:buFont typeface="Wingdings" charset="2"/>
              <a:buChar char=""/>
            </a:pPr>
            <a:endParaRPr b="0" lang="en-US" sz="900" spc="-1" strike="noStrike">
              <a:latin typeface="Times New Roman"/>
            </a:endParaRPr>
          </a:p>
          <a:p>
            <a:pPr lvl="2" marL="648000" indent="-216000">
              <a:lnSpc>
                <a:spcPct val="150000"/>
              </a:lnSpc>
              <a:spcBef>
                <a:spcPts val="1236"/>
              </a:spcBef>
              <a:spcAft>
                <a:spcPts val="1060"/>
              </a:spcAft>
              <a:buClr>
                <a:srgbClr val="000000"/>
              </a:buClr>
              <a:buSzPct val="45000"/>
              <a:buFont typeface="Wingdings" charset="2"/>
              <a:buChar char=""/>
            </a:pPr>
            <a:r>
              <a:rPr b="1" lang="en-US" sz="1200" spc="-1" strike="noStrike">
                <a:solidFill>
                  <a:srgbClr val="000000"/>
                </a:solidFill>
                <a:latin typeface="Times New Roman"/>
                <a:ea typeface="Lohit Devanagari"/>
              </a:rPr>
              <a:t>the project design will be decided. This will be done by use of data flow diagram,flowcharts and entity relationship diagrams. This will done with high </a:t>
            </a:r>
            <a:r>
              <a:rPr b="1" lang="en-US" sz="1200" spc="-1" strike="noStrike">
                <a:solidFill>
                  <a:srgbClr val="000000"/>
                </a:solidFill>
                <a:latin typeface="Times New Roman"/>
                <a:ea typeface="Lohit Devanagari"/>
              </a:rPr>
              <a:t>consideration of of client taste. Activity diagram and use case diagrams will be used to show how information interact with each other and showing various </a:t>
            </a:r>
            <a:r>
              <a:rPr b="1" lang="en-US" sz="1200" spc="-1" strike="noStrike">
                <a:solidFill>
                  <a:srgbClr val="000000"/>
                </a:solidFill>
                <a:latin typeface="Times New Roman"/>
                <a:ea typeface="Lohit Devanagari"/>
              </a:rPr>
              <a:t>actors and their relationships receptively.</a:t>
            </a:r>
            <a:endParaRPr b="1"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TextShape 1"/>
          <p:cNvSpPr txBox="1"/>
          <p:nvPr/>
        </p:nvSpPr>
        <p:spPr>
          <a:xfrm>
            <a:off x="504000" y="226080"/>
            <a:ext cx="9071640" cy="946440"/>
          </a:xfrm>
          <a:prstGeom prst="rect">
            <a:avLst/>
          </a:prstGeom>
          <a:noFill/>
          <a:ln>
            <a:noFill/>
          </a:ln>
        </p:spPr>
        <p:txBody>
          <a:bodyPr lIns="0" rIns="0" tIns="0" bIns="0" anchor="ctr">
            <a:noAutofit/>
          </a:bodyPr>
          <a:p>
            <a:pPr lvl="2" marL="648000" indent="-216000" algn="ctr">
              <a:lnSpc>
                <a:spcPct val="150000"/>
              </a:lnSpc>
              <a:buClr>
                <a:srgbClr val="000000"/>
              </a:buClr>
              <a:buSzPct val="45000"/>
              <a:buFont typeface="Wingdings" charset="2"/>
              <a:buChar char=""/>
            </a:pPr>
            <a:r>
              <a:rPr b="1" lang="en-US" sz="1200" spc="-1" strike="noStrike" u="sng">
                <a:solidFill>
                  <a:srgbClr val="000000"/>
                </a:solidFill>
                <a:uFillTx/>
                <a:latin typeface="Times New Roman"/>
                <a:ea typeface="Lohit Devanagari"/>
              </a:rPr>
              <a:t>Implementation</a:t>
            </a:r>
            <a:endParaRPr b="0" lang="en-US" sz="1200" spc="-1" strike="noStrike">
              <a:latin typeface="Times New Roman"/>
            </a:endParaRPr>
          </a:p>
        </p:txBody>
      </p:sp>
      <p:sp>
        <p:nvSpPr>
          <p:cNvPr id="67" name="TextShape 2"/>
          <p:cNvSpPr txBox="1"/>
          <p:nvPr/>
        </p:nvSpPr>
        <p:spPr>
          <a:xfrm>
            <a:off x="504000" y="1326600"/>
            <a:ext cx="9071640" cy="3288240"/>
          </a:xfrm>
          <a:prstGeom prst="rect">
            <a:avLst/>
          </a:prstGeom>
          <a:noFill/>
          <a:ln>
            <a:noFill/>
          </a:ln>
        </p:spPr>
        <p:txBody>
          <a:bodyPr lIns="0" rIns="0" tIns="0" bIns="0">
            <a:normAutofit fontScale="56000"/>
          </a:bodyPr>
          <a:p>
            <a:pPr>
              <a:lnSpc>
                <a:spcPct val="150000"/>
              </a:lnSpc>
              <a:spcBef>
                <a:spcPts val="397"/>
              </a:spcBef>
            </a:pPr>
            <a:r>
              <a:rPr b="0" lang="en-US" sz="3200" spc="-1" strike="noStrike">
                <a:solidFill>
                  <a:srgbClr val="000000"/>
                </a:solidFill>
                <a:latin typeface="Times New Roman"/>
                <a:ea typeface="Noto Sans CJK SC"/>
              </a:rPr>
              <a:t> </a:t>
            </a:r>
            <a:r>
              <a:rPr b="0" lang="en-US" sz="3200" spc="-1" strike="noStrike">
                <a:solidFill>
                  <a:srgbClr val="000000"/>
                </a:solidFill>
                <a:latin typeface="Times New Roman"/>
                <a:ea typeface="Noto Sans CJK SC"/>
              </a:rPr>
              <a:t>During implementation phase,various unit test will be done to the respective components. During development of the system,various tools will be used,Javascript ,python,unified modeling language and html scripts for front end modelling will be used to develop web based application while for mobile application the following will be used.</a:t>
            </a:r>
            <a:endParaRPr b="0" lang="en-US" sz="3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TextShape 1"/>
          <p:cNvSpPr txBox="1"/>
          <p:nvPr/>
        </p:nvSpPr>
        <p:spPr>
          <a:xfrm>
            <a:off x="504000" y="226080"/>
            <a:ext cx="9071640" cy="946440"/>
          </a:xfrm>
          <a:prstGeom prst="rect">
            <a:avLst/>
          </a:prstGeom>
          <a:noFill/>
          <a:ln>
            <a:noFill/>
          </a:ln>
        </p:spPr>
        <p:txBody>
          <a:bodyPr lIns="0" rIns="0" tIns="0" bIns="0" anchor="ctr">
            <a:noAutofit/>
          </a:bodyPr>
          <a:p>
            <a:pPr lvl="2" marL="648000" indent="-216000" algn="ctr">
              <a:lnSpc>
                <a:spcPct val="150000"/>
              </a:lnSpc>
              <a:buClr>
                <a:srgbClr val="000000"/>
              </a:buClr>
              <a:buSzPct val="45000"/>
              <a:buFont typeface="Wingdings" charset="2"/>
              <a:buChar char=""/>
            </a:pPr>
            <a:r>
              <a:rPr b="1" lang="en-US" sz="1200" spc="-1" strike="noStrike" u="sng">
                <a:solidFill>
                  <a:srgbClr val="000000"/>
                </a:solidFill>
                <a:uFillTx/>
                <a:latin typeface="Times New Roman"/>
                <a:ea typeface="Lohit Devanagari"/>
              </a:rPr>
              <a:t>System testing</a:t>
            </a:r>
            <a:endParaRPr b="0" lang="en-US" sz="1200" spc="-1" strike="noStrike">
              <a:latin typeface="Times New Roman"/>
            </a:endParaRPr>
          </a:p>
        </p:txBody>
      </p:sp>
      <p:sp>
        <p:nvSpPr>
          <p:cNvPr id="69" name="TextShape 2"/>
          <p:cNvSpPr txBox="1"/>
          <p:nvPr/>
        </p:nvSpPr>
        <p:spPr>
          <a:xfrm>
            <a:off x="504000" y="1326600"/>
            <a:ext cx="9071640" cy="3288240"/>
          </a:xfrm>
          <a:prstGeom prst="rect">
            <a:avLst/>
          </a:prstGeom>
          <a:noFill/>
          <a:ln>
            <a:noFill/>
          </a:ln>
        </p:spPr>
        <p:txBody>
          <a:bodyPr lIns="0" rIns="0" tIns="0" bIns="0">
            <a:normAutofit fontScale="94000"/>
          </a:bodyPr>
          <a:p>
            <a:pPr>
              <a:lnSpc>
                <a:spcPct val="150000"/>
              </a:lnSpc>
              <a:spcBef>
                <a:spcPts val="397"/>
              </a:spcBef>
            </a:pPr>
            <a:r>
              <a:rPr b="0" lang="en-US" sz="3200" spc="-1" strike="noStrike">
                <a:solidFill>
                  <a:srgbClr val="000000"/>
                </a:solidFill>
                <a:latin typeface="Times New Roman"/>
                <a:ea typeface="Noto Sans CJK SC"/>
              </a:rPr>
              <a:t>All the units developed in the implementation phase will be integrated into a system after testing of each unit. Post integration the entire system is tested for any faults and failures. Therefore the system will be ready for deployment</a:t>
            </a:r>
            <a:endParaRPr b="0" lang="en-US" sz="3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TextShape 1"/>
          <p:cNvSpPr txBox="1"/>
          <p:nvPr/>
        </p:nvSpPr>
        <p:spPr>
          <a:xfrm>
            <a:off x="504000" y="226080"/>
            <a:ext cx="9071640" cy="946440"/>
          </a:xfrm>
          <a:prstGeom prst="rect">
            <a:avLst/>
          </a:prstGeom>
          <a:noFill/>
          <a:ln>
            <a:noFill/>
          </a:ln>
        </p:spPr>
        <p:txBody>
          <a:bodyPr lIns="0" rIns="0" tIns="0" bIns="0" anchor="ctr">
            <a:noAutofit/>
          </a:bodyPr>
          <a:p>
            <a:pPr lvl="2" marL="648000" indent="-216000" algn="ctr">
              <a:lnSpc>
                <a:spcPct val="150000"/>
              </a:lnSpc>
              <a:buClr>
                <a:srgbClr val="000000"/>
              </a:buClr>
              <a:buSzPct val="45000"/>
              <a:buFont typeface="Wingdings" charset="2"/>
              <a:buChar char=""/>
            </a:pPr>
            <a:r>
              <a:rPr b="1" lang="en-US" sz="1200" spc="-1" strike="noStrike" u="sng">
                <a:solidFill>
                  <a:srgbClr val="000000"/>
                </a:solidFill>
                <a:uFillTx/>
                <a:latin typeface="Times New Roman"/>
                <a:ea typeface="Lohit Devanagari"/>
              </a:rPr>
              <a:t>Deployment and Maintenance</a:t>
            </a:r>
            <a:endParaRPr b="0" lang="en-US" sz="1200" spc="-1" strike="noStrike">
              <a:latin typeface="Times New Roman"/>
            </a:endParaRPr>
          </a:p>
        </p:txBody>
      </p:sp>
      <p:sp>
        <p:nvSpPr>
          <p:cNvPr id="71" name="TextShape 2"/>
          <p:cNvSpPr txBox="1"/>
          <p:nvPr/>
        </p:nvSpPr>
        <p:spPr>
          <a:xfrm>
            <a:off x="504000" y="1326600"/>
            <a:ext cx="9071640" cy="3288240"/>
          </a:xfrm>
          <a:prstGeom prst="rect">
            <a:avLst/>
          </a:prstGeom>
          <a:noFill/>
          <a:ln>
            <a:noFill/>
          </a:ln>
        </p:spPr>
        <p:txBody>
          <a:bodyPr lIns="0" rIns="0" tIns="0" bIns="0">
            <a:normAutofit fontScale="70000"/>
          </a:bodyPr>
          <a:p>
            <a:pPr>
              <a:lnSpc>
                <a:spcPct val="150000"/>
              </a:lnSpc>
              <a:spcBef>
                <a:spcPts val="397"/>
              </a:spcBef>
            </a:pPr>
            <a:r>
              <a:rPr b="0" lang="en-US" sz="3200" spc="-1" strike="noStrike">
                <a:solidFill>
                  <a:srgbClr val="000000"/>
                </a:solidFill>
                <a:latin typeface="Times New Roman"/>
                <a:ea typeface="Noto Sans CJK SC"/>
              </a:rPr>
              <a:t>A system that will be completely error free will be handed over to the end user who will used to market and make payments for their products.</a:t>
            </a:r>
            <a:endParaRPr b="0" lang="en-US" sz="3200" spc="-1" strike="noStrike">
              <a:solidFill>
                <a:srgbClr val="000000"/>
              </a:solidFill>
              <a:latin typeface="Times New Roman"/>
            </a:endParaRPr>
          </a:p>
          <a:p>
            <a:pPr>
              <a:lnSpc>
                <a:spcPct val="150000"/>
              </a:lnSpc>
              <a:spcBef>
                <a:spcPts val="397"/>
              </a:spcBef>
            </a:pPr>
            <a:r>
              <a:rPr b="0" lang="en-US" sz="3200" spc="-1" strike="noStrike">
                <a:solidFill>
                  <a:srgbClr val="000000"/>
                </a:solidFill>
                <a:latin typeface="Times New Roman"/>
                <a:ea typeface="Noto Sans CJK SC"/>
              </a:rPr>
              <a:t>This will involve making sure the system is running properly and no errors will occur. Upgrade and update of the system will be done in this phase</a:t>
            </a:r>
            <a:endParaRPr b="0" lang="en-US" sz="3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TextShape 1"/>
          <p:cNvSpPr txBox="1"/>
          <p:nvPr/>
        </p:nvSpPr>
        <p:spPr>
          <a:xfrm>
            <a:off x="72360" y="226080"/>
            <a:ext cx="9071640" cy="946440"/>
          </a:xfrm>
          <a:prstGeom prst="rect">
            <a:avLst/>
          </a:prstGeom>
          <a:noFill/>
          <a:ln>
            <a:noFill/>
          </a:ln>
        </p:spPr>
        <p:txBody>
          <a:bodyPr lIns="0" rIns="0" tIns="0" bIns="0" anchor="ctr">
            <a:noAutofit/>
          </a:bodyPr>
          <a:p>
            <a:pPr lvl="1" marL="432000" indent="-216000" algn="ctr">
              <a:lnSpc>
                <a:spcPct val="150000"/>
              </a:lnSpc>
              <a:buClr>
                <a:srgbClr val="000000"/>
              </a:buClr>
              <a:buSzPct val="45000"/>
              <a:buFont typeface="Wingdings" charset="2"/>
              <a:buChar char=""/>
            </a:pPr>
            <a:r>
              <a:rPr b="1" lang="en-US" sz="1500" spc="-1" strike="noStrike" u="sng">
                <a:solidFill>
                  <a:srgbClr val="000000"/>
                </a:solidFill>
                <a:uFillTx/>
                <a:latin typeface="Times New Roman"/>
                <a:ea typeface="Lohit Devanagari"/>
              </a:rPr>
              <a:t> </a:t>
            </a:r>
            <a:r>
              <a:rPr b="1" lang="en-US" sz="1500" spc="-1" strike="noStrike" u="sng">
                <a:solidFill>
                  <a:srgbClr val="000000"/>
                </a:solidFill>
                <a:uFillTx/>
                <a:latin typeface="Times New Roman"/>
                <a:ea typeface="Lohit Devanagari"/>
              </a:rPr>
              <a:t>Problem Statement</a:t>
            </a:r>
            <a:endParaRPr b="0" lang="en-US" sz="1500" spc="-1" strike="noStrike">
              <a:latin typeface="Times New Roman"/>
            </a:endParaRPr>
          </a:p>
        </p:txBody>
      </p:sp>
      <p:sp>
        <p:nvSpPr>
          <p:cNvPr id="43" name="TextShape 2"/>
          <p:cNvSpPr txBox="1"/>
          <p:nvPr/>
        </p:nvSpPr>
        <p:spPr>
          <a:xfrm>
            <a:off x="712440" y="1371600"/>
            <a:ext cx="9071640" cy="3288240"/>
          </a:xfrm>
          <a:prstGeom prst="rect">
            <a:avLst/>
          </a:prstGeom>
          <a:noFill/>
          <a:ln>
            <a:noFill/>
          </a:ln>
        </p:spPr>
        <p:txBody>
          <a:bodyPr lIns="0" rIns="0" tIns="0" bIns="0">
            <a:normAutofit/>
          </a:bodyPr>
          <a:p>
            <a:pPr>
              <a:lnSpc>
                <a:spcPct val="100000"/>
              </a:lnSpc>
              <a:spcBef>
                <a:spcPts val="397"/>
              </a:spcBef>
            </a:pPr>
            <a:endParaRPr b="0" lang="en-US" sz="900" spc="-1" strike="noStrike">
              <a:solidFill>
                <a:srgbClr val="000000"/>
              </a:solidFill>
              <a:latin typeface="Times New Roman"/>
            </a:endParaRPr>
          </a:p>
          <a:p>
            <a:pPr>
              <a:lnSpc>
                <a:spcPct val="100000"/>
              </a:lnSpc>
              <a:spcBef>
                <a:spcPts val="397"/>
              </a:spcBef>
            </a:pPr>
            <a:endParaRPr b="0" lang="en-US" sz="900" spc="-1" strike="noStrike">
              <a:solidFill>
                <a:srgbClr val="000000"/>
              </a:solidFill>
              <a:latin typeface="Times New Roman"/>
            </a:endParaRPr>
          </a:p>
          <a:p>
            <a:pPr>
              <a:lnSpc>
                <a:spcPct val="100000"/>
              </a:lnSpc>
              <a:spcBef>
                <a:spcPts val="397"/>
              </a:spcBef>
            </a:pPr>
            <a:endParaRPr b="0" lang="en-US" sz="900" spc="-1" strike="noStrike">
              <a:solidFill>
                <a:srgbClr val="000000"/>
              </a:solidFill>
              <a:latin typeface="Times New Roman"/>
            </a:endParaRPr>
          </a:p>
          <a:p>
            <a:pPr>
              <a:lnSpc>
                <a:spcPct val="100000"/>
              </a:lnSpc>
              <a:spcBef>
                <a:spcPts val="397"/>
              </a:spcBef>
            </a:pPr>
            <a:r>
              <a:rPr b="0" lang="en-US" sz="1400" spc="-1" strike="noStrike">
                <a:solidFill>
                  <a:srgbClr val="000000"/>
                </a:solidFill>
                <a:latin typeface="Times New Roman"/>
                <a:ea typeface="Noto Sans CJK SC"/>
              </a:rPr>
              <a:t>most farmers are not willing to plant cash crops such as tea due to extortion from the middlemen</a:t>
            </a:r>
            <a:endParaRPr b="0" lang="en-US" sz="1400" spc="-1" strike="noStrike">
              <a:solidFill>
                <a:srgbClr val="000000"/>
              </a:solidFill>
              <a:latin typeface="Times New Roman"/>
            </a:endParaRPr>
          </a:p>
          <a:p>
            <a:pPr>
              <a:lnSpc>
                <a:spcPct val="100000"/>
              </a:lnSpc>
              <a:spcBef>
                <a:spcPts val="397"/>
              </a:spcBef>
            </a:pPr>
            <a:endParaRPr b="0" lang="en-US" sz="1400" spc="-1" strike="noStrike">
              <a:solidFill>
                <a:srgbClr val="000000"/>
              </a:solidFill>
              <a:latin typeface="Times New Roman"/>
            </a:endParaRPr>
          </a:p>
          <a:p>
            <a:pPr>
              <a:lnSpc>
                <a:spcPct val="100000"/>
              </a:lnSpc>
              <a:spcBef>
                <a:spcPts val="397"/>
              </a:spcBef>
            </a:pPr>
            <a:endParaRPr b="0" lang="en-US" sz="1400" spc="-1" strike="noStrike">
              <a:solidFill>
                <a:srgbClr val="000000"/>
              </a:solidFill>
              <a:latin typeface="Times New Roman"/>
            </a:endParaRPr>
          </a:p>
          <a:p>
            <a:pPr>
              <a:lnSpc>
                <a:spcPct val="100000"/>
              </a:lnSpc>
              <a:spcBef>
                <a:spcPts val="397"/>
              </a:spcBef>
            </a:pPr>
            <a:r>
              <a:rPr b="0" lang="en-US" sz="1400" spc="-1" strike="noStrike">
                <a:solidFill>
                  <a:srgbClr val="000000"/>
                </a:solidFill>
                <a:latin typeface="Times New Roman"/>
                <a:ea typeface="Noto Sans CJK SC"/>
              </a:rPr>
              <a:t>This project aims at eliminating middlemen and other negative factors which affect farmers </a:t>
            </a:r>
            <a:endParaRPr b="0" lang="en-US" sz="1400" spc="-1" strike="noStrike">
              <a:solidFill>
                <a:srgbClr val="000000"/>
              </a:solidFill>
              <a:latin typeface="Times New Roman"/>
            </a:endParaRPr>
          </a:p>
          <a:p>
            <a:pPr>
              <a:lnSpc>
                <a:spcPct val="150000"/>
              </a:lnSpc>
              <a:spcBef>
                <a:spcPts val="397"/>
              </a:spcBef>
            </a:pPr>
            <a:endParaRPr b="0" lang="en-US" sz="1400" spc="-1" strike="noStrike">
              <a:solidFill>
                <a:srgbClr val="000000"/>
              </a:solidFill>
              <a:latin typeface="Times New Roman"/>
            </a:endParaRPr>
          </a:p>
          <a:p>
            <a:pPr>
              <a:lnSpc>
                <a:spcPct val="150000"/>
              </a:lnSpc>
              <a:spcBef>
                <a:spcPts val="397"/>
              </a:spcBef>
            </a:pPr>
            <a:endParaRPr b="0" lang="en-US" sz="1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438120" y="226080"/>
            <a:ext cx="9071640" cy="946440"/>
          </a:xfrm>
          <a:prstGeom prst="rect">
            <a:avLst/>
          </a:prstGeom>
          <a:noFill/>
          <a:ln>
            <a:noFill/>
          </a:ln>
        </p:spPr>
        <p:txBody>
          <a:bodyPr lIns="0" rIns="0" tIns="0" bIns="0" anchor="ctr">
            <a:noAutofit/>
          </a:bodyPr>
          <a:p>
            <a:pPr lvl="1" marL="432000" indent="-216000" algn="ctr">
              <a:lnSpc>
                <a:spcPct val="150000"/>
              </a:lnSpc>
              <a:buClr>
                <a:srgbClr val="000000"/>
              </a:buClr>
              <a:buSzPct val="45000"/>
              <a:buFont typeface="Wingdings" charset="2"/>
              <a:buChar char=""/>
            </a:pPr>
            <a:r>
              <a:rPr b="1" lang="en-US" sz="1600" spc="-1" strike="noStrike" u="sng">
                <a:solidFill>
                  <a:srgbClr val="000000"/>
                </a:solidFill>
                <a:uFillTx/>
                <a:latin typeface="Times New Roman"/>
                <a:ea typeface="Lohit Devanagari"/>
              </a:rPr>
              <a:t>General objectives</a:t>
            </a:r>
            <a:endParaRPr b="0" lang="en-US" sz="1600" spc="-1" strike="noStrike">
              <a:latin typeface="Times New Roman"/>
            </a:endParaRPr>
          </a:p>
        </p:txBody>
      </p:sp>
      <p:sp>
        <p:nvSpPr>
          <p:cNvPr id="45" name="TextShape 2"/>
          <p:cNvSpPr txBox="1"/>
          <p:nvPr/>
        </p:nvSpPr>
        <p:spPr>
          <a:xfrm>
            <a:off x="529560" y="1005840"/>
            <a:ext cx="9071640" cy="4480560"/>
          </a:xfrm>
          <a:prstGeom prst="rect">
            <a:avLst/>
          </a:prstGeom>
          <a:noFill/>
          <a:ln>
            <a:noFill/>
          </a:ln>
        </p:spPr>
        <p:txBody>
          <a:bodyPr lIns="0" rIns="0" tIns="0" bIns="0">
            <a:normAutofit/>
          </a:bodyPr>
          <a:p>
            <a:pPr>
              <a:lnSpc>
                <a:spcPct val="150000"/>
              </a:lnSpc>
              <a:spcAft>
                <a:spcPts val="1236"/>
              </a:spcAft>
            </a:pPr>
            <a:r>
              <a:rPr b="0" lang="en-US" sz="1400" spc="-1" strike="noStrike">
                <a:solidFill>
                  <a:srgbClr val="000000"/>
                </a:solidFill>
                <a:latin typeface="Times New Roman"/>
                <a:ea typeface="Lohit Devanagari"/>
              </a:rPr>
              <a:t>To develop an online agri-marketing system which aims at improving the marketing strategies </a:t>
            </a:r>
            <a:endParaRPr b="0" lang="en-US" sz="1400" spc="-1" strike="noStrike">
              <a:solidFill>
                <a:srgbClr val="000000"/>
              </a:solidFill>
              <a:latin typeface="Times New Roman"/>
            </a:endParaRPr>
          </a:p>
          <a:p>
            <a:pPr>
              <a:lnSpc>
                <a:spcPct val="150000"/>
              </a:lnSpc>
              <a:spcAft>
                <a:spcPts val="1236"/>
              </a:spcAft>
            </a:pPr>
            <a:r>
              <a:rPr b="0" lang="en-US" sz="1400" spc="-1" strike="noStrike">
                <a:solidFill>
                  <a:srgbClr val="000000"/>
                </a:solidFill>
                <a:latin typeface="Times New Roman"/>
                <a:ea typeface="Lohit Devanagari"/>
              </a:rPr>
              <a:t>of farmers in rural areas.</a:t>
            </a:r>
            <a:endParaRPr b="0" lang="en-US" sz="1400" spc="-1" strike="noStrike">
              <a:solidFill>
                <a:srgbClr val="000000"/>
              </a:solidFill>
              <a:latin typeface="Times New Roman"/>
            </a:endParaRPr>
          </a:p>
          <a:p>
            <a:pPr lvl="2" marL="648000" indent="-216000">
              <a:spcBef>
                <a:spcPts val="1236"/>
              </a:spcBef>
              <a:spcAft>
                <a:spcPts val="1060"/>
              </a:spcAft>
              <a:buClr>
                <a:srgbClr val="000000"/>
              </a:buClr>
              <a:buSzPct val="45000"/>
              <a:buFont typeface="Wingdings" charset="2"/>
              <a:buChar char=""/>
            </a:pPr>
            <a:endParaRPr b="1" lang="en-US" sz="1400" spc="-1" strike="noStrike" u="sng">
              <a:uFillTx/>
              <a:latin typeface="Times New Roman"/>
            </a:endParaRPr>
          </a:p>
          <a:p>
            <a:pPr lvl="2" marL="648000" indent="-216000">
              <a:spcBef>
                <a:spcPts val="1236"/>
              </a:spcBef>
              <a:spcAft>
                <a:spcPts val="1060"/>
              </a:spcAft>
              <a:buClr>
                <a:srgbClr val="000000"/>
              </a:buClr>
              <a:buSzPct val="45000"/>
              <a:buFont typeface="Wingdings" charset="2"/>
              <a:buChar char=""/>
            </a:pPr>
            <a:endParaRPr b="1" lang="en-US" sz="1400" spc="-1" strike="noStrike" u="sng">
              <a:uFillTx/>
              <a:latin typeface="Times New Roman"/>
            </a:endParaRPr>
          </a:p>
          <a:p>
            <a:pPr lvl="2" marL="648000" indent="-216000">
              <a:spcBef>
                <a:spcPts val="1236"/>
              </a:spcBef>
              <a:spcAft>
                <a:spcPts val="1060"/>
              </a:spcAft>
              <a:buClr>
                <a:srgbClr val="000000"/>
              </a:buClr>
              <a:buSzPct val="45000"/>
              <a:buFont typeface="Wingdings" charset="2"/>
              <a:buChar char=""/>
            </a:pPr>
            <a:endParaRPr b="1" lang="en-US" sz="1400" spc="-1" strike="noStrike" u="sng">
              <a:uFillTx/>
              <a:latin typeface="Times New Roman"/>
            </a:endParaRPr>
          </a:p>
          <a:p>
            <a:pPr marL="478800" indent="-252000">
              <a:lnSpc>
                <a:spcPct val="150000"/>
              </a:lnSpc>
              <a:spcBef>
                <a:spcPts val="2115"/>
              </a:spcBef>
              <a:spcAft>
                <a:spcPts val="1060"/>
              </a:spcAft>
            </a:pPr>
            <a:endParaRPr b="1" lang="en-US" sz="1400" spc="-1" strike="noStrike">
              <a:latin typeface="Times New Roman"/>
            </a:endParaRPr>
          </a:p>
          <a:p>
            <a:pPr marL="478800" indent="-252000">
              <a:lnSpc>
                <a:spcPct val="150000"/>
              </a:lnSpc>
              <a:spcBef>
                <a:spcPts val="2115"/>
              </a:spcBef>
              <a:spcAft>
                <a:spcPts val="1060"/>
              </a:spcAft>
            </a:pPr>
            <a:endParaRPr b="1" lang="en-US" sz="1400" spc="-1" strike="noStrike">
              <a:latin typeface="Times New Roman"/>
            </a:endParaRPr>
          </a:p>
          <a:p>
            <a:pPr marL="478800" indent="-252000">
              <a:lnSpc>
                <a:spcPct val="150000"/>
              </a:lnSpc>
              <a:spcBef>
                <a:spcPts val="2115"/>
              </a:spcBef>
              <a:spcAft>
                <a:spcPts val="1060"/>
              </a:spcAft>
            </a:pPr>
            <a:endParaRPr b="1" lang="en-US" sz="1400" spc="-1" strike="noStrike">
              <a:latin typeface="Times New Roman"/>
            </a:endParaRPr>
          </a:p>
          <a:p>
            <a:pPr marL="478800" indent="-252000">
              <a:lnSpc>
                <a:spcPct val="150000"/>
              </a:lnSpc>
              <a:spcBef>
                <a:spcPts val="2115"/>
              </a:spcBef>
              <a:spcAft>
                <a:spcPts val="1060"/>
              </a:spcAft>
            </a:pPr>
            <a:r>
              <a:rPr b="0" lang="en-US" sz="1200" spc="-1" strike="noStrike">
                <a:solidFill>
                  <a:srgbClr val="000000"/>
                </a:solidFill>
                <a:latin typeface="Times New Roman"/>
                <a:ea typeface="Lohit Devanagari"/>
              </a:rPr>
              <a:t>.</a:t>
            </a:r>
            <a:endParaRPr b="1" lang="en-US" sz="1200" spc="-1" strike="noStrike">
              <a:latin typeface="Times New Roman"/>
            </a:endParaRPr>
          </a:p>
          <a:p>
            <a:pPr marL="478800" indent="-252000">
              <a:lnSpc>
                <a:spcPct val="150000"/>
              </a:lnSpc>
              <a:spcBef>
                <a:spcPts val="2115"/>
              </a:spcBef>
              <a:spcAft>
                <a:spcPts val="1060"/>
              </a:spcAft>
            </a:pPr>
            <a:endParaRPr b="1" lang="en-US" sz="1200" spc="-1" strike="noStrike">
              <a:latin typeface="Times New Roman"/>
            </a:endParaRPr>
          </a:p>
          <a:p>
            <a:pPr lvl="2" marL="648000" indent="-216000">
              <a:spcBef>
                <a:spcPts val="1236"/>
              </a:spcBef>
              <a:spcAft>
                <a:spcPts val="1060"/>
              </a:spcAft>
              <a:buClr>
                <a:srgbClr val="000000"/>
              </a:buClr>
              <a:buSzPct val="45000"/>
              <a:buFont typeface="Wingdings" charset="2"/>
              <a:buChar char=""/>
            </a:pPr>
            <a:endParaRPr b="1" lang="en-US" sz="1200" spc="-1" strike="noStrike" u="sng">
              <a:uFillTx/>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Shape 1"/>
          <p:cNvSpPr txBox="1"/>
          <p:nvPr/>
        </p:nvSpPr>
        <p:spPr>
          <a:xfrm>
            <a:off x="504000" y="226080"/>
            <a:ext cx="9071640" cy="946440"/>
          </a:xfrm>
          <a:prstGeom prst="rect">
            <a:avLst/>
          </a:prstGeom>
          <a:noFill/>
          <a:ln>
            <a:noFill/>
          </a:ln>
        </p:spPr>
        <p:txBody>
          <a:bodyPr lIns="0" rIns="0" tIns="0" bIns="0" anchor="ctr">
            <a:noAutofit/>
          </a:bodyPr>
          <a:p>
            <a:pPr lvl="2" marL="648000" indent="-216000" algn="ctr">
              <a:spcBef>
                <a:spcPts val="1236"/>
              </a:spcBef>
              <a:spcAft>
                <a:spcPts val="1060"/>
              </a:spcAft>
              <a:buClr>
                <a:srgbClr val="000000"/>
              </a:buClr>
              <a:buSzPct val="45000"/>
              <a:buFont typeface="Wingdings" charset="2"/>
              <a:buChar char=""/>
            </a:pPr>
            <a:r>
              <a:rPr b="1" lang="en-US" sz="1600" spc="-1" strike="noStrike" u="sng">
                <a:solidFill>
                  <a:srgbClr val="000000"/>
                </a:solidFill>
                <a:uFillTx/>
                <a:latin typeface="Times New Roman"/>
                <a:ea typeface="Lohit Devanagari"/>
              </a:rPr>
              <a:t>Specific objectives</a:t>
            </a:r>
            <a:endParaRPr b="0" lang="en-US" sz="1600" spc="-1" strike="noStrike">
              <a:latin typeface="Times New Roman"/>
            </a:endParaRPr>
          </a:p>
        </p:txBody>
      </p:sp>
      <p:sp>
        <p:nvSpPr>
          <p:cNvPr id="47" name="TextShape 2"/>
          <p:cNvSpPr txBox="1"/>
          <p:nvPr/>
        </p:nvSpPr>
        <p:spPr>
          <a:xfrm>
            <a:off x="548640" y="1463040"/>
            <a:ext cx="9071640" cy="3288240"/>
          </a:xfrm>
          <a:prstGeom prst="rect">
            <a:avLst/>
          </a:prstGeom>
          <a:noFill/>
          <a:ln>
            <a:noFill/>
          </a:ln>
        </p:spPr>
        <p:txBody>
          <a:bodyPr lIns="0" rIns="0" tIns="0" bIns="0">
            <a:normAutofit/>
          </a:bodyPr>
          <a:p>
            <a:pPr marL="478800" indent="-252000">
              <a:lnSpc>
                <a:spcPct val="150000"/>
              </a:lnSpc>
              <a:spcBef>
                <a:spcPts val="2115"/>
              </a:spcBef>
              <a:spcAft>
                <a:spcPts val="1060"/>
              </a:spcAft>
              <a:buClr>
                <a:srgbClr val="000000"/>
              </a:buClr>
              <a:buSzPct val="45000"/>
              <a:buFont typeface="Wingdings" charset="2"/>
              <a:buChar char=""/>
            </a:pPr>
            <a:r>
              <a:rPr b="0" lang="en-US" sz="1400" spc="-1" strike="noStrike">
                <a:solidFill>
                  <a:srgbClr val="000000"/>
                </a:solidFill>
                <a:latin typeface="Times New Roman"/>
                <a:ea typeface="Lohit Devanagari"/>
              </a:rPr>
              <a:t>To review current systems where farmers are using to sell their produce.</a:t>
            </a:r>
            <a:endParaRPr b="0" lang="en-US" sz="1400" spc="-1" strike="noStrike">
              <a:latin typeface="Times New Roman"/>
            </a:endParaRPr>
          </a:p>
          <a:p>
            <a:pPr marL="478800" indent="-252000">
              <a:lnSpc>
                <a:spcPct val="150000"/>
              </a:lnSpc>
              <a:spcBef>
                <a:spcPts val="2115"/>
              </a:spcBef>
              <a:spcAft>
                <a:spcPts val="1060"/>
              </a:spcAft>
              <a:buClr>
                <a:srgbClr val="000000"/>
              </a:buClr>
              <a:buSzPct val="45000"/>
              <a:buFont typeface="Wingdings" charset="2"/>
              <a:buChar char=""/>
            </a:pPr>
            <a:r>
              <a:rPr b="0" lang="en-US" sz="1400" spc="-1" strike="noStrike">
                <a:solidFill>
                  <a:srgbClr val="000000"/>
                </a:solidFill>
                <a:latin typeface="Times New Roman"/>
                <a:ea typeface="Lohit Devanagari"/>
              </a:rPr>
              <a:t>To design online agri-marketing system.</a:t>
            </a:r>
            <a:endParaRPr b="0" lang="en-US" sz="1400" spc="-1" strike="noStrike">
              <a:latin typeface="Times New Roman"/>
            </a:endParaRPr>
          </a:p>
          <a:p>
            <a:pPr marL="478800" indent="-252000">
              <a:lnSpc>
                <a:spcPct val="150000"/>
              </a:lnSpc>
              <a:spcBef>
                <a:spcPts val="2115"/>
              </a:spcBef>
              <a:spcAft>
                <a:spcPts val="1060"/>
              </a:spcAft>
              <a:buClr>
                <a:srgbClr val="000000"/>
              </a:buClr>
              <a:buSzPct val="45000"/>
              <a:buFont typeface="Wingdings" charset="2"/>
              <a:buChar char=""/>
            </a:pPr>
            <a:r>
              <a:rPr b="0" lang="en-US" sz="1400" spc="-1" strike="noStrike">
                <a:solidFill>
                  <a:srgbClr val="000000"/>
                </a:solidFill>
                <a:latin typeface="Times New Roman"/>
                <a:ea typeface="Lohit Devanagari"/>
              </a:rPr>
              <a:t>To implement online agri-marketing system.</a:t>
            </a:r>
            <a:endParaRPr b="0" lang="en-US" sz="1400" spc="-1" strike="noStrike">
              <a:latin typeface="Times New Roman"/>
            </a:endParaRPr>
          </a:p>
          <a:p>
            <a:pPr marL="478800" indent="-252000">
              <a:lnSpc>
                <a:spcPct val="150000"/>
              </a:lnSpc>
              <a:spcBef>
                <a:spcPts val="2115"/>
              </a:spcBef>
              <a:spcAft>
                <a:spcPts val="1060"/>
              </a:spcAft>
              <a:buClr>
                <a:srgbClr val="000000"/>
              </a:buClr>
              <a:buSzPct val="45000"/>
              <a:buFont typeface="Wingdings" charset="2"/>
              <a:buChar char=""/>
            </a:pPr>
            <a:r>
              <a:rPr b="0" lang="en-US" sz="1400" spc="-1" strike="noStrike">
                <a:solidFill>
                  <a:srgbClr val="000000"/>
                </a:solidFill>
                <a:latin typeface="Times New Roman"/>
                <a:ea typeface="Lohit Devanagari"/>
              </a:rPr>
              <a:t>To test online agri-marketing system.</a:t>
            </a:r>
            <a:endParaRPr b="0" lang="en-US" sz="1400" spc="-1" strike="noStrike">
              <a:latin typeface="Times New Roman"/>
            </a:endParaRPr>
          </a:p>
          <a:p>
            <a:pPr marL="478800" indent="-252000">
              <a:lnSpc>
                <a:spcPct val="150000"/>
              </a:lnSpc>
              <a:spcBef>
                <a:spcPts val="2115"/>
              </a:spcBef>
              <a:spcAft>
                <a:spcPts val="1060"/>
              </a:spcAft>
              <a:buClr>
                <a:srgbClr val="000000"/>
              </a:buClr>
              <a:buSzPct val="45000"/>
              <a:buFont typeface="Wingdings" charset="2"/>
              <a:buChar char=""/>
            </a:pPr>
            <a:r>
              <a:rPr b="0" lang="en-US" sz="1400" spc="-1" strike="noStrike">
                <a:solidFill>
                  <a:srgbClr val="000000"/>
                </a:solidFill>
                <a:latin typeface="Times New Roman"/>
                <a:ea typeface="Lohit Devanagari"/>
              </a:rPr>
              <a:t>To deploy online agri-marketing system.</a:t>
            </a:r>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TextShape 1"/>
          <p:cNvSpPr txBox="1"/>
          <p:nvPr/>
        </p:nvSpPr>
        <p:spPr>
          <a:xfrm>
            <a:off x="504000" y="226080"/>
            <a:ext cx="9071640" cy="946440"/>
          </a:xfrm>
          <a:prstGeom prst="rect">
            <a:avLst/>
          </a:prstGeom>
          <a:noFill/>
          <a:ln>
            <a:noFill/>
          </a:ln>
        </p:spPr>
        <p:txBody>
          <a:bodyPr lIns="0" rIns="0" tIns="0" bIns="0" anchor="ctr">
            <a:noAutofit/>
          </a:bodyPr>
          <a:p>
            <a:pPr lvl="1" marL="432000" indent="-216000" algn="ctr">
              <a:lnSpc>
                <a:spcPct val="150000"/>
              </a:lnSpc>
              <a:buClr>
                <a:srgbClr val="000000"/>
              </a:buClr>
              <a:buSzPct val="45000"/>
              <a:buFont typeface="Wingdings" charset="2"/>
              <a:buChar char=""/>
            </a:pPr>
            <a:r>
              <a:rPr b="1" lang="en-US" sz="1200" spc="-1" strike="noStrike" u="sng">
                <a:solidFill>
                  <a:srgbClr val="000000"/>
                </a:solidFill>
                <a:uFillTx/>
                <a:latin typeface="Times New Roman"/>
                <a:ea typeface="Lohit Devanagari"/>
              </a:rPr>
              <a:t>Justification</a:t>
            </a:r>
            <a:endParaRPr b="0" lang="en-US" sz="1200" spc="-1" strike="noStrike">
              <a:latin typeface="Times New Roman"/>
            </a:endParaRPr>
          </a:p>
        </p:txBody>
      </p:sp>
      <p:sp>
        <p:nvSpPr>
          <p:cNvPr id="49" name="TextShape 2"/>
          <p:cNvSpPr txBox="1"/>
          <p:nvPr/>
        </p:nvSpPr>
        <p:spPr>
          <a:xfrm>
            <a:off x="504000" y="1326600"/>
            <a:ext cx="9071640" cy="3288240"/>
          </a:xfrm>
          <a:prstGeom prst="rect">
            <a:avLst/>
          </a:prstGeom>
          <a:noFill/>
          <a:ln>
            <a:noFill/>
          </a:ln>
        </p:spPr>
        <p:txBody>
          <a:bodyPr lIns="0" rIns="0" tIns="0" bIns="0">
            <a:normAutofit fontScale="94000"/>
          </a:bodyPr>
          <a:p>
            <a:pPr>
              <a:lnSpc>
                <a:spcPct val="150000"/>
              </a:lnSpc>
              <a:spcBef>
                <a:spcPts val="397"/>
              </a:spcBef>
            </a:pPr>
            <a:r>
              <a:rPr b="0" lang="en-US" sz="3200" spc="-1" strike="noStrike">
                <a:solidFill>
                  <a:srgbClr val="000000"/>
                </a:solidFill>
                <a:latin typeface="Times New Roman"/>
                <a:ea typeface="Noto Sans CJK SC"/>
              </a:rPr>
              <a:t>The project will be of great importance to both parties (both sellers and buyer) in sense that middle men will be eliminated. This will lead to improved profit to the clients and buyers will get quality and fresh products of their choice.</a:t>
            </a:r>
            <a:endParaRPr b="0" lang="en-US" sz="3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Shape 1"/>
          <p:cNvSpPr txBox="1"/>
          <p:nvPr/>
        </p:nvSpPr>
        <p:spPr>
          <a:xfrm>
            <a:off x="504000" y="226080"/>
            <a:ext cx="9071640" cy="946440"/>
          </a:xfrm>
          <a:prstGeom prst="rect">
            <a:avLst/>
          </a:prstGeom>
          <a:noFill/>
          <a:ln>
            <a:noFill/>
          </a:ln>
        </p:spPr>
        <p:txBody>
          <a:bodyPr lIns="0" rIns="0" tIns="0" bIns="0" anchor="ctr">
            <a:noAutofit/>
          </a:bodyPr>
          <a:p>
            <a:pPr marL="216000" indent="-216000" algn="ctr">
              <a:lnSpc>
                <a:spcPct val="150000"/>
              </a:lnSpc>
              <a:buClr>
                <a:srgbClr val="000000"/>
              </a:buClr>
              <a:buSzPct val="45000"/>
              <a:buFont typeface="Wingdings" charset="2"/>
              <a:buChar char=""/>
            </a:pPr>
            <a:r>
              <a:rPr b="1" lang="en-US" sz="1400" spc="-1" strike="noStrike" u="sng">
                <a:solidFill>
                  <a:srgbClr val="000000"/>
                </a:solidFill>
                <a:uFillTx/>
                <a:latin typeface="Times New Roman"/>
                <a:ea typeface="Lohit Devanagari"/>
              </a:rPr>
              <a:t>LITERATURE REVIEW</a:t>
            </a:r>
            <a:endParaRPr b="0" lang="en-US" sz="1400" spc="-1" strike="noStrike">
              <a:latin typeface="Times New Roman"/>
            </a:endParaRPr>
          </a:p>
        </p:txBody>
      </p:sp>
      <p:sp>
        <p:nvSpPr>
          <p:cNvPr id="51" name="TextShape 2"/>
          <p:cNvSpPr txBox="1"/>
          <p:nvPr/>
        </p:nvSpPr>
        <p:spPr>
          <a:xfrm>
            <a:off x="504000" y="1326600"/>
            <a:ext cx="9071640" cy="3288240"/>
          </a:xfrm>
          <a:prstGeom prst="rect">
            <a:avLst/>
          </a:prstGeom>
          <a:noFill/>
          <a:ln>
            <a:noFill/>
          </a:ln>
        </p:spPr>
        <p:txBody>
          <a:bodyPr lIns="0" rIns="0" tIns="0" bIns="0">
            <a:normAutofit/>
          </a:bodyPr>
          <a:p>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TextShape 1"/>
          <p:cNvSpPr txBox="1"/>
          <p:nvPr/>
        </p:nvSpPr>
        <p:spPr>
          <a:xfrm>
            <a:off x="504000" y="226080"/>
            <a:ext cx="9071640" cy="946440"/>
          </a:xfrm>
          <a:prstGeom prst="rect">
            <a:avLst/>
          </a:prstGeom>
          <a:noFill/>
          <a:ln>
            <a:noFill/>
          </a:ln>
        </p:spPr>
        <p:txBody>
          <a:bodyPr lIns="0" rIns="0" tIns="0" bIns="0" anchor="ctr">
            <a:noAutofit/>
          </a:bodyPr>
          <a:p>
            <a:pPr lvl="1" marL="432000" indent="-216000" algn="ctr">
              <a:lnSpc>
                <a:spcPct val="150000"/>
              </a:lnSpc>
              <a:buClr>
                <a:srgbClr val="000000"/>
              </a:buClr>
              <a:buSzPct val="45000"/>
              <a:buFont typeface="Wingdings" charset="2"/>
              <a:buChar char=""/>
            </a:pPr>
            <a:r>
              <a:rPr b="1" lang="en-US" sz="1200" spc="-1" strike="noStrike" u="sng">
                <a:solidFill>
                  <a:srgbClr val="000000"/>
                </a:solidFill>
                <a:uFillTx/>
                <a:latin typeface="Times New Roman"/>
                <a:ea typeface="Lohit Devanagari"/>
              </a:rPr>
              <a:t>Similar work in Kenya</a:t>
            </a:r>
            <a:endParaRPr b="0" lang="en-US" sz="1200" spc="-1" strike="noStrike">
              <a:latin typeface="Times New Roman"/>
            </a:endParaRPr>
          </a:p>
        </p:txBody>
      </p:sp>
      <p:sp>
        <p:nvSpPr>
          <p:cNvPr id="53" name="TextShape 2"/>
          <p:cNvSpPr txBox="1"/>
          <p:nvPr/>
        </p:nvSpPr>
        <p:spPr>
          <a:xfrm>
            <a:off x="504000" y="1326600"/>
            <a:ext cx="9071640" cy="3288240"/>
          </a:xfrm>
          <a:prstGeom prst="rect">
            <a:avLst/>
          </a:prstGeom>
          <a:noFill/>
          <a:ln>
            <a:noFill/>
          </a:ln>
        </p:spPr>
        <p:txBody>
          <a:bodyPr lIns="0" rIns="0" tIns="0" bIns="0">
            <a:normAutofit/>
          </a:bodyPr>
          <a:p>
            <a:pPr lvl="2" marL="648000" indent="-216000">
              <a:lnSpc>
                <a:spcPct val="150000"/>
              </a:lnSpc>
              <a:spcBef>
                <a:spcPts val="1236"/>
              </a:spcBef>
              <a:spcAft>
                <a:spcPts val="1060"/>
              </a:spcAft>
              <a:buClr>
                <a:srgbClr val="000000"/>
              </a:buClr>
              <a:buSzPct val="45000"/>
              <a:buFont typeface="Wingdings" charset="2"/>
              <a:buChar char=""/>
            </a:pPr>
            <a:r>
              <a:rPr b="1" lang="en-US" sz="1200" spc="-1" strike="noStrike" u="sng">
                <a:solidFill>
                  <a:srgbClr val="000000"/>
                </a:solidFill>
                <a:uFillTx/>
                <a:latin typeface="Times New Roman"/>
                <a:ea typeface="Lohit Devanagari"/>
              </a:rPr>
              <a:t>M-farm</a:t>
            </a:r>
            <a:endParaRPr b="1" lang="en-US" sz="1200" spc="-1" strike="noStrike" u="sng">
              <a:solidFill>
                <a:srgbClr val="000000"/>
              </a:solidFill>
              <a:uFillTx/>
              <a:latin typeface="Times New Roman"/>
            </a:endParaRPr>
          </a:p>
          <a:p>
            <a:pPr lvl="2" marL="648000" indent="-216000">
              <a:lnSpc>
                <a:spcPct val="150000"/>
              </a:lnSpc>
              <a:spcBef>
                <a:spcPts val="1236"/>
              </a:spcBef>
              <a:spcAft>
                <a:spcPts val="1060"/>
              </a:spcAft>
              <a:buClr>
                <a:srgbClr val="000000"/>
              </a:buClr>
              <a:buSzPct val="45000"/>
              <a:buFont typeface="Wingdings" charset="2"/>
              <a:buChar char=""/>
            </a:pPr>
            <a:endParaRPr b="1" lang="en-US" sz="1200" spc="-1" strike="noStrike" u="sng">
              <a:solidFill>
                <a:srgbClr val="000000"/>
              </a:solidFill>
              <a:uFillTx/>
              <a:latin typeface="Times New Roman"/>
            </a:endParaRPr>
          </a:p>
          <a:p>
            <a:pPr lvl="2" marL="648000" indent="-216000">
              <a:spcBef>
                <a:spcPts val="1236"/>
              </a:spcBef>
              <a:spcAft>
                <a:spcPts val="1060"/>
              </a:spcAft>
              <a:buClr>
                <a:srgbClr val="000000"/>
              </a:buClr>
              <a:buSzPct val="45000"/>
              <a:buFont typeface="Wingdings" charset="2"/>
              <a:buChar char=""/>
            </a:pPr>
            <a:r>
              <a:rPr b="1" lang="en-US" sz="1200" spc="-1" strike="noStrike" u="sng">
                <a:solidFill>
                  <a:srgbClr val="000000"/>
                </a:solidFill>
                <a:uFillTx/>
                <a:latin typeface="Times New Roman"/>
                <a:ea typeface="Lohit Devanagari"/>
              </a:rPr>
              <a:t> </a:t>
            </a:r>
            <a:r>
              <a:rPr b="1" lang="en-US" sz="1200" spc="-1" strike="noStrike" u="sng">
                <a:solidFill>
                  <a:srgbClr val="000000"/>
                </a:solidFill>
                <a:uFillTx/>
                <a:latin typeface="Times New Roman"/>
                <a:ea typeface="Lohit Devanagari"/>
              </a:rPr>
              <a:t>Mkulima bora</a:t>
            </a:r>
            <a:endParaRPr b="1" lang="en-US" sz="1200" spc="-1" strike="noStrike" u="sng">
              <a:uFillTx/>
              <a:latin typeface="Times New Roman"/>
            </a:endParaRPr>
          </a:p>
          <a:p>
            <a:pPr lvl="2" marL="648000" indent="-216000">
              <a:spcBef>
                <a:spcPts val="1236"/>
              </a:spcBef>
              <a:spcAft>
                <a:spcPts val="1060"/>
              </a:spcAft>
              <a:buClr>
                <a:srgbClr val="000000"/>
              </a:buClr>
              <a:buSzPct val="45000"/>
              <a:buFont typeface="Wingdings" charset="2"/>
              <a:buChar char=""/>
            </a:pPr>
            <a:r>
              <a:rPr b="1" lang="en-US" sz="1200" spc="-1" strike="noStrike" u="sng">
                <a:solidFill>
                  <a:srgbClr val="000000"/>
                </a:solidFill>
                <a:uFillTx/>
                <a:latin typeface="Times New Roman"/>
                <a:ea typeface="Lohit Devanagari"/>
              </a:rPr>
              <a:t> </a:t>
            </a:r>
            <a:endParaRPr b="1" lang="en-US" sz="1200" spc="-1" strike="noStrike" u="sng">
              <a:uFillTx/>
              <a:latin typeface="Times New Roman"/>
            </a:endParaRPr>
          </a:p>
          <a:p>
            <a:pPr lvl="2" marL="648000" indent="-216000">
              <a:spcBef>
                <a:spcPts val="1236"/>
              </a:spcBef>
              <a:spcAft>
                <a:spcPts val="1060"/>
              </a:spcAft>
              <a:buClr>
                <a:srgbClr val="000000"/>
              </a:buClr>
              <a:buSzPct val="45000"/>
              <a:buFont typeface="Wingdings" charset="2"/>
              <a:buChar char=""/>
            </a:pPr>
            <a:r>
              <a:rPr b="1" lang="en-US" sz="1200" spc="-1" strike="noStrike" u="sng">
                <a:solidFill>
                  <a:srgbClr val="000000"/>
                </a:solidFill>
                <a:uFillTx/>
                <a:latin typeface="Times New Roman"/>
                <a:ea typeface="Lohit Devanagari"/>
              </a:rPr>
              <a:t>Zalisha app</a:t>
            </a:r>
            <a:endParaRPr b="1" lang="en-US" sz="1200" spc="-1" strike="noStrike" u="sng">
              <a:uFillTx/>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TextShape 1"/>
          <p:cNvSpPr txBox="1"/>
          <p:nvPr/>
        </p:nvSpPr>
        <p:spPr>
          <a:xfrm>
            <a:off x="504000" y="226080"/>
            <a:ext cx="9071640" cy="946440"/>
          </a:xfrm>
          <a:prstGeom prst="rect">
            <a:avLst/>
          </a:prstGeom>
          <a:noFill/>
          <a:ln>
            <a:noFill/>
          </a:ln>
        </p:spPr>
        <p:txBody>
          <a:bodyPr lIns="0" rIns="0" tIns="0" bIns="0" anchor="ctr">
            <a:noAutofit/>
          </a:bodyPr>
          <a:p>
            <a:pPr lvl="1" marL="432000" indent="-216000" algn="ctr">
              <a:buClr>
                <a:srgbClr val="000000"/>
              </a:buClr>
              <a:buSzPct val="45000"/>
              <a:buFont typeface="Wingdings" charset="2"/>
              <a:buChar char=""/>
            </a:pPr>
            <a:r>
              <a:rPr b="1" lang="en-US" sz="1200" spc="-1" strike="noStrike" u="sng">
                <a:uFillTx/>
                <a:latin typeface="Times New Roman"/>
                <a:ea typeface="Lohit Devanagari"/>
              </a:rPr>
              <a:t>Proposed system</a:t>
            </a:r>
            <a:endParaRPr b="0" lang="en-US" sz="1200" spc="-1" strike="noStrike">
              <a:latin typeface="Times New Roman"/>
            </a:endParaRPr>
          </a:p>
        </p:txBody>
      </p:sp>
      <p:sp>
        <p:nvSpPr>
          <p:cNvPr id="55" name="TextShape 2"/>
          <p:cNvSpPr txBox="1"/>
          <p:nvPr/>
        </p:nvSpPr>
        <p:spPr>
          <a:xfrm>
            <a:off x="504000" y="1326600"/>
            <a:ext cx="9071640" cy="3288240"/>
          </a:xfrm>
          <a:prstGeom prst="rect">
            <a:avLst/>
          </a:prstGeom>
          <a:noFill/>
          <a:ln>
            <a:noFill/>
          </a:ln>
        </p:spPr>
        <p:txBody>
          <a:bodyPr lIns="0" rIns="0" tIns="0" bIns="0">
            <a:normAutofit fontScale="73000"/>
          </a:bodyPr>
          <a:p>
            <a:pPr>
              <a:lnSpc>
                <a:spcPct val="150000"/>
              </a:lnSpc>
              <a:spcBef>
                <a:spcPts val="397"/>
              </a:spcBef>
            </a:pPr>
            <a:r>
              <a:rPr b="0" lang="en-US" sz="3200" spc="-1" strike="noStrike">
                <a:solidFill>
                  <a:srgbClr val="000000"/>
                </a:solidFill>
                <a:latin typeface="Times New Roman"/>
                <a:ea typeface="Noto Sans CJK SC"/>
              </a:rPr>
              <a:t>The project is a web based application. Online agri-marketing system will provide a wide range of possibilities to both parties.The seller will manage their marketpalce indipendently . The transaction  carried on the system will be absolutely free, that is the system will not impose any taxes on the transactions.</a:t>
            </a:r>
            <a:endParaRPr b="0" lang="en-US" sz="3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extShape 1"/>
          <p:cNvSpPr txBox="1"/>
          <p:nvPr/>
        </p:nvSpPr>
        <p:spPr>
          <a:xfrm>
            <a:off x="504000" y="226080"/>
            <a:ext cx="9071640" cy="946440"/>
          </a:xfrm>
          <a:prstGeom prst="rect">
            <a:avLst/>
          </a:prstGeom>
          <a:noFill/>
          <a:ln>
            <a:noFill/>
          </a:ln>
        </p:spPr>
        <p:txBody>
          <a:bodyPr lIns="0" rIns="0" tIns="0" bIns="0" anchor="ctr">
            <a:noAutofit/>
          </a:bodyPr>
          <a:p>
            <a:pPr algn="ctr">
              <a:lnSpc>
                <a:spcPct val="150000"/>
              </a:lnSpc>
            </a:pPr>
            <a:r>
              <a:rPr b="0" lang="en-US" sz="4400" spc="-1" strike="noStrike">
                <a:solidFill>
                  <a:srgbClr val="000000"/>
                </a:solidFill>
                <a:latin typeface="Times New Roman"/>
                <a:ea typeface="Noto Sans CJK SC"/>
              </a:rPr>
              <a:t>The system will comprise of :</a:t>
            </a:r>
            <a:endParaRPr b="0" lang="en-US" sz="4400" spc="-1" strike="noStrike">
              <a:solidFill>
                <a:srgbClr val="000000"/>
              </a:solidFill>
              <a:latin typeface="Times New Roman"/>
            </a:endParaRPr>
          </a:p>
        </p:txBody>
      </p:sp>
      <p:sp>
        <p:nvSpPr>
          <p:cNvPr id="57" name="TextShape 2"/>
          <p:cNvSpPr txBox="1"/>
          <p:nvPr/>
        </p:nvSpPr>
        <p:spPr>
          <a:xfrm>
            <a:off x="438120" y="1280160"/>
            <a:ext cx="9071640" cy="3288240"/>
          </a:xfrm>
          <a:prstGeom prst="rect">
            <a:avLst/>
          </a:prstGeom>
          <a:noFill/>
          <a:ln>
            <a:noFill/>
          </a:ln>
        </p:spPr>
        <p:txBody>
          <a:bodyPr lIns="0" rIns="0" tIns="0" bIns="0">
            <a:normAutofit/>
          </a:bodyPr>
          <a:p>
            <a:r>
              <a:rPr b="0" lang="en-US" sz="900" spc="-1" strike="noStrike">
                <a:solidFill>
                  <a:srgbClr val="000000"/>
                </a:solidFill>
                <a:latin typeface="Times New Roman"/>
              </a:rPr>
              <a:t>Home page:</a:t>
            </a:r>
            <a:endParaRPr b="0" lang="en-US" sz="900" spc="-1" strike="noStrike" u="sng">
              <a:solidFill>
                <a:srgbClr val="000000"/>
              </a:solidFill>
              <a:uFillTx/>
              <a:latin typeface="Times New Roman"/>
            </a:endParaRPr>
          </a:p>
          <a:p>
            <a:pPr>
              <a:lnSpc>
                <a:spcPct val="150000"/>
              </a:lnSpc>
              <a:spcBef>
                <a:spcPts val="397"/>
              </a:spcBef>
            </a:pPr>
            <a:r>
              <a:rPr b="0" lang="en-US" sz="900" spc="-1" strike="noStrike">
                <a:solidFill>
                  <a:srgbClr val="000000"/>
                </a:solidFill>
                <a:latin typeface="Times New Roman"/>
              </a:rPr>
              <a:t>This will the section one will be directed after logging  into into the system. The system title logo and all what the app is about will be displayed here.</a:t>
            </a:r>
            <a:endParaRPr b="0" lang="en-US" sz="900" spc="-1" strike="noStrike">
              <a:solidFill>
                <a:srgbClr val="000000"/>
              </a:solidFill>
              <a:latin typeface="Times New Roman"/>
            </a:endParaRPr>
          </a:p>
          <a:p>
            <a:endParaRPr b="0" lang="en-US" sz="900" spc="-1" strike="noStrike">
              <a:solidFill>
                <a:srgbClr val="000000"/>
              </a:solidFill>
              <a:latin typeface="Times New Roman"/>
            </a:endParaRPr>
          </a:p>
          <a:p>
            <a:r>
              <a:rPr b="0" lang="en-US" sz="900" spc="-1" strike="noStrike">
                <a:solidFill>
                  <a:srgbClr val="000000"/>
                </a:solidFill>
                <a:latin typeface="Times New Roman"/>
              </a:rPr>
              <a:t>Sign up/log in page:</a:t>
            </a:r>
            <a:endParaRPr b="0" lang="en-US" sz="900" spc="-1" strike="noStrike">
              <a:solidFill>
                <a:srgbClr val="000000"/>
              </a:solidFill>
              <a:latin typeface="Times New Roman"/>
            </a:endParaRPr>
          </a:p>
          <a:p>
            <a:pPr>
              <a:lnSpc>
                <a:spcPct val="150000"/>
              </a:lnSpc>
              <a:spcBef>
                <a:spcPts val="397"/>
              </a:spcBef>
            </a:pPr>
            <a:r>
              <a:rPr b="0" lang="en-US" sz="900" spc="-1" strike="noStrike">
                <a:solidFill>
                  <a:srgbClr val="000000"/>
                </a:solidFill>
                <a:latin typeface="Times New Roman"/>
              </a:rPr>
              <a:t>This is the section that seller will create an account. In order to create an account, user will be required to create a username ,an email and formulate a password of his/her choice.</a:t>
            </a:r>
            <a:endParaRPr b="0" lang="en-US" sz="900" spc="-1" strike="noStrike">
              <a:solidFill>
                <a:srgbClr val="000000"/>
              </a:solidFill>
              <a:latin typeface="Times New Roman"/>
            </a:endParaRPr>
          </a:p>
          <a:p>
            <a:pPr>
              <a:lnSpc>
                <a:spcPct val="150000"/>
              </a:lnSpc>
              <a:spcBef>
                <a:spcPts val="397"/>
              </a:spcBef>
            </a:pPr>
            <a:r>
              <a:rPr b="0" lang="en-US" sz="900" spc="-1" strike="noStrike">
                <a:solidFill>
                  <a:srgbClr val="000000"/>
                </a:solidFill>
                <a:latin typeface="Times New Roman"/>
              </a:rPr>
              <a:t>Administrator section:</a:t>
            </a:r>
            <a:endParaRPr b="0" lang="en-US" sz="900" spc="-1" strike="noStrike">
              <a:solidFill>
                <a:srgbClr val="000000"/>
              </a:solidFill>
              <a:latin typeface="Times New Roman"/>
            </a:endParaRPr>
          </a:p>
          <a:p>
            <a:pPr>
              <a:lnSpc>
                <a:spcPct val="150000"/>
              </a:lnSpc>
              <a:spcBef>
                <a:spcPts val="397"/>
              </a:spcBef>
            </a:pPr>
            <a:r>
              <a:rPr b="0" lang="en-US" sz="900" spc="-1" strike="noStrike">
                <a:solidFill>
                  <a:srgbClr val="000000"/>
                </a:solidFill>
                <a:latin typeface="Times New Roman"/>
              </a:rPr>
              <a:t>Administrator of the system will be stationed in this section</a:t>
            </a:r>
            <a:endParaRPr b="0" lang="en-US" sz="9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62</TotalTime>
  <Application>LibreOffice/6.4.6.2$Linux_X86_64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2021-04-08T21:10:15Z</dcterms:created>
  <dc:creator/>
  <dc:description/>
  <dc:language>en-US</dc:language>
  <cp:lastModifiedBy/>
  <dcterms:modified xsi:type="dcterms:W3CDTF">2021-04-09T08:10:31Z</dcterms:modified>
  <cp:revision>2</cp:revision>
  <dc:subject/>
  <dc:title/>
</cp:coreProperties>
</file>