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SemiBold"/>
      <p:regular r:id="rId20"/>
      <p:bold r:id="rId21"/>
      <p:italic r:id="rId22"/>
      <p:boldItalic r:id="rId23"/>
    </p:embeddedFont>
    <p:embeddedFont>
      <p:font typeface="Nunito"/>
      <p:regular r:id="rId24"/>
      <p:bold r:id="rId25"/>
      <p:italic r:id="rId26"/>
      <p:boldItalic r:id="rId27"/>
    </p:embeddedFont>
    <p:embeddedFont>
      <p:font typeface="Maven Pro"/>
      <p:regular r:id="rId28"/>
      <p:bold r:id="rId29"/>
    </p:embeddedFont>
    <p:embeddedFont>
      <p:font typeface="Nunito ExtraBold"/>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SemiBold-regular.fntdata"/><Relationship Id="rId22" Type="http://schemas.openxmlformats.org/officeDocument/2006/relationships/font" Target="fonts/NunitoSemiBold-italic.fntdata"/><Relationship Id="rId21" Type="http://schemas.openxmlformats.org/officeDocument/2006/relationships/font" Target="fonts/NunitoSemiBold-bold.fntdata"/><Relationship Id="rId24" Type="http://schemas.openxmlformats.org/officeDocument/2006/relationships/font" Target="fonts/Nunito-regular.fntdata"/><Relationship Id="rId23" Type="http://schemas.openxmlformats.org/officeDocument/2006/relationships/font" Target="fonts/Nunito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ExtraBold-boldItalic.fntdata"/><Relationship Id="rId30" Type="http://schemas.openxmlformats.org/officeDocument/2006/relationships/font" Target="fonts/NunitoExtraBo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7f989272ce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7f989272ce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7f989272ce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7f989272ce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7f989272ce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7f989272ce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7f989272ce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7f989272ce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7f989272ce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7f989272ce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7f989272c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7f989272c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7f989272c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7f989272c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7f989272ce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7f989272ce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7f989272ce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7f989272ce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7f989272ce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7f989272ce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7f989272ce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7f989272ce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7f989272ce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7f989272ce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7f989272ce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7f989272ce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gradFill>
          <a:gsLst>
            <a:gs pos="0">
              <a:srgbClr val="DCECD5"/>
            </a:gs>
            <a:gs pos="100000">
              <a:srgbClr val="93BC8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45775"/>
            <a:ext cx="6953700" cy="1506000"/>
          </a:xfrm>
          <a:prstGeom prst="rect">
            <a:avLst/>
          </a:prstGeom>
        </p:spPr>
        <p:txBody>
          <a:bodyPr anchorCtr="0" anchor="ctr" bIns="91425" lIns="91425" spcFirstLastPara="1" rIns="91425" wrap="square" tIns="91425">
            <a:normAutofit fontScale="90000"/>
          </a:bodyPr>
          <a:lstStyle/>
          <a:p>
            <a:pPr indent="0" lvl="0" marL="0" rtl="0" algn="l">
              <a:lnSpc>
                <a:spcPct val="135714"/>
              </a:lnSpc>
              <a:spcBef>
                <a:spcPts val="0"/>
              </a:spcBef>
              <a:spcAft>
                <a:spcPts val="0"/>
              </a:spcAft>
              <a:buNone/>
            </a:pPr>
            <a:r>
              <a:rPr i="1" lang="en" sz="2883">
                <a:solidFill>
                  <a:srgbClr val="1F1F1F"/>
                </a:solidFill>
                <a:latin typeface="Courier New"/>
                <a:ea typeface="Courier New"/>
                <a:cs typeface="Courier New"/>
                <a:sym typeface="Courier New"/>
              </a:rPr>
              <a:t>NATURAL LANGUAGE PROCESSING(NLP) - SENTIMENT ANALYSIS</a:t>
            </a:r>
            <a:endParaRPr i="1" sz="2883">
              <a:solidFill>
                <a:srgbClr val="1F1F1F"/>
              </a:solidFill>
              <a:latin typeface="Courier New"/>
              <a:ea typeface="Courier New"/>
              <a:cs typeface="Courier New"/>
              <a:sym typeface="Courier New"/>
            </a:endParaRPr>
          </a:p>
          <a:p>
            <a:pPr indent="0" lvl="0" marL="0" rtl="0" algn="l">
              <a:spcBef>
                <a:spcPts val="0"/>
              </a:spcBef>
              <a:spcAft>
                <a:spcPts val="0"/>
              </a:spcAft>
              <a:buNone/>
            </a:pPr>
            <a:r>
              <a:t/>
            </a:r>
            <a:endParaRPr sz="3800"/>
          </a:p>
        </p:txBody>
      </p:sp>
      <p:sp>
        <p:nvSpPr>
          <p:cNvPr id="278" name="Google Shape;278;p13"/>
          <p:cNvSpPr txBox="1"/>
          <p:nvPr>
            <p:ph idx="1" type="subTitle"/>
          </p:nvPr>
        </p:nvSpPr>
        <p:spPr>
          <a:xfrm>
            <a:off x="896875" y="1651725"/>
            <a:ext cx="3180900" cy="639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8000">
                <a:solidFill>
                  <a:srgbClr val="1F1F1F"/>
                </a:solidFill>
              </a:rPr>
              <a:t>BY: </a:t>
            </a:r>
            <a:r>
              <a:rPr b="1" lang="en" sz="8000">
                <a:solidFill>
                  <a:srgbClr val="1F1F1F"/>
                </a:solidFill>
              </a:rPr>
              <a:t>MARTIN W. NGUGI </a:t>
            </a:r>
            <a:endParaRPr b="1" sz="8000">
              <a:solidFill>
                <a:srgbClr val="1F1F1F"/>
              </a:solidFill>
            </a:endParaRPr>
          </a:p>
          <a:p>
            <a:pPr indent="0" lvl="0" marL="0" rtl="0" algn="l">
              <a:spcBef>
                <a:spcPts val="0"/>
              </a:spcBef>
              <a:spcAft>
                <a:spcPts val="0"/>
              </a:spcAft>
              <a:buNone/>
            </a:pPr>
            <a:r>
              <a:t/>
            </a:r>
            <a:endParaRPr b="1" sz="1800">
              <a:solidFill>
                <a:srgbClr val="1F1F1F"/>
              </a:solidFill>
            </a:endParaRPr>
          </a:p>
          <a:p>
            <a:pPr indent="0" lvl="0" marL="0" rtl="0" algn="l">
              <a:spcBef>
                <a:spcPts val="0"/>
              </a:spcBef>
              <a:spcAft>
                <a:spcPts val="0"/>
              </a:spcAft>
              <a:buNone/>
            </a:pPr>
            <a:r>
              <a:t/>
            </a:r>
            <a:endParaRPr b="1" sz="1800">
              <a:solidFill>
                <a:srgbClr val="1F1F1F"/>
              </a:solidFill>
            </a:endParaRPr>
          </a:p>
          <a:p>
            <a:pPr indent="0" lvl="0" marL="0" rtl="0" algn="l">
              <a:spcBef>
                <a:spcPts val="0"/>
              </a:spcBef>
              <a:spcAft>
                <a:spcPts val="0"/>
              </a:spcAft>
              <a:buNone/>
            </a:pPr>
            <a:r>
              <a:t/>
            </a:r>
            <a:endParaRPr b="1" sz="1800">
              <a:solidFill>
                <a:srgbClr val="1F1F1F"/>
              </a:solidFill>
            </a:endParaRPr>
          </a:p>
          <a:p>
            <a:pPr indent="0" lvl="0" marL="0" rtl="0" algn="l">
              <a:spcBef>
                <a:spcPts val="0"/>
              </a:spcBef>
              <a:spcAft>
                <a:spcPts val="0"/>
              </a:spcAft>
              <a:buNone/>
            </a:pPr>
            <a:r>
              <a:t/>
            </a:r>
            <a:endParaRPr b="1" sz="1800">
              <a:solidFill>
                <a:srgbClr val="1F1F1F"/>
              </a:solidFill>
            </a:endParaRPr>
          </a:p>
          <a:p>
            <a:pPr indent="0" lvl="0" marL="0" rtl="0" algn="l">
              <a:spcBef>
                <a:spcPts val="0"/>
              </a:spcBef>
              <a:spcAft>
                <a:spcPts val="0"/>
              </a:spcAft>
              <a:buNone/>
            </a:pPr>
            <a:r>
              <a:t/>
            </a:r>
            <a:endParaRPr b="1" sz="1800">
              <a:solidFill>
                <a:srgbClr val="1F1F1F"/>
              </a:solidFill>
            </a:endParaRPr>
          </a:p>
          <a:p>
            <a:pPr indent="0" lvl="0" marL="0" rtl="0" algn="l">
              <a:spcBef>
                <a:spcPts val="0"/>
              </a:spcBef>
              <a:spcAft>
                <a:spcPts val="0"/>
              </a:spcAft>
              <a:buNone/>
            </a:pPr>
            <a:r>
              <a:t/>
            </a:r>
            <a:endParaRPr b="1" sz="1800">
              <a:solidFill>
                <a:srgbClr val="1F1F1F"/>
              </a:solidFill>
            </a:endParaRPr>
          </a:p>
        </p:txBody>
      </p:sp>
      <p:pic>
        <p:nvPicPr>
          <p:cNvPr id="279" name="Google Shape;279;p13"/>
          <p:cNvPicPr preferRelativeResize="0"/>
          <p:nvPr/>
        </p:nvPicPr>
        <p:blipFill>
          <a:blip r:embed="rId3">
            <a:alphaModFix/>
          </a:blip>
          <a:stretch>
            <a:fillRect/>
          </a:stretch>
        </p:blipFill>
        <p:spPr>
          <a:xfrm>
            <a:off x="4077700" y="1651725"/>
            <a:ext cx="4163871" cy="2266951"/>
          </a:xfrm>
          <a:prstGeom prst="rect">
            <a:avLst/>
          </a:prstGeom>
          <a:noFill/>
          <a:ln>
            <a:noFill/>
          </a:ln>
        </p:spPr>
      </p:pic>
      <p:sp>
        <p:nvSpPr>
          <p:cNvPr id="280" name="Google Shape;280;p13"/>
          <p:cNvSpPr txBox="1"/>
          <p:nvPr/>
        </p:nvSpPr>
        <p:spPr>
          <a:xfrm>
            <a:off x="824000" y="2902875"/>
            <a:ext cx="3000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1F1F1F"/>
                </a:solidFill>
                <a:latin typeface="Nunito"/>
                <a:ea typeface="Nunito"/>
                <a:cs typeface="Nunito"/>
                <a:sym typeface="Nunito"/>
              </a:rPr>
              <a:t>GITHUB LINK: https://github.com/martin-ngugi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0"/>
            <a:ext cx="7030500" cy="812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latin typeface="Nunito"/>
                <a:ea typeface="Nunito"/>
                <a:cs typeface="Nunito"/>
                <a:sym typeface="Nunito"/>
              </a:rPr>
              <a:t>MODELLING - LSTM</a:t>
            </a:r>
            <a:endParaRPr/>
          </a:p>
        </p:txBody>
      </p:sp>
      <p:sp>
        <p:nvSpPr>
          <p:cNvPr id="339" name="Google Shape;339;p22"/>
          <p:cNvSpPr txBox="1"/>
          <p:nvPr>
            <p:ph idx="1" type="body"/>
          </p:nvPr>
        </p:nvSpPr>
        <p:spPr>
          <a:xfrm>
            <a:off x="7142600" y="812100"/>
            <a:ext cx="1753800" cy="225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latin typeface="Nunito SemiBold"/>
                <a:ea typeface="Nunito SemiBold"/>
                <a:cs typeface="Nunito SemiBold"/>
                <a:sym typeface="Nunito SemiBold"/>
              </a:rPr>
              <a:t>This is a</a:t>
            </a:r>
            <a:r>
              <a:rPr lang="en" sz="1700">
                <a:solidFill>
                  <a:srgbClr val="1F1F1F"/>
                </a:solidFill>
                <a:latin typeface="Nunito SemiBold"/>
                <a:ea typeface="Nunito SemiBold"/>
                <a:cs typeface="Nunito SemiBold"/>
                <a:sym typeface="Nunito SemiBold"/>
              </a:rPr>
              <a:t> </a:t>
            </a:r>
            <a:r>
              <a:rPr lang="en" sz="1600">
                <a:solidFill>
                  <a:srgbClr val="1F1F1F"/>
                </a:solidFill>
                <a:latin typeface="Nunito SemiBold"/>
                <a:ea typeface="Nunito SemiBold"/>
                <a:cs typeface="Nunito SemiBold"/>
                <a:sym typeface="Nunito SemiBold"/>
              </a:rPr>
              <a:t>Long Short Term Memory (LSTM) </a:t>
            </a:r>
            <a:r>
              <a:rPr lang="en" sz="1600">
                <a:latin typeface="Nunito SemiBold"/>
                <a:ea typeface="Nunito SemiBold"/>
                <a:cs typeface="Nunito SemiBold"/>
                <a:sym typeface="Nunito SemiBold"/>
              </a:rPr>
              <a:t>which had an accuracy of 65.99%</a:t>
            </a:r>
            <a:endParaRPr/>
          </a:p>
        </p:txBody>
      </p:sp>
      <p:pic>
        <p:nvPicPr>
          <p:cNvPr id="340" name="Google Shape;340;p22"/>
          <p:cNvPicPr preferRelativeResize="0"/>
          <p:nvPr/>
        </p:nvPicPr>
        <p:blipFill>
          <a:blip r:embed="rId3">
            <a:alphaModFix/>
          </a:blip>
          <a:stretch>
            <a:fillRect/>
          </a:stretch>
        </p:blipFill>
        <p:spPr>
          <a:xfrm>
            <a:off x="152400" y="812100"/>
            <a:ext cx="6771549" cy="4179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1303800" y="0"/>
            <a:ext cx="7030500" cy="635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000">
                <a:latin typeface="Nunito"/>
                <a:ea typeface="Nunito"/>
                <a:cs typeface="Nunito"/>
                <a:sym typeface="Nunito"/>
              </a:rPr>
              <a:t>MODELLING -Tuned LSTM</a:t>
            </a:r>
            <a:endParaRPr/>
          </a:p>
        </p:txBody>
      </p:sp>
      <p:sp>
        <p:nvSpPr>
          <p:cNvPr id="346" name="Google Shape;346;p23"/>
          <p:cNvSpPr txBox="1"/>
          <p:nvPr>
            <p:ph idx="1" type="body"/>
          </p:nvPr>
        </p:nvSpPr>
        <p:spPr>
          <a:xfrm>
            <a:off x="7382075" y="787500"/>
            <a:ext cx="16140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latin typeface="Nunito SemiBold"/>
                <a:ea typeface="Nunito SemiBold"/>
                <a:cs typeface="Nunito SemiBold"/>
                <a:sym typeface="Nunito SemiBold"/>
              </a:rPr>
              <a:t>This is a</a:t>
            </a:r>
            <a:r>
              <a:rPr lang="en" sz="1700">
                <a:solidFill>
                  <a:srgbClr val="1F1F1F"/>
                </a:solidFill>
                <a:latin typeface="Nunito SemiBold"/>
                <a:ea typeface="Nunito SemiBold"/>
                <a:cs typeface="Nunito SemiBold"/>
                <a:sym typeface="Nunito SemiBold"/>
              </a:rPr>
              <a:t> tuned </a:t>
            </a:r>
            <a:r>
              <a:rPr lang="en" sz="1600">
                <a:solidFill>
                  <a:srgbClr val="1F1F1F"/>
                </a:solidFill>
                <a:latin typeface="Nunito SemiBold"/>
                <a:ea typeface="Nunito SemiBold"/>
                <a:cs typeface="Nunito SemiBold"/>
                <a:sym typeface="Nunito SemiBold"/>
              </a:rPr>
              <a:t>Long Short Term Memory (LSTM) </a:t>
            </a:r>
            <a:r>
              <a:rPr lang="en" sz="1600">
                <a:latin typeface="Nunito SemiBold"/>
                <a:ea typeface="Nunito SemiBold"/>
                <a:cs typeface="Nunito SemiBold"/>
                <a:sym typeface="Nunito SemiBold"/>
              </a:rPr>
              <a:t>which had an accuracy of 63.18%</a:t>
            </a:r>
            <a:endParaRPr/>
          </a:p>
        </p:txBody>
      </p:sp>
      <p:pic>
        <p:nvPicPr>
          <p:cNvPr id="347" name="Google Shape;347;p23"/>
          <p:cNvPicPr preferRelativeResize="0"/>
          <p:nvPr/>
        </p:nvPicPr>
        <p:blipFill>
          <a:blip r:embed="rId3">
            <a:alphaModFix/>
          </a:blip>
          <a:stretch>
            <a:fillRect/>
          </a:stretch>
        </p:blipFill>
        <p:spPr>
          <a:xfrm>
            <a:off x="152400" y="787500"/>
            <a:ext cx="7030501" cy="42035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1303800" y="57150"/>
            <a:ext cx="7030500" cy="713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latin typeface="Nunito"/>
                <a:ea typeface="Nunito"/>
                <a:cs typeface="Nunito"/>
                <a:sym typeface="Nunito"/>
              </a:rPr>
              <a:t>CONCLUSION</a:t>
            </a:r>
            <a:endParaRPr sz="3000">
              <a:latin typeface="Nunito"/>
              <a:ea typeface="Nunito"/>
              <a:cs typeface="Nunito"/>
              <a:sym typeface="Nunito"/>
            </a:endParaRPr>
          </a:p>
        </p:txBody>
      </p:sp>
      <p:sp>
        <p:nvSpPr>
          <p:cNvPr id="353" name="Google Shape;353;p24"/>
          <p:cNvSpPr txBox="1"/>
          <p:nvPr>
            <p:ph idx="1" type="body"/>
          </p:nvPr>
        </p:nvSpPr>
        <p:spPr>
          <a:xfrm>
            <a:off x="1303800" y="1103675"/>
            <a:ext cx="7030500" cy="3428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600">
                <a:solidFill>
                  <a:srgbClr val="1F1F1F"/>
                </a:solidFill>
                <a:latin typeface="Nunito SemiBold"/>
                <a:ea typeface="Nunito SemiBold"/>
                <a:cs typeface="Nunito SemiBold"/>
                <a:sym typeface="Nunito SemiBold"/>
              </a:rPr>
              <a:t>In this project, we considered various models for sentiment analysis of text data. We started with a basic model that uses neural networks (NNs) to store sequence information in text data.</a:t>
            </a:r>
            <a:endParaRPr sz="1600">
              <a:solidFill>
                <a:srgbClr val="1F1F1F"/>
              </a:solidFill>
              <a:latin typeface="Nunito SemiBold"/>
              <a:ea typeface="Nunito SemiBold"/>
              <a:cs typeface="Nunito SemiBold"/>
              <a:sym typeface="Nunito SemiBold"/>
            </a:endParaRPr>
          </a:p>
          <a:p>
            <a:pPr indent="0" lvl="0" marL="0" rtl="0" algn="l">
              <a:lnSpc>
                <a:spcPct val="135714"/>
              </a:lnSpc>
              <a:spcBef>
                <a:spcPts val="0"/>
              </a:spcBef>
              <a:spcAft>
                <a:spcPts val="0"/>
              </a:spcAft>
              <a:buNone/>
            </a:pPr>
            <a:r>
              <a:rPr lang="en" sz="1600">
                <a:solidFill>
                  <a:srgbClr val="1F1F1F"/>
                </a:solidFill>
                <a:latin typeface="Nunito SemiBold"/>
                <a:ea typeface="Nunito SemiBold"/>
                <a:cs typeface="Nunito SemiBold"/>
                <a:sym typeface="Nunito SemiBold"/>
              </a:rPr>
              <a:t>We then experimented with more advanced models such as LSTM and tuned bidirectional LSTM to check if there is improvement of accuracy. Based on the accuracy results obtained above, the LSTM Model has an accuracy of 0.6599 which is the best of all.</a:t>
            </a:r>
            <a:endParaRPr sz="1600">
              <a:solidFill>
                <a:srgbClr val="1F1F1F"/>
              </a:solidFill>
              <a:latin typeface="Nunito SemiBold"/>
              <a:ea typeface="Nunito SemiBold"/>
              <a:cs typeface="Nunito SemiBold"/>
              <a:sym typeface="Nunito SemiBold"/>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1303800" y="88375"/>
            <a:ext cx="7030500" cy="838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latin typeface="Nunito"/>
                <a:ea typeface="Nunito"/>
                <a:cs typeface="Nunito"/>
                <a:sym typeface="Nunito"/>
              </a:rPr>
              <a:t>RECOMMENDATION</a:t>
            </a:r>
            <a:endParaRPr sz="3000">
              <a:latin typeface="Nunito"/>
              <a:ea typeface="Nunito"/>
              <a:cs typeface="Nunito"/>
              <a:sym typeface="Nunito"/>
            </a:endParaRPr>
          </a:p>
        </p:txBody>
      </p:sp>
      <p:sp>
        <p:nvSpPr>
          <p:cNvPr id="359" name="Google Shape;359;p25"/>
          <p:cNvSpPr txBox="1"/>
          <p:nvPr>
            <p:ph idx="1" type="body"/>
          </p:nvPr>
        </p:nvSpPr>
        <p:spPr>
          <a:xfrm>
            <a:off x="1303800" y="926575"/>
            <a:ext cx="7030500" cy="3605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600">
                <a:solidFill>
                  <a:srgbClr val="1F1F1F"/>
                </a:solidFill>
                <a:latin typeface="Nunito SemiBold"/>
                <a:ea typeface="Nunito SemiBold"/>
                <a:cs typeface="Nunito SemiBold"/>
                <a:sym typeface="Nunito SemiBold"/>
              </a:rPr>
              <a:t>To better enhance the model performance, we should consider exploring a model like Bidirectional Encoder Representations from Transformers(BERT), for sentiment analysis. The BERT models should have greater impact in NLP tasks which would or may result to even more better and accurate sentiment analysis results.</a:t>
            </a:r>
            <a:endParaRPr sz="1600">
              <a:solidFill>
                <a:srgbClr val="1F1F1F"/>
              </a:solidFill>
              <a:latin typeface="Nunito SemiBold"/>
              <a:ea typeface="Nunito SemiBold"/>
              <a:cs typeface="Nunito SemiBold"/>
              <a:sym typeface="Nunito SemiBold"/>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6"/>
          <p:cNvSpPr txBox="1"/>
          <p:nvPr>
            <p:ph idx="1" type="body"/>
          </p:nvPr>
        </p:nvSpPr>
        <p:spPr>
          <a:xfrm>
            <a:off x="1355850" y="844750"/>
            <a:ext cx="7030500" cy="254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latin typeface="Nunito ExtraBold"/>
                <a:ea typeface="Nunito ExtraBold"/>
                <a:cs typeface="Nunito ExtraBold"/>
                <a:sym typeface="Nunito ExtraBold"/>
              </a:rPr>
              <a:t>PRESENTED BY: MARTIN NGUGI</a:t>
            </a:r>
            <a:endParaRPr sz="3000">
              <a:latin typeface="Nunito ExtraBold"/>
              <a:ea typeface="Nunito ExtraBold"/>
              <a:cs typeface="Nunito ExtraBold"/>
              <a:sym typeface="Nunito ExtraBold"/>
            </a:endParaRPr>
          </a:p>
          <a:p>
            <a:pPr indent="0" lvl="0" marL="0" rtl="0" algn="ctr">
              <a:spcBef>
                <a:spcPts val="1200"/>
              </a:spcBef>
              <a:spcAft>
                <a:spcPts val="1200"/>
              </a:spcAft>
              <a:buNone/>
            </a:pPr>
            <a:r>
              <a:rPr lang="en" sz="3000">
                <a:latin typeface="Nunito ExtraBold"/>
                <a:ea typeface="Nunito ExtraBold"/>
                <a:cs typeface="Nunito ExtraBold"/>
                <a:sym typeface="Nunito ExtraBold"/>
              </a:rPr>
              <a:t>THANK YOU.</a:t>
            </a:r>
            <a:endParaRPr sz="3000">
              <a:latin typeface="Nunito ExtraBold"/>
              <a:ea typeface="Nunito ExtraBold"/>
              <a:cs typeface="Nunito ExtraBold"/>
              <a:sym typeface="Nunito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t>TABLE OF CONTENT</a:t>
            </a:r>
            <a:endParaRPr sz="3000"/>
          </a:p>
        </p:txBody>
      </p:sp>
      <p:sp>
        <p:nvSpPr>
          <p:cNvPr id="286" name="Google Shape;286;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AutoNum type="arabicPeriod"/>
            </a:pPr>
            <a:r>
              <a:rPr b="1" lang="en" sz="1700">
                <a:solidFill>
                  <a:srgbClr val="000000"/>
                </a:solidFill>
              </a:rPr>
              <a:t>BUSINESS UNDERSTANDING</a:t>
            </a:r>
            <a:endParaRPr b="1" sz="1700">
              <a:solidFill>
                <a:srgbClr val="000000"/>
              </a:solidFill>
            </a:endParaRPr>
          </a:p>
          <a:p>
            <a:pPr indent="-336550" lvl="0" marL="457200" rtl="0" algn="l">
              <a:spcBef>
                <a:spcPts val="0"/>
              </a:spcBef>
              <a:spcAft>
                <a:spcPts val="0"/>
              </a:spcAft>
              <a:buClr>
                <a:srgbClr val="000000"/>
              </a:buClr>
              <a:buSzPts val="1700"/>
              <a:buAutoNum type="arabicPeriod"/>
            </a:pPr>
            <a:r>
              <a:rPr b="1" lang="en" sz="1700">
                <a:solidFill>
                  <a:srgbClr val="000000"/>
                </a:solidFill>
              </a:rPr>
              <a:t>MAIN OBJECTIVE</a:t>
            </a:r>
            <a:endParaRPr b="1" sz="1700">
              <a:solidFill>
                <a:srgbClr val="000000"/>
              </a:solidFill>
            </a:endParaRPr>
          </a:p>
          <a:p>
            <a:pPr indent="-336550" lvl="0" marL="457200" rtl="0" algn="l">
              <a:spcBef>
                <a:spcPts val="0"/>
              </a:spcBef>
              <a:spcAft>
                <a:spcPts val="0"/>
              </a:spcAft>
              <a:buClr>
                <a:srgbClr val="000000"/>
              </a:buClr>
              <a:buSzPts val="1700"/>
              <a:buAutoNum type="arabicPeriod"/>
            </a:pPr>
            <a:r>
              <a:rPr b="1" lang="en" sz="1700">
                <a:solidFill>
                  <a:srgbClr val="000000"/>
                </a:solidFill>
              </a:rPr>
              <a:t>DATA UNDERSTANDING</a:t>
            </a:r>
            <a:endParaRPr b="1" sz="1700">
              <a:solidFill>
                <a:srgbClr val="000000"/>
              </a:solidFill>
            </a:endParaRPr>
          </a:p>
          <a:p>
            <a:pPr indent="-336550" lvl="0" marL="457200" rtl="0" algn="l">
              <a:spcBef>
                <a:spcPts val="0"/>
              </a:spcBef>
              <a:spcAft>
                <a:spcPts val="0"/>
              </a:spcAft>
              <a:buClr>
                <a:srgbClr val="000000"/>
              </a:buClr>
              <a:buSzPts val="1700"/>
              <a:buAutoNum type="arabicPeriod"/>
            </a:pPr>
            <a:r>
              <a:rPr b="1" lang="en" sz="1700">
                <a:solidFill>
                  <a:srgbClr val="000000"/>
                </a:solidFill>
              </a:rPr>
              <a:t>MODELLING</a:t>
            </a:r>
            <a:endParaRPr b="1" sz="1700">
              <a:solidFill>
                <a:srgbClr val="000000"/>
              </a:solidFill>
            </a:endParaRPr>
          </a:p>
          <a:p>
            <a:pPr indent="-336550" lvl="0" marL="457200" rtl="0" algn="l">
              <a:spcBef>
                <a:spcPts val="0"/>
              </a:spcBef>
              <a:spcAft>
                <a:spcPts val="0"/>
              </a:spcAft>
              <a:buClr>
                <a:srgbClr val="000000"/>
              </a:buClr>
              <a:buSzPts val="1700"/>
              <a:buAutoNum type="arabicPeriod"/>
            </a:pPr>
            <a:r>
              <a:rPr b="1" lang="en" sz="1700">
                <a:solidFill>
                  <a:srgbClr val="000000"/>
                </a:solidFill>
              </a:rPr>
              <a:t>CONCLUSION</a:t>
            </a:r>
            <a:endParaRPr b="1" sz="1700">
              <a:solidFill>
                <a:srgbClr val="000000"/>
              </a:solidFill>
            </a:endParaRPr>
          </a:p>
          <a:p>
            <a:pPr indent="-336550" lvl="0" marL="457200" rtl="0" algn="l">
              <a:spcBef>
                <a:spcPts val="0"/>
              </a:spcBef>
              <a:spcAft>
                <a:spcPts val="0"/>
              </a:spcAft>
              <a:buClr>
                <a:srgbClr val="000000"/>
              </a:buClr>
              <a:buSzPts val="1700"/>
              <a:buAutoNum type="arabicPeriod"/>
            </a:pPr>
            <a:r>
              <a:rPr b="1" lang="en" sz="1700">
                <a:solidFill>
                  <a:srgbClr val="000000"/>
                </a:solidFill>
              </a:rPr>
              <a:t>RECOMMENDATION</a:t>
            </a:r>
            <a:endParaRPr b="1" sz="17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t>BUSINESS UNDERSTANDING</a:t>
            </a:r>
            <a:endParaRPr sz="3000"/>
          </a:p>
        </p:txBody>
      </p:sp>
      <p:sp>
        <p:nvSpPr>
          <p:cNvPr id="292" name="Google Shape;292;p15"/>
          <p:cNvSpPr txBox="1"/>
          <p:nvPr>
            <p:ph idx="1" type="body"/>
          </p:nvPr>
        </p:nvSpPr>
        <p:spPr>
          <a:xfrm>
            <a:off x="916250" y="1176550"/>
            <a:ext cx="7777800" cy="3873300"/>
          </a:xfrm>
          <a:prstGeom prst="rect">
            <a:avLst/>
          </a:prstGeom>
        </p:spPr>
        <p:txBody>
          <a:bodyPr anchorCtr="0" anchor="t" bIns="91425" lIns="91425" spcFirstLastPara="1" rIns="91425" wrap="square" tIns="91425">
            <a:normAutofit fontScale="40000"/>
          </a:bodyPr>
          <a:lstStyle/>
          <a:p>
            <a:pPr indent="0" lvl="0" marL="0" rtl="0" algn="l">
              <a:lnSpc>
                <a:spcPct val="135714"/>
              </a:lnSpc>
              <a:spcBef>
                <a:spcPts val="0"/>
              </a:spcBef>
              <a:spcAft>
                <a:spcPts val="0"/>
              </a:spcAft>
              <a:buNone/>
            </a:pPr>
            <a:r>
              <a:rPr lang="en" sz="3500">
                <a:solidFill>
                  <a:srgbClr val="1F1F1F"/>
                </a:solidFill>
                <a:latin typeface="Nunito SemiBold"/>
                <a:ea typeface="Nunito SemiBold"/>
                <a:cs typeface="Nunito SemiBold"/>
                <a:sym typeface="Nunito SemiBold"/>
              </a:rPr>
              <a:t>Harnessing the potential of sentiment analysis in the context of customer feedback on Twitter is a crucial move toward improving corporate expansion, making well-informed choices, and maximizing profitability. In this project, our goal is to thoroughly investigate the sentiment expressed by Twitter users in their feedback towards companies. We will achieve this by employing Natural Language Processing (NLP) methods to uncover the range of sentiments and their significant impact on businesses. Our data source for this project will be Dataworld.</a:t>
            </a:r>
            <a:endParaRPr sz="3500">
              <a:solidFill>
                <a:srgbClr val="1F1F1F"/>
              </a:solidFill>
              <a:latin typeface="Nunito SemiBold"/>
              <a:ea typeface="Nunito SemiBold"/>
              <a:cs typeface="Nunito SemiBold"/>
              <a:sym typeface="Nunito SemiBold"/>
            </a:endParaRPr>
          </a:p>
          <a:p>
            <a:pPr indent="0" lvl="0" marL="0" rtl="0" algn="l">
              <a:lnSpc>
                <a:spcPct val="135714"/>
              </a:lnSpc>
              <a:spcBef>
                <a:spcPts val="0"/>
              </a:spcBef>
              <a:spcAft>
                <a:spcPts val="0"/>
              </a:spcAft>
              <a:buNone/>
            </a:pPr>
            <a:r>
              <a:t/>
            </a:r>
            <a:endParaRPr sz="3500">
              <a:solidFill>
                <a:srgbClr val="1F1F1F"/>
              </a:solidFill>
              <a:latin typeface="Nunito SemiBold"/>
              <a:ea typeface="Nunito SemiBold"/>
              <a:cs typeface="Nunito SemiBold"/>
              <a:sym typeface="Nunito SemiBold"/>
            </a:endParaRPr>
          </a:p>
          <a:p>
            <a:pPr indent="0" lvl="0" marL="0" rtl="0" algn="l">
              <a:lnSpc>
                <a:spcPct val="135714"/>
              </a:lnSpc>
              <a:spcBef>
                <a:spcPts val="0"/>
              </a:spcBef>
              <a:spcAft>
                <a:spcPts val="0"/>
              </a:spcAft>
              <a:buNone/>
            </a:pPr>
            <a:r>
              <a:rPr lang="en" sz="3500">
                <a:solidFill>
                  <a:srgbClr val="1F1F1F"/>
                </a:solidFill>
                <a:latin typeface="Nunito SemiBold"/>
                <a:ea typeface="Nunito SemiBold"/>
                <a:cs typeface="Nunito SemiBold"/>
                <a:sym typeface="Nunito SemiBold"/>
              </a:rPr>
              <a:t>This project's goal is to construct a multiclass sentiment analysis classifier for tweets. The primary aim is to assess and classify tweets into three sentiment categories: positive, neutral, and negative. This analysis provides the means for businesses and individuals to grasp public sentiment, track brand image, and make well-informed choices.</a:t>
            </a:r>
            <a:endParaRPr sz="3500">
              <a:solidFill>
                <a:srgbClr val="1F1F1F"/>
              </a:solidFill>
              <a:latin typeface="Nunito SemiBold"/>
              <a:ea typeface="Nunito SemiBold"/>
              <a:cs typeface="Nunito SemiBold"/>
              <a:sym typeface="Nunito SemiBold"/>
            </a:endParaRPr>
          </a:p>
          <a:p>
            <a:pPr indent="0" lvl="0" marL="0" rtl="0" algn="l">
              <a:lnSpc>
                <a:spcPct val="135714"/>
              </a:lnSpc>
              <a:spcBef>
                <a:spcPts val="0"/>
              </a:spcBef>
              <a:spcAft>
                <a:spcPts val="0"/>
              </a:spcAft>
              <a:buNone/>
            </a:pPr>
            <a:r>
              <a:t/>
            </a:r>
            <a:endParaRPr sz="1350">
              <a:solidFill>
                <a:srgbClr val="1F1F1F"/>
              </a:solidFill>
              <a:latin typeface="Nunito SemiBold"/>
              <a:ea typeface="Nunito SemiBold"/>
              <a:cs typeface="Nunito SemiBold"/>
              <a:sym typeface="Nunito SemiBold"/>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60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t>MAIN OBJECTIVE</a:t>
            </a:r>
            <a:endParaRPr sz="3000"/>
          </a:p>
        </p:txBody>
      </p:sp>
      <p:sp>
        <p:nvSpPr>
          <p:cNvPr id="298" name="Google Shape;298;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550">
                <a:solidFill>
                  <a:srgbClr val="1F1F1F"/>
                </a:solidFill>
                <a:latin typeface="Nunito SemiBold"/>
                <a:ea typeface="Nunito SemiBold"/>
                <a:cs typeface="Nunito SemiBold"/>
                <a:sym typeface="Nunito SemiBold"/>
              </a:rPr>
              <a:t>To develop a resilient model for sentiment analysis that assesses the sentiment of tweets by evaluating their content.</a:t>
            </a:r>
            <a:endParaRPr sz="1550">
              <a:solidFill>
                <a:srgbClr val="1F1F1F"/>
              </a:solidFill>
              <a:latin typeface="Nunito SemiBold"/>
              <a:ea typeface="Nunito SemiBold"/>
              <a:cs typeface="Nunito SemiBold"/>
              <a:sym typeface="Nunito SemiBold"/>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251725" y="0"/>
            <a:ext cx="7030500" cy="708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t>DATA UNDERSTANDING</a:t>
            </a:r>
            <a:endParaRPr sz="3000"/>
          </a:p>
        </p:txBody>
      </p:sp>
      <p:pic>
        <p:nvPicPr>
          <p:cNvPr id="304" name="Google Shape;304;p17"/>
          <p:cNvPicPr preferRelativeResize="0"/>
          <p:nvPr/>
        </p:nvPicPr>
        <p:blipFill>
          <a:blip r:embed="rId3">
            <a:alphaModFix/>
          </a:blip>
          <a:stretch>
            <a:fillRect/>
          </a:stretch>
        </p:blipFill>
        <p:spPr>
          <a:xfrm>
            <a:off x="114525" y="510175"/>
            <a:ext cx="5997276" cy="4633325"/>
          </a:xfrm>
          <a:prstGeom prst="rect">
            <a:avLst/>
          </a:prstGeom>
          <a:noFill/>
          <a:ln>
            <a:noFill/>
          </a:ln>
        </p:spPr>
      </p:pic>
      <p:sp>
        <p:nvSpPr>
          <p:cNvPr id="305" name="Google Shape;305;p17"/>
          <p:cNvSpPr txBox="1"/>
          <p:nvPr>
            <p:ph idx="1" type="body"/>
          </p:nvPr>
        </p:nvSpPr>
        <p:spPr>
          <a:xfrm>
            <a:off x="6403325" y="708000"/>
            <a:ext cx="26448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1F1F1F"/>
                </a:solidFill>
                <a:latin typeface="Nunito SemiBold"/>
                <a:ea typeface="Nunito SemiBold"/>
                <a:cs typeface="Nunito SemiBold"/>
                <a:sym typeface="Nunito SemiBold"/>
              </a:rPr>
              <a:t>The graph shows the sentiments distribution after mapping  to Neutral, positive and Negative.</a:t>
            </a:r>
            <a:endParaRPr sz="1600">
              <a:solidFill>
                <a:srgbClr val="1F1F1F"/>
              </a:solidFill>
              <a:latin typeface="Nunito SemiBold"/>
              <a:ea typeface="Nunito SemiBold"/>
              <a:cs typeface="Nunito SemiBold"/>
              <a:sym typeface="Nunit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77975"/>
            <a:ext cx="7030500" cy="723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t>DATA UNDERSTANDING</a:t>
            </a:r>
            <a:endParaRPr sz="3000"/>
          </a:p>
        </p:txBody>
      </p:sp>
      <p:sp>
        <p:nvSpPr>
          <p:cNvPr id="311" name="Google Shape;311;p18"/>
          <p:cNvSpPr txBox="1"/>
          <p:nvPr>
            <p:ph idx="1" type="body"/>
          </p:nvPr>
        </p:nvSpPr>
        <p:spPr>
          <a:xfrm>
            <a:off x="7059300" y="978725"/>
            <a:ext cx="2019900" cy="191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1F1F1F"/>
                </a:solidFill>
                <a:latin typeface="Nunito SemiBold"/>
                <a:ea typeface="Nunito SemiBold"/>
                <a:cs typeface="Nunito SemiBold"/>
                <a:sym typeface="Nunito SemiBold"/>
              </a:rPr>
              <a:t>The graph shows the sentiments distribution towards specific brands.</a:t>
            </a:r>
            <a:endParaRPr>
              <a:latin typeface="Nunito SemiBold"/>
              <a:ea typeface="Nunito SemiBold"/>
              <a:cs typeface="Nunito SemiBold"/>
              <a:sym typeface="Nunito SemiBold"/>
            </a:endParaRPr>
          </a:p>
        </p:txBody>
      </p:sp>
      <p:pic>
        <p:nvPicPr>
          <p:cNvPr id="312" name="Google Shape;312;p18"/>
          <p:cNvPicPr preferRelativeResize="0"/>
          <p:nvPr/>
        </p:nvPicPr>
        <p:blipFill>
          <a:blip r:embed="rId3">
            <a:alphaModFix/>
          </a:blip>
          <a:stretch>
            <a:fillRect/>
          </a:stretch>
        </p:blipFill>
        <p:spPr>
          <a:xfrm>
            <a:off x="0" y="978725"/>
            <a:ext cx="6934349" cy="4164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0"/>
            <a:ext cx="7030500" cy="697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t>DATA UNDERSTANDING</a:t>
            </a:r>
            <a:endParaRPr sz="3000"/>
          </a:p>
        </p:txBody>
      </p:sp>
      <p:sp>
        <p:nvSpPr>
          <p:cNvPr id="318" name="Google Shape;318;p19"/>
          <p:cNvSpPr txBox="1"/>
          <p:nvPr>
            <p:ph idx="1" type="body"/>
          </p:nvPr>
        </p:nvSpPr>
        <p:spPr>
          <a:xfrm>
            <a:off x="6757350" y="697500"/>
            <a:ext cx="2311500" cy="383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1F1F1F"/>
                </a:solidFill>
                <a:latin typeface="Nunito SemiBold"/>
                <a:ea typeface="Nunito SemiBold"/>
                <a:cs typeface="Nunito SemiBold"/>
                <a:sym typeface="Nunito SemiBold"/>
              </a:rPr>
              <a:t>The graph shows the Top 50 most frequently occurring/used words.</a:t>
            </a:r>
            <a:endParaRPr>
              <a:latin typeface="Nunito SemiBold"/>
              <a:ea typeface="Nunito SemiBold"/>
              <a:cs typeface="Nunito SemiBold"/>
              <a:sym typeface="Nunito SemiBold"/>
            </a:endParaRPr>
          </a:p>
        </p:txBody>
      </p:sp>
      <p:pic>
        <p:nvPicPr>
          <p:cNvPr id="319" name="Google Shape;319;p19"/>
          <p:cNvPicPr preferRelativeResize="0"/>
          <p:nvPr/>
        </p:nvPicPr>
        <p:blipFill>
          <a:blip r:embed="rId3">
            <a:alphaModFix/>
          </a:blip>
          <a:stretch>
            <a:fillRect/>
          </a:stretch>
        </p:blipFill>
        <p:spPr>
          <a:xfrm>
            <a:off x="52050" y="697500"/>
            <a:ext cx="6663650" cy="444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0"/>
            <a:ext cx="7030500" cy="58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00">
                <a:latin typeface="Nunito"/>
                <a:ea typeface="Nunito"/>
                <a:cs typeface="Nunito"/>
                <a:sym typeface="Nunito"/>
              </a:rPr>
              <a:t>MODELLING - </a:t>
            </a:r>
            <a:r>
              <a:rPr lang="en" sz="3300">
                <a:solidFill>
                  <a:srgbClr val="000000"/>
                </a:solidFill>
                <a:latin typeface="Nunito"/>
                <a:ea typeface="Nunito"/>
                <a:cs typeface="Nunito"/>
                <a:sym typeface="Nunito"/>
              </a:rPr>
              <a:t>Neural Network Model</a:t>
            </a:r>
            <a:endParaRPr sz="3300">
              <a:solidFill>
                <a:srgbClr val="000000"/>
              </a:solidFill>
              <a:latin typeface="Nunito"/>
              <a:ea typeface="Nunito"/>
              <a:cs typeface="Nunito"/>
              <a:sym typeface="Nunito"/>
            </a:endParaRPr>
          </a:p>
          <a:p>
            <a:pPr indent="0" lvl="0" marL="0" rtl="0" algn="l">
              <a:spcBef>
                <a:spcPts val="0"/>
              </a:spcBef>
              <a:spcAft>
                <a:spcPts val="0"/>
              </a:spcAft>
              <a:buNone/>
            </a:pPr>
            <a:r>
              <a:t/>
            </a:r>
            <a:endParaRPr/>
          </a:p>
        </p:txBody>
      </p:sp>
      <p:sp>
        <p:nvSpPr>
          <p:cNvPr id="325" name="Google Shape;325;p20"/>
          <p:cNvSpPr txBox="1"/>
          <p:nvPr>
            <p:ph idx="1" type="body"/>
          </p:nvPr>
        </p:nvSpPr>
        <p:spPr>
          <a:xfrm>
            <a:off x="7215475" y="735600"/>
            <a:ext cx="18534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latin typeface="Nunito SemiBold"/>
                <a:ea typeface="Nunito SemiBold"/>
                <a:cs typeface="Nunito SemiBold"/>
                <a:sym typeface="Nunito SemiBold"/>
              </a:rPr>
              <a:t>This is a neural network model which had an accuracy of 65.64%</a:t>
            </a:r>
            <a:endParaRPr sz="1600">
              <a:latin typeface="Nunito SemiBold"/>
              <a:ea typeface="Nunito SemiBold"/>
              <a:cs typeface="Nunito SemiBold"/>
              <a:sym typeface="Nunito SemiBold"/>
            </a:endParaRPr>
          </a:p>
        </p:txBody>
      </p:sp>
      <p:pic>
        <p:nvPicPr>
          <p:cNvPr id="326" name="Google Shape;326;p20"/>
          <p:cNvPicPr preferRelativeResize="0"/>
          <p:nvPr/>
        </p:nvPicPr>
        <p:blipFill>
          <a:blip r:embed="rId3">
            <a:alphaModFix/>
          </a:blip>
          <a:stretch>
            <a:fillRect/>
          </a:stretch>
        </p:blipFill>
        <p:spPr>
          <a:xfrm>
            <a:off x="152400" y="735600"/>
            <a:ext cx="6907005" cy="4255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794850" y="0"/>
            <a:ext cx="8048400" cy="73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Nunito"/>
                <a:ea typeface="Nunito"/>
                <a:cs typeface="Nunito"/>
                <a:sym typeface="Nunito"/>
              </a:rPr>
              <a:t>MODELLING - Tuned </a:t>
            </a:r>
            <a:r>
              <a:rPr lang="en" sz="3000">
                <a:solidFill>
                  <a:srgbClr val="000000"/>
                </a:solidFill>
                <a:latin typeface="Nunito"/>
                <a:ea typeface="Nunito"/>
                <a:cs typeface="Nunito"/>
                <a:sym typeface="Nunito"/>
              </a:rPr>
              <a:t>Neural Network Model</a:t>
            </a:r>
            <a:endParaRPr sz="2500"/>
          </a:p>
        </p:txBody>
      </p:sp>
      <p:sp>
        <p:nvSpPr>
          <p:cNvPr id="332" name="Google Shape;332;p21"/>
          <p:cNvSpPr txBox="1"/>
          <p:nvPr>
            <p:ph idx="1" type="body"/>
          </p:nvPr>
        </p:nvSpPr>
        <p:spPr>
          <a:xfrm>
            <a:off x="6903125" y="739200"/>
            <a:ext cx="1940100" cy="225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latin typeface="Nunito SemiBold"/>
                <a:ea typeface="Nunito SemiBold"/>
                <a:cs typeface="Nunito SemiBold"/>
                <a:sym typeface="Nunito SemiBold"/>
              </a:rPr>
              <a:t>This is a tuned neural network model which had an accuracy of 59.79%</a:t>
            </a:r>
            <a:endParaRPr/>
          </a:p>
        </p:txBody>
      </p:sp>
      <p:pic>
        <p:nvPicPr>
          <p:cNvPr id="333" name="Google Shape;333;p21"/>
          <p:cNvPicPr preferRelativeResize="0"/>
          <p:nvPr/>
        </p:nvPicPr>
        <p:blipFill>
          <a:blip r:embed="rId3">
            <a:alphaModFix/>
          </a:blip>
          <a:stretch>
            <a:fillRect/>
          </a:stretch>
        </p:blipFill>
        <p:spPr>
          <a:xfrm>
            <a:off x="152400" y="739250"/>
            <a:ext cx="6604950" cy="4352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