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37"/>
  </p:notesMasterIdLst>
  <p:handoutMasterIdLst>
    <p:handoutMasterId r:id="rId38"/>
  </p:handoutMasterIdLst>
  <p:sldIdLst>
    <p:sldId id="256"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custDataLst>
    <p:tags r:id="rId39"/>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58"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1755320-9793-439E-BC9D-D0009A69BF5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027E1A5-0341-4C8D-99FD-146779F56E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Tahoma" pitchFamily="34" charset="0"/>
                <a:cs typeface="Tahoma" pitchFamily="34" charset="0"/>
              </a:defRPr>
            </a:lvl1pPr>
            <a:lvl2pPr algn="l">
              <a:defRPr>
                <a:latin typeface="Tahoma" pitchFamily="34" charset="0"/>
                <a:cs typeface="Tahoma" pitchFamily="34" charset="0"/>
              </a:defRPr>
            </a:lvl2pPr>
            <a:lvl3pPr algn="l">
              <a:defRPr>
                <a:latin typeface="Tahoma" pitchFamily="34" charset="0"/>
                <a:cs typeface="Tahoma" pitchFamily="34" charset="0"/>
              </a:defRPr>
            </a:lvl3pPr>
            <a:lvl4pPr algn="l">
              <a:defRPr>
                <a:latin typeface="Tahoma" pitchFamily="34" charset="0"/>
                <a:cs typeface="Tahoma" pitchFamily="34" charset="0"/>
              </a:defRPr>
            </a:lvl4pPr>
            <a:lvl5pPr algn="l">
              <a:defRPr>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0" y="6553200"/>
            <a:ext cx="8077200" cy="304800"/>
          </a:xfrm>
          <a:prstGeom prst="rect">
            <a:avLst/>
          </a:prstGeom>
        </p:spPr>
        <p:txBody>
          <a:bodyPr/>
          <a:lstStyle>
            <a:lvl1pPr>
              <a:defRPr/>
            </a:lvl1pPr>
          </a:lstStyle>
          <a:p>
            <a:pPr>
              <a:defRPr/>
            </a:pPr>
            <a:r>
              <a:rPr lang="en-US"/>
              <a:t>© 2006 Prentice Hall Business Publishing	    Macroeconomics, 4/e          Olivier Blanchard</a:t>
            </a:r>
            <a:endParaRPr lang="en-US" b="0">
              <a:latin typeface="Arial" charset="0"/>
            </a:endParaRPr>
          </a:p>
        </p:txBody>
      </p:sp>
      <p:sp>
        <p:nvSpPr>
          <p:cNvPr id="4" name="Slide Number Placeholder 3"/>
          <p:cNvSpPr>
            <a:spLocks noGrp="1"/>
          </p:cNvSpPr>
          <p:nvPr>
            <p:ph type="sldNum" sz="quarter" idx="11"/>
          </p:nvPr>
        </p:nvSpPr>
        <p:spPr>
          <a:xfrm>
            <a:off x="8001000" y="6553200"/>
            <a:ext cx="1143000" cy="304800"/>
          </a:xfrm>
          <a:prstGeom prst="rect">
            <a:avLst/>
          </a:prstGeom>
        </p:spPr>
        <p:txBody>
          <a:bodyPr/>
          <a:lstStyle>
            <a:lvl1pPr>
              <a:defRPr/>
            </a:lvl1pPr>
          </a:lstStyle>
          <a:p>
            <a:pPr>
              <a:defRPr/>
            </a:pPr>
            <a:fld id="{2DCCFA70-70AA-4B09-A34E-86BC7E906681}" type="slidenum">
              <a:rPr lang="en-US"/>
              <a:pPr>
                <a:defRPr/>
              </a:pPr>
              <a:t>‹#›</a:t>
            </a:fld>
            <a:r>
              <a:rPr lang="en-US"/>
              <a:t> of 27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gradFill rotWithShape="1">
            <a:gsLst>
              <a:gs pos="0">
                <a:srgbClr val="199ACC">
                  <a:gamma/>
                  <a:tint val="15294"/>
                  <a:invGamma/>
                </a:srgbClr>
              </a:gs>
              <a:gs pos="100000">
                <a:srgbClr val="199ACC"/>
              </a:gs>
            </a:gsLst>
            <a:lin ang="0" scaled="1"/>
          </a:gra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63575"/>
          </a:xfrm>
          <a:prstGeom prst="rect">
            <a:avLst/>
          </a:prstGeom>
          <a:noFill/>
          <a:ln w="9525">
            <a:noFill/>
            <a:miter lim="800000"/>
            <a:headEnd/>
            <a:tailEnd/>
          </a:ln>
          <a:effectLst/>
        </p:spPr>
        <p:txBody>
          <a:bodyPr>
            <a:spAutoFit/>
          </a:bodyPr>
          <a:lstStyle/>
          <a:p>
            <a:pPr>
              <a:defRPr/>
            </a:pPr>
            <a:r>
              <a:rPr lang="en-US" sz="1100" b="1" dirty="0" err="1">
                <a:solidFill>
                  <a:srgbClr val="199ACC"/>
                </a:solidFill>
              </a:rPr>
              <a:t>Trường</a:t>
            </a:r>
            <a:r>
              <a:rPr lang="en-US" sz="1100" b="1" dirty="0">
                <a:solidFill>
                  <a:srgbClr val="199ACC"/>
                </a:solidFill>
              </a:rPr>
              <a:t> </a:t>
            </a:r>
            <a:r>
              <a:rPr lang="en-US" sz="1100" b="1" dirty="0" err="1">
                <a:solidFill>
                  <a:srgbClr val="199ACC"/>
                </a:solidFill>
              </a:rPr>
              <a:t>Đại</a:t>
            </a:r>
            <a:r>
              <a:rPr lang="en-US" sz="1100" b="1" dirty="0">
                <a:solidFill>
                  <a:srgbClr val="199ACC"/>
                </a:solidFill>
              </a:rPr>
              <a:t> </a:t>
            </a:r>
            <a:r>
              <a:rPr lang="en-US" sz="1100" b="1" dirty="0" err="1">
                <a:solidFill>
                  <a:srgbClr val="199ACC"/>
                </a:solidFill>
              </a:rPr>
              <a:t>Học</a:t>
            </a:r>
            <a:r>
              <a:rPr lang="en-US" sz="1100" b="1" dirty="0">
                <a:solidFill>
                  <a:srgbClr val="199ACC"/>
                </a:solidFill>
              </a:rPr>
              <a:t> </a:t>
            </a:r>
            <a:r>
              <a:rPr lang="en-US" sz="1100" b="1" dirty="0" err="1">
                <a:solidFill>
                  <a:srgbClr val="199ACC"/>
                </a:solidFill>
              </a:rPr>
              <a:t>Bách</a:t>
            </a:r>
            <a:r>
              <a:rPr lang="en-US" sz="1100" b="1" dirty="0">
                <a:solidFill>
                  <a:srgbClr val="199ACC"/>
                </a:solidFill>
              </a:rPr>
              <a:t> </a:t>
            </a:r>
            <a:r>
              <a:rPr lang="en-US" sz="1100" b="1" dirty="0" err="1">
                <a:solidFill>
                  <a:srgbClr val="199ACC"/>
                </a:solidFill>
              </a:rPr>
              <a:t>Khoa</a:t>
            </a:r>
            <a:r>
              <a:rPr lang="en-US" sz="1100" b="1" dirty="0">
                <a:solidFill>
                  <a:srgbClr val="199ACC"/>
                </a:solidFill>
              </a:rPr>
              <a:t> Tp.HCM</a:t>
            </a:r>
          </a:p>
          <a:p>
            <a:pPr>
              <a:spcBef>
                <a:spcPct val="20000"/>
              </a:spcBef>
              <a:defRPr/>
            </a:pPr>
            <a:r>
              <a:rPr lang="en-US" sz="1100" b="1" dirty="0" err="1">
                <a:solidFill>
                  <a:srgbClr val="199ACC"/>
                </a:solidFill>
              </a:rPr>
              <a:t>Khoa</a:t>
            </a:r>
            <a:r>
              <a:rPr lang="en-US" sz="1100" b="1" dirty="0">
                <a:solidFill>
                  <a:srgbClr val="199ACC"/>
                </a:solidFill>
              </a:rPr>
              <a:t> </a:t>
            </a:r>
            <a:r>
              <a:rPr lang="en-US" sz="1100" b="1" dirty="0" err="1">
                <a:solidFill>
                  <a:srgbClr val="199ACC"/>
                </a:solidFill>
              </a:rPr>
              <a:t>Khoa</a:t>
            </a:r>
            <a:r>
              <a:rPr lang="en-US" sz="1100" b="1" dirty="0">
                <a:solidFill>
                  <a:srgbClr val="199ACC"/>
                </a:solidFill>
              </a:rPr>
              <a:t> </a:t>
            </a:r>
            <a:r>
              <a:rPr lang="en-US" sz="1100" b="1" dirty="0" err="1">
                <a:solidFill>
                  <a:srgbClr val="199ACC"/>
                </a:solidFill>
              </a:rPr>
              <a:t>Học</a:t>
            </a:r>
            <a:r>
              <a:rPr lang="en-US" sz="1100" b="1" dirty="0">
                <a:solidFill>
                  <a:srgbClr val="199ACC"/>
                </a:solidFill>
              </a:rPr>
              <a:t> </a:t>
            </a:r>
            <a:r>
              <a:rPr lang="en-US" sz="1100" b="1" dirty="0" err="1">
                <a:solidFill>
                  <a:srgbClr val="199ACC"/>
                </a:solidFill>
              </a:rPr>
              <a:t>và</a:t>
            </a:r>
            <a:r>
              <a:rPr lang="en-US" sz="1100" b="1" dirty="0">
                <a:solidFill>
                  <a:srgbClr val="199ACC"/>
                </a:solidFill>
              </a:rPr>
              <a:t> </a:t>
            </a:r>
            <a:r>
              <a:rPr lang="en-US" sz="1100" b="1" dirty="0" err="1">
                <a:solidFill>
                  <a:srgbClr val="199ACC"/>
                </a:solidFill>
              </a:rPr>
              <a:t>Kỹ</a:t>
            </a:r>
            <a:r>
              <a:rPr lang="en-US" sz="1100" b="1" dirty="0">
                <a:solidFill>
                  <a:srgbClr val="199ACC"/>
                </a:solidFill>
              </a:rPr>
              <a:t> </a:t>
            </a:r>
            <a:r>
              <a:rPr lang="en-US" sz="1100" b="1" dirty="0" err="1">
                <a:solidFill>
                  <a:srgbClr val="199ACC"/>
                </a:solidFill>
              </a:rPr>
              <a:t>Thuật</a:t>
            </a:r>
            <a:r>
              <a:rPr lang="en-US" sz="1100" b="1" dirty="0">
                <a:solidFill>
                  <a:srgbClr val="199ACC"/>
                </a:solidFill>
              </a:rPr>
              <a:t> </a:t>
            </a:r>
            <a:r>
              <a:rPr lang="en-US" sz="1100" b="1" dirty="0" err="1">
                <a:solidFill>
                  <a:srgbClr val="199ACC"/>
                </a:solidFill>
              </a:rPr>
              <a:t>Máy</a:t>
            </a:r>
            <a:r>
              <a:rPr lang="en-US" sz="1100" b="1" dirty="0">
                <a:solidFill>
                  <a:srgbClr val="199ACC"/>
                </a:solidFill>
              </a:rPr>
              <a:t> </a:t>
            </a:r>
            <a:r>
              <a:rPr lang="en-US" sz="1100" b="1" dirty="0" err="1">
                <a:solidFill>
                  <a:srgbClr val="199ACC"/>
                </a:solidFill>
              </a:rPr>
              <a:t>Tính</a:t>
            </a:r>
            <a:endParaRPr lang="en-US" sz="1100" b="1" dirty="0">
              <a:solidFill>
                <a:srgbClr val="199ACC"/>
              </a:solidFill>
            </a:endParaRPr>
          </a:p>
          <a:p>
            <a:pPr>
              <a:spcBef>
                <a:spcPct val="20000"/>
              </a:spcBef>
              <a:defRPr/>
            </a:pPr>
            <a:r>
              <a:rPr lang="en-US" sz="1100" b="1" dirty="0">
                <a:solidFill>
                  <a:srgbClr val="199ACC"/>
                </a:solidFill>
              </a:rPr>
              <a:t>© 2010</a:t>
            </a:r>
          </a:p>
        </p:txBody>
      </p:sp>
      <p:sp>
        <p:nvSpPr>
          <p:cNvPr id="14" name="Text Box 10"/>
          <p:cNvSpPr txBox="1">
            <a:spLocks noChangeArrowheads="1"/>
          </p:cNvSpPr>
          <p:nvPr userDrawn="1"/>
        </p:nvSpPr>
        <p:spPr bwMode="auto">
          <a:xfrm>
            <a:off x="3810000" y="6194425"/>
            <a:ext cx="5334000" cy="663575"/>
          </a:xfrm>
          <a:prstGeom prst="rect">
            <a:avLst/>
          </a:prstGeom>
          <a:noFill/>
          <a:ln w="9525">
            <a:noFill/>
            <a:miter lim="800000"/>
            <a:headEnd/>
            <a:tailEnd/>
          </a:ln>
          <a:effectLst/>
        </p:spPr>
        <p:txBody>
          <a:bodyPr>
            <a:spAutoFit/>
          </a:bodyPr>
          <a:lstStyle/>
          <a:p>
            <a:pPr algn="r">
              <a:defRPr/>
            </a:pPr>
            <a:r>
              <a:rPr lang="en-US" sz="1100" b="1" smtClean="0">
                <a:solidFill>
                  <a:schemeClr val="bg1"/>
                </a:solidFill>
              </a:rPr>
              <a:t>Kinh tế</a:t>
            </a:r>
            <a:r>
              <a:rPr lang="en-US" sz="1100" b="1" baseline="0" smtClean="0">
                <a:solidFill>
                  <a:schemeClr val="bg1"/>
                </a:solidFill>
              </a:rPr>
              <a:t> học đại cương</a:t>
            </a:r>
            <a:endParaRPr lang="en-US" sz="1100" b="1">
              <a:solidFill>
                <a:schemeClr val="bg1"/>
              </a:solidFill>
            </a:endParaRPr>
          </a:p>
          <a:p>
            <a:pPr algn="r">
              <a:spcBef>
                <a:spcPct val="20000"/>
              </a:spcBef>
              <a:defRPr/>
            </a:pPr>
            <a:r>
              <a:rPr lang="en-US" sz="1100" b="1">
                <a:solidFill>
                  <a:schemeClr val="bg1"/>
                </a:solidFill>
              </a:rPr>
              <a:t>Chương </a:t>
            </a:r>
            <a:r>
              <a:rPr lang="en-US" sz="1100" b="1" smtClean="0">
                <a:solidFill>
                  <a:schemeClr val="bg1"/>
                </a:solidFill>
              </a:rPr>
              <a:t>6: Hệ</a:t>
            </a:r>
            <a:r>
              <a:rPr lang="en-US" sz="1100" b="1" baseline="0" smtClean="0">
                <a:solidFill>
                  <a:schemeClr val="bg1"/>
                </a:solidFill>
              </a:rPr>
              <a:t> thống thu nhập quốc dân</a:t>
            </a:r>
            <a:endParaRPr lang="en-US" sz="1100" b="1">
              <a:solidFill>
                <a:schemeClr val="bg1"/>
              </a:solidFill>
            </a:endParaRPr>
          </a:p>
          <a:p>
            <a:pPr algn="r">
              <a:spcBef>
                <a:spcPct val="20000"/>
              </a:spcBef>
              <a:defRPr/>
            </a:pPr>
            <a:fld id="{8715D80C-CB31-4173-9F55-0FEFF827D7FC}" type="slidenum">
              <a:rPr lang="en-US" sz="1100" b="1">
                <a:solidFill>
                  <a:schemeClr val="bg1"/>
                </a:solidFill>
              </a:rPr>
              <a:pPr algn="r">
                <a:spcBef>
                  <a:spcPct val="20000"/>
                </a:spcBef>
                <a:defRPr/>
              </a:pPr>
              <a:t>‹#›</a:t>
            </a:fld>
            <a:endParaRPr lang="en-US" sz="1100" b="1">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Lst>
  <p:hf hdr="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81000" y="609600"/>
            <a:ext cx="8305800" cy="2514600"/>
          </a:xfrm>
        </p:spPr>
        <p:txBody>
          <a:bodyPr/>
          <a:lstStyle/>
          <a:p>
            <a:r>
              <a:rPr lang="en-US"/>
              <a:t>Trường Đại Học Bách Khoa Tp.HCM</a:t>
            </a:r>
            <a:br>
              <a:rPr lang="en-US"/>
            </a:br>
            <a:r>
              <a:rPr lang="en-US"/>
              <a:t>Hệ Đào Tạo Từ Xa</a:t>
            </a:r>
            <a:br>
              <a:rPr lang="en-US"/>
            </a:br>
            <a:r>
              <a:rPr lang="en-US"/>
              <a:t>Khoa Khoa Học và Kỹ Thuật Máy Tính</a:t>
            </a:r>
          </a:p>
        </p:txBody>
      </p:sp>
      <p:sp>
        <p:nvSpPr>
          <p:cNvPr id="5123" name="Subtitle 2"/>
          <p:cNvSpPr>
            <a:spLocks noGrp="1"/>
          </p:cNvSpPr>
          <p:nvPr>
            <p:ph type="subTitle" idx="1"/>
          </p:nvPr>
        </p:nvSpPr>
        <p:spPr/>
        <p:txBody>
          <a:bodyPr/>
          <a:lstStyle/>
          <a:p>
            <a:r>
              <a:rPr lang="en-US" smtClean="0"/>
              <a:t>Chương </a:t>
            </a:r>
            <a:r>
              <a:rPr lang="en-US" smtClean="0"/>
              <a:t>06</a:t>
            </a:r>
            <a:endParaRPr lang="en-US" smtClean="0"/>
          </a:p>
          <a:p>
            <a:r>
              <a:rPr lang="en-US" smtClean="0"/>
              <a:t>Hệ thống thu nhập quốc dân</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1794" name="Object 2"/>
          <p:cNvGraphicFramePr>
            <a:graphicFrameLocks/>
          </p:cNvGraphicFramePr>
          <p:nvPr>
            <p:ph type="body" idx="4294967295"/>
          </p:nvPr>
        </p:nvGraphicFramePr>
        <p:xfrm>
          <a:off x="939800" y="1573213"/>
          <a:ext cx="7315200" cy="3787775"/>
        </p:xfrm>
        <a:graphic>
          <a:graphicData uri="http://schemas.openxmlformats.org/presentationml/2006/ole">
            <p:oleObj spid="_x0000_s1026" name="Document" r:id="rId3" imgW="8894986" imgH="4604702" progId="Word.Document.8">
              <p:embed/>
            </p:oleObj>
          </a:graphicData>
        </a:graphic>
      </p:graphicFrame>
      <p:sp>
        <p:nvSpPr>
          <p:cNvPr id="161795" name="Oval 3"/>
          <p:cNvSpPr>
            <a:spLocks noChangeArrowheads="1"/>
          </p:cNvSpPr>
          <p:nvPr/>
        </p:nvSpPr>
        <p:spPr bwMode="auto">
          <a:xfrm>
            <a:off x="5181600" y="4114800"/>
            <a:ext cx="965200" cy="431800"/>
          </a:xfrm>
          <a:prstGeom prst="ellipse">
            <a:avLst/>
          </a:prstGeom>
          <a:noFill/>
          <a:ln w="28575">
            <a:solidFill>
              <a:schemeClr val="hlink"/>
            </a:solidFill>
            <a:round/>
            <a:headEnd/>
            <a:tailEnd/>
          </a:ln>
        </p:spPr>
        <p:txBody>
          <a:bodyPr wrap="none" anchor="ctr"/>
          <a:lstStyle/>
          <a:p>
            <a:endParaRPr lang="en-US"/>
          </a:p>
        </p:txBody>
      </p:sp>
      <p:sp>
        <p:nvSpPr>
          <p:cNvPr id="161796" name="Oval 4"/>
          <p:cNvSpPr>
            <a:spLocks noChangeArrowheads="1"/>
          </p:cNvSpPr>
          <p:nvPr/>
        </p:nvSpPr>
        <p:spPr bwMode="auto">
          <a:xfrm>
            <a:off x="6705600" y="4749800"/>
            <a:ext cx="965200" cy="431800"/>
          </a:xfrm>
          <a:prstGeom prst="ellipse">
            <a:avLst/>
          </a:prstGeom>
          <a:noFill/>
          <a:ln w="28575">
            <a:solidFill>
              <a:schemeClr val="hlink"/>
            </a:solidFill>
            <a:round/>
            <a:headEnd/>
            <a:tailEnd/>
          </a:ln>
        </p:spPr>
        <p:txBody>
          <a:bodyPr wrap="none" anchor="ctr"/>
          <a:lstStyle/>
          <a:p>
            <a:endParaRPr lang="en-US"/>
          </a:p>
        </p:txBody>
      </p:sp>
      <p:sp>
        <p:nvSpPr>
          <p:cNvPr id="161797" name="Line 5"/>
          <p:cNvSpPr>
            <a:spLocks noChangeShapeType="1"/>
          </p:cNvSpPr>
          <p:nvPr/>
        </p:nvSpPr>
        <p:spPr bwMode="auto">
          <a:xfrm>
            <a:off x="6096000" y="4419600"/>
            <a:ext cx="660400" cy="431800"/>
          </a:xfrm>
          <a:prstGeom prst="line">
            <a:avLst/>
          </a:prstGeom>
          <a:noFill/>
          <a:ln w="28575">
            <a:solidFill>
              <a:schemeClr val="hlink"/>
            </a:solidFill>
            <a:round/>
            <a:headEnd type="triangle" w="med" len="med"/>
            <a:tailEnd type="triangle" w="med" len="med"/>
          </a:ln>
        </p:spPr>
        <p:txBody>
          <a:bodyPr wrap="none" anchor="ctr"/>
          <a:lstStyle/>
          <a:p>
            <a:endParaRPr lang="en-US"/>
          </a:p>
        </p:txBody>
      </p:sp>
      <p:sp>
        <p:nvSpPr>
          <p:cNvPr id="1031" name="Rectangle 6"/>
          <p:cNvSpPr>
            <a:spLocks noGrp="1" noChangeArrowheads="1"/>
          </p:cNvSpPr>
          <p:nvPr>
            <p:ph type="title"/>
          </p:nvPr>
        </p:nvSpPr>
        <p:spPr>
          <a:xfrm>
            <a:off x="762000" y="228600"/>
            <a:ext cx="7543800" cy="1066800"/>
          </a:xfrm>
        </p:spPr>
        <p:txBody>
          <a:bodyPr/>
          <a:lstStyle/>
          <a:p>
            <a:pPr eaLnBrk="1" hangingPunct="1"/>
            <a:r>
              <a:rPr lang="en-US" smtClean="0">
                <a:latin typeface="Arial Black" pitchFamily="34" charset="0"/>
              </a:rPr>
              <a:t>Khảo hướng giá trị gia tăng bỏ qua cách tính kép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wipe(left)">
                                      <p:cBhvr>
                                        <p:cTn id="7" dur="500"/>
                                        <p:tgtEl>
                                          <p:spTgt spid="16179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 calcmode="lin" valueType="num">
                                      <p:cBhvr>
                                        <p:cTn id="12" dur="500" fill="hold"/>
                                        <p:tgtEl>
                                          <p:spTgt spid="161795"/>
                                        </p:tgtEl>
                                        <p:attrNameLst>
                                          <p:attrName>ppt_w</p:attrName>
                                        </p:attrNameLst>
                                      </p:cBhvr>
                                      <p:tavLst>
                                        <p:tav tm="0">
                                          <p:val>
                                            <p:fltVal val="0"/>
                                          </p:val>
                                        </p:tav>
                                        <p:tav tm="100000">
                                          <p:val>
                                            <p:strVal val="#ppt_w"/>
                                          </p:val>
                                        </p:tav>
                                      </p:tavLst>
                                    </p:anim>
                                    <p:anim calcmode="lin" valueType="num">
                                      <p:cBhvr>
                                        <p:cTn id="13" dur="500" fill="hold"/>
                                        <p:tgtEl>
                                          <p:spTgt spid="161795"/>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61796"/>
                                        </p:tgtEl>
                                        <p:attrNameLst>
                                          <p:attrName>style.visibility</p:attrName>
                                        </p:attrNameLst>
                                      </p:cBhvr>
                                      <p:to>
                                        <p:strVal val="visible"/>
                                      </p:to>
                                    </p:set>
                                    <p:anim calcmode="lin" valueType="num">
                                      <p:cBhvr>
                                        <p:cTn id="16" dur="500" fill="hold"/>
                                        <p:tgtEl>
                                          <p:spTgt spid="161796"/>
                                        </p:tgtEl>
                                        <p:attrNameLst>
                                          <p:attrName>ppt_w</p:attrName>
                                        </p:attrNameLst>
                                      </p:cBhvr>
                                      <p:tavLst>
                                        <p:tav tm="0">
                                          <p:val>
                                            <p:fltVal val="0"/>
                                          </p:val>
                                        </p:tav>
                                        <p:tav tm="100000">
                                          <p:val>
                                            <p:strVal val="#ppt_w"/>
                                          </p:val>
                                        </p:tav>
                                      </p:tavLst>
                                    </p:anim>
                                    <p:anim calcmode="lin" valueType="num">
                                      <p:cBhvr>
                                        <p:cTn id="17" dur="500" fill="hold"/>
                                        <p:tgtEl>
                                          <p:spTgt spid="161796"/>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161797"/>
                                        </p:tgtEl>
                                        <p:attrNameLst>
                                          <p:attrName>style.visibility</p:attrName>
                                        </p:attrNameLst>
                                      </p:cBhvr>
                                      <p:to>
                                        <p:strVal val="visible"/>
                                      </p:to>
                                    </p:set>
                                    <p:animEffect transition="in" filter="barn(outVertical)">
                                      <p:cBhvr>
                                        <p:cTn id="21"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nimBg="1"/>
      <p:bldP spid="161796" grpId="0" animBg="1"/>
      <p:bldP spid="16179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2800" smtClean="0"/>
              <a:t>GDP:  Production and Income</a:t>
            </a:r>
          </a:p>
        </p:txBody>
      </p:sp>
      <p:sp>
        <p:nvSpPr>
          <p:cNvPr id="25604" name="Rectangle 3"/>
          <p:cNvSpPr>
            <a:spLocks noGrp="1" noChangeArrowheads="1"/>
          </p:cNvSpPr>
          <p:nvPr>
            <p:ph type="body" idx="1"/>
          </p:nvPr>
        </p:nvSpPr>
        <p:spPr>
          <a:xfrm>
            <a:off x="1371600" y="1400175"/>
            <a:ext cx="7620000" cy="2714625"/>
          </a:xfrm>
        </p:spPr>
        <p:txBody>
          <a:bodyPr/>
          <a:lstStyle/>
          <a:p>
            <a:pPr marL="533400" lvl="1" indent="-533400" eaLnBrk="1" hangingPunct="1">
              <a:buFontTx/>
              <a:buNone/>
            </a:pPr>
            <a:r>
              <a:rPr lang="en-US" smtClean="0">
                <a:solidFill>
                  <a:srgbClr val="FF0000"/>
                </a:solidFill>
                <a:latin typeface="Arial" charset="0"/>
                <a:cs typeface="Arial" charset="0"/>
              </a:rPr>
              <a:t>Khảo hướng thu nhập:</a:t>
            </a:r>
          </a:p>
        </p:txBody>
      </p:sp>
      <p:sp>
        <p:nvSpPr>
          <p:cNvPr id="125956" name="Rectangle 4"/>
          <p:cNvSpPr>
            <a:spLocks noChangeArrowheads="1"/>
          </p:cNvSpPr>
          <p:nvPr/>
        </p:nvSpPr>
        <p:spPr bwMode="auto">
          <a:xfrm>
            <a:off x="1371600" y="2133600"/>
            <a:ext cx="7239000" cy="914400"/>
          </a:xfrm>
          <a:prstGeom prst="rect">
            <a:avLst/>
          </a:prstGeom>
          <a:noFill/>
          <a:ln w="9525">
            <a:noFill/>
            <a:miter lim="800000"/>
            <a:headEnd/>
            <a:tailEnd/>
          </a:ln>
        </p:spPr>
        <p:txBody>
          <a:bodyPr/>
          <a:lstStyle/>
          <a:p>
            <a:pPr marL="341313" indent="-341313">
              <a:lnSpc>
                <a:spcPct val="95000"/>
              </a:lnSpc>
              <a:spcBef>
                <a:spcPct val="15000"/>
              </a:spcBef>
              <a:spcAft>
                <a:spcPct val="15000"/>
              </a:spcAft>
              <a:buClr>
                <a:schemeClr val="tx1"/>
              </a:buClr>
              <a:buFontTx/>
              <a:buAutoNum type="arabicPeriod" startAt="3"/>
            </a:pPr>
            <a:r>
              <a:rPr lang="en-US">
                <a:solidFill>
                  <a:srgbClr val="556ADD"/>
                </a:solidFill>
              </a:rPr>
              <a:t>GDP là tổng các thu nhập của một nền kinh tế trong một thời đoạn.</a:t>
            </a:r>
          </a:p>
        </p:txBody>
      </p:sp>
      <p:graphicFrame>
        <p:nvGraphicFramePr>
          <p:cNvPr id="126002" name="Group 50"/>
          <p:cNvGraphicFramePr>
            <a:graphicFrameLocks noGrp="1"/>
          </p:cNvGraphicFramePr>
          <p:nvPr/>
        </p:nvGraphicFramePr>
        <p:xfrm>
          <a:off x="1524000" y="3200400"/>
          <a:ext cx="6762750" cy="2788920"/>
        </p:xfrm>
        <a:graphic>
          <a:graphicData uri="http://schemas.openxmlformats.org/drawingml/2006/table">
            <a:tbl>
              <a:tblPr/>
              <a:tblGrid>
                <a:gridCol w="1295400"/>
                <a:gridCol w="2755900"/>
                <a:gridCol w="949325"/>
                <a:gridCol w="474663"/>
                <a:gridCol w="881062"/>
                <a:gridCol w="4064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VNI-GlabXb" pitchFamily="18" charset="0"/>
                        </a:rPr>
                        <a:t>Table 2-1</a:t>
                      </a:r>
                      <a:endParaRPr kumimoji="0" lang="en-US" sz="1800" b="1" i="0" u="none" strike="noStrike" cap="none" normalizeH="0" baseline="0" smtClean="0">
                        <a:ln>
                          <a:noFill/>
                        </a:ln>
                        <a:solidFill>
                          <a:srgbClr val="B2B2B2"/>
                        </a:solidFill>
                        <a:effectLst/>
                        <a:latin typeface="VNI-GlabXb" pitchFamily="18" charset="0"/>
                      </a:endParaRPr>
                    </a:p>
                  </a:txBody>
                  <a:tcPr horzOverflow="overflow">
                    <a:lnL cap="flat">
                      <a:noFill/>
                    </a:lnL>
                    <a:lnR>
                      <a:noFill/>
                    </a:lnR>
                    <a:lnT cap="flat">
                      <a:noFill/>
                    </a:lnT>
                    <a:lnB>
                      <a:noFill/>
                    </a:lnB>
                    <a:lnTlToBr>
                      <a:noFill/>
                    </a:lnTlToBr>
                    <a:lnBlToTr>
                      <a:noFill/>
                    </a:lnBlToTr>
                    <a:solidFill>
                      <a:schemeClr val="accent1"/>
                    </a:solid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err="1" smtClean="0">
                          <a:ln>
                            <a:noFill/>
                          </a:ln>
                          <a:solidFill>
                            <a:schemeClr val="tx1"/>
                          </a:solidFill>
                          <a:effectLst/>
                          <a:latin typeface="Arial" charset="0"/>
                        </a:rPr>
                        <a:t>Thành</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phần</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của</a:t>
                      </a:r>
                      <a:r>
                        <a:rPr kumimoji="0" lang="en-US" sz="1800" b="1" i="0" u="none" strike="noStrike" cap="none" normalizeH="0" baseline="0" smtClean="0">
                          <a:ln>
                            <a:noFill/>
                          </a:ln>
                          <a:solidFill>
                            <a:schemeClr val="tx1"/>
                          </a:solidFill>
                          <a:effectLst/>
                          <a:latin typeface="Arial" charset="0"/>
                        </a:rPr>
                        <a:t> GDP </a:t>
                      </a:r>
                      <a:r>
                        <a:rPr kumimoji="0" lang="en-US" sz="1800" b="1" i="0" u="none" strike="noStrike" cap="none" normalizeH="0" baseline="0" err="1" smtClean="0">
                          <a:ln>
                            <a:noFill/>
                          </a:ln>
                          <a:solidFill>
                            <a:schemeClr val="tx1"/>
                          </a:solidFill>
                          <a:effectLst/>
                          <a:latin typeface="Arial" charset="0"/>
                        </a:rPr>
                        <a:t>theo</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loại</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thu</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nhập</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giữa</a:t>
                      </a:r>
                      <a:r>
                        <a:rPr kumimoji="0" lang="en-US" sz="1800" b="1" i="0" u="none" strike="noStrike" cap="none" normalizeH="0" baseline="0" smtClean="0">
                          <a:ln>
                            <a:noFill/>
                          </a:ln>
                          <a:solidFill>
                            <a:schemeClr val="tx1"/>
                          </a:solidFill>
                          <a:effectLst/>
                          <a:latin typeface="Arial" charset="0"/>
                        </a:rPr>
                        <a:t> </a:t>
                      </a:r>
                      <a:r>
                        <a:rPr kumimoji="0" lang="en-US" sz="1800" b="1" i="0" u="none" strike="noStrike" cap="none" normalizeH="0" baseline="0" err="1" smtClean="0">
                          <a:ln>
                            <a:noFill/>
                          </a:ln>
                          <a:solidFill>
                            <a:schemeClr val="tx1"/>
                          </a:solidFill>
                          <a:effectLst/>
                          <a:latin typeface="Arial" charset="0"/>
                        </a:rPr>
                        <a:t>năm</a:t>
                      </a:r>
                      <a:r>
                        <a:rPr kumimoji="0" lang="en-US" sz="1800" b="1" i="0" u="none" strike="noStrike" cap="none" normalizeH="0" baseline="0" smtClean="0">
                          <a:ln>
                            <a:noFill/>
                          </a:ln>
                          <a:solidFill>
                            <a:schemeClr val="tx1"/>
                          </a:solidFill>
                          <a:effectLst/>
                          <a:latin typeface="Arial" charset="0"/>
                        </a:rPr>
                        <a:t> 1960 </a:t>
                      </a:r>
                      <a:r>
                        <a:rPr kumimoji="0" lang="en-US" sz="1800" b="1" i="0" u="none" strike="noStrike" cap="none" normalizeH="0" baseline="0" err="1" smtClean="0">
                          <a:ln>
                            <a:noFill/>
                          </a:ln>
                          <a:solidFill>
                            <a:schemeClr val="tx1"/>
                          </a:solidFill>
                          <a:effectLst/>
                          <a:latin typeface="Arial" charset="0"/>
                        </a:rPr>
                        <a:t>va</a:t>
                      </a:r>
                      <a:r>
                        <a:rPr kumimoji="0" lang="en-US" sz="1800" b="1" i="0" u="none" strike="noStrike" cap="none" normalizeH="0" baseline="0" smtClean="0">
                          <a:ln>
                            <a:noFill/>
                          </a:ln>
                          <a:solidFill>
                            <a:schemeClr val="tx1"/>
                          </a:solidFill>
                          <a:effectLst/>
                          <a:latin typeface="Arial" charset="0"/>
                        </a:rPr>
                        <a:t>̀ 2003</a:t>
                      </a:r>
                    </a:p>
                  </a:txBody>
                  <a:tcPr horzOverflow="overflow">
                    <a:lnL>
                      <a:noFill/>
                    </a:lnL>
                    <a:lnR cap="flat">
                      <a:noFill/>
                    </a:lnR>
                    <a:lnT cap="flat">
                      <a:noFill/>
                    </a:lnT>
                    <a:lnB>
                      <a:noFill/>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bg1"/>
                        </a:solidFill>
                        <a:effectLst/>
                        <a:latin typeface="VNI-GlabXb" pitchFamily="18" charset="0"/>
                      </a:endParaRPr>
                    </a:p>
                  </a:txBody>
                  <a:tcPr horzOverflow="overflow">
                    <a:lnL cap="flat">
                      <a:noFill/>
                    </a:lnL>
                    <a:lnR cap="flat">
                      <a:noFill/>
                    </a:lnR>
                    <a:lnT>
                      <a:noFill/>
                    </a:lnT>
                    <a:lnB>
                      <a:noFill/>
                    </a:lnB>
                    <a:lnTlToBr>
                      <a:noFill/>
                    </a:lnTlToBr>
                    <a:lnBlToTr>
                      <a:noFill/>
                    </a:lnBlToTr>
                    <a:solidFill>
                      <a:srgbClr val="00808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bg1"/>
                        </a:solidFill>
                        <a:effectLst/>
                        <a:latin typeface="Arial" charset="0"/>
                      </a:endParaRPr>
                    </a:p>
                  </a:txBody>
                  <a:tcPr horzOverflow="overflow">
                    <a:lnL cap="flat">
                      <a:noFill/>
                    </a:lnL>
                    <a:lnR>
                      <a:noFill/>
                    </a:lnR>
                    <a:lnT>
                      <a:noFill/>
                    </a:lnT>
                    <a:lnB>
                      <a:noFill/>
                    </a:lnB>
                    <a:lnTlToBr>
                      <a:noFill/>
                    </a:lnTlToBr>
                    <a:lnBlToTr>
                      <a:noFill/>
                    </a:lnBlToTr>
                    <a:solidFill>
                      <a:srgbClr val="00808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rPr>
                        <a:t>1960</a:t>
                      </a:r>
                    </a:p>
                  </a:txBody>
                  <a:tcPr horzOverflow="overflow">
                    <a:lnL>
                      <a:noFill/>
                    </a:lnL>
                    <a:lnR>
                      <a:noFill/>
                    </a:lnR>
                    <a:lnT>
                      <a:noFill/>
                    </a:lnT>
                    <a:lnB>
                      <a:noFill/>
                    </a:lnB>
                    <a:lnTlToBr>
                      <a:noFill/>
                    </a:lnTlToBr>
                    <a:lnBlToTr>
                      <a:noFill/>
                    </a:lnBlToTr>
                    <a:solidFill>
                      <a:srgbClr val="008080"/>
                    </a:solid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bg1"/>
                          </a:solidFill>
                          <a:effectLst/>
                          <a:latin typeface="Arial" charset="0"/>
                        </a:rPr>
                        <a:t>      2003</a:t>
                      </a:r>
                    </a:p>
                  </a:txBody>
                  <a:tcPr horzOverflow="overflow">
                    <a:lnL>
                      <a:noFill/>
                    </a:lnL>
                    <a:lnR cap="flat">
                      <a:noFill/>
                    </a:lnR>
                    <a:lnT>
                      <a:noFill/>
                    </a:lnT>
                    <a:lnB>
                      <a:noFill/>
                    </a:lnB>
                    <a:lnTlToBr>
                      <a:noFill/>
                    </a:lnTlToBr>
                    <a:lnBlToTr>
                      <a:noFill/>
                    </a:lnBlToTr>
                    <a:solidFill>
                      <a:srgbClr val="008080"/>
                    </a:solidFill>
                  </a:tcPr>
                </a:tc>
                <a:tc hMerge="1">
                  <a:txBody>
                    <a:bodyPr/>
                    <a:lstStyle/>
                    <a:p>
                      <a:endParaRPr lang="en-US"/>
                    </a:p>
                  </a:txBody>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rgbClr val="B2B2B2"/>
                        </a:solidFill>
                        <a:effectLst/>
                        <a:latin typeface="VNI-GlabXb" pitchFamily="18" charset="0"/>
                      </a:endParaRPr>
                    </a:p>
                  </a:txBody>
                  <a:tcPr horzOverflow="overflow">
                    <a:lnL cap="flat">
                      <a:noFill/>
                    </a:lnL>
                    <a:lnR cap="flat">
                      <a:noFill/>
                    </a:lnR>
                    <a:lnT>
                      <a:noFill/>
                    </a:lnT>
                    <a:lnB>
                      <a:noFill/>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Thu </a:t>
                      </a:r>
                      <a:r>
                        <a:rPr kumimoji="0" lang="en-US" sz="1600" b="1" i="0" u="none" strike="noStrike" cap="none" normalizeH="0" baseline="0" err="1" smtClean="0">
                          <a:ln>
                            <a:noFill/>
                          </a:ln>
                          <a:solidFill>
                            <a:schemeClr val="tx1"/>
                          </a:solidFill>
                          <a:effectLst/>
                          <a:latin typeface="Arial" charset="0"/>
                        </a:rPr>
                        <a:t>nhập</a:t>
                      </a:r>
                      <a:r>
                        <a:rPr kumimoji="0" lang="en-US" sz="1600" b="1" i="0" u="none" strike="noStrike" cap="none" normalizeH="0" baseline="0" smtClean="0">
                          <a:ln>
                            <a:noFill/>
                          </a:ln>
                          <a:solidFill>
                            <a:schemeClr val="tx1"/>
                          </a:solidFill>
                          <a:effectLst/>
                          <a:latin typeface="Arial" charset="0"/>
                        </a:rPr>
                        <a:t> do </a:t>
                      </a:r>
                      <a:r>
                        <a:rPr kumimoji="0" lang="en-US" sz="1600" b="1" i="0" u="none" strike="noStrike" cap="none" normalizeH="0" baseline="0" err="1" smtClean="0">
                          <a:ln>
                            <a:noFill/>
                          </a:ln>
                          <a:solidFill>
                            <a:schemeClr val="tx1"/>
                          </a:solidFill>
                          <a:effectLst/>
                          <a:latin typeface="Arial" charset="0"/>
                        </a:rPr>
                        <a:t>lao</a:t>
                      </a:r>
                      <a:r>
                        <a:rPr kumimoji="0" lang="en-US" sz="1600" b="1" i="0" u="none" strike="noStrike" cap="none" normalizeH="0" baseline="0" smtClean="0">
                          <a:ln>
                            <a:noFill/>
                          </a:ln>
                          <a:solidFill>
                            <a:schemeClr val="tx1"/>
                          </a:solidFill>
                          <a:effectLst/>
                          <a:latin typeface="Arial" charset="0"/>
                        </a:rPr>
                        <a:t> </a:t>
                      </a:r>
                      <a:r>
                        <a:rPr kumimoji="0" lang="en-US" sz="1600" b="1" i="0" u="none" strike="noStrike" cap="none" normalizeH="0" baseline="0" err="1" smtClean="0">
                          <a:ln>
                            <a:noFill/>
                          </a:ln>
                          <a:solidFill>
                            <a:schemeClr val="tx1"/>
                          </a:solidFill>
                          <a:effectLst/>
                          <a:latin typeface="Arial" charset="0"/>
                        </a:rPr>
                        <a:t>động</a:t>
                      </a:r>
                      <a:r>
                        <a:rPr kumimoji="0" lang="en-US" sz="1600" b="1" i="0" u="none" strike="noStrike" cap="none" normalizeH="0" baseline="0" smtClean="0">
                          <a:ln>
                            <a:noFill/>
                          </a:ln>
                          <a:solidFill>
                            <a:schemeClr val="tx1"/>
                          </a:solidFill>
                          <a:effectLst/>
                          <a:latin typeface="Arial" charset="0"/>
                        </a:rPr>
                        <a:t>      </a:t>
                      </a:r>
                      <a:r>
                        <a:rPr kumimoji="0" lang="en-US" sz="1600" b="0" i="1" u="none" strike="noStrike" cap="none" normalizeH="0" baseline="0" smtClean="0">
                          <a:ln>
                            <a:noFill/>
                          </a:ln>
                          <a:solidFill>
                            <a:schemeClr val="tx1"/>
                          </a:solidFill>
                          <a:effectLst/>
                          <a:latin typeface="Arial" charset="0"/>
                        </a:rPr>
                        <a:t>(Labor income)</a:t>
                      </a:r>
                    </a:p>
                  </a:txBody>
                  <a:tcPr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66%</a:t>
                      </a:r>
                    </a:p>
                  </a:txBody>
                  <a:tcPr horzOverflow="overflow">
                    <a:lnL>
                      <a:noFill/>
                    </a:lnL>
                    <a:lnR>
                      <a:noFill/>
                    </a:lnR>
                    <a:lnT>
                      <a:noFill/>
                    </a:lnT>
                    <a:lnB>
                      <a:noFill/>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64%</a:t>
                      </a:r>
                    </a:p>
                  </a:txBody>
                  <a:tcPr horzOverflow="overflow">
                    <a:lnL>
                      <a:noFill/>
                    </a:lnL>
                    <a:lnR>
                      <a:noFill/>
                    </a:lnR>
                    <a:lnT>
                      <a:noFill/>
                    </a:lnT>
                    <a:lnB>
                      <a:noFill/>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chemeClr val="accent1">
                        <a:alpha val="50000"/>
                      </a:schemeClr>
                    </a:solidFill>
                  </a:tcPr>
                </a:tc>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rgbClr val="B2B2B2"/>
                        </a:solidFill>
                        <a:effectLst/>
                        <a:latin typeface="VNI-GlabXb" pitchFamily="18" charset="0"/>
                      </a:endParaRPr>
                    </a:p>
                  </a:txBody>
                  <a:tcPr horzOverflow="overflow">
                    <a:lnL cap="flat">
                      <a:noFill/>
                    </a:lnL>
                    <a:lnR cap="flat">
                      <a:noFill/>
                    </a:lnR>
                    <a:lnT>
                      <a:noFill/>
                    </a:lnT>
                    <a:lnB>
                      <a:noFill/>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Thu </a:t>
                      </a:r>
                      <a:r>
                        <a:rPr kumimoji="0" lang="en-US" sz="1600" b="1" i="0" u="none" strike="noStrike" cap="none" normalizeH="0" baseline="0" err="1" smtClean="0">
                          <a:ln>
                            <a:noFill/>
                          </a:ln>
                          <a:solidFill>
                            <a:schemeClr val="tx1"/>
                          </a:solidFill>
                          <a:effectLst/>
                          <a:latin typeface="Arial" charset="0"/>
                        </a:rPr>
                        <a:t>nhập</a:t>
                      </a:r>
                      <a:r>
                        <a:rPr kumimoji="0" lang="en-US" sz="1600" b="1" i="0" u="none" strike="noStrike" cap="none" normalizeH="0" baseline="0" smtClean="0">
                          <a:ln>
                            <a:noFill/>
                          </a:ln>
                          <a:solidFill>
                            <a:schemeClr val="tx1"/>
                          </a:solidFill>
                          <a:effectLst/>
                          <a:latin typeface="Arial" charset="0"/>
                        </a:rPr>
                        <a:t> do </a:t>
                      </a:r>
                      <a:r>
                        <a:rPr kumimoji="0" lang="en-US" sz="1600" b="1" i="0" u="none" strike="noStrike" cap="none" normalizeH="0" baseline="0" err="1" smtClean="0">
                          <a:ln>
                            <a:noFill/>
                          </a:ln>
                          <a:solidFill>
                            <a:schemeClr val="tx1"/>
                          </a:solidFill>
                          <a:effectLst/>
                          <a:latin typeface="Arial" charset="0"/>
                        </a:rPr>
                        <a:t>vốn</a:t>
                      </a:r>
                      <a:r>
                        <a:rPr kumimoji="0" lang="en-US" sz="1600" b="1" i="0" u="none" strike="noStrike" cap="none" normalizeH="0" baseline="0" smtClean="0">
                          <a:ln>
                            <a:noFill/>
                          </a:ln>
                          <a:solidFill>
                            <a:schemeClr val="tx1"/>
                          </a:solidFill>
                          <a:effectLst/>
                          <a:latin typeface="Arial" charset="0"/>
                        </a:rPr>
                        <a:t> </a:t>
                      </a:r>
                      <a:r>
                        <a:rPr kumimoji="0" lang="en-US" sz="1600" b="1" i="0" u="none" strike="noStrike" cap="none" normalizeH="0" baseline="0" err="1" smtClean="0">
                          <a:ln>
                            <a:noFill/>
                          </a:ln>
                          <a:solidFill>
                            <a:schemeClr val="tx1"/>
                          </a:solidFill>
                          <a:effectLst/>
                          <a:latin typeface="Arial" charset="0"/>
                        </a:rPr>
                        <a:t>tư</a:t>
                      </a:r>
                      <a:r>
                        <a:rPr kumimoji="0" lang="en-US" sz="1600" b="1" i="0" u="none" strike="noStrike" cap="none" normalizeH="0" baseline="0" smtClean="0">
                          <a:ln>
                            <a:noFill/>
                          </a:ln>
                          <a:solidFill>
                            <a:schemeClr val="tx1"/>
                          </a:solidFill>
                          <a:effectLst/>
                          <a:latin typeface="Arial" charset="0"/>
                        </a:rPr>
                        <a:t> </a:t>
                      </a:r>
                      <a:r>
                        <a:rPr kumimoji="0" lang="en-US" sz="1600" b="1" i="0" u="none" strike="noStrike" cap="none" normalizeH="0" baseline="0" err="1" smtClean="0">
                          <a:ln>
                            <a:noFill/>
                          </a:ln>
                          <a:solidFill>
                            <a:schemeClr val="tx1"/>
                          </a:solidFill>
                          <a:effectLst/>
                          <a:latin typeface="Arial" charset="0"/>
                        </a:rPr>
                        <a:t>bản</a:t>
                      </a:r>
                      <a:r>
                        <a:rPr kumimoji="0" lang="en-US" sz="1600" b="1" i="0" u="none" strike="noStrike" cap="none" normalizeH="0" baseline="0" smtClean="0">
                          <a:ln>
                            <a:noFill/>
                          </a:ln>
                          <a:solidFill>
                            <a:schemeClr val="tx1"/>
                          </a:solidFill>
                          <a:effectLst/>
                          <a:latin typeface="Arial" charset="0"/>
                        </a:rPr>
                        <a:t> </a:t>
                      </a:r>
                      <a:r>
                        <a:rPr kumimoji="0" lang="en-US" sz="1600" b="0" i="1" u="none" strike="noStrike" cap="none" normalizeH="0" baseline="0" smtClean="0">
                          <a:ln>
                            <a:noFill/>
                          </a:ln>
                          <a:solidFill>
                            <a:schemeClr val="tx1"/>
                          </a:solidFill>
                          <a:effectLst/>
                          <a:latin typeface="Arial" charset="0"/>
                        </a:rPr>
                        <a:t>(Capital income)</a:t>
                      </a:r>
                    </a:p>
                  </a:txBody>
                  <a:tcPr horzOverflow="overflow">
                    <a:lnL cap="flat">
                      <a:noFill/>
                    </a:lnL>
                    <a:lnR>
                      <a:noFill/>
                    </a:lnR>
                    <a:lnT>
                      <a:noFill/>
                    </a:lnT>
                    <a:lnB>
                      <a:noFill/>
                    </a:lnB>
                    <a:lnTlToBr>
                      <a:noFill/>
                    </a:lnTlToBr>
                    <a:lnBlToTr>
                      <a:noFill/>
                    </a:lnBlToTr>
                    <a:solidFill>
                      <a:schemeClr val="accent1">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26%</a:t>
                      </a:r>
                    </a:p>
                  </a:txBody>
                  <a:tcPr horzOverflow="overflow">
                    <a:lnL>
                      <a:noFill/>
                    </a:lnL>
                    <a:lnR>
                      <a:noFill/>
                    </a:lnR>
                    <a:lnT>
                      <a:noFill/>
                    </a:lnT>
                    <a:lnB>
                      <a:noFill/>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28%</a:t>
                      </a:r>
                    </a:p>
                  </a:txBody>
                  <a:tcPr horzOverflow="overflow">
                    <a:lnL>
                      <a:noFill/>
                    </a:lnL>
                    <a:lnR>
                      <a:noFill/>
                    </a:lnR>
                    <a:lnT>
                      <a:noFill/>
                    </a:lnT>
                    <a:lnB>
                      <a:noFill/>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chemeClr val="accent1">
                        <a:alpha val="50000"/>
                      </a:schemeClr>
                    </a:solidFill>
                  </a:tcPr>
                </a:tc>
              </a:tr>
              <a:tr h="331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rgbClr val="B2B2B2"/>
                        </a:solidFill>
                        <a:effectLst/>
                        <a:latin typeface="VNI-GlabXb" pitchFamily="18" charset="0"/>
                      </a:endParaRPr>
                    </a:p>
                  </a:txBody>
                  <a:tcPr horzOverflow="overflow">
                    <a:lnL cap="flat">
                      <a:noFill/>
                    </a:lnL>
                    <a:lnR cap="flat">
                      <a:noFill/>
                    </a:lnR>
                    <a:lnT>
                      <a:noFill/>
                    </a:lnT>
                    <a:lnB cap="flat">
                      <a:noFill/>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err="1" smtClean="0">
                          <a:ln>
                            <a:noFill/>
                          </a:ln>
                          <a:solidFill>
                            <a:schemeClr val="tx1"/>
                          </a:solidFill>
                          <a:effectLst/>
                          <a:latin typeface="Arial" charset="0"/>
                        </a:rPr>
                        <a:t>Thuê</a:t>
                      </a:r>
                      <a:r>
                        <a:rPr kumimoji="0" lang="en-US" sz="1600" b="1" i="0" u="none" strike="noStrike" cap="none" normalizeH="0" baseline="0" smtClean="0">
                          <a:ln>
                            <a:noFill/>
                          </a:ln>
                          <a:solidFill>
                            <a:schemeClr val="tx1"/>
                          </a:solidFill>
                          <a:effectLst/>
                          <a:latin typeface="Arial" charset="0"/>
                        </a:rPr>
                        <a:t>́ </a:t>
                      </a:r>
                      <a:r>
                        <a:rPr kumimoji="0" lang="en-US" sz="1600" b="1" i="0" u="none" strike="noStrike" cap="none" normalizeH="0" baseline="0" err="1" smtClean="0">
                          <a:ln>
                            <a:noFill/>
                          </a:ln>
                          <a:solidFill>
                            <a:schemeClr val="tx1"/>
                          </a:solidFill>
                          <a:effectLst/>
                          <a:latin typeface="Arial" charset="0"/>
                        </a:rPr>
                        <a:t>gián</a:t>
                      </a:r>
                      <a:r>
                        <a:rPr kumimoji="0" lang="en-US" sz="1600" b="1" i="0" u="none" strike="noStrike" cap="none" normalizeH="0" baseline="0" smtClean="0">
                          <a:ln>
                            <a:noFill/>
                          </a:ln>
                          <a:solidFill>
                            <a:schemeClr val="tx1"/>
                          </a:solidFill>
                          <a:effectLst/>
                          <a:latin typeface="Arial" charset="0"/>
                        </a:rPr>
                        <a:t> </a:t>
                      </a:r>
                      <a:r>
                        <a:rPr kumimoji="0" lang="en-US" sz="1600" b="1" i="0" u="none" strike="noStrike" cap="none" normalizeH="0" baseline="0" err="1" smtClean="0">
                          <a:ln>
                            <a:noFill/>
                          </a:ln>
                          <a:solidFill>
                            <a:schemeClr val="tx1"/>
                          </a:solidFill>
                          <a:effectLst/>
                          <a:latin typeface="Arial" charset="0"/>
                        </a:rPr>
                        <a:t>thu</a:t>
                      </a:r>
                      <a:r>
                        <a:rPr kumimoji="0" lang="en-US" sz="1600" b="1" i="0" u="none" strike="noStrike" cap="none" normalizeH="0" baseline="0" smtClean="0">
                          <a:ln>
                            <a:noFill/>
                          </a:ln>
                          <a:solidFill>
                            <a:schemeClr val="tx1"/>
                          </a:solidFill>
                          <a:effectLst/>
                          <a:latin typeface="Arial" charset="0"/>
                        </a:rPr>
                        <a:t>                 </a:t>
                      </a:r>
                      <a:r>
                        <a:rPr kumimoji="0" lang="en-US" sz="1600" b="0" i="1" u="none" strike="noStrike" cap="none" normalizeH="0" baseline="0" smtClean="0">
                          <a:ln>
                            <a:noFill/>
                          </a:ln>
                          <a:solidFill>
                            <a:schemeClr val="tx1"/>
                          </a:solidFill>
                          <a:effectLst/>
                          <a:latin typeface="Arial" charset="0"/>
                        </a:rPr>
                        <a:t>(Indirect taxes)</a:t>
                      </a:r>
                    </a:p>
                  </a:txBody>
                  <a:tcPr horzOverflow="overflow">
                    <a:lnL cap="flat">
                      <a:noFill/>
                    </a:lnL>
                    <a:lnR>
                      <a:noFill/>
                    </a:lnR>
                    <a:lnT>
                      <a:noFill/>
                    </a:lnT>
                    <a:lnB cap="flat">
                      <a:noFill/>
                    </a:lnB>
                    <a:lnTlToBr>
                      <a:noFill/>
                    </a:lnTlToBr>
                    <a:lnBlToTr>
                      <a:noFill/>
                    </a:lnBlToTr>
                    <a:solidFill>
                      <a:schemeClr val="accent1">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a:t>
                      </a:r>
                    </a:p>
                  </a:txBody>
                  <a:tcPr horzOverflow="overflow">
                    <a:lnL>
                      <a:noFill/>
                    </a:lnL>
                    <a:lnR>
                      <a:noFill/>
                    </a:lnR>
                    <a:lnT>
                      <a:noFill/>
                    </a:lnT>
                    <a:lnB cap="flat">
                      <a:noFill/>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chemeClr val="accent1">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8%</a:t>
                      </a:r>
                    </a:p>
                  </a:txBody>
                  <a:tcPr horzOverflow="overflow">
                    <a:lnL>
                      <a:noFill/>
                    </a:lnL>
                    <a:lnR>
                      <a:noFill/>
                    </a:lnR>
                    <a:lnT>
                      <a:noFill/>
                    </a:lnT>
                    <a:lnB cap="flat">
                      <a:noFill/>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chemeClr val="accent1">
                        <a:alpha val="50000"/>
                      </a:schemeClr>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5956">
                                            <p:txEl>
                                              <p:pRg st="0" end="0"/>
                                            </p:txEl>
                                          </p:spTgt>
                                        </p:tgtEl>
                                        <p:attrNameLst>
                                          <p:attrName>style.visibility</p:attrName>
                                        </p:attrNameLst>
                                      </p:cBhvr>
                                      <p:to>
                                        <p:strVal val="visible"/>
                                      </p:to>
                                    </p:set>
                                    <p:animEffect transition="in" filter="wipe(left)">
                                      <p:cBhvr>
                                        <p:cTn id="7" dur="500"/>
                                        <p:tgtEl>
                                          <p:spTgt spid="12595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6002"/>
                                        </p:tgtEl>
                                        <p:attrNameLst>
                                          <p:attrName>style.visibility</p:attrName>
                                        </p:attrNameLst>
                                      </p:cBhvr>
                                      <p:to>
                                        <p:strVal val="visible"/>
                                      </p:to>
                                    </p:set>
                                    <p:animEffect transition="in" filter="blinds(horizontal)">
                                      <p:cBhvr>
                                        <p:cTn id="11" dur="500"/>
                                        <p:tgtEl>
                                          <p:spTgt spid="126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build="p" bldLvl="3"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endParaRPr lang="en-US" smtClean="0"/>
          </a:p>
        </p:txBody>
      </p:sp>
      <p:grpSp>
        <p:nvGrpSpPr>
          <p:cNvPr id="2" name="Group 4"/>
          <p:cNvGrpSpPr>
            <a:grpSpLocks/>
          </p:cNvGrpSpPr>
          <p:nvPr/>
        </p:nvGrpSpPr>
        <p:grpSpPr bwMode="auto">
          <a:xfrm>
            <a:off x="1066800" y="1219200"/>
            <a:ext cx="7315200" cy="4730750"/>
            <a:chOff x="3402" y="402"/>
            <a:chExt cx="3552" cy="29"/>
          </a:xfrm>
        </p:grpSpPr>
        <p:sp>
          <p:nvSpPr>
            <p:cNvPr id="158725" name="Rectangle 5"/>
            <p:cNvSpPr>
              <a:spLocks noChangeArrowheads="1"/>
            </p:cNvSpPr>
            <p:nvPr/>
          </p:nvSpPr>
          <p:spPr bwMode="auto">
            <a:xfrm>
              <a:off x="3402" y="402"/>
              <a:ext cx="3552" cy="29"/>
            </a:xfrm>
            <a:prstGeom prst="rect">
              <a:avLst/>
            </a:prstGeom>
            <a:solidFill>
              <a:srgbClr val="FBF5DB"/>
            </a:solidFill>
            <a:ln w="12700">
              <a:solidFill>
                <a:schemeClr val="bg2"/>
              </a:solidFill>
              <a:miter lim="800000"/>
              <a:headEnd/>
              <a:tailEnd type="none" w="lg" len="lg"/>
            </a:ln>
            <a:effectLst>
              <a:outerShdw dist="35921" dir="2700000" algn="ctr" rotWithShape="0">
                <a:schemeClr val="bg2"/>
              </a:outerShdw>
            </a:effectLst>
          </p:spPr>
          <p:txBody>
            <a:bodyPr anchor="ctr">
              <a:spAutoFit/>
            </a:bodyPr>
            <a:lstStyle/>
            <a:p>
              <a:pPr>
                <a:defRPr/>
              </a:pPr>
              <a:endParaRPr lang="en-US" noProof="1"/>
            </a:p>
          </p:txBody>
        </p:sp>
        <p:sp>
          <p:nvSpPr>
            <p:cNvPr id="26646" name="Rectangle 6"/>
            <p:cNvSpPr>
              <a:spLocks noChangeArrowheads="1"/>
            </p:cNvSpPr>
            <p:nvPr/>
          </p:nvSpPr>
          <p:spPr bwMode="auto">
            <a:xfrm>
              <a:off x="3498" y="403"/>
              <a:ext cx="3455" cy="2"/>
            </a:xfrm>
            <a:prstGeom prst="rect">
              <a:avLst/>
            </a:prstGeom>
            <a:noFill/>
            <a:ln w="9525">
              <a:noFill/>
              <a:miter lim="800000"/>
              <a:headEnd/>
              <a:tailEnd/>
            </a:ln>
          </p:spPr>
          <p:txBody>
            <a:bodyPr lIns="0" tIns="0" rIns="0" bIns="0">
              <a:spAutoFit/>
            </a:bodyPr>
            <a:lstStyle/>
            <a:p>
              <a:pPr eaLnBrk="0" hangingPunct="0">
                <a:spcBef>
                  <a:spcPct val="0"/>
                </a:spcBef>
              </a:pPr>
              <a:r>
                <a:rPr lang="en-US" sz="1800" b="1" i="1" noProof="1">
                  <a:solidFill>
                    <a:schemeClr val="hlink"/>
                  </a:solidFill>
                  <a:latin typeface="Times New Roman" pitchFamily="18" charset="0"/>
                </a:rPr>
                <a:t>Khảo h</a:t>
              </a:r>
              <a:r>
                <a:rPr lang="vi-VN" sz="1800" b="1" i="1" noProof="1">
                  <a:solidFill>
                    <a:schemeClr val="hlink"/>
                  </a:solidFill>
                  <a:latin typeface="Times New Roman" pitchFamily="18" charset="0"/>
                </a:rPr>
                <a:t>ướng thu nhập </a:t>
              </a:r>
              <a:r>
                <a:rPr lang="vi-VN" sz="1800" i="1" noProof="1">
                  <a:solidFill>
                    <a:schemeClr val="hlink"/>
                  </a:solidFill>
                  <a:latin typeface="Times New Roman" pitchFamily="18" charset="0"/>
                </a:rPr>
                <a:t>(Resource Cost-Income Approach)</a:t>
              </a:r>
            </a:p>
          </p:txBody>
        </p:sp>
      </p:grpSp>
      <p:grpSp>
        <p:nvGrpSpPr>
          <p:cNvPr id="3" name="Group 8"/>
          <p:cNvGrpSpPr>
            <a:grpSpLocks/>
          </p:cNvGrpSpPr>
          <p:nvPr/>
        </p:nvGrpSpPr>
        <p:grpSpPr bwMode="auto">
          <a:xfrm>
            <a:off x="1447800" y="2025650"/>
            <a:ext cx="4456113" cy="1555750"/>
            <a:chOff x="3486" y="720"/>
            <a:chExt cx="2807" cy="905"/>
          </a:xfrm>
        </p:grpSpPr>
        <p:sp>
          <p:nvSpPr>
            <p:cNvPr id="26639" name="Rectangle 9"/>
            <p:cNvSpPr>
              <a:spLocks noChangeArrowheads="1"/>
            </p:cNvSpPr>
            <p:nvPr/>
          </p:nvSpPr>
          <p:spPr bwMode="auto">
            <a:xfrm>
              <a:off x="3486" y="720"/>
              <a:ext cx="2160" cy="161"/>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rgbClr val="556ADD"/>
                  </a:solidFill>
                  <a:latin typeface="Times New Roman" pitchFamily="18" charset="0"/>
                </a:rPr>
                <a:t>Tổng thu nhập </a:t>
              </a:r>
              <a:r>
                <a:rPr lang="en-US" sz="1800" i="1">
                  <a:solidFill>
                    <a:srgbClr val="000000"/>
                  </a:solidFill>
                  <a:latin typeface="Times New Roman" pitchFamily="18" charset="0"/>
                </a:rPr>
                <a:t>(Aggregate income):</a:t>
              </a:r>
              <a:endParaRPr lang="en-US" sz="1800" i="1">
                <a:latin typeface="Times New Roman" pitchFamily="18" charset="0"/>
              </a:endParaRPr>
            </a:p>
          </p:txBody>
        </p:sp>
        <p:sp>
          <p:nvSpPr>
            <p:cNvPr id="26640" name="Rectangle 10"/>
            <p:cNvSpPr>
              <a:spLocks noChangeArrowheads="1"/>
            </p:cNvSpPr>
            <p:nvPr/>
          </p:nvSpPr>
          <p:spPr bwMode="auto">
            <a:xfrm>
              <a:off x="3660" y="882"/>
              <a:ext cx="2627" cy="161"/>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a:solidFill>
                    <a:srgbClr val="556ADD"/>
                  </a:solidFill>
                  <a:latin typeface="Times New Roman" pitchFamily="18" charset="0"/>
                </a:rPr>
                <a:t>Lương nhân công </a:t>
              </a:r>
              <a:r>
                <a:rPr lang="en-US" sz="1800" i="1">
                  <a:solidFill>
                    <a:srgbClr val="000000"/>
                  </a:solidFill>
                  <a:latin typeface="Times New Roman" pitchFamily="18" charset="0"/>
                </a:rPr>
                <a:t>(Employee Compensation)</a:t>
              </a:r>
              <a:endParaRPr lang="en-US" sz="1800" i="1">
                <a:latin typeface="Times New Roman" pitchFamily="18" charset="0"/>
              </a:endParaRPr>
            </a:p>
          </p:txBody>
        </p:sp>
        <p:sp>
          <p:nvSpPr>
            <p:cNvPr id="26641" name="Rectangle 11"/>
            <p:cNvSpPr>
              <a:spLocks noChangeArrowheads="1"/>
            </p:cNvSpPr>
            <p:nvPr/>
          </p:nvSpPr>
          <p:spPr bwMode="auto">
            <a:xfrm>
              <a:off x="3660" y="1032"/>
              <a:ext cx="2633" cy="161"/>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a:solidFill>
                    <a:srgbClr val="556ADD"/>
                  </a:solidFill>
                  <a:latin typeface="Times New Roman" pitchFamily="18" charset="0"/>
                </a:rPr>
                <a:t>Thu nhập của chủ </a:t>
              </a:r>
              <a:r>
                <a:rPr lang="en-US" sz="1800" i="1">
                  <a:solidFill>
                    <a:srgbClr val="000000"/>
                  </a:solidFill>
                  <a:latin typeface="Times New Roman" pitchFamily="18" charset="0"/>
                </a:rPr>
                <a:t>(Income of self-employed)</a:t>
              </a:r>
              <a:endParaRPr lang="en-US" sz="1800" i="1">
                <a:latin typeface="Times New Roman" pitchFamily="18" charset="0"/>
              </a:endParaRPr>
            </a:p>
          </p:txBody>
        </p:sp>
        <p:sp>
          <p:nvSpPr>
            <p:cNvPr id="26642" name="Rectangle 12"/>
            <p:cNvSpPr>
              <a:spLocks noChangeArrowheads="1"/>
            </p:cNvSpPr>
            <p:nvPr/>
          </p:nvSpPr>
          <p:spPr bwMode="auto">
            <a:xfrm>
              <a:off x="3660" y="1176"/>
              <a:ext cx="1018" cy="161"/>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a:solidFill>
                    <a:srgbClr val="556ADD"/>
                  </a:solidFill>
                  <a:latin typeface="Times New Roman" pitchFamily="18" charset="0"/>
                </a:rPr>
                <a:t>Tiền thuê </a:t>
              </a:r>
              <a:r>
                <a:rPr lang="en-US" sz="1800" i="1">
                  <a:solidFill>
                    <a:srgbClr val="000000"/>
                  </a:solidFill>
                  <a:latin typeface="Times New Roman" pitchFamily="18" charset="0"/>
                </a:rPr>
                <a:t>(Rents)</a:t>
              </a:r>
              <a:endParaRPr lang="en-US" sz="1800" i="1">
                <a:latin typeface="Times New Roman" pitchFamily="18" charset="0"/>
              </a:endParaRPr>
            </a:p>
          </p:txBody>
        </p:sp>
        <p:sp>
          <p:nvSpPr>
            <p:cNvPr id="26643" name="Rectangle 13"/>
            <p:cNvSpPr>
              <a:spLocks noChangeArrowheads="1"/>
            </p:cNvSpPr>
            <p:nvPr/>
          </p:nvSpPr>
          <p:spPr bwMode="auto">
            <a:xfrm>
              <a:off x="3660" y="1320"/>
              <a:ext cx="1155" cy="161"/>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a:solidFill>
                    <a:srgbClr val="556ADD"/>
                  </a:solidFill>
                  <a:latin typeface="Times New Roman" pitchFamily="18" charset="0"/>
                </a:rPr>
                <a:t>Lợi nhuận</a:t>
              </a:r>
              <a:r>
                <a:rPr lang="en-US" sz="1800">
                  <a:solidFill>
                    <a:srgbClr val="000000"/>
                  </a:solidFill>
                  <a:latin typeface="Times New Roman" pitchFamily="18" charset="0"/>
                </a:rPr>
                <a:t> </a:t>
              </a:r>
              <a:r>
                <a:rPr lang="en-US" sz="1800" i="1">
                  <a:solidFill>
                    <a:srgbClr val="000000"/>
                  </a:solidFill>
                  <a:latin typeface="Times New Roman" pitchFamily="18" charset="0"/>
                </a:rPr>
                <a:t>(Profits)</a:t>
              </a:r>
              <a:endParaRPr lang="en-US" sz="1800" i="1">
                <a:latin typeface="Times New Roman" pitchFamily="18" charset="0"/>
              </a:endParaRPr>
            </a:p>
          </p:txBody>
        </p:sp>
        <p:sp>
          <p:nvSpPr>
            <p:cNvPr id="26644" name="Rectangle 14"/>
            <p:cNvSpPr>
              <a:spLocks noChangeArrowheads="1"/>
            </p:cNvSpPr>
            <p:nvPr/>
          </p:nvSpPr>
          <p:spPr bwMode="auto">
            <a:xfrm>
              <a:off x="3660" y="1464"/>
              <a:ext cx="1018" cy="161"/>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a:solidFill>
                    <a:srgbClr val="556ADD"/>
                  </a:solidFill>
                  <a:latin typeface="Times New Roman" pitchFamily="18" charset="0"/>
                </a:rPr>
                <a:t>Tiền lãi </a:t>
              </a:r>
              <a:r>
                <a:rPr lang="en-US" sz="1800" i="1">
                  <a:solidFill>
                    <a:srgbClr val="556ADD"/>
                  </a:solidFill>
                  <a:latin typeface="Times New Roman" pitchFamily="18" charset="0"/>
                </a:rPr>
                <a:t>(</a:t>
              </a:r>
              <a:r>
                <a:rPr lang="en-US" sz="1800" i="1">
                  <a:solidFill>
                    <a:srgbClr val="000000"/>
                  </a:solidFill>
                  <a:latin typeface="Times New Roman" pitchFamily="18" charset="0"/>
                </a:rPr>
                <a:t>Interest)</a:t>
              </a:r>
              <a:endParaRPr lang="en-US" sz="1800" i="1">
                <a:latin typeface="Times New Roman" pitchFamily="18" charset="0"/>
              </a:endParaRPr>
            </a:p>
          </p:txBody>
        </p:sp>
      </p:grpSp>
      <p:grpSp>
        <p:nvGrpSpPr>
          <p:cNvPr id="4" name="Group 15"/>
          <p:cNvGrpSpPr>
            <a:grpSpLocks/>
          </p:cNvGrpSpPr>
          <p:nvPr/>
        </p:nvGrpSpPr>
        <p:grpSpPr bwMode="auto">
          <a:xfrm>
            <a:off x="1447800" y="3657600"/>
            <a:ext cx="5610225" cy="1143000"/>
            <a:chOff x="3534" y="1564"/>
            <a:chExt cx="3534" cy="481"/>
          </a:xfrm>
        </p:grpSpPr>
        <p:sp>
          <p:nvSpPr>
            <p:cNvPr id="26636" name="Rectangle 16"/>
            <p:cNvSpPr>
              <a:spLocks noChangeArrowheads="1"/>
            </p:cNvSpPr>
            <p:nvPr/>
          </p:nvSpPr>
          <p:spPr bwMode="auto">
            <a:xfrm>
              <a:off x="4332" y="1564"/>
              <a:ext cx="100" cy="211"/>
            </a:xfrm>
            <a:prstGeom prst="rect">
              <a:avLst/>
            </a:prstGeom>
            <a:noFill/>
            <a:ln w="9525">
              <a:noFill/>
              <a:miter lim="800000"/>
              <a:headEnd/>
              <a:tailEnd/>
            </a:ln>
          </p:spPr>
          <p:txBody>
            <a:bodyPr wrap="none" lIns="0" tIns="0" rIns="0" bIns="0">
              <a:spAutoFit/>
            </a:bodyPr>
            <a:lstStyle/>
            <a:p>
              <a:pPr eaLnBrk="0" hangingPunct="0">
                <a:spcBef>
                  <a:spcPct val="0"/>
                </a:spcBef>
              </a:pPr>
              <a:r>
                <a:rPr lang="en-US" sz="2200" b="1">
                  <a:solidFill>
                    <a:srgbClr val="000000"/>
                  </a:solidFill>
                  <a:latin typeface="Times New Roman" pitchFamily="18" charset="0"/>
                </a:rPr>
                <a:t>+</a:t>
              </a:r>
              <a:endParaRPr lang="en-US" sz="2200" b="1">
                <a:latin typeface="Times New Roman" pitchFamily="18" charset="0"/>
              </a:endParaRPr>
            </a:p>
          </p:txBody>
        </p:sp>
        <p:sp>
          <p:nvSpPr>
            <p:cNvPr id="26637" name="Rectangle 17"/>
            <p:cNvSpPr>
              <a:spLocks noChangeArrowheads="1"/>
            </p:cNvSpPr>
            <p:nvPr/>
          </p:nvSpPr>
          <p:spPr bwMode="auto">
            <a:xfrm>
              <a:off x="3534" y="1712"/>
              <a:ext cx="3534" cy="117"/>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rgbClr val="556ADD"/>
                  </a:solidFill>
                  <a:latin typeface="Times New Roman" pitchFamily="18" charset="0"/>
                </a:rPr>
                <a:t>Các khoản phí không là thu nhập </a:t>
              </a:r>
              <a:r>
                <a:rPr lang="en-US" sz="1800" i="1">
                  <a:latin typeface="Times New Roman" pitchFamily="18" charset="0"/>
                </a:rPr>
                <a:t>(Non-income cost items)</a:t>
              </a:r>
            </a:p>
          </p:txBody>
        </p:sp>
        <p:sp>
          <p:nvSpPr>
            <p:cNvPr id="26638" name="Rectangle 18"/>
            <p:cNvSpPr>
              <a:spLocks noChangeArrowheads="1"/>
            </p:cNvSpPr>
            <p:nvPr/>
          </p:nvSpPr>
          <p:spPr bwMode="auto">
            <a:xfrm>
              <a:off x="3705" y="1858"/>
              <a:ext cx="2452" cy="187"/>
            </a:xfrm>
            <a:prstGeom prst="rect">
              <a:avLst/>
            </a:prstGeom>
            <a:noFill/>
            <a:ln w="9525">
              <a:noFill/>
              <a:miter lim="800000"/>
              <a:headEnd/>
              <a:tailEnd/>
            </a:ln>
          </p:spPr>
          <p:txBody>
            <a:bodyPr lIns="0" tIns="0" rIns="0" bIns="0">
              <a:spAutoFit/>
            </a:bodyPr>
            <a:lstStyle/>
            <a:p>
              <a:pPr eaLnBrk="0" hangingPunct="0">
                <a:lnSpc>
                  <a:spcPct val="80000"/>
                </a:lnSpc>
                <a:spcBef>
                  <a:spcPct val="0"/>
                </a:spcBef>
              </a:pPr>
              <a:r>
                <a:rPr lang="en-US" sz="1800">
                  <a:solidFill>
                    <a:srgbClr val="556ADD"/>
                  </a:solidFill>
                  <a:latin typeface="Times New Roman" pitchFamily="18" charset="0"/>
                </a:rPr>
                <a:t>Khấu hao và thuế gián thu doanh nghiệp </a:t>
              </a:r>
            </a:p>
            <a:p>
              <a:pPr eaLnBrk="0" hangingPunct="0">
                <a:lnSpc>
                  <a:spcPct val="80000"/>
                </a:lnSpc>
                <a:spcBef>
                  <a:spcPct val="0"/>
                </a:spcBef>
              </a:pPr>
              <a:r>
                <a:rPr lang="en-US" sz="1800" i="1">
                  <a:solidFill>
                    <a:srgbClr val="000000"/>
                  </a:solidFill>
                  <a:latin typeface="Times New Roman" pitchFamily="18" charset="0"/>
                </a:rPr>
                <a:t>(Indirect business taxes and depreciation)</a:t>
              </a:r>
              <a:endParaRPr lang="en-US" sz="1800" i="1">
                <a:latin typeface="Times New Roman" pitchFamily="18" charset="0"/>
              </a:endParaRPr>
            </a:p>
          </p:txBody>
        </p:sp>
      </p:grpSp>
      <p:grpSp>
        <p:nvGrpSpPr>
          <p:cNvPr id="5" name="Group 19"/>
          <p:cNvGrpSpPr>
            <a:grpSpLocks/>
          </p:cNvGrpSpPr>
          <p:nvPr/>
        </p:nvGrpSpPr>
        <p:grpSpPr bwMode="auto">
          <a:xfrm>
            <a:off x="1371600" y="4800600"/>
            <a:ext cx="6224588" cy="533400"/>
            <a:chOff x="3534" y="2310"/>
            <a:chExt cx="3921" cy="336"/>
          </a:xfrm>
        </p:grpSpPr>
        <p:sp>
          <p:nvSpPr>
            <p:cNvPr id="26634" name="Rectangle 20"/>
            <p:cNvSpPr>
              <a:spLocks noChangeArrowheads="1"/>
            </p:cNvSpPr>
            <p:nvPr/>
          </p:nvSpPr>
          <p:spPr bwMode="auto">
            <a:xfrm>
              <a:off x="3534" y="2472"/>
              <a:ext cx="3921" cy="174"/>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rgbClr val="556ADD"/>
                  </a:solidFill>
                  <a:latin typeface="Times New Roman" pitchFamily="18" charset="0"/>
                </a:rPr>
                <a:t>Thu nhập ròng của người nước ngoài </a:t>
              </a:r>
              <a:r>
                <a:rPr lang="en-US" sz="1800" i="1">
                  <a:solidFill>
                    <a:srgbClr val="000000"/>
                  </a:solidFill>
                  <a:latin typeface="Times New Roman" pitchFamily="18" charset="0"/>
                </a:rPr>
                <a:t>(Net income of foreigners)</a:t>
              </a:r>
              <a:endParaRPr lang="en-US" sz="1800" i="1">
                <a:latin typeface="Times New Roman" pitchFamily="18" charset="0"/>
              </a:endParaRPr>
            </a:p>
          </p:txBody>
        </p:sp>
        <p:sp>
          <p:nvSpPr>
            <p:cNvPr id="26635" name="Rectangle 21"/>
            <p:cNvSpPr>
              <a:spLocks noChangeArrowheads="1"/>
            </p:cNvSpPr>
            <p:nvPr/>
          </p:nvSpPr>
          <p:spPr bwMode="auto">
            <a:xfrm>
              <a:off x="4398" y="2310"/>
              <a:ext cx="100" cy="211"/>
            </a:xfrm>
            <a:prstGeom prst="rect">
              <a:avLst/>
            </a:prstGeom>
            <a:noFill/>
            <a:ln w="9525">
              <a:noFill/>
              <a:miter lim="800000"/>
              <a:headEnd/>
              <a:tailEnd/>
            </a:ln>
          </p:spPr>
          <p:txBody>
            <a:bodyPr wrap="none" lIns="0" tIns="0" rIns="0" bIns="0">
              <a:spAutoFit/>
            </a:bodyPr>
            <a:lstStyle/>
            <a:p>
              <a:pPr eaLnBrk="0" hangingPunct="0">
                <a:spcBef>
                  <a:spcPct val="0"/>
                </a:spcBef>
              </a:pPr>
              <a:r>
                <a:rPr lang="en-US" sz="2200" b="1">
                  <a:solidFill>
                    <a:srgbClr val="000000"/>
                  </a:solidFill>
                  <a:latin typeface="Times New Roman" pitchFamily="18" charset="0"/>
                </a:rPr>
                <a:t>+</a:t>
              </a:r>
              <a:endParaRPr lang="en-US" sz="2200" b="1">
                <a:latin typeface="Times New Roman" pitchFamily="18" charset="0"/>
              </a:endParaRPr>
            </a:p>
          </p:txBody>
        </p:sp>
      </p:grpSp>
      <p:sp>
        <p:nvSpPr>
          <p:cNvPr id="158742" name="Rectangle 22"/>
          <p:cNvSpPr>
            <a:spLocks noChangeArrowheads="1"/>
          </p:cNvSpPr>
          <p:nvPr/>
        </p:nvSpPr>
        <p:spPr bwMode="auto">
          <a:xfrm>
            <a:off x="1981200" y="5532438"/>
            <a:ext cx="1209675" cy="334962"/>
          </a:xfrm>
          <a:prstGeom prst="rect">
            <a:avLst/>
          </a:prstGeom>
          <a:noFill/>
          <a:ln w="9525">
            <a:noFill/>
            <a:miter lim="800000"/>
            <a:headEnd/>
            <a:tailEnd/>
          </a:ln>
        </p:spPr>
        <p:txBody>
          <a:bodyPr lIns="0" tIns="0" rIns="0" bIns="0">
            <a:spAutoFit/>
          </a:bodyPr>
          <a:lstStyle/>
          <a:p>
            <a:pPr algn="ctr" eaLnBrk="0" hangingPunct="0">
              <a:spcBef>
                <a:spcPct val="0"/>
              </a:spcBef>
            </a:pPr>
            <a:r>
              <a:rPr lang="en-US" sz="2200" b="1" i="1">
                <a:solidFill>
                  <a:srgbClr val="000000"/>
                </a:solidFill>
                <a:latin typeface="Times New Roman" pitchFamily="18" charset="0"/>
              </a:rPr>
              <a:t>=</a:t>
            </a:r>
            <a:r>
              <a:rPr lang="en-US" sz="2000" b="1" i="1">
                <a:solidFill>
                  <a:srgbClr val="000000"/>
                </a:solidFill>
                <a:latin typeface="Times New Roman" pitchFamily="18" charset="0"/>
              </a:rPr>
              <a:t>  GDP</a:t>
            </a:r>
            <a:endParaRPr lang="en-US" sz="2000" b="1" i="1">
              <a:latin typeface="Times New Roman" pitchFamily="18" charset="0"/>
            </a:endParaRPr>
          </a:p>
        </p:txBody>
      </p:sp>
      <p:cxnSp>
        <p:nvCxnSpPr>
          <p:cNvPr id="26633" name="Straight Connector 24"/>
          <p:cNvCxnSpPr>
            <a:cxnSpLocks noChangeShapeType="1"/>
          </p:cNvCxnSpPr>
          <p:nvPr/>
        </p:nvCxnSpPr>
        <p:spPr bwMode="auto">
          <a:xfrm>
            <a:off x="1219200" y="1752600"/>
            <a:ext cx="5334000" cy="1588"/>
          </a:xfrm>
          <a:prstGeom prst="line">
            <a:avLst/>
          </a:prstGeom>
          <a:noFill/>
          <a:ln w="9525" algn="ctr">
            <a:solidFill>
              <a:srgbClr val="556ADD"/>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27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2/3*#ppt_w"/>
                                          </p:val>
                                        </p:tav>
                                        <p:tav tm="100000">
                                          <p:val>
                                            <p:strVal val="#ppt_w"/>
                                          </p:val>
                                        </p:tav>
                                      </p:tavLst>
                                    </p:anim>
                                    <p:anim calcmode="lin" valueType="num">
                                      <p:cBhvr>
                                        <p:cTn id="12" dur="500" fill="hold"/>
                                        <p:tgtEl>
                                          <p:spTgt spid="3"/>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23" presetClass="entr" presetSubtype="27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2/3*#ppt_w"/>
                                          </p:val>
                                        </p:tav>
                                        <p:tav tm="100000">
                                          <p:val>
                                            <p:strVal val="#ppt_w"/>
                                          </p:val>
                                        </p:tav>
                                      </p:tavLst>
                                    </p:anim>
                                    <p:anim calcmode="lin" valueType="num">
                                      <p:cBhvr>
                                        <p:cTn id="17" dur="500" fill="hold"/>
                                        <p:tgtEl>
                                          <p:spTgt spid="4"/>
                                        </p:tgtEl>
                                        <p:attrNameLst>
                                          <p:attrName>ppt_h</p:attrName>
                                        </p:attrNameLst>
                                      </p:cBhvr>
                                      <p:tavLst>
                                        <p:tav tm="0">
                                          <p:val>
                                            <p:strVal val="2/3*#ppt_h"/>
                                          </p:val>
                                        </p:tav>
                                        <p:tav tm="100000">
                                          <p:val>
                                            <p:strVal val="#ppt_h"/>
                                          </p:val>
                                        </p:tav>
                                      </p:tavLst>
                                    </p:anim>
                                  </p:childTnLst>
                                </p:cTn>
                              </p:par>
                            </p:childTnLst>
                          </p:cTn>
                        </p:par>
                        <p:par>
                          <p:cTn id="18" fill="hold">
                            <p:stCondLst>
                              <p:cond delay="1500"/>
                            </p:stCondLst>
                            <p:childTnLst>
                              <p:par>
                                <p:cTn id="19" presetID="23" presetClass="entr" presetSubtype="27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2/3*#ppt_w"/>
                                          </p:val>
                                        </p:tav>
                                        <p:tav tm="100000">
                                          <p:val>
                                            <p:strVal val="#ppt_w"/>
                                          </p:val>
                                        </p:tav>
                                      </p:tavLst>
                                    </p:anim>
                                    <p:anim calcmode="lin" valueType="num">
                                      <p:cBhvr>
                                        <p:cTn id="22" dur="500" fill="hold"/>
                                        <p:tgtEl>
                                          <p:spTgt spid="5"/>
                                        </p:tgtEl>
                                        <p:attrNameLst>
                                          <p:attrName>ppt_h</p:attrName>
                                        </p:attrNameLst>
                                      </p:cBhvr>
                                      <p:tavLst>
                                        <p:tav tm="0">
                                          <p:val>
                                            <p:strVal val="2/3*#ppt_h"/>
                                          </p:val>
                                        </p:tav>
                                        <p:tav tm="100000">
                                          <p:val>
                                            <p:strVal val="#ppt_h"/>
                                          </p:val>
                                        </p:tav>
                                      </p:tavLst>
                                    </p:anim>
                                  </p:childTnLst>
                                </p:cTn>
                              </p:par>
                            </p:childTnLst>
                          </p:cTn>
                        </p:par>
                        <p:par>
                          <p:cTn id="23" fill="hold">
                            <p:stCondLst>
                              <p:cond delay="2000"/>
                            </p:stCondLst>
                            <p:childTnLst>
                              <p:par>
                                <p:cTn id="24" presetID="17" presetClass="entr" presetSubtype="8" fill="hold" grpId="0" nodeType="afterEffect">
                                  <p:stCondLst>
                                    <p:cond delay="0"/>
                                  </p:stCondLst>
                                  <p:childTnLst>
                                    <p:set>
                                      <p:cBhvr>
                                        <p:cTn id="25" dur="1" fill="hold">
                                          <p:stCondLst>
                                            <p:cond delay="0"/>
                                          </p:stCondLst>
                                        </p:cTn>
                                        <p:tgtEl>
                                          <p:spTgt spid="158742"/>
                                        </p:tgtEl>
                                        <p:attrNameLst>
                                          <p:attrName>style.visibility</p:attrName>
                                        </p:attrNameLst>
                                      </p:cBhvr>
                                      <p:to>
                                        <p:strVal val="visible"/>
                                      </p:to>
                                    </p:set>
                                    <p:anim calcmode="lin" valueType="num">
                                      <p:cBhvr>
                                        <p:cTn id="26" dur="500" fill="hold"/>
                                        <p:tgtEl>
                                          <p:spTgt spid="158742"/>
                                        </p:tgtEl>
                                        <p:attrNameLst>
                                          <p:attrName>ppt_x</p:attrName>
                                        </p:attrNameLst>
                                      </p:cBhvr>
                                      <p:tavLst>
                                        <p:tav tm="0">
                                          <p:val>
                                            <p:strVal val="#ppt_x-#ppt_w/2"/>
                                          </p:val>
                                        </p:tav>
                                        <p:tav tm="100000">
                                          <p:val>
                                            <p:strVal val="#ppt_x"/>
                                          </p:val>
                                        </p:tav>
                                      </p:tavLst>
                                    </p:anim>
                                    <p:anim calcmode="lin" valueType="num">
                                      <p:cBhvr>
                                        <p:cTn id="27" dur="500" fill="hold"/>
                                        <p:tgtEl>
                                          <p:spTgt spid="158742"/>
                                        </p:tgtEl>
                                        <p:attrNameLst>
                                          <p:attrName>ppt_y</p:attrName>
                                        </p:attrNameLst>
                                      </p:cBhvr>
                                      <p:tavLst>
                                        <p:tav tm="0">
                                          <p:val>
                                            <p:strVal val="#ppt_y"/>
                                          </p:val>
                                        </p:tav>
                                        <p:tav tm="100000">
                                          <p:val>
                                            <p:strVal val="#ppt_y"/>
                                          </p:val>
                                        </p:tav>
                                      </p:tavLst>
                                    </p:anim>
                                    <p:anim calcmode="lin" valueType="num">
                                      <p:cBhvr>
                                        <p:cTn id="28" dur="500" fill="hold"/>
                                        <p:tgtEl>
                                          <p:spTgt spid="158742"/>
                                        </p:tgtEl>
                                        <p:attrNameLst>
                                          <p:attrName>ppt_w</p:attrName>
                                        </p:attrNameLst>
                                      </p:cBhvr>
                                      <p:tavLst>
                                        <p:tav tm="0">
                                          <p:val>
                                            <p:fltVal val="0"/>
                                          </p:val>
                                        </p:tav>
                                        <p:tav tm="100000">
                                          <p:val>
                                            <p:strVal val="#ppt_w"/>
                                          </p:val>
                                        </p:tav>
                                      </p:tavLst>
                                    </p:anim>
                                    <p:anim calcmode="lin" valueType="num">
                                      <p:cBhvr>
                                        <p:cTn id="29" dur="500" fill="hold"/>
                                        <p:tgtEl>
                                          <p:spTgt spid="1587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014413" y="2717800"/>
            <a:ext cx="6205537" cy="0"/>
          </a:xfrm>
          <a:prstGeom prst="rect">
            <a:avLst/>
          </a:prstGeom>
          <a:solidFill>
            <a:srgbClr val="003F6E"/>
          </a:solidFill>
          <a:ln w="9525">
            <a:noFill/>
            <a:miter lim="800000"/>
            <a:headEnd/>
            <a:tailEnd/>
          </a:ln>
        </p:spPr>
        <p:txBody>
          <a:bodyPr/>
          <a:lstStyle/>
          <a:p>
            <a:endParaRPr lang="en-US"/>
          </a:p>
        </p:txBody>
      </p:sp>
      <p:sp>
        <p:nvSpPr>
          <p:cNvPr id="27652" name="Rectangle 3"/>
          <p:cNvSpPr>
            <a:spLocks noChangeArrowheads="1"/>
          </p:cNvSpPr>
          <p:nvPr/>
        </p:nvSpPr>
        <p:spPr bwMode="auto">
          <a:xfrm>
            <a:off x="1014413" y="2717800"/>
            <a:ext cx="6205537" cy="0"/>
          </a:xfrm>
          <a:prstGeom prst="rect">
            <a:avLst/>
          </a:prstGeom>
          <a:solidFill>
            <a:srgbClr val="003F6E"/>
          </a:solidFill>
          <a:ln w="9525">
            <a:noFill/>
            <a:miter lim="800000"/>
            <a:headEnd/>
            <a:tailEnd/>
          </a:ln>
        </p:spPr>
        <p:txBody>
          <a:bodyPr/>
          <a:lstStyle/>
          <a:p>
            <a:endParaRPr lang="en-US"/>
          </a:p>
        </p:txBody>
      </p:sp>
      <p:sp>
        <p:nvSpPr>
          <p:cNvPr id="159748" name="Rectangle 4"/>
          <p:cNvSpPr>
            <a:spLocks noChangeArrowheads="1"/>
          </p:cNvSpPr>
          <p:nvPr/>
        </p:nvSpPr>
        <p:spPr bwMode="auto">
          <a:xfrm>
            <a:off x="1066800" y="2057400"/>
            <a:ext cx="7467600" cy="3554413"/>
          </a:xfrm>
          <a:prstGeom prst="rect">
            <a:avLst/>
          </a:prstGeom>
          <a:solidFill>
            <a:srgbClr val="FBF5DB"/>
          </a:solidFill>
          <a:ln w="9525">
            <a:solidFill>
              <a:schemeClr val="bg2"/>
            </a:solidFill>
            <a:miter lim="800000"/>
            <a:headEnd/>
            <a:tailEnd type="none" w="lg" len="lg"/>
          </a:ln>
          <a:effectLst>
            <a:outerShdw dist="35921" dir="2700000" algn="ctr" rotWithShape="0">
              <a:schemeClr val="bg2"/>
            </a:outerShdw>
          </a:effectLst>
        </p:spPr>
        <p:txBody>
          <a:bodyPr anchor="ctr">
            <a:spAutoFit/>
          </a:bodyPr>
          <a:lstStyle/>
          <a:p>
            <a:pPr>
              <a:defRPr/>
            </a:pPr>
            <a:endParaRPr lang="en-US"/>
          </a:p>
        </p:txBody>
      </p:sp>
      <p:sp>
        <p:nvSpPr>
          <p:cNvPr id="27654" name="Freeform 5"/>
          <p:cNvSpPr>
            <a:spLocks/>
          </p:cNvSpPr>
          <p:nvPr/>
        </p:nvSpPr>
        <p:spPr bwMode="auto">
          <a:xfrm>
            <a:off x="2178050" y="3259138"/>
            <a:ext cx="1814513" cy="2027237"/>
          </a:xfrm>
          <a:custGeom>
            <a:avLst/>
            <a:gdLst>
              <a:gd name="T0" fmla="*/ 2147483647 w 3430"/>
              <a:gd name="T1" fmla="*/ 0 h 3831"/>
              <a:gd name="T2" fmla="*/ 2147483647 w 3430"/>
              <a:gd name="T3" fmla="*/ 2147483647 h 3831"/>
              <a:gd name="T4" fmla="*/ 2147483647 w 3430"/>
              <a:gd name="T5" fmla="*/ 2147483647 h 3831"/>
              <a:gd name="T6" fmla="*/ 2147483647 w 3430"/>
              <a:gd name="T7" fmla="*/ 2147483647 h 3831"/>
              <a:gd name="T8" fmla="*/ 2147483647 w 3430"/>
              <a:gd name="T9" fmla="*/ 2147483647 h 3831"/>
              <a:gd name="T10" fmla="*/ 2147483647 w 3430"/>
              <a:gd name="T11" fmla="*/ 2147483647 h 3831"/>
              <a:gd name="T12" fmla="*/ 2147483647 w 3430"/>
              <a:gd name="T13" fmla="*/ 2147483647 h 3831"/>
              <a:gd name="T14" fmla="*/ 2147483647 w 3430"/>
              <a:gd name="T15" fmla="*/ 2147483647 h 3831"/>
              <a:gd name="T16" fmla="*/ 2147483647 w 3430"/>
              <a:gd name="T17" fmla="*/ 2147483647 h 3831"/>
              <a:gd name="T18" fmla="*/ 2147483647 w 3430"/>
              <a:gd name="T19" fmla="*/ 2147483647 h 3831"/>
              <a:gd name="T20" fmla="*/ 2147483647 w 3430"/>
              <a:gd name="T21" fmla="*/ 2147483647 h 3831"/>
              <a:gd name="T22" fmla="*/ 2147483647 w 3430"/>
              <a:gd name="T23" fmla="*/ 2147483647 h 3831"/>
              <a:gd name="T24" fmla="*/ 2147483647 w 3430"/>
              <a:gd name="T25" fmla="*/ 2147483647 h 3831"/>
              <a:gd name="T26" fmla="*/ 2147483647 w 3430"/>
              <a:gd name="T27" fmla="*/ 2147483647 h 3831"/>
              <a:gd name="T28" fmla="*/ 2147483647 w 3430"/>
              <a:gd name="T29" fmla="*/ 2147483647 h 3831"/>
              <a:gd name="T30" fmla="*/ 2147483647 w 3430"/>
              <a:gd name="T31" fmla="*/ 2147483647 h 3831"/>
              <a:gd name="T32" fmla="*/ 2147483647 w 3430"/>
              <a:gd name="T33" fmla="*/ 2147483647 h 3831"/>
              <a:gd name="T34" fmla="*/ 2147483647 w 3430"/>
              <a:gd name="T35" fmla="*/ 2147483647 h 3831"/>
              <a:gd name="T36" fmla="*/ 2147483647 w 3430"/>
              <a:gd name="T37" fmla="*/ 2147483647 h 3831"/>
              <a:gd name="T38" fmla="*/ 2147483647 w 3430"/>
              <a:gd name="T39" fmla="*/ 2147483647 h 3831"/>
              <a:gd name="T40" fmla="*/ 2147483647 w 3430"/>
              <a:gd name="T41" fmla="*/ 2147483647 h 3831"/>
              <a:gd name="T42" fmla="*/ 2147483647 w 3430"/>
              <a:gd name="T43" fmla="*/ 2147483647 h 3831"/>
              <a:gd name="T44" fmla="*/ 2147483647 w 3430"/>
              <a:gd name="T45" fmla="*/ 2147483647 h 3831"/>
              <a:gd name="T46" fmla="*/ 2147483647 w 3430"/>
              <a:gd name="T47" fmla="*/ 2147483647 h 3831"/>
              <a:gd name="T48" fmla="*/ 2147483647 w 3430"/>
              <a:gd name="T49" fmla="*/ 2147483647 h 3831"/>
              <a:gd name="T50" fmla="*/ 2147483647 w 3430"/>
              <a:gd name="T51" fmla="*/ 2147483647 h 3831"/>
              <a:gd name="T52" fmla="*/ 2147483647 w 3430"/>
              <a:gd name="T53" fmla="*/ 2147483647 h 3831"/>
              <a:gd name="T54" fmla="*/ 2147483647 w 3430"/>
              <a:gd name="T55" fmla="*/ 2147483647 h 3831"/>
              <a:gd name="T56" fmla="*/ 2147483647 w 3430"/>
              <a:gd name="T57" fmla="*/ 2147483647 h 3831"/>
              <a:gd name="T58" fmla="*/ 2147483647 w 3430"/>
              <a:gd name="T59" fmla="*/ 2147483647 h 3831"/>
              <a:gd name="T60" fmla="*/ 2147483647 w 3430"/>
              <a:gd name="T61" fmla="*/ 2147483647 h 3831"/>
              <a:gd name="T62" fmla="*/ 2147483647 w 3430"/>
              <a:gd name="T63" fmla="*/ 2147483647 h 3831"/>
              <a:gd name="T64" fmla="*/ 2147483647 w 3430"/>
              <a:gd name="T65" fmla="*/ 2147483647 h 3831"/>
              <a:gd name="T66" fmla="*/ 2147483647 w 3430"/>
              <a:gd name="T67" fmla="*/ 2147483647 h 3831"/>
              <a:gd name="T68" fmla="*/ 2147483647 w 3430"/>
              <a:gd name="T69" fmla="*/ 2147483647 h 3831"/>
              <a:gd name="T70" fmla="*/ 2147483647 w 3430"/>
              <a:gd name="T71" fmla="*/ 2147483647 h 3831"/>
              <a:gd name="T72" fmla="*/ 2147483647 w 3430"/>
              <a:gd name="T73" fmla="*/ 2147483647 h 3831"/>
              <a:gd name="T74" fmla="*/ 2147483647 w 3430"/>
              <a:gd name="T75" fmla="*/ 2147483647 h 3831"/>
              <a:gd name="T76" fmla="*/ 2147483647 w 3430"/>
              <a:gd name="T77" fmla="*/ 2147483647 h 3831"/>
              <a:gd name="T78" fmla="*/ 2147483647 w 3430"/>
              <a:gd name="T79" fmla="*/ 2147483647 h 3831"/>
              <a:gd name="T80" fmla="*/ 2147483647 w 3430"/>
              <a:gd name="T81" fmla="*/ 2147483647 h 3831"/>
              <a:gd name="T82" fmla="*/ 2147483647 w 3430"/>
              <a:gd name="T83" fmla="*/ 2147483647 h 3831"/>
              <a:gd name="T84" fmla="*/ 2147483647 w 3430"/>
              <a:gd name="T85" fmla="*/ 2147483647 h 3831"/>
              <a:gd name="T86" fmla="*/ 2147483647 w 3430"/>
              <a:gd name="T87" fmla="*/ 2147483647 h 3831"/>
              <a:gd name="T88" fmla="*/ 2147483647 w 3430"/>
              <a:gd name="T89" fmla="*/ 2147483647 h 3831"/>
              <a:gd name="T90" fmla="*/ 2147483647 w 3430"/>
              <a:gd name="T91" fmla="*/ 2147483647 h 3831"/>
              <a:gd name="T92" fmla="*/ 2147483647 w 3430"/>
              <a:gd name="T93" fmla="*/ 2147483647 h 3831"/>
              <a:gd name="T94" fmla="*/ 2147483647 w 3430"/>
              <a:gd name="T95" fmla="*/ 2147483647 h 3831"/>
              <a:gd name="T96" fmla="*/ 2147483647 w 3430"/>
              <a:gd name="T97" fmla="*/ 2147483647 h 3831"/>
              <a:gd name="T98" fmla="*/ 2147483647 w 3430"/>
              <a:gd name="T99" fmla="*/ 2147483647 h 3831"/>
              <a:gd name="T100" fmla="*/ 2147483647 w 3430"/>
              <a:gd name="T101" fmla="*/ 2147483647 h 3831"/>
              <a:gd name="T102" fmla="*/ 2147483647 w 3430"/>
              <a:gd name="T103" fmla="*/ 2147483647 h 3831"/>
              <a:gd name="T104" fmla="*/ 2147483647 w 3430"/>
              <a:gd name="T105" fmla="*/ 2147483647 h 3831"/>
              <a:gd name="T106" fmla="*/ 2147483647 w 3430"/>
              <a:gd name="T107" fmla="*/ 2147483647 h 3831"/>
              <a:gd name="T108" fmla="*/ 2147483647 w 3430"/>
              <a:gd name="T109" fmla="*/ 2147483647 h 3831"/>
              <a:gd name="T110" fmla="*/ 2147483647 w 3430"/>
              <a:gd name="T111" fmla="*/ 2147483647 h 3831"/>
              <a:gd name="T112" fmla="*/ 2147483647 w 3430"/>
              <a:gd name="T113" fmla="*/ 2147483647 h 3831"/>
              <a:gd name="T114" fmla="*/ 2147483647 w 3430"/>
              <a:gd name="T115" fmla="*/ 2147483647 h 3831"/>
              <a:gd name="T116" fmla="*/ 2147483647 w 3430"/>
              <a:gd name="T117" fmla="*/ 2147483647 h 3831"/>
              <a:gd name="T118" fmla="*/ 2147483647 w 3430"/>
              <a:gd name="T119" fmla="*/ 2147483647 h 3831"/>
              <a:gd name="T120" fmla="*/ 2147483647 w 3430"/>
              <a:gd name="T121" fmla="*/ 2147483647 h 3831"/>
              <a:gd name="T122" fmla="*/ 2147483647 w 3430"/>
              <a:gd name="T123" fmla="*/ 2147483647 h 3831"/>
              <a:gd name="T124" fmla="*/ 0 w 3430"/>
              <a:gd name="T125" fmla="*/ 2147483647 h 38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30"/>
              <a:gd name="T190" fmla="*/ 0 h 3831"/>
              <a:gd name="T191" fmla="*/ 3430 w 3430"/>
              <a:gd name="T192" fmla="*/ 3831 h 38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30" h="3831">
                <a:moveTo>
                  <a:pt x="1513" y="1900"/>
                </a:moveTo>
                <a:lnTo>
                  <a:pt x="1513" y="0"/>
                </a:lnTo>
                <a:lnTo>
                  <a:pt x="1557" y="0"/>
                </a:lnTo>
                <a:lnTo>
                  <a:pt x="1600" y="2"/>
                </a:lnTo>
                <a:lnTo>
                  <a:pt x="1644" y="4"/>
                </a:lnTo>
                <a:lnTo>
                  <a:pt x="1687" y="8"/>
                </a:lnTo>
                <a:lnTo>
                  <a:pt x="1731" y="12"/>
                </a:lnTo>
                <a:lnTo>
                  <a:pt x="1772" y="18"/>
                </a:lnTo>
                <a:lnTo>
                  <a:pt x="1815" y="24"/>
                </a:lnTo>
                <a:lnTo>
                  <a:pt x="1858" y="31"/>
                </a:lnTo>
                <a:lnTo>
                  <a:pt x="1899" y="39"/>
                </a:lnTo>
                <a:lnTo>
                  <a:pt x="1941" y="47"/>
                </a:lnTo>
                <a:lnTo>
                  <a:pt x="1981" y="58"/>
                </a:lnTo>
                <a:lnTo>
                  <a:pt x="2022" y="69"/>
                </a:lnTo>
                <a:lnTo>
                  <a:pt x="2062" y="79"/>
                </a:lnTo>
                <a:lnTo>
                  <a:pt x="2102" y="92"/>
                </a:lnTo>
                <a:lnTo>
                  <a:pt x="2142" y="106"/>
                </a:lnTo>
                <a:lnTo>
                  <a:pt x="2181" y="120"/>
                </a:lnTo>
                <a:lnTo>
                  <a:pt x="2220" y="135"/>
                </a:lnTo>
                <a:lnTo>
                  <a:pt x="2259" y="151"/>
                </a:lnTo>
                <a:lnTo>
                  <a:pt x="2297" y="167"/>
                </a:lnTo>
                <a:lnTo>
                  <a:pt x="2334" y="184"/>
                </a:lnTo>
                <a:lnTo>
                  <a:pt x="2371" y="203"/>
                </a:lnTo>
                <a:lnTo>
                  <a:pt x="2408" y="222"/>
                </a:lnTo>
                <a:lnTo>
                  <a:pt x="2444" y="241"/>
                </a:lnTo>
                <a:lnTo>
                  <a:pt x="2480" y="261"/>
                </a:lnTo>
                <a:lnTo>
                  <a:pt x="2516" y="283"/>
                </a:lnTo>
                <a:lnTo>
                  <a:pt x="2550" y="305"/>
                </a:lnTo>
                <a:lnTo>
                  <a:pt x="2584" y="328"/>
                </a:lnTo>
                <a:lnTo>
                  <a:pt x="2618" y="351"/>
                </a:lnTo>
                <a:lnTo>
                  <a:pt x="2651" y="374"/>
                </a:lnTo>
                <a:lnTo>
                  <a:pt x="2684" y="399"/>
                </a:lnTo>
                <a:lnTo>
                  <a:pt x="2716" y="425"/>
                </a:lnTo>
                <a:lnTo>
                  <a:pt x="2747" y="450"/>
                </a:lnTo>
                <a:lnTo>
                  <a:pt x="2778" y="478"/>
                </a:lnTo>
                <a:lnTo>
                  <a:pt x="2809" y="505"/>
                </a:lnTo>
                <a:lnTo>
                  <a:pt x="2839" y="532"/>
                </a:lnTo>
                <a:lnTo>
                  <a:pt x="2868" y="562"/>
                </a:lnTo>
                <a:lnTo>
                  <a:pt x="2897" y="591"/>
                </a:lnTo>
                <a:lnTo>
                  <a:pt x="2924" y="620"/>
                </a:lnTo>
                <a:lnTo>
                  <a:pt x="2953" y="651"/>
                </a:lnTo>
                <a:lnTo>
                  <a:pt x="2979" y="682"/>
                </a:lnTo>
                <a:lnTo>
                  <a:pt x="3005" y="713"/>
                </a:lnTo>
                <a:lnTo>
                  <a:pt x="3030" y="745"/>
                </a:lnTo>
                <a:lnTo>
                  <a:pt x="3055" y="779"/>
                </a:lnTo>
                <a:lnTo>
                  <a:pt x="3078" y="812"/>
                </a:lnTo>
                <a:lnTo>
                  <a:pt x="3102" y="845"/>
                </a:lnTo>
                <a:lnTo>
                  <a:pt x="3125" y="880"/>
                </a:lnTo>
                <a:lnTo>
                  <a:pt x="3147" y="914"/>
                </a:lnTo>
                <a:lnTo>
                  <a:pt x="3167" y="950"/>
                </a:lnTo>
                <a:lnTo>
                  <a:pt x="3189" y="985"/>
                </a:lnTo>
                <a:lnTo>
                  <a:pt x="3208" y="1021"/>
                </a:lnTo>
                <a:lnTo>
                  <a:pt x="3227" y="1058"/>
                </a:lnTo>
                <a:lnTo>
                  <a:pt x="3246" y="1095"/>
                </a:lnTo>
                <a:lnTo>
                  <a:pt x="3262" y="1133"/>
                </a:lnTo>
                <a:lnTo>
                  <a:pt x="3279" y="1171"/>
                </a:lnTo>
                <a:lnTo>
                  <a:pt x="3294" y="1209"/>
                </a:lnTo>
                <a:lnTo>
                  <a:pt x="3310" y="1248"/>
                </a:lnTo>
                <a:lnTo>
                  <a:pt x="3324" y="1288"/>
                </a:lnTo>
                <a:lnTo>
                  <a:pt x="3337" y="1327"/>
                </a:lnTo>
                <a:lnTo>
                  <a:pt x="3350" y="1367"/>
                </a:lnTo>
                <a:lnTo>
                  <a:pt x="3361" y="1408"/>
                </a:lnTo>
                <a:lnTo>
                  <a:pt x="3372" y="1448"/>
                </a:lnTo>
                <a:lnTo>
                  <a:pt x="3382" y="1488"/>
                </a:lnTo>
                <a:lnTo>
                  <a:pt x="3391" y="1530"/>
                </a:lnTo>
                <a:lnTo>
                  <a:pt x="3399" y="1572"/>
                </a:lnTo>
                <a:lnTo>
                  <a:pt x="3406" y="1615"/>
                </a:lnTo>
                <a:lnTo>
                  <a:pt x="3412" y="1656"/>
                </a:lnTo>
                <a:lnTo>
                  <a:pt x="3418" y="1699"/>
                </a:lnTo>
                <a:lnTo>
                  <a:pt x="3423" y="1741"/>
                </a:lnTo>
                <a:lnTo>
                  <a:pt x="3425" y="1783"/>
                </a:lnTo>
                <a:lnTo>
                  <a:pt x="3427" y="1827"/>
                </a:lnTo>
                <a:lnTo>
                  <a:pt x="3430" y="1871"/>
                </a:lnTo>
                <a:lnTo>
                  <a:pt x="3430" y="1915"/>
                </a:lnTo>
                <a:lnTo>
                  <a:pt x="3430" y="1959"/>
                </a:lnTo>
                <a:lnTo>
                  <a:pt x="3427" y="2002"/>
                </a:lnTo>
                <a:lnTo>
                  <a:pt x="3425" y="2046"/>
                </a:lnTo>
                <a:lnTo>
                  <a:pt x="3423" y="2089"/>
                </a:lnTo>
                <a:lnTo>
                  <a:pt x="3418" y="2132"/>
                </a:lnTo>
                <a:lnTo>
                  <a:pt x="3412" y="2175"/>
                </a:lnTo>
                <a:lnTo>
                  <a:pt x="3406" y="2217"/>
                </a:lnTo>
                <a:lnTo>
                  <a:pt x="3399" y="2259"/>
                </a:lnTo>
                <a:lnTo>
                  <a:pt x="3391" y="2301"/>
                </a:lnTo>
                <a:lnTo>
                  <a:pt x="3382" y="2342"/>
                </a:lnTo>
                <a:lnTo>
                  <a:pt x="3372" y="2383"/>
                </a:lnTo>
                <a:lnTo>
                  <a:pt x="3361" y="2424"/>
                </a:lnTo>
                <a:lnTo>
                  <a:pt x="3350" y="2465"/>
                </a:lnTo>
                <a:lnTo>
                  <a:pt x="3337" y="2504"/>
                </a:lnTo>
                <a:lnTo>
                  <a:pt x="3324" y="2543"/>
                </a:lnTo>
                <a:lnTo>
                  <a:pt x="3310" y="2582"/>
                </a:lnTo>
                <a:lnTo>
                  <a:pt x="3294" y="2622"/>
                </a:lnTo>
                <a:lnTo>
                  <a:pt x="3279" y="2660"/>
                </a:lnTo>
                <a:lnTo>
                  <a:pt x="3262" y="2698"/>
                </a:lnTo>
                <a:lnTo>
                  <a:pt x="3246" y="2736"/>
                </a:lnTo>
                <a:lnTo>
                  <a:pt x="3227" y="2773"/>
                </a:lnTo>
                <a:lnTo>
                  <a:pt x="3208" y="2810"/>
                </a:lnTo>
                <a:lnTo>
                  <a:pt x="3189" y="2845"/>
                </a:lnTo>
                <a:lnTo>
                  <a:pt x="3167" y="2881"/>
                </a:lnTo>
                <a:lnTo>
                  <a:pt x="3147" y="2917"/>
                </a:lnTo>
                <a:lnTo>
                  <a:pt x="3125" y="2951"/>
                </a:lnTo>
                <a:lnTo>
                  <a:pt x="3102" y="2986"/>
                </a:lnTo>
                <a:lnTo>
                  <a:pt x="3078" y="3019"/>
                </a:lnTo>
                <a:lnTo>
                  <a:pt x="3055" y="3052"/>
                </a:lnTo>
                <a:lnTo>
                  <a:pt x="3030" y="3085"/>
                </a:lnTo>
                <a:lnTo>
                  <a:pt x="3005" y="3118"/>
                </a:lnTo>
                <a:lnTo>
                  <a:pt x="2979" y="3148"/>
                </a:lnTo>
                <a:lnTo>
                  <a:pt x="2953" y="3179"/>
                </a:lnTo>
                <a:lnTo>
                  <a:pt x="2924" y="3210"/>
                </a:lnTo>
                <a:lnTo>
                  <a:pt x="2897" y="3240"/>
                </a:lnTo>
                <a:lnTo>
                  <a:pt x="2868" y="3270"/>
                </a:lnTo>
                <a:lnTo>
                  <a:pt x="2839" y="3298"/>
                </a:lnTo>
                <a:lnTo>
                  <a:pt x="2809" y="3326"/>
                </a:lnTo>
                <a:lnTo>
                  <a:pt x="2778" y="3353"/>
                </a:lnTo>
                <a:lnTo>
                  <a:pt x="2747" y="3380"/>
                </a:lnTo>
                <a:lnTo>
                  <a:pt x="2716" y="3406"/>
                </a:lnTo>
                <a:lnTo>
                  <a:pt x="2684" y="3431"/>
                </a:lnTo>
                <a:lnTo>
                  <a:pt x="2651" y="3456"/>
                </a:lnTo>
                <a:lnTo>
                  <a:pt x="2618" y="3480"/>
                </a:lnTo>
                <a:lnTo>
                  <a:pt x="2584" y="3504"/>
                </a:lnTo>
                <a:lnTo>
                  <a:pt x="2550" y="3527"/>
                </a:lnTo>
                <a:lnTo>
                  <a:pt x="2516" y="3548"/>
                </a:lnTo>
                <a:lnTo>
                  <a:pt x="2480" y="3569"/>
                </a:lnTo>
                <a:lnTo>
                  <a:pt x="2444" y="3590"/>
                </a:lnTo>
                <a:lnTo>
                  <a:pt x="2408" y="3610"/>
                </a:lnTo>
                <a:lnTo>
                  <a:pt x="2371" y="3629"/>
                </a:lnTo>
                <a:lnTo>
                  <a:pt x="2334" y="3647"/>
                </a:lnTo>
                <a:lnTo>
                  <a:pt x="2297" y="3663"/>
                </a:lnTo>
                <a:lnTo>
                  <a:pt x="2259" y="3680"/>
                </a:lnTo>
                <a:lnTo>
                  <a:pt x="2220" y="3697"/>
                </a:lnTo>
                <a:lnTo>
                  <a:pt x="2181" y="3711"/>
                </a:lnTo>
                <a:lnTo>
                  <a:pt x="2142" y="3725"/>
                </a:lnTo>
                <a:lnTo>
                  <a:pt x="2102" y="3738"/>
                </a:lnTo>
                <a:lnTo>
                  <a:pt x="2062" y="3751"/>
                </a:lnTo>
                <a:lnTo>
                  <a:pt x="2022" y="3763"/>
                </a:lnTo>
                <a:lnTo>
                  <a:pt x="1981" y="3774"/>
                </a:lnTo>
                <a:lnTo>
                  <a:pt x="1941" y="3783"/>
                </a:lnTo>
                <a:lnTo>
                  <a:pt x="1899" y="3792"/>
                </a:lnTo>
                <a:lnTo>
                  <a:pt x="1858" y="3800"/>
                </a:lnTo>
                <a:lnTo>
                  <a:pt x="1815" y="3807"/>
                </a:lnTo>
                <a:lnTo>
                  <a:pt x="1772" y="3813"/>
                </a:lnTo>
                <a:lnTo>
                  <a:pt x="1731" y="3819"/>
                </a:lnTo>
                <a:lnTo>
                  <a:pt x="1687" y="3824"/>
                </a:lnTo>
                <a:lnTo>
                  <a:pt x="1644" y="3826"/>
                </a:lnTo>
                <a:lnTo>
                  <a:pt x="1600" y="3829"/>
                </a:lnTo>
                <a:lnTo>
                  <a:pt x="1557" y="3831"/>
                </a:lnTo>
                <a:lnTo>
                  <a:pt x="1513" y="3831"/>
                </a:lnTo>
                <a:lnTo>
                  <a:pt x="1466" y="3831"/>
                </a:lnTo>
                <a:lnTo>
                  <a:pt x="1420" y="3829"/>
                </a:lnTo>
                <a:lnTo>
                  <a:pt x="1373" y="3826"/>
                </a:lnTo>
                <a:lnTo>
                  <a:pt x="1327" y="3823"/>
                </a:lnTo>
                <a:lnTo>
                  <a:pt x="1281" y="3817"/>
                </a:lnTo>
                <a:lnTo>
                  <a:pt x="1236" y="3811"/>
                </a:lnTo>
                <a:lnTo>
                  <a:pt x="1191" y="3804"/>
                </a:lnTo>
                <a:lnTo>
                  <a:pt x="1145" y="3795"/>
                </a:lnTo>
                <a:lnTo>
                  <a:pt x="1100" y="3786"/>
                </a:lnTo>
                <a:lnTo>
                  <a:pt x="1056" y="3776"/>
                </a:lnTo>
                <a:lnTo>
                  <a:pt x="1012" y="3764"/>
                </a:lnTo>
                <a:lnTo>
                  <a:pt x="970" y="3752"/>
                </a:lnTo>
                <a:lnTo>
                  <a:pt x="927" y="3739"/>
                </a:lnTo>
                <a:lnTo>
                  <a:pt x="884" y="3725"/>
                </a:lnTo>
                <a:lnTo>
                  <a:pt x="841" y="3710"/>
                </a:lnTo>
                <a:lnTo>
                  <a:pt x="800" y="3693"/>
                </a:lnTo>
                <a:lnTo>
                  <a:pt x="760" y="3676"/>
                </a:lnTo>
                <a:lnTo>
                  <a:pt x="718" y="3659"/>
                </a:lnTo>
                <a:lnTo>
                  <a:pt x="679" y="3640"/>
                </a:lnTo>
                <a:lnTo>
                  <a:pt x="638" y="3619"/>
                </a:lnTo>
                <a:lnTo>
                  <a:pt x="599" y="3599"/>
                </a:lnTo>
                <a:lnTo>
                  <a:pt x="561" y="3578"/>
                </a:lnTo>
                <a:lnTo>
                  <a:pt x="523" y="3555"/>
                </a:lnTo>
                <a:lnTo>
                  <a:pt x="485" y="3531"/>
                </a:lnTo>
                <a:lnTo>
                  <a:pt x="448" y="3508"/>
                </a:lnTo>
                <a:lnTo>
                  <a:pt x="412" y="3483"/>
                </a:lnTo>
                <a:lnTo>
                  <a:pt x="376" y="3458"/>
                </a:lnTo>
                <a:lnTo>
                  <a:pt x="342" y="3430"/>
                </a:lnTo>
                <a:lnTo>
                  <a:pt x="307" y="3403"/>
                </a:lnTo>
                <a:lnTo>
                  <a:pt x="273" y="3376"/>
                </a:lnTo>
                <a:lnTo>
                  <a:pt x="239" y="3347"/>
                </a:lnTo>
                <a:lnTo>
                  <a:pt x="207" y="3317"/>
                </a:lnTo>
                <a:lnTo>
                  <a:pt x="175" y="3286"/>
                </a:lnTo>
                <a:lnTo>
                  <a:pt x="145" y="3255"/>
                </a:lnTo>
                <a:lnTo>
                  <a:pt x="114" y="3225"/>
                </a:lnTo>
                <a:lnTo>
                  <a:pt x="84" y="3191"/>
                </a:lnTo>
                <a:lnTo>
                  <a:pt x="55" y="3159"/>
                </a:lnTo>
                <a:lnTo>
                  <a:pt x="27" y="3125"/>
                </a:lnTo>
                <a:lnTo>
                  <a:pt x="0" y="3091"/>
                </a:lnTo>
                <a:lnTo>
                  <a:pt x="1513" y="1900"/>
                </a:lnTo>
                <a:close/>
              </a:path>
            </a:pathLst>
          </a:custGeom>
          <a:solidFill>
            <a:srgbClr val="CAEECA"/>
          </a:solidFill>
          <a:ln w="9525">
            <a:noFill/>
            <a:round/>
            <a:headEnd/>
            <a:tailEnd/>
          </a:ln>
        </p:spPr>
        <p:txBody>
          <a:bodyPr/>
          <a:lstStyle/>
          <a:p>
            <a:endParaRPr lang="en-US"/>
          </a:p>
        </p:txBody>
      </p:sp>
      <p:sp>
        <p:nvSpPr>
          <p:cNvPr id="27655" name="Freeform 6"/>
          <p:cNvSpPr>
            <a:spLocks/>
          </p:cNvSpPr>
          <p:nvPr/>
        </p:nvSpPr>
        <p:spPr bwMode="auto">
          <a:xfrm>
            <a:off x="2978150" y="3165475"/>
            <a:ext cx="1133475" cy="1841500"/>
          </a:xfrm>
          <a:custGeom>
            <a:avLst/>
            <a:gdLst>
              <a:gd name="T0" fmla="*/ 2147483647 w 2141"/>
              <a:gd name="T1" fmla="*/ 2147483647 h 3480"/>
              <a:gd name="T2" fmla="*/ 2147483647 w 2141"/>
              <a:gd name="T3" fmla="*/ 2147483647 h 3480"/>
              <a:gd name="T4" fmla="*/ 2147483647 w 2141"/>
              <a:gd name="T5" fmla="*/ 2147483647 h 3480"/>
              <a:gd name="T6" fmla="*/ 2147483647 w 2141"/>
              <a:gd name="T7" fmla="*/ 2147483647 h 3480"/>
              <a:gd name="T8" fmla="*/ 2147483647 w 2141"/>
              <a:gd name="T9" fmla="*/ 2147483647 h 3480"/>
              <a:gd name="T10" fmla="*/ 2147483647 w 2141"/>
              <a:gd name="T11" fmla="*/ 2147483647 h 3480"/>
              <a:gd name="T12" fmla="*/ 2147483647 w 2141"/>
              <a:gd name="T13" fmla="*/ 2147483647 h 3480"/>
              <a:gd name="T14" fmla="*/ 2147483647 w 2141"/>
              <a:gd name="T15" fmla="*/ 2147483647 h 3480"/>
              <a:gd name="T16" fmla="*/ 2147483647 w 2141"/>
              <a:gd name="T17" fmla="*/ 2147483647 h 3480"/>
              <a:gd name="T18" fmla="*/ 2147483647 w 2141"/>
              <a:gd name="T19" fmla="*/ 2147483647 h 3480"/>
              <a:gd name="T20" fmla="*/ 2147483647 w 2141"/>
              <a:gd name="T21" fmla="*/ 2147483647 h 3480"/>
              <a:gd name="T22" fmla="*/ 2147483647 w 2141"/>
              <a:gd name="T23" fmla="*/ 2147483647 h 3480"/>
              <a:gd name="T24" fmla="*/ 2147483647 w 2141"/>
              <a:gd name="T25" fmla="*/ 2147483647 h 3480"/>
              <a:gd name="T26" fmla="*/ 2147483647 w 2141"/>
              <a:gd name="T27" fmla="*/ 2147483647 h 3480"/>
              <a:gd name="T28" fmla="*/ 2147483647 w 2141"/>
              <a:gd name="T29" fmla="*/ 2147483647 h 3480"/>
              <a:gd name="T30" fmla="*/ 2147483647 w 2141"/>
              <a:gd name="T31" fmla="*/ 2147483647 h 3480"/>
              <a:gd name="T32" fmla="*/ 2147483647 w 2141"/>
              <a:gd name="T33" fmla="*/ 2147483647 h 3480"/>
              <a:gd name="T34" fmla="*/ 2147483647 w 2141"/>
              <a:gd name="T35" fmla="*/ 2147483647 h 3480"/>
              <a:gd name="T36" fmla="*/ 2147483647 w 2141"/>
              <a:gd name="T37" fmla="*/ 2147483647 h 3480"/>
              <a:gd name="T38" fmla="*/ 2147483647 w 2141"/>
              <a:gd name="T39" fmla="*/ 2147483647 h 3480"/>
              <a:gd name="T40" fmla="*/ 2147483647 w 2141"/>
              <a:gd name="T41" fmla="*/ 2147483647 h 3480"/>
              <a:gd name="T42" fmla="*/ 2147483647 w 2141"/>
              <a:gd name="T43" fmla="*/ 2147483647 h 3480"/>
              <a:gd name="T44" fmla="*/ 2147483647 w 2141"/>
              <a:gd name="T45" fmla="*/ 2147483647 h 3480"/>
              <a:gd name="T46" fmla="*/ 2147483647 w 2141"/>
              <a:gd name="T47" fmla="*/ 2147483647 h 3480"/>
              <a:gd name="T48" fmla="*/ 2147483647 w 2141"/>
              <a:gd name="T49" fmla="*/ 2147483647 h 3480"/>
              <a:gd name="T50" fmla="*/ 2147483647 w 2141"/>
              <a:gd name="T51" fmla="*/ 2147483647 h 3480"/>
              <a:gd name="T52" fmla="*/ 2147483647 w 2141"/>
              <a:gd name="T53" fmla="*/ 2147483647 h 3480"/>
              <a:gd name="T54" fmla="*/ 2147483647 w 2141"/>
              <a:gd name="T55" fmla="*/ 2147483647 h 3480"/>
              <a:gd name="T56" fmla="*/ 2147483647 w 2141"/>
              <a:gd name="T57" fmla="*/ 2147483647 h 3480"/>
              <a:gd name="T58" fmla="*/ 2147483647 w 2141"/>
              <a:gd name="T59" fmla="*/ 2147483647 h 3480"/>
              <a:gd name="T60" fmla="*/ 2147483647 w 2141"/>
              <a:gd name="T61" fmla="*/ 2147483647 h 3480"/>
              <a:gd name="T62" fmla="*/ 2147483647 w 2141"/>
              <a:gd name="T63" fmla="*/ 2147483647 h 3480"/>
              <a:gd name="T64" fmla="*/ 2147483647 w 2141"/>
              <a:gd name="T65" fmla="*/ 2147483647 h 3480"/>
              <a:gd name="T66" fmla="*/ 2147483647 w 2141"/>
              <a:gd name="T67" fmla="*/ 2147483647 h 3480"/>
              <a:gd name="T68" fmla="*/ 2147483647 w 2141"/>
              <a:gd name="T69" fmla="*/ 2147483647 h 3480"/>
              <a:gd name="T70" fmla="*/ 2147483647 w 2141"/>
              <a:gd name="T71" fmla="*/ 2147483647 h 3480"/>
              <a:gd name="T72" fmla="*/ 2147483647 w 2141"/>
              <a:gd name="T73" fmla="*/ 2147483647 h 3480"/>
              <a:gd name="T74" fmla="*/ 2147483647 w 2141"/>
              <a:gd name="T75" fmla="*/ 2147483647 h 3480"/>
              <a:gd name="T76" fmla="*/ 2147483647 w 2141"/>
              <a:gd name="T77" fmla="*/ 2147483647 h 3480"/>
              <a:gd name="T78" fmla="*/ 2147483647 w 2141"/>
              <a:gd name="T79" fmla="*/ 2147483647 h 3480"/>
              <a:gd name="T80" fmla="*/ 2147483647 w 2141"/>
              <a:gd name="T81" fmla="*/ 2147483647 h 3480"/>
              <a:gd name="T82" fmla="*/ 2147483647 w 2141"/>
              <a:gd name="T83" fmla="*/ 2147483647 h 3480"/>
              <a:gd name="T84" fmla="*/ 2147483647 w 2141"/>
              <a:gd name="T85" fmla="*/ 2147483647 h 3480"/>
              <a:gd name="T86" fmla="*/ 2147483647 w 2141"/>
              <a:gd name="T87" fmla="*/ 2147483647 h 3480"/>
              <a:gd name="T88" fmla="*/ 2147483647 w 2141"/>
              <a:gd name="T89" fmla="*/ 2147483647 h 3480"/>
              <a:gd name="T90" fmla="*/ 2147483647 w 2141"/>
              <a:gd name="T91" fmla="*/ 2147483647 h 3480"/>
              <a:gd name="T92" fmla="*/ 2147483647 w 2141"/>
              <a:gd name="T93" fmla="*/ 2147483647 h 3480"/>
              <a:gd name="T94" fmla="*/ 2147483647 w 2141"/>
              <a:gd name="T95" fmla="*/ 2147483647 h 3480"/>
              <a:gd name="T96" fmla="*/ 2147483647 w 2141"/>
              <a:gd name="T97" fmla="*/ 2147483647 h 3480"/>
              <a:gd name="T98" fmla="*/ 2147483647 w 2141"/>
              <a:gd name="T99" fmla="*/ 2147483647 h 3480"/>
              <a:gd name="T100" fmla="*/ 2147483647 w 2141"/>
              <a:gd name="T101" fmla="*/ 2147483647 h 3480"/>
              <a:gd name="T102" fmla="*/ 2147483647 w 2141"/>
              <a:gd name="T103" fmla="*/ 2147483647 h 3480"/>
              <a:gd name="T104" fmla="*/ 2147483647 w 2141"/>
              <a:gd name="T105" fmla="*/ 2147483647 h 3480"/>
              <a:gd name="T106" fmla="*/ 2147483647 w 2141"/>
              <a:gd name="T107" fmla="*/ 2147483647 h 3480"/>
              <a:gd name="T108" fmla="*/ 2147483647 w 2141"/>
              <a:gd name="T109" fmla="*/ 2147483647 h 3480"/>
              <a:gd name="T110" fmla="*/ 2147483647 w 2141"/>
              <a:gd name="T111" fmla="*/ 0 h 3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41"/>
              <a:gd name="T169" fmla="*/ 0 h 3480"/>
              <a:gd name="T170" fmla="*/ 2141 w 2141"/>
              <a:gd name="T171" fmla="*/ 3480 h 348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41" h="3480">
                <a:moveTo>
                  <a:pt x="0" y="177"/>
                </a:moveTo>
                <a:lnTo>
                  <a:pt x="44" y="177"/>
                </a:lnTo>
                <a:lnTo>
                  <a:pt x="87" y="179"/>
                </a:lnTo>
                <a:lnTo>
                  <a:pt x="131" y="181"/>
                </a:lnTo>
                <a:lnTo>
                  <a:pt x="174" y="185"/>
                </a:lnTo>
                <a:lnTo>
                  <a:pt x="218" y="189"/>
                </a:lnTo>
                <a:lnTo>
                  <a:pt x="259" y="195"/>
                </a:lnTo>
                <a:lnTo>
                  <a:pt x="302" y="201"/>
                </a:lnTo>
                <a:lnTo>
                  <a:pt x="345" y="208"/>
                </a:lnTo>
                <a:lnTo>
                  <a:pt x="386" y="216"/>
                </a:lnTo>
                <a:lnTo>
                  <a:pt x="428" y="224"/>
                </a:lnTo>
                <a:lnTo>
                  <a:pt x="468" y="235"/>
                </a:lnTo>
                <a:lnTo>
                  <a:pt x="509" y="246"/>
                </a:lnTo>
                <a:lnTo>
                  <a:pt x="549" y="256"/>
                </a:lnTo>
                <a:lnTo>
                  <a:pt x="589" y="269"/>
                </a:lnTo>
                <a:lnTo>
                  <a:pt x="629" y="283"/>
                </a:lnTo>
                <a:lnTo>
                  <a:pt x="668" y="297"/>
                </a:lnTo>
                <a:lnTo>
                  <a:pt x="707" y="312"/>
                </a:lnTo>
                <a:lnTo>
                  <a:pt x="746" y="328"/>
                </a:lnTo>
                <a:lnTo>
                  <a:pt x="784" y="344"/>
                </a:lnTo>
                <a:lnTo>
                  <a:pt x="821" y="361"/>
                </a:lnTo>
                <a:lnTo>
                  <a:pt x="858" y="380"/>
                </a:lnTo>
                <a:lnTo>
                  <a:pt x="895" y="399"/>
                </a:lnTo>
                <a:lnTo>
                  <a:pt x="931" y="418"/>
                </a:lnTo>
                <a:lnTo>
                  <a:pt x="967" y="438"/>
                </a:lnTo>
                <a:lnTo>
                  <a:pt x="1003" y="460"/>
                </a:lnTo>
                <a:lnTo>
                  <a:pt x="1037" y="482"/>
                </a:lnTo>
                <a:lnTo>
                  <a:pt x="1071" y="505"/>
                </a:lnTo>
                <a:lnTo>
                  <a:pt x="1105" y="528"/>
                </a:lnTo>
                <a:lnTo>
                  <a:pt x="1138" y="551"/>
                </a:lnTo>
                <a:lnTo>
                  <a:pt x="1171" y="576"/>
                </a:lnTo>
                <a:lnTo>
                  <a:pt x="1203" y="602"/>
                </a:lnTo>
                <a:lnTo>
                  <a:pt x="1234" y="627"/>
                </a:lnTo>
                <a:lnTo>
                  <a:pt x="1265" y="655"/>
                </a:lnTo>
                <a:lnTo>
                  <a:pt x="1296" y="682"/>
                </a:lnTo>
                <a:lnTo>
                  <a:pt x="1326" y="709"/>
                </a:lnTo>
                <a:lnTo>
                  <a:pt x="1355" y="739"/>
                </a:lnTo>
                <a:lnTo>
                  <a:pt x="1384" y="768"/>
                </a:lnTo>
                <a:lnTo>
                  <a:pt x="1411" y="797"/>
                </a:lnTo>
                <a:lnTo>
                  <a:pt x="1440" y="828"/>
                </a:lnTo>
                <a:lnTo>
                  <a:pt x="1466" y="859"/>
                </a:lnTo>
                <a:lnTo>
                  <a:pt x="1492" y="890"/>
                </a:lnTo>
                <a:lnTo>
                  <a:pt x="1517" y="922"/>
                </a:lnTo>
                <a:lnTo>
                  <a:pt x="1542" y="956"/>
                </a:lnTo>
                <a:lnTo>
                  <a:pt x="1565" y="989"/>
                </a:lnTo>
                <a:lnTo>
                  <a:pt x="1589" y="1022"/>
                </a:lnTo>
                <a:lnTo>
                  <a:pt x="1612" y="1057"/>
                </a:lnTo>
                <a:lnTo>
                  <a:pt x="1634" y="1091"/>
                </a:lnTo>
                <a:lnTo>
                  <a:pt x="1654" y="1127"/>
                </a:lnTo>
                <a:lnTo>
                  <a:pt x="1676" y="1162"/>
                </a:lnTo>
                <a:lnTo>
                  <a:pt x="1695" y="1198"/>
                </a:lnTo>
                <a:lnTo>
                  <a:pt x="1714" y="1235"/>
                </a:lnTo>
                <a:lnTo>
                  <a:pt x="1733" y="1272"/>
                </a:lnTo>
                <a:lnTo>
                  <a:pt x="1749" y="1310"/>
                </a:lnTo>
                <a:lnTo>
                  <a:pt x="1766" y="1348"/>
                </a:lnTo>
                <a:lnTo>
                  <a:pt x="1781" y="1386"/>
                </a:lnTo>
                <a:lnTo>
                  <a:pt x="1797" y="1425"/>
                </a:lnTo>
                <a:lnTo>
                  <a:pt x="1811" y="1465"/>
                </a:lnTo>
                <a:lnTo>
                  <a:pt x="1824" y="1504"/>
                </a:lnTo>
                <a:lnTo>
                  <a:pt x="1837" y="1544"/>
                </a:lnTo>
                <a:lnTo>
                  <a:pt x="1848" y="1585"/>
                </a:lnTo>
                <a:lnTo>
                  <a:pt x="1859" y="1625"/>
                </a:lnTo>
                <a:lnTo>
                  <a:pt x="1869" y="1665"/>
                </a:lnTo>
                <a:lnTo>
                  <a:pt x="1878" y="1707"/>
                </a:lnTo>
                <a:lnTo>
                  <a:pt x="1886" y="1749"/>
                </a:lnTo>
                <a:lnTo>
                  <a:pt x="1893" y="1792"/>
                </a:lnTo>
                <a:lnTo>
                  <a:pt x="1899" y="1833"/>
                </a:lnTo>
                <a:lnTo>
                  <a:pt x="1905" y="1876"/>
                </a:lnTo>
                <a:lnTo>
                  <a:pt x="1910" y="1918"/>
                </a:lnTo>
                <a:lnTo>
                  <a:pt x="1912" y="1960"/>
                </a:lnTo>
                <a:lnTo>
                  <a:pt x="1914" y="2004"/>
                </a:lnTo>
                <a:lnTo>
                  <a:pt x="1917" y="2048"/>
                </a:lnTo>
                <a:lnTo>
                  <a:pt x="1917" y="2092"/>
                </a:lnTo>
                <a:lnTo>
                  <a:pt x="1917" y="2140"/>
                </a:lnTo>
                <a:lnTo>
                  <a:pt x="1914" y="2187"/>
                </a:lnTo>
                <a:lnTo>
                  <a:pt x="1912" y="2235"/>
                </a:lnTo>
                <a:lnTo>
                  <a:pt x="1907" y="2283"/>
                </a:lnTo>
                <a:lnTo>
                  <a:pt x="1903" y="2329"/>
                </a:lnTo>
                <a:lnTo>
                  <a:pt x="1897" y="2375"/>
                </a:lnTo>
                <a:lnTo>
                  <a:pt x="1888" y="2422"/>
                </a:lnTo>
                <a:lnTo>
                  <a:pt x="1880" y="2467"/>
                </a:lnTo>
                <a:lnTo>
                  <a:pt x="1870" y="2512"/>
                </a:lnTo>
                <a:lnTo>
                  <a:pt x="1860" y="2557"/>
                </a:lnTo>
                <a:lnTo>
                  <a:pt x="1848" y="2602"/>
                </a:lnTo>
                <a:lnTo>
                  <a:pt x="1835" y="2646"/>
                </a:lnTo>
                <a:lnTo>
                  <a:pt x="1822" y="2690"/>
                </a:lnTo>
                <a:lnTo>
                  <a:pt x="1806" y="2733"/>
                </a:lnTo>
                <a:lnTo>
                  <a:pt x="1791" y="2776"/>
                </a:lnTo>
                <a:lnTo>
                  <a:pt x="1774" y="2818"/>
                </a:lnTo>
                <a:lnTo>
                  <a:pt x="1757" y="2859"/>
                </a:lnTo>
                <a:lnTo>
                  <a:pt x="1738" y="2901"/>
                </a:lnTo>
                <a:lnTo>
                  <a:pt x="1719" y="2941"/>
                </a:lnTo>
                <a:lnTo>
                  <a:pt x="1697" y="2982"/>
                </a:lnTo>
                <a:lnTo>
                  <a:pt x="1676" y="3021"/>
                </a:lnTo>
                <a:lnTo>
                  <a:pt x="1654" y="3060"/>
                </a:lnTo>
                <a:lnTo>
                  <a:pt x="1631" y="3100"/>
                </a:lnTo>
                <a:lnTo>
                  <a:pt x="1607" y="3138"/>
                </a:lnTo>
                <a:lnTo>
                  <a:pt x="1582" y="3174"/>
                </a:lnTo>
                <a:lnTo>
                  <a:pt x="1556" y="3211"/>
                </a:lnTo>
                <a:lnTo>
                  <a:pt x="1530" y="3247"/>
                </a:lnTo>
                <a:lnTo>
                  <a:pt x="1502" y="3283"/>
                </a:lnTo>
                <a:lnTo>
                  <a:pt x="1474" y="3317"/>
                </a:lnTo>
                <a:lnTo>
                  <a:pt x="1445" y="3350"/>
                </a:lnTo>
                <a:lnTo>
                  <a:pt x="1416" y="3384"/>
                </a:lnTo>
                <a:lnTo>
                  <a:pt x="1385" y="3417"/>
                </a:lnTo>
                <a:lnTo>
                  <a:pt x="1354" y="3449"/>
                </a:lnTo>
                <a:lnTo>
                  <a:pt x="1322" y="3480"/>
                </a:lnTo>
                <a:lnTo>
                  <a:pt x="1358" y="3454"/>
                </a:lnTo>
                <a:lnTo>
                  <a:pt x="1393" y="3428"/>
                </a:lnTo>
                <a:lnTo>
                  <a:pt x="1428" y="3399"/>
                </a:lnTo>
                <a:lnTo>
                  <a:pt x="1461" y="3372"/>
                </a:lnTo>
                <a:lnTo>
                  <a:pt x="1494" y="3342"/>
                </a:lnTo>
                <a:lnTo>
                  <a:pt x="1527" y="3314"/>
                </a:lnTo>
                <a:lnTo>
                  <a:pt x="1559" y="3283"/>
                </a:lnTo>
                <a:lnTo>
                  <a:pt x="1590" y="3252"/>
                </a:lnTo>
                <a:lnTo>
                  <a:pt x="1621" y="3220"/>
                </a:lnTo>
                <a:lnTo>
                  <a:pt x="1651" y="3187"/>
                </a:lnTo>
                <a:lnTo>
                  <a:pt x="1679" y="3154"/>
                </a:lnTo>
                <a:lnTo>
                  <a:pt x="1708" y="3121"/>
                </a:lnTo>
                <a:lnTo>
                  <a:pt x="1735" y="3086"/>
                </a:lnTo>
                <a:lnTo>
                  <a:pt x="1762" y="3051"/>
                </a:lnTo>
                <a:lnTo>
                  <a:pt x="1789" y="3015"/>
                </a:lnTo>
                <a:lnTo>
                  <a:pt x="1814" y="2979"/>
                </a:lnTo>
                <a:lnTo>
                  <a:pt x="1837" y="2943"/>
                </a:lnTo>
                <a:lnTo>
                  <a:pt x="1861" y="2906"/>
                </a:lnTo>
                <a:lnTo>
                  <a:pt x="1884" y="2868"/>
                </a:lnTo>
                <a:lnTo>
                  <a:pt x="1906" y="2828"/>
                </a:lnTo>
                <a:lnTo>
                  <a:pt x="1926" y="2790"/>
                </a:lnTo>
                <a:lnTo>
                  <a:pt x="1946" y="2750"/>
                </a:lnTo>
                <a:lnTo>
                  <a:pt x="1965" y="2711"/>
                </a:lnTo>
                <a:lnTo>
                  <a:pt x="1984" y="2669"/>
                </a:lnTo>
                <a:lnTo>
                  <a:pt x="2001" y="2629"/>
                </a:lnTo>
                <a:lnTo>
                  <a:pt x="2018" y="2587"/>
                </a:lnTo>
                <a:lnTo>
                  <a:pt x="2033" y="2545"/>
                </a:lnTo>
                <a:lnTo>
                  <a:pt x="2047" y="2503"/>
                </a:lnTo>
                <a:lnTo>
                  <a:pt x="2060" y="2460"/>
                </a:lnTo>
                <a:lnTo>
                  <a:pt x="2074" y="2416"/>
                </a:lnTo>
                <a:lnTo>
                  <a:pt x="2085" y="2373"/>
                </a:lnTo>
                <a:lnTo>
                  <a:pt x="2095" y="2328"/>
                </a:lnTo>
                <a:lnTo>
                  <a:pt x="2104" y="2284"/>
                </a:lnTo>
                <a:lnTo>
                  <a:pt x="2113" y="2239"/>
                </a:lnTo>
                <a:lnTo>
                  <a:pt x="2120" y="2193"/>
                </a:lnTo>
                <a:lnTo>
                  <a:pt x="2127" y="2148"/>
                </a:lnTo>
                <a:lnTo>
                  <a:pt x="2132" y="2102"/>
                </a:lnTo>
                <a:lnTo>
                  <a:pt x="2135" y="2055"/>
                </a:lnTo>
                <a:lnTo>
                  <a:pt x="2139" y="2009"/>
                </a:lnTo>
                <a:lnTo>
                  <a:pt x="2140" y="1962"/>
                </a:lnTo>
                <a:lnTo>
                  <a:pt x="2141" y="1915"/>
                </a:lnTo>
                <a:lnTo>
                  <a:pt x="2140" y="1872"/>
                </a:lnTo>
                <a:lnTo>
                  <a:pt x="2139" y="1828"/>
                </a:lnTo>
                <a:lnTo>
                  <a:pt x="2136" y="1784"/>
                </a:lnTo>
                <a:lnTo>
                  <a:pt x="2133" y="1742"/>
                </a:lnTo>
                <a:lnTo>
                  <a:pt x="2128" y="1699"/>
                </a:lnTo>
                <a:lnTo>
                  <a:pt x="2123" y="1656"/>
                </a:lnTo>
                <a:lnTo>
                  <a:pt x="2117" y="1614"/>
                </a:lnTo>
                <a:lnTo>
                  <a:pt x="2109" y="1572"/>
                </a:lnTo>
                <a:lnTo>
                  <a:pt x="2102" y="1530"/>
                </a:lnTo>
                <a:lnTo>
                  <a:pt x="2093" y="1488"/>
                </a:lnTo>
                <a:lnTo>
                  <a:pt x="2083" y="1448"/>
                </a:lnTo>
                <a:lnTo>
                  <a:pt x="2072" y="1407"/>
                </a:lnTo>
                <a:lnTo>
                  <a:pt x="2060" y="1367"/>
                </a:lnTo>
                <a:lnTo>
                  <a:pt x="2047" y="1327"/>
                </a:lnTo>
                <a:lnTo>
                  <a:pt x="2034" y="1287"/>
                </a:lnTo>
                <a:lnTo>
                  <a:pt x="2020" y="1248"/>
                </a:lnTo>
                <a:lnTo>
                  <a:pt x="2006" y="1209"/>
                </a:lnTo>
                <a:lnTo>
                  <a:pt x="1989" y="1171"/>
                </a:lnTo>
                <a:lnTo>
                  <a:pt x="1974" y="1133"/>
                </a:lnTo>
                <a:lnTo>
                  <a:pt x="1956" y="1095"/>
                </a:lnTo>
                <a:lnTo>
                  <a:pt x="1938" y="1058"/>
                </a:lnTo>
                <a:lnTo>
                  <a:pt x="1919" y="1021"/>
                </a:lnTo>
                <a:lnTo>
                  <a:pt x="1899" y="985"/>
                </a:lnTo>
                <a:lnTo>
                  <a:pt x="1879" y="950"/>
                </a:lnTo>
                <a:lnTo>
                  <a:pt x="1857" y="914"/>
                </a:lnTo>
                <a:lnTo>
                  <a:pt x="1836" y="879"/>
                </a:lnTo>
                <a:lnTo>
                  <a:pt x="1812" y="845"/>
                </a:lnTo>
                <a:lnTo>
                  <a:pt x="1790" y="812"/>
                </a:lnTo>
                <a:lnTo>
                  <a:pt x="1766" y="778"/>
                </a:lnTo>
                <a:lnTo>
                  <a:pt x="1741" y="745"/>
                </a:lnTo>
                <a:lnTo>
                  <a:pt x="1715" y="713"/>
                </a:lnTo>
                <a:lnTo>
                  <a:pt x="1689" y="682"/>
                </a:lnTo>
                <a:lnTo>
                  <a:pt x="1663" y="651"/>
                </a:lnTo>
                <a:lnTo>
                  <a:pt x="1635" y="620"/>
                </a:lnTo>
                <a:lnTo>
                  <a:pt x="1607" y="591"/>
                </a:lnTo>
                <a:lnTo>
                  <a:pt x="1578" y="562"/>
                </a:lnTo>
                <a:lnTo>
                  <a:pt x="1550" y="533"/>
                </a:lnTo>
                <a:lnTo>
                  <a:pt x="1519" y="505"/>
                </a:lnTo>
                <a:lnTo>
                  <a:pt x="1489" y="478"/>
                </a:lnTo>
                <a:lnTo>
                  <a:pt x="1458" y="451"/>
                </a:lnTo>
                <a:lnTo>
                  <a:pt x="1426" y="425"/>
                </a:lnTo>
                <a:lnTo>
                  <a:pt x="1394" y="399"/>
                </a:lnTo>
                <a:lnTo>
                  <a:pt x="1362" y="374"/>
                </a:lnTo>
                <a:lnTo>
                  <a:pt x="1329" y="350"/>
                </a:lnTo>
                <a:lnTo>
                  <a:pt x="1295" y="328"/>
                </a:lnTo>
                <a:lnTo>
                  <a:pt x="1260" y="305"/>
                </a:lnTo>
                <a:lnTo>
                  <a:pt x="1226" y="283"/>
                </a:lnTo>
                <a:lnTo>
                  <a:pt x="1190" y="261"/>
                </a:lnTo>
                <a:lnTo>
                  <a:pt x="1155" y="241"/>
                </a:lnTo>
                <a:lnTo>
                  <a:pt x="1119" y="222"/>
                </a:lnTo>
                <a:lnTo>
                  <a:pt x="1082" y="203"/>
                </a:lnTo>
                <a:lnTo>
                  <a:pt x="1045" y="184"/>
                </a:lnTo>
                <a:lnTo>
                  <a:pt x="1007" y="167"/>
                </a:lnTo>
                <a:lnTo>
                  <a:pt x="969" y="151"/>
                </a:lnTo>
                <a:lnTo>
                  <a:pt x="931" y="135"/>
                </a:lnTo>
                <a:lnTo>
                  <a:pt x="892" y="120"/>
                </a:lnTo>
                <a:lnTo>
                  <a:pt x="853" y="105"/>
                </a:lnTo>
                <a:lnTo>
                  <a:pt x="813" y="92"/>
                </a:lnTo>
                <a:lnTo>
                  <a:pt x="773" y="79"/>
                </a:lnTo>
                <a:lnTo>
                  <a:pt x="733" y="69"/>
                </a:lnTo>
                <a:lnTo>
                  <a:pt x="691" y="58"/>
                </a:lnTo>
                <a:lnTo>
                  <a:pt x="651" y="47"/>
                </a:lnTo>
                <a:lnTo>
                  <a:pt x="610" y="39"/>
                </a:lnTo>
                <a:lnTo>
                  <a:pt x="568" y="30"/>
                </a:lnTo>
                <a:lnTo>
                  <a:pt x="525" y="23"/>
                </a:lnTo>
                <a:lnTo>
                  <a:pt x="484" y="17"/>
                </a:lnTo>
                <a:lnTo>
                  <a:pt x="441" y="11"/>
                </a:lnTo>
                <a:lnTo>
                  <a:pt x="398" y="8"/>
                </a:lnTo>
                <a:lnTo>
                  <a:pt x="354" y="4"/>
                </a:lnTo>
                <a:lnTo>
                  <a:pt x="312" y="2"/>
                </a:lnTo>
                <a:lnTo>
                  <a:pt x="268" y="0"/>
                </a:lnTo>
                <a:lnTo>
                  <a:pt x="224" y="0"/>
                </a:lnTo>
                <a:lnTo>
                  <a:pt x="0" y="177"/>
                </a:lnTo>
                <a:close/>
              </a:path>
            </a:pathLst>
          </a:custGeom>
          <a:solidFill>
            <a:srgbClr val="AAA9A9"/>
          </a:solidFill>
          <a:ln w="9525">
            <a:noFill/>
            <a:round/>
            <a:headEnd/>
            <a:tailEnd/>
          </a:ln>
        </p:spPr>
        <p:txBody>
          <a:bodyPr/>
          <a:lstStyle/>
          <a:p>
            <a:endParaRPr lang="en-US"/>
          </a:p>
        </p:txBody>
      </p:sp>
      <p:sp>
        <p:nvSpPr>
          <p:cNvPr id="27656" name="Rectangle 7"/>
          <p:cNvSpPr>
            <a:spLocks noChangeArrowheads="1"/>
          </p:cNvSpPr>
          <p:nvPr/>
        </p:nvSpPr>
        <p:spPr bwMode="auto">
          <a:xfrm>
            <a:off x="1343025" y="5106988"/>
            <a:ext cx="619125" cy="215900"/>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chemeClr val="bg2"/>
                </a:solidFill>
                <a:latin typeface="Times New Roman" pitchFamily="18" charset="0"/>
              </a:rPr>
              <a:t>Chi tiêu </a:t>
            </a:r>
            <a:endParaRPr lang="en-US" sz="3600">
              <a:solidFill>
                <a:schemeClr val="bg2"/>
              </a:solidFill>
              <a:latin typeface="Times New Roman" pitchFamily="18" charset="0"/>
            </a:endParaRPr>
          </a:p>
        </p:txBody>
      </p:sp>
      <p:sp>
        <p:nvSpPr>
          <p:cNvPr id="27657" name="Rectangle 8"/>
          <p:cNvSpPr>
            <a:spLocks noChangeArrowheads="1"/>
          </p:cNvSpPr>
          <p:nvPr/>
        </p:nvSpPr>
        <p:spPr bwMode="auto">
          <a:xfrm>
            <a:off x="1185863" y="5268913"/>
            <a:ext cx="600075" cy="215900"/>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chemeClr val="bg2"/>
                </a:solidFill>
                <a:latin typeface="Times New Roman" pitchFamily="18" charset="0"/>
              </a:rPr>
              <a:t>cá nhân </a:t>
            </a:r>
            <a:endParaRPr lang="en-US" sz="3600">
              <a:solidFill>
                <a:schemeClr val="bg2"/>
              </a:solidFill>
              <a:latin typeface="Times New Roman" pitchFamily="18" charset="0"/>
            </a:endParaRPr>
          </a:p>
        </p:txBody>
      </p:sp>
      <p:sp>
        <p:nvSpPr>
          <p:cNvPr id="27658" name="Rectangle 9"/>
          <p:cNvSpPr>
            <a:spLocks noChangeArrowheads="1"/>
          </p:cNvSpPr>
          <p:nvPr/>
        </p:nvSpPr>
        <p:spPr bwMode="auto">
          <a:xfrm>
            <a:off x="2409825" y="4884738"/>
            <a:ext cx="3254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chemeClr val="bg2"/>
                </a:solidFill>
                <a:latin typeface="Times New Roman" pitchFamily="18" charset="0"/>
              </a:rPr>
              <a:t>70%</a:t>
            </a:r>
          </a:p>
        </p:txBody>
      </p:sp>
      <p:sp>
        <p:nvSpPr>
          <p:cNvPr id="27659" name="Freeform 10"/>
          <p:cNvSpPr>
            <a:spLocks/>
          </p:cNvSpPr>
          <p:nvPr/>
        </p:nvSpPr>
        <p:spPr bwMode="auto">
          <a:xfrm>
            <a:off x="5926138" y="3055938"/>
            <a:ext cx="608012" cy="1079500"/>
          </a:xfrm>
          <a:custGeom>
            <a:avLst/>
            <a:gdLst>
              <a:gd name="T0" fmla="*/ 0 w 1148"/>
              <a:gd name="T1" fmla="*/ 2147483647 h 2039"/>
              <a:gd name="T2" fmla="*/ 2147483647 w 1148"/>
              <a:gd name="T3" fmla="*/ 2147483647 h 2039"/>
              <a:gd name="T4" fmla="*/ 2147483647 w 1148"/>
              <a:gd name="T5" fmla="*/ 2147483647 h 2039"/>
              <a:gd name="T6" fmla="*/ 2147483647 w 1148"/>
              <a:gd name="T7" fmla="*/ 2147483647 h 2039"/>
              <a:gd name="T8" fmla="*/ 2147483647 w 1148"/>
              <a:gd name="T9" fmla="*/ 2147483647 h 2039"/>
              <a:gd name="T10" fmla="*/ 2147483647 w 1148"/>
              <a:gd name="T11" fmla="*/ 2147483647 h 2039"/>
              <a:gd name="T12" fmla="*/ 2147483647 w 1148"/>
              <a:gd name="T13" fmla="*/ 2147483647 h 2039"/>
              <a:gd name="T14" fmla="*/ 2147483647 w 1148"/>
              <a:gd name="T15" fmla="*/ 2147483647 h 2039"/>
              <a:gd name="T16" fmla="*/ 2147483647 w 1148"/>
              <a:gd name="T17" fmla="*/ 2147483647 h 2039"/>
              <a:gd name="T18" fmla="*/ 2147483647 w 1148"/>
              <a:gd name="T19" fmla="*/ 2147483647 h 2039"/>
              <a:gd name="T20" fmla="*/ 2147483647 w 1148"/>
              <a:gd name="T21" fmla="*/ 2147483647 h 2039"/>
              <a:gd name="T22" fmla="*/ 2147483647 w 1148"/>
              <a:gd name="T23" fmla="*/ 2147483647 h 2039"/>
              <a:gd name="T24" fmla="*/ 2147483647 w 1148"/>
              <a:gd name="T25" fmla="*/ 2147483647 h 2039"/>
              <a:gd name="T26" fmla="*/ 2147483647 w 1148"/>
              <a:gd name="T27" fmla="*/ 2147483647 h 2039"/>
              <a:gd name="T28" fmla="*/ 2147483647 w 1148"/>
              <a:gd name="T29" fmla="*/ 2147483647 h 2039"/>
              <a:gd name="T30" fmla="*/ 2147483647 w 1148"/>
              <a:gd name="T31" fmla="*/ 2147483647 h 2039"/>
              <a:gd name="T32" fmla="*/ 2147483647 w 1148"/>
              <a:gd name="T33" fmla="*/ 2147483647 h 2039"/>
              <a:gd name="T34" fmla="*/ 2147483647 w 1148"/>
              <a:gd name="T35" fmla="*/ 0 h 2039"/>
              <a:gd name="T36" fmla="*/ 2147483647 w 1148"/>
              <a:gd name="T37" fmla="*/ 0 h 2039"/>
              <a:gd name="T38" fmla="*/ 2147483647 w 1148"/>
              <a:gd name="T39" fmla="*/ 2147483647 h 2039"/>
              <a:gd name="T40" fmla="*/ 2147483647 w 1148"/>
              <a:gd name="T41" fmla="*/ 2147483647 h 2039"/>
              <a:gd name="T42" fmla="*/ 2147483647 w 1148"/>
              <a:gd name="T43" fmla="*/ 2147483647 h 2039"/>
              <a:gd name="T44" fmla="*/ 2147483647 w 1148"/>
              <a:gd name="T45" fmla="*/ 2147483647 h 2039"/>
              <a:gd name="T46" fmla="*/ 2147483647 w 1148"/>
              <a:gd name="T47" fmla="*/ 2147483647 h 2039"/>
              <a:gd name="T48" fmla="*/ 2147483647 w 1148"/>
              <a:gd name="T49" fmla="*/ 2147483647 h 2039"/>
              <a:gd name="T50" fmla="*/ 2147483647 w 1148"/>
              <a:gd name="T51" fmla="*/ 2147483647 h 2039"/>
              <a:gd name="T52" fmla="*/ 2147483647 w 1148"/>
              <a:gd name="T53" fmla="*/ 2147483647 h 2039"/>
              <a:gd name="T54" fmla="*/ 2147483647 w 1148"/>
              <a:gd name="T55" fmla="*/ 2147483647 h 2039"/>
              <a:gd name="T56" fmla="*/ 2147483647 w 1148"/>
              <a:gd name="T57" fmla="*/ 2147483647 h 2039"/>
              <a:gd name="T58" fmla="*/ 2147483647 w 1148"/>
              <a:gd name="T59" fmla="*/ 2147483647 h 2039"/>
              <a:gd name="T60" fmla="*/ 2147483647 w 1148"/>
              <a:gd name="T61" fmla="*/ 2147483647 h 2039"/>
              <a:gd name="T62" fmla="*/ 2147483647 w 1148"/>
              <a:gd name="T63" fmla="*/ 2147483647 h 2039"/>
              <a:gd name="T64" fmla="*/ 2147483647 w 1148"/>
              <a:gd name="T65" fmla="*/ 2147483647 h 2039"/>
              <a:gd name="T66" fmla="*/ 2147483647 w 1148"/>
              <a:gd name="T67" fmla="*/ 2147483647 h 2039"/>
              <a:gd name="T68" fmla="*/ 2147483647 w 1148"/>
              <a:gd name="T69" fmla="*/ 2147483647 h 2039"/>
              <a:gd name="T70" fmla="*/ 2147483647 w 1148"/>
              <a:gd name="T71" fmla="*/ 2147483647 h 2039"/>
              <a:gd name="T72" fmla="*/ 2147483647 w 1148"/>
              <a:gd name="T73" fmla="*/ 2147483647 h 2039"/>
              <a:gd name="T74" fmla="*/ 0 w 1148"/>
              <a:gd name="T75" fmla="*/ 2147483647 h 2039"/>
              <a:gd name="T76" fmla="*/ 0 w 1148"/>
              <a:gd name="T77" fmla="*/ 2147483647 h 20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48"/>
              <a:gd name="T118" fmla="*/ 0 h 2039"/>
              <a:gd name="T119" fmla="*/ 1148 w 1148"/>
              <a:gd name="T120" fmla="*/ 2039 h 20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48" h="2039">
                <a:moveTo>
                  <a:pt x="0" y="442"/>
                </a:moveTo>
                <a:lnTo>
                  <a:pt x="145" y="256"/>
                </a:lnTo>
                <a:lnTo>
                  <a:pt x="166" y="242"/>
                </a:lnTo>
                <a:lnTo>
                  <a:pt x="191" y="228"/>
                </a:lnTo>
                <a:lnTo>
                  <a:pt x="221" y="211"/>
                </a:lnTo>
                <a:lnTo>
                  <a:pt x="254" y="193"/>
                </a:lnTo>
                <a:lnTo>
                  <a:pt x="292" y="174"/>
                </a:lnTo>
                <a:lnTo>
                  <a:pt x="333" y="155"/>
                </a:lnTo>
                <a:lnTo>
                  <a:pt x="378" y="135"/>
                </a:lnTo>
                <a:lnTo>
                  <a:pt x="426" y="115"/>
                </a:lnTo>
                <a:lnTo>
                  <a:pt x="477" y="96"/>
                </a:lnTo>
                <a:lnTo>
                  <a:pt x="531" y="77"/>
                </a:lnTo>
                <a:lnTo>
                  <a:pt x="588" y="59"/>
                </a:lnTo>
                <a:lnTo>
                  <a:pt x="647" y="41"/>
                </a:lnTo>
                <a:lnTo>
                  <a:pt x="708" y="26"/>
                </a:lnTo>
                <a:lnTo>
                  <a:pt x="772" y="13"/>
                </a:lnTo>
                <a:lnTo>
                  <a:pt x="837" y="0"/>
                </a:lnTo>
                <a:lnTo>
                  <a:pt x="1148" y="1846"/>
                </a:lnTo>
                <a:lnTo>
                  <a:pt x="973" y="2039"/>
                </a:lnTo>
                <a:lnTo>
                  <a:pt x="678" y="191"/>
                </a:lnTo>
                <a:lnTo>
                  <a:pt x="619" y="204"/>
                </a:lnTo>
                <a:lnTo>
                  <a:pt x="563" y="218"/>
                </a:lnTo>
                <a:lnTo>
                  <a:pt x="510" y="233"/>
                </a:lnTo>
                <a:lnTo>
                  <a:pt x="460" y="246"/>
                </a:lnTo>
                <a:lnTo>
                  <a:pt x="413" y="260"/>
                </a:lnTo>
                <a:lnTo>
                  <a:pt x="368" y="276"/>
                </a:lnTo>
                <a:lnTo>
                  <a:pt x="324" y="290"/>
                </a:lnTo>
                <a:lnTo>
                  <a:pt x="283" y="305"/>
                </a:lnTo>
                <a:lnTo>
                  <a:pt x="242" y="322"/>
                </a:lnTo>
                <a:lnTo>
                  <a:pt x="202" y="339"/>
                </a:lnTo>
                <a:lnTo>
                  <a:pt x="163" y="358"/>
                </a:lnTo>
                <a:lnTo>
                  <a:pt x="122" y="377"/>
                </a:lnTo>
                <a:lnTo>
                  <a:pt x="83" y="397"/>
                </a:lnTo>
                <a:lnTo>
                  <a:pt x="42" y="418"/>
                </a:lnTo>
                <a:lnTo>
                  <a:pt x="0" y="442"/>
                </a:lnTo>
                <a:close/>
              </a:path>
            </a:pathLst>
          </a:custGeom>
          <a:solidFill>
            <a:srgbClr val="AAA9A9"/>
          </a:solidFill>
          <a:ln w="9525">
            <a:noFill/>
            <a:round/>
            <a:headEnd/>
            <a:tailEnd/>
          </a:ln>
        </p:spPr>
        <p:txBody>
          <a:bodyPr/>
          <a:lstStyle/>
          <a:p>
            <a:endParaRPr lang="en-US"/>
          </a:p>
        </p:txBody>
      </p:sp>
      <p:sp>
        <p:nvSpPr>
          <p:cNvPr id="27660" name="Freeform 11"/>
          <p:cNvSpPr>
            <a:spLocks/>
          </p:cNvSpPr>
          <p:nvPr/>
        </p:nvSpPr>
        <p:spPr bwMode="auto">
          <a:xfrm>
            <a:off x="6564313" y="3163888"/>
            <a:ext cx="1116012" cy="1865312"/>
          </a:xfrm>
          <a:custGeom>
            <a:avLst/>
            <a:gdLst>
              <a:gd name="T0" fmla="*/ 2147483647 w 2111"/>
              <a:gd name="T1" fmla="*/ 2147483647 h 3526"/>
              <a:gd name="T2" fmla="*/ 2147483647 w 2111"/>
              <a:gd name="T3" fmla="*/ 2147483647 h 3526"/>
              <a:gd name="T4" fmla="*/ 2147483647 w 2111"/>
              <a:gd name="T5" fmla="*/ 2147483647 h 3526"/>
              <a:gd name="T6" fmla="*/ 2147483647 w 2111"/>
              <a:gd name="T7" fmla="*/ 2147483647 h 3526"/>
              <a:gd name="T8" fmla="*/ 2147483647 w 2111"/>
              <a:gd name="T9" fmla="*/ 2147483647 h 3526"/>
              <a:gd name="T10" fmla="*/ 2147483647 w 2111"/>
              <a:gd name="T11" fmla="*/ 2147483647 h 3526"/>
              <a:gd name="T12" fmla="*/ 2147483647 w 2111"/>
              <a:gd name="T13" fmla="*/ 2147483647 h 3526"/>
              <a:gd name="T14" fmla="*/ 2147483647 w 2111"/>
              <a:gd name="T15" fmla="*/ 2147483647 h 3526"/>
              <a:gd name="T16" fmla="*/ 2147483647 w 2111"/>
              <a:gd name="T17" fmla="*/ 2147483647 h 3526"/>
              <a:gd name="T18" fmla="*/ 2147483647 w 2111"/>
              <a:gd name="T19" fmla="*/ 2147483647 h 3526"/>
              <a:gd name="T20" fmla="*/ 2147483647 w 2111"/>
              <a:gd name="T21" fmla="*/ 2147483647 h 3526"/>
              <a:gd name="T22" fmla="*/ 2147483647 w 2111"/>
              <a:gd name="T23" fmla="*/ 2147483647 h 3526"/>
              <a:gd name="T24" fmla="*/ 2147483647 w 2111"/>
              <a:gd name="T25" fmla="*/ 2147483647 h 3526"/>
              <a:gd name="T26" fmla="*/ 2147483647 w 2111"/>
              <a:gd name="T27" fmla="*/ 2147483647 h 3526"/>
              <a:gd name="T28" fmla="*/ 2147483647 w 2111"/>
              <a:gd name="T29" fmla="*/ 2147483647 h 3526"/>
              <a:gd name="T30" fmla="*/ 2147483647 w 2111"/>
              <a:gd name="T31" fmla="*/ 2147483647 h 3526"/>
              <a:gd name="T32" fmla="*/ 2147483647 w 2111"/>
              <a:gd name="T33" fmla="*/ 2147483647 h 3526"/>
              <a:gd name="T34" fmla="*/ 2147483647 w 2111"/>
              <a:gd name="T35" fmla="*/ 2147483647 h 3526"/>
              <a:gd name="T36" fmla="*/ 2147483647 w 2111"/>
              <a:gd name="T37" fmla="*/ 2147483647 h 3526"/>
              <a:gd name="T38" fmla="*/ 2147483647 w 2111"/>
              <a:gd name="T39" fmla="*/ 2147483647 h 3526"/>
              <a:gd name="T40" fmla="*/ 2147483647 w 2111"/>
              <a:gd name="T41" fmla="*/ 2147483647 h 3526"/>
              <a:gd name="T42" fmla="*/ 2147483647 w 2111"/>
              <a:gd name="T43" fmla="*/ 2147483647 h 3526"/>
              <a:gd name="T44" fmla="*/ 2147483647 w 2111"/>
              <a:gd name="T45" fmla="*/ 2147483647 h 3526"/>
              <a:gd name="T46" fmla="*/ 2147483647 w 2111"/>
              <a:gd name="T47" fmla="*/ 2147483647 h 3526"/>
              <a:gd name="T48" fmla="*/ 2147483647 w 2111"/>
              <a:gd name="T49" fmla="*/ 2147483647 h 3526"/>
              <a:gd name="T50" fmla="*/ 2147483647 w 2111"/>
              <a:gd name="T51" fmla="*/ 2147483647 h 3526"/>
              <a:gd name="T52" fmla="*/ 2147483647 w 2111"/>
              <a:gd name="T53" fmla="*/ 2147483647 h 3526"/>
              <a:gd name="T54" fmla="*/ 0 w 2111"/>
              <a:gd name="T55" fmla="*/ 2147483647 h 3526"/>
              <a:gd name="T56" fmla="*/ 2147483647 w 2111"/>
              <a:gd name="T57" fmla="*/ 2147483647 h 3526"/>
              <a:gd name="T58" fmla="*/ 2147483647 w 2111"/>
              <a:gd name="T59" fmla="*/ 2147483647 h 3526"/>
              <a:gd name="T60" fmla="*/ 2147483647 w 2111"/>
              <a:gd name="T61" fmla="*/ 2147483647 h 3526"/>
              <a:gd name="T62" fmla="*/ 2147483647 w 2111"/>
              <a:gd name="T63" fmla="*/ 2147483647 h 3526"/>
              <a:gd name="T64" fmla="*/ 2147483647 w 2111"/>
              <a:gd name="T65" fmla="*/ 2147483647 h 3526"/>
              <a:gd name="T66" fmla="*/ 2147483647 w 2111"/>
              <a:gd name="T67" fmla="*/ 2147483647 h 3526"/>
              <a:gd name="T68" fmla="*/ 2147483647 w 2111"/>
              <a:gd name="T69" fmla="*/ 2147483647 h 3526"/>
              <a:gd name="T70" fmla="*/ 2147483647 w 2111"/>
              <a:gd name="T71" fmla="*/ 2147483647 h 3526"/>
              <a:gd name="T72" fmla="*/ 2147483647 w 2111"/>
              <a:gd name="T73" fmla="*/ 2147483647 h 3526"/>
              <a:gd name="T74" fmla="*/ 2147483647 w 2111"/>
              <a:gd name="T75" fmla="*/ 2147483647 h 3526"/>
              <a:gd name="T76" fmla="*/ 2147483647 w 2111"/>
              <a:gd name="T77" fmla="*/ 2147483647 h 3526"/>
              <a:gd name="T78" fmla="*/ 2147483647 w 2111"/>
              <a:gd name="T79" fmla="*/ 2147483647 h 3526"/>
              <a:gd name="T80" fmla="*/ 2147483647 w 2111"/>
              <a:gd name="T81" fmla="*/ 2147483647 h 3526"/>
              <a:gd name="T82" fmla="*/ 2147483647 w 2111"/>
              <a:gd name="T83" fmla="*/ 2147483647 h 3526"/>
              <a:gd name="T84" fmla="*/ 2147483647 w 2111"/>
              <a:gd name="T85" fmla="*/ 2147483647 h 3526"/>
              <a:gd name="T86" fmla="*/ 2147483647 w 2111"/>
              <a:gd name="T87" fmla="*/ 2147483647 h 3526"/>
              <a:gd name="T88" fmla="*/ 2147483647 w 2111"/>
              <a:gd name="T89" fmla="*/ 2147483647 h 3526"/>
              <a:gd name="T90" fmla="*/ 2147483647 w 2111"/>
              <a:gd name="T91" fmla="*/ 2147483647 h 3526"/>
              <a:gd name="T92" fmla="*/ 2147483647 w 2111"/>
              <a:gd name="T93" fmla="*/ 2147483647 h 3526"/>
              <a:gd name="T94" fmla="*/ 2147483647 w 2111"/>
              <a:gd name="T95" fmla="*/ 2147483647 h 3526"/>
              <a:gd name="T96" fmla="*/ 2147483647 w 2111"/>
              <a:gd name="T97" fmla="*/ 2147483647 h 3526"/>
              <a:gd name="T98" fmla="*/ 2147483647 w 2111"/>
              <a:gd name="T99" fmla="*/ 2147483647 h 3526"/>
              <a:gd name="T100" fmla="*/ 2147483647 w 2111"/>
              <a:gd name="T101" fmla="*/ 2147483647 h 3526"/>
              <a:gd name="T102" fmla="*/ 2147483647 w 2111"/>
              <a:gd name="T103" fmla="*/ 2147483647 h 3526"/>
              <a:gd name="T104" fmla="*/ 2147483647 w 2111"/>
              <a:gd name="T105" fmla="*/ 2147483647 h 3526"/>
              <a:gd name="T106" fmla="*/ 2147483647 w 2111"/>
              <a:gd name="T107" fmla="*/ 2147483647 h 3526"/>
              <a:gd name="T108" fmla="*/ 2147483647 w 2111"/>
              <a:gd name="T109" fmla="*/ 2147483647 h 3526"/>
              <a:gd name="T110" fmla="*/ 2147483647 w 2111"/>
              <a:gd name="T111" fmla="*/ 2147483647 h 3526"/>
              <a:gd name="T112" fmla="*/ 2147483647 w 2111"/>
              <a:gd name="T113" fmla="*/ 2147483647 h 35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11"/>
              <a:gd name="T172" fmla="*/ 0 h 3526"/>
              <a:gd name="T173" fmla="*/ 2111 w 2111"/>
              <a:gd name="T174" fmla="*/ 3526 h 35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11" h="3526">
                <a:moveTo>
                  <a:pt x="1258" y="3526"/>
                </a:moveTo>
                <a:lnTo>
                  <a:pt x="1292" y="3496"/>
                </a:lnTo>
                <a:lnTo>
                  <a:pt x="1324" y="3466"/>
                </a:lnTo>
                <a:lnTo>
                  <a:pt x="1356" y="3435"/>
                </a:lnTo>
                <a:lnTo>
                  <a:pt x="1388" y="3403"/>
                </a:lnTo>
                <a:lnTo>
                  <a:pt x="1419" y="3370"/>
                </a:lnTo>
                <a:lnTo>
                  <a:pt x="1449" y="3337"/>
                </a:lnTo>
                <a:lnTo>
                  <a:pt x="1477" y="3303"/>
                </a:lnTo>
                <a:lnTo>
                  <a:pt x="1506" y="3268"/>
                </a:lnTo>
                <a:lnTo>
                  <a:pt x="1533" y="3233"/>
                </a:lnTo>
                <a:lnTo>
                  <a:pt x="1560" y="3196"/>
                </a:lnTo>
                <a:lnTo>
                  <a:pt x="1587" y="3160"/>
                </a:lnTo>
                <a:lnTo>
                  <a:pt x="1611" y="3123"/>
                </a:lnTo>
                <a:lnTo>
                  <a:pt x="1635" y="3085"/>
                </a:lnTo>
                <a:lnTo>
                  <a:pt x="1659" y="3047"/>
                </a:lnTo>
                <a:lnTo>
                  <a:pt x="1682" y="3007"/>
                </a:lnTo>
                <a:lnTo>
                  <a:pt x="1703" y="2967"/>
                </a:lnTo>
                <a:lnTo>
                  <a:pt x="1723" y="2928"/>
                </a:lnTo>
                <a:lnTo>
                  <a:pt x="1743" y="2886"/>
                </a:lnTo>
                <a:lnTo>
                  <a:pt x="1762" y="2846"/>
                </a:lnTo>
                <a:lnTo>
                  <a:pt x="1780" y="2803"/>
                </a:lnTo>
                <a:lnTo>
                  <a:pt x="1797" y="2761"/>
                </a:lnTo>
                <a:lnTo>
                  <a:pt x="1812" y="2718"/>
                </a:lnTo>
                <a:lnTo>
                  <a:pt x="1828" y="2674"/>
                </a:lnTo>
                <a:lnTo>
                  <a:pt x="1841" y="2630"/>
                </a:lnTo>
                <a:lnTo>
                  <a:pt x="1854" y="2586"/>
                </a:lnTo>
                <a:lnTo>
                  <a:pt x="1866" y="2542"/>
                </a:lnTo>
                <a:lnTo>
                  <a:pt x="1876" y="2497"/>
                </a:lnTo>
                <a:lnTo>
                  <a:pt x="1886" y="2451"/>
                </a:lnTo>
                <a:lnTo>
                  <a:pt x="1894" y="2406"/>
                </a:lnTo>
                <a:lnTo>
                  <a:pt x="1902" y="2359"/>
                </a:lnTo>
                <a:lnTo>
                  <a:pt x="1908" y="2313"/>
                </a:lnTo>
                <a:lnTo>
                  <a:pt x="1914" y="2265"/>
                </a:lnTo>
                <a:lnTo>
                  <a:pt x="1918" y="2218"/>
                </a:lnTo>
                <a:lnTo>
                  <a:pt x="1920" y="2170"/>
                </a:lnTo>
                <a:lnTo>
                  <a:pt x="1923" y="2123"/>
                </a:lnTo>
                <a:lnTo>
                  <a:pt x="1923" y="2075"/>
                </a:lnTo>
                <a:lnTo>
                  <a:pt x="1923" y="2031"/>
                </a:lnTo>
                <a:lnTo>
                  <a:pt x="1921" y="1988"/>
                </a:lnTo>
                <a:lnTo>
                  <a:pt x="1919" y="1946"/>
                </a:lnTo>
                <a:lnTo>
                  <a:pt x="1915" y="1903"/>
                </a:lnTo>
                <a:lnTo>
                  <a:pt x="1911" y="1861"/>
                </a:lnTo>
                <a:lnTo>
                  <a:pt x="1906" y="1819"/>
                </a:lnTo>
                <a:lnTo>
                  <a:pt x="1900" y="1778"/>
                </a:lnTo>
                <a:lnTo>
                  <a:pt x="1893" y="1736"/>
                </a:lnTo>
                <a:lnTo>
                  <a:pt x="1885" y="1695"/>
                </a:lnTo>
                <a:lnTo>
                  <a:pt x="1876" y="1654"/>
                </a:lnTo>
                <a:lnTo>
                  <a:pt x="1867" y="1613"/>
                </a:lnTo>
                <a:lnTo>
                  <a:pt x="1856" y="1573"/>
                </a:lnTo>
                <a:lnTo>
                  <a:pt x="1844" y="1533"/>
                </a:lnTo>
                <a:lnTo>
                  <a:pt x="1832" y="1494"/>
                </a:lnTo>
                <a:lnTo>
                  <a:pt x="1819" y="1454"/>
                </a:lnTo>
                <a:lnTo>
                  <a:pt x="1805" y="1415"/>
                </a:lnTo>
                <a:lnTo>
                  <a:pt x="1791" y="1377"/>
                </a:lnTo>
                <a:lnTo>
                  <a:pt x="1775" y="1339"/>
                </a:lnTo>
                <a:lnTo>
                  <a:pt x="1759" y="1301"/>
                </a:lnTo>
                <a:lnTo>
                  <a:pt x="1742" y="1263"/>
                </a:lnTo>
                <a:lnTo>
                  <a:pt x="1724" y="1226"/>
                </a:lnTo>
                <a:lnTo>
                  <a:pt x="1705" y="1190"/>
                </a:lnTo>
                <a:lnTo>
                  <a:pt x="1686" y="1155"/>
                </a:lnTo>
                <a:lnTo>
                  <a:pt x="1666" y="1119"/>
                </a:lnTo>
                <a:lnTo>
                  <a:pt x="1646" y="1083"/>
                </a:lnTo>
                <a:lnTo>
                  <a:pt x="1625" y="1049"/>
                </a:lnTo>
                <a:lnTo>
                  <a:pt x="1602" y="1014"/>
                </a:lnTo>
                <a:lnTo>
                  <a:pt x="1579" y="981"/>
                </a:lnTo>
                <a:lnTo>
                  <a:pt x="1556" y="948"/>
                </a:lnTo>
                <a:lnTo>
                  <a:pt x="1532" y="916"/>
                </a:lnTo>
                <a:lnTo>
                  <a:pt x="1507" y="884"/>
                </a:lnTo>
                <a:lnTo>
                  <a:pt x="1481" y="852"/>
                </a:lnTo>
                <a:lnTo>
                  <a:pt x="1455" y="821"/>
                </a:lnTo>
                <a:lnTo>
                  <a:pt x="1427" y="791"/>
                </a:lnTo>
                <a:lnTo>
                  <a:pt x="1400" y="761"/>
                </a:lnTo>
                <a:lnTo>
                  <a:pt x="1373" y="731"/>
                </a:lnTo>
                <a:lnTo>
                  <a:pt x="1344" y="703"/>
                </a:lnTo>
                <a:lnTo>
                  <a:pt x="1315" y="674"/>
                </a:lnTo>
                <a:lnTo>
                  <a:pt x="1285" y="647"/>
                </a:lnTo>
                <a:lnTo>
                  <a:pt x="1254" y="620"/>
                </a:lnTo>
                <a:lnTo>
                  <a:pt x="1223" y="594"/>
                </a:lnTo>
                <a:lnTo>
                  <a:pt x="1192" y="569"/>
                </a:lnTo>
                <a:lnTo>
                  <a:pt x="1160" y="544"/>
                </a:lnTo>
                <a:lnTo>
                  <a:pt x="1127" y="519"/>
                </a:lnTo>
                <a:lnTo>
                  <a:pt x="1094" y="496"/>
                </a:lnTo>
                <a:lnTo>
                  <a:pt x="1061" y="472"/>
                </a:lnTo>
                <a:lnTo>
                  <a:pt x="1026" y="451"/>
                </a:lnTo>
                <a:lnTo>
                  <a:pt x="992" y="429"/>
                </a:lnTo>
                <a:lnTo>
                  <a:pt x="957" y="408"/>
                </a:lnTo>
                <a:lnTo>
                  <a:pt x="922" y="388"/>
                </a:lnTo>
                <a:lnTo>
                  <a:pt x="886" y="369"/>
                </a:lnTo>
                <a:lnTo>
                  <a:pt x="849" y="350"/>
                </a:lnTo>
                <a:lnTo>
                  <a:pt x="812" y="332"/>
                </a:lnTo>
                <a:lnTo>
                  <a:pt x="774" y="315"/>
                </a:lnTo>
                <a:lnTo>
                  <a:pt x="738" y="299"/>
                </a:lnTo>
                <a:lnTo>
                  <a:pt x="700" y="283"/>
                </a:lnTo>
                <a:lnTo>
                  <a:pt x="660" y="269"/>
                </a:lnTo>
                <a:lnTo>
                  <a:pt x="622" y="255"/>
                </a:lnTo>
                <a:lnTo>
                  <a:pt x="583" y="242"/>
                </a:lnTo>
                <a:lnTo>
                  <a:pt x="543" y="230"/>
                </a:lnTo>
                <a:lnTo>
                  <a:pt x="504" y="218"/>
                </a:lnTo>
                <a:lnTo>
                  <a:pt x="463" y="207"/>
                </a:lnTo>
                <a:lnTo>
                  <a:pt x="422" y="198"/>
                </a:lnTo>
                <a:lnTo>
                  <a:pt x="381" y="189"/>
                </a:lnTo>
                <a:lnTo>
                  <a:pt x="340" y="181"/>
                </a:lnTo>
                <a:lnTo>
                  <a:pt x="298" y="174"/>
                </a:lnTo>
                <a:lnTo>
                  <a:pt x="257" y="168"/>
                </a:lnTo>
                <a:lnTo>
                  <a:pt x="215" y="163"/>
                </a:lnTo>
                <a:lnTo>
                  <a:pt x="172" y="158"/>
                </a:lnTo>
                <a:lnTo>
                  <a:pt x="130" y="155"/>
                </a:lnTo>
                <a:lnTo>
                  <a:pt x="87" y="152"/>
                </a:lnTo>
                <a:lnTo>
                  <a:pt x="44" y="151"/>
                </a:lnTo>
                <a:lnTo>
                  <a:pt x="0" y="151"/>
                </a:lnTo>
                <a:lnTo>
                  <a:pt x="195" y="0"/>
                </a:lnTo>
                <a:lnTo>
                  <a:pt x="239" y="0"/>
                </a:lnTo>
                <a:lnTo>
                  <a:pt x="283" y="1"/>
                </a:lnTo>
                <a:lnTo>
                  <a:pt x="326" y="4"/>
                </a:lnTo>
                <a:lnTo>
                  <a:pt x="370" y="7"/>
                </a:lnTo>
                <a:lnTo>
                  <a:pt x="412" y="12"/>
                </a:lnTo>
                <a:lnTo>
                  <a:pt x="455" y="17"/>
                </a:lnTo>
                <a:lnTo>
                  <a:pt x="497" y="24"/>
                </a:lnTo>
                <a:lnTo>
                  <a:pt x="539" y="31"/>
                </a:lnTo>
                <a:lnTo>
                  <a:pt x="581" y="38"/>
                </a:lnTo>
                <a:lnTo>
                  <a:pt x="622" y="48"/>
                </a:lnTo>
                <a:lnTo>
                  <a:pt x="663" y="57"/>
                </a:lnTo>
                <a:lnTo>
                  <a:pt x="704" y="68"/>
                </a:lnTo>
                <a:lnTo>
                  <a:pt x="745" y="80"/>
                </a:lnTo>
                <a:lnTo>
                  <a:pt x="784" y="93"/>
                </a:lnTo>
                <a:lnTo>
                  <a:pt x="824" y="106"/>
                </a:lnTo>
                <a:lnTo>
                  <a:pt x="863" y="120"/>
                </a:lnTo>
                <a:lnTo>
                  <a:pt x="903" y="135"/>
                </a:lnTo>
                <a:lnTo>
                  <a:pt x="941" y="150"/>
                </a:lnTo>
                <a:lnTo>
                  <a:pt x="979" y="167"/>
                </a:lnTo>
                <a:lnTo>
                  <a:pt x="1017" y="184"/>
                </a:lnTo>
                <a:lnTo>
                  <a:pt x="1053" y="202"/>
                </a:lnTo>
                <a:lnTo>
                  <a:pt x="1090" y="221"/>
                </a:lnTo>
                <a:lnTo>
                  <a:pt x="1126" y="242"/>
                </a:lnTo>
                <a:lnTo>
                  <a:pt x="1161" y="262"/>
                </a:lnTo>
                <a:lnTo>
                  <a:pt x="1197" y="283"/>
                </a:lnTo>
                <a:lnTo>
                  <a:pt x="1232" y="305"/>
                </a:lnTo>
                <a:lnTo>
                  <a:pt x="1266" y="327"/>
                </a:lnTo>
                <a:lnTo>
                  <a:pt x="1300" y="351"/>
                </a:lnTo>
                <a:lnTo>
                  <a:pt x="1332" y="375"/>
                </a:lnTo>
                <a:lnTo>
                  <a:pt x="1366" y="400"/>
                </a:lnTo>
                <a:lnTo>
                  <a:pt x="1398" y="425"/>
                </a:lnTo>
                <a:lnTo>
                  <a:pt x="1430" y="451"/>
                </a:lnTo>
                <a:lnTo>
                  <a:pt x="1461" y="478"/>
                </a:lnTo>
                <a:lnTo>
                  <a:pt x="1490" y="506"/>
                </a:lnTo>
                <a:lnTo>
                  <a:pt x="1521" y="533"/>
                </a:lnTo>
                <a:lnTo>
                  <a:pt x="1550" y="561"/>
                </a:lnTo>
                <a:lnTo>
                  <a:pt x="1578" y="591"/>
                </a:lnTo>
                <a:lnTo>
                  <a:pt x="1607" y="621"/>
                </a:lnTo>
                <a:lnTo>
                  <a:pt x="1634" y="651"/>
                </a:lnTo>
                <a:lnTo>
                  <a:pt x="1660" y="682"/>
                </a:lnTo>
                <a:lnTo>
                  <a:pt x="1686" y="714"/>
                </a:lnTo>
                <a:lnTo>
                  <a:pt x="1712" y="746"/>
                </a:lnTo>
                <a:lnTo>
                  <a:pt x="1737" y="778"/>
                </a:lnTo>
                <a:lnTo>
                  <a:pt x="1761" y="811"/>
                </a:lnTo>
                <a:lnTo>
                  <a:pt x="1784" y="846"/>
                </a:lnTo>
                <a:lnTo>
                  <a:pt x="1806" y="880"/>
                </a:lnTo>
                <a:lnTo>
                  <a:pt x="1829" y="915"/>
                </a:lnTo>
                <a:lnTo>
                  <a:pt x="1850" y="949"/>
                </a:lnTo>
                <a:lnTo>
                  <a:pt x="1870" y="985"/>
                </a:lnTo>
                <a:lnTo>
                  <a:pt x="1890" y="1022"/>
                </a:lnTo>
                <a:lnTo>
                  <a:pt x="1909" y="1058"/>
                </a:lnTo>
                <a:lnTo>
                  <a:pt x="1927" y="1095"/>
                </a:lnTo>
                <a:lnTo>
                  <a:pt x="1944" y="1132"/>
                </a:lnTo>
                <a:lnTo>
                  <a:pt x="1961" y="1170"/>
                </a:lnTo>
                <a:lnTo>
                  <a:pt x="1977" y="1209"/>
                </a:lnTo>
                <a:lnTo>
                  <a:pt x="1991" y="1248"/>
                </a:lnTo>
                <a:lnTo>
                  <a:pt x="2006" y="1287"/>
                </a:lnTo>
                <a:lnTo>
                  <a:pt x="2019" y="1327"/>
                </a:lnTo>
                <a:lnTo>
                  <a:pt x="2032" y="1366"/>
                </a:lnTo>
                <a:lnTo>
                  <a:pt x="2044" y="1407"/>
                </a:lnTo>
                <a:lnTo>
                  <a:pt x="2054" y="1447"/>
                </a:lnTo>
                <a:lnTo>
                  <a:pt x="2064" y="1489"/>
                </a:lnTo>
                <a:lnTo>
                  <a:pt x="2073" y="1531"/>
                </a:lnTo>
                <a:lnTo>
                  <a:pt x="2080" y="1572"/>
                </a:lnTo>
                <a:lnTo>
                  <a:pt x="2088" y="1614"/>
                </a:lnTo>
                <a:lnTo>
                  <a:pt x="2095" y="1657"/>
                </a:lnTo>
                <a:lnTo>
                  <a:pt x="2099" y="1699"/>
                </a:lnTo>
                <a:lnTo>
                  <a:pt x="2104" y="1742"/>
                </a:lnTo>
                <a:lnTo>
                  <a:pt x="2108" y="1785"/>
                </a:lnTo>
                <a:lnTo>
                  <a:pt x="2110" y="1829"/>
                </a:lnTo>
                <a:lnTo>
                  <a:pt x="2111" y="1872"/>
                </a:lnTo>
                <a:lnTo>
                  <a:pt x="2111" y="1915"/>
                </a:lnTo>
                <a:lnTo>
                  <a:pt x="2111" y="1957"/>
                </a:lnTo>
                <a:lnTo>
                  <a:pt x="2109" y="2000"/>
                </a:lnTo>
                <a:lnTo>
                  <a:pt x="2105" y="2044"/>
                </a:lnTo>
                <a:lnTo>
                  <a:pt x="2099" y="2087"/>
                </a:lnTo>
                <a:lnTo>
                  <a:pt x="2092" y="2131"/>
                </a:lnTo>
                <a:lnTo>
                  <a:pt x="2085" y="2175"/>
                </a:lnTo>
                <a:lnTo>
                  <a:pt x="2076" y="2219"/>
                </a:lnTo>
                <a:lnTo>
                  <a:pt x="2064" y="2263"/>
                </a:lnTo>
                <a:lnTo>
                  <a:pt x="2052" y="2307"/>
                </a:lnTo>
                <a:lnTo>
                  <a:pt x="2039" y="2351"/>
                </a:lnTo>
                <a:lnTo>
                  <a:pt x="2025" y="2395"/>
                </a:lnTo>
                <a:lnTo>
                  <a:pt x="2009" y="2439"/>
                </a:lnTo>
                <a:lnTo>
                  <a:pt x="1993" y="2483"/>
                </a:lnTo>
                <a:lnTo>
                  <a:pt x="1975" y="2527"/>
                </a:lnTo>
                <a:lnTo>
                  <a:pt x="1956" y="2571"/>
                </a:lnTo>
                <a:lnTo>
                  <a:pt x="1937" y="2615"/>
                </a:lnTo>
                <a:lnTo>
                  <a:pt x="1915" y="2658"/>
                </a:lnTo>
                <a:lnTo>
                  <a:pt x="1894" y="2701"/>
                </a:lnTo>
                <a:lnTo>
                  <a:pt x="1873" y="2743"/>
                </a:lnTo>
                <a:lnTo>
                  <a:pt x="1849" y="2785"/>
                </a:lnTo>
                <a:lnTo>
                  <a:pt x="1825" y="2828"/>
                </a:lnTo>
                <a:lnTo>
                  <a:pt x="1801" y="2869"/>
                </a:lnTo>
                <a:lnTo>
                  <a:pt x="1775" y="2910"/>
                </a:lnTo>
                <a:lnTo>
                  <a:pt x="1750" y="2950"/>
                </a:lnTo>
                <a:lnTo>
                  <a:pt x="1723" y="2991"/>
                </a:lnTo>
                <a:lnTo>
                  <a:pt x="1697" y="3030"/>
                </a:lnTo>
                <a:lnTo>
                  <a:pt x="1670" y="3069"/>
                </a:lnTo>
                <a:lnTo>
                  <a:pt x="1641" y="3107"/>
                </a:lnTo>
                <a:lnTo>
                  <a:pt x="1613" y="3144"/>
                </a:lnTo>
                <a:lnTo>
                  <a:pt x="1584" y="3181"/>
                </a:lnTo>
                <a:lnTo>
                  <a:pt x="1556" y="3217"/>
                </a:lnTo>
                <a:lnTo>
                  <a:pt x="1526" y="3252"/>
                </a:lnTo>
                <a:lnTo>
                  <a:pt x="1497" y="3287"/>
                </a:lnTo>
                <a:lnTo>
                  <a:pt x="1468" y="3320"/>
                </a:lnTo>
                <a:lnTo>
                  <a:pt x="1438" y="3352"/>
                </a:lnTo>
                <a:lnTo>
                  <a:pt x="1407" y="3384"/>
                </a:lnTo>
                <a:lnTo>
                  <a:pt x="1378" y="3414"/>
                </a:lnTo>
                <a:lnTo>
                  <a:pt x="1348" y="3444"/>
                </a:lnTo>
                <a:lnTo>
                  <a:pt x="1318" y="3472"/>
                </a:lnTo>
                <a:lnTo>
                  <a:pt x="1287" y="3500"/>
                </a:lnTo>
                <a:lnTo>
                  <a:pt x="1258" y="3526"/>
                </a:lnTo>
                <a:close/>
              </a:path>
            </a:pathLst>
          </a:custGeom>
          <a:solidFill>
            <a:srgbClr val="AAA9A9"/>
          </a:solidFill>
          <a:ln w="9525">
            <a:noFill/>
            <a:round/>
            <a:headEnd/>
            <a:tailEnd/>
          </a:ln>
        </p:spPr>
        <p:txBody>
          <a:bodyPr/>
          <a:lstStyle/>
          <a:p>
            <a:endParaRPr lang="en-US"/>
          </a:p>
        </p:txBody>
      </p:sp>
      <p:sp>
        <p:nvSpPr>
          <p:cNvPr id="27661" name="Freeform 12"/>
          <p:cNvSpPr>
            <a:spLocks/>
          </p:cNvSpPr>
          <p:nvPr/>
        </p:nvSpPr>
        <p:spPr bwMode="auto">
          <a:xfrm>
            <a:off x="5395913" y="4171950"/>
            <a:ext cx="1098550" cy="285750"/>
          </a:xfrm>
          <a:custGeom>
            <a:avLst/>
            <a:gdLst>
              <a:gd name="T0" fmla="*/ 0 w 2077"/>
              <a:gd name="T1" fmla="*/ 2147483647 h 538"/>
              <a:gd name="T2" fmla="*/ 2147483647 w 2077"/>
              <a:gd name="T3" fmla="*/ 2147483647 h 538"/>
              <a:gd name="T4" fmla="*/ 2147483647 w 2077"/>
              <a:gd name="T5" fmla="*/ 2147483647 h 538"/>
              <a:gd name="T6" fmla="*/ 2147483647 w 2077"/>
              <a:gd name="T7" fmla="*/ 2147483647 h 538"/>
              <a:gd name="T8" fmla="*/ 2147483647 w 2077"/>
              <a:gd name="T9" fmla="*/ 0 h 538"/>
              <a:gd name="T10" fmla="*/ 2147483647 w 2077"/>
              <a:gd name="T11" fmla="*/ 2147483647 h 538"/>
              <a:gd name="T12" fmla="*/ 0 w 2077"/>
              <a:gd name="T13" fmla="*/ 2147483647 h 538"/>
              <a:gd name="T14" fmla="*/ 0 w 2077"/>
              <a:gd name="T15" fmla="*/ 2147483647 h 538"/>
              <a:gd name="T16" fmla="*/ 0 60000 65536"/>
              <a:gd name="T17" fmla="*/ 0 60000 65536"/>
              <a:gd name="T18" fmla="*/ 0 60000 65536"/>
              <a:gd name="T19" fmla="*/ 0 60000 65536"/>
              <a:gd name="T20" fmla="*/ 0 60000 65536"/>
              <a:gd name="T21" fmla="*/ 0 60000 65536"/>
              <a:gd name="T22" fmla="*/ 0 60000 65536"/>
              <a:gd name="T23" fmla="*/ 0 60000 65536"/>
              <a:gd name="T24" fmla="*/ 0 w 2077"/>
              <a:gd name="T25" fmla="*/ 0 h 538"/>
              <a:gd name="T26" fmla="*/ 2077 w 2077"/>
              <a:gd name="T27" fmla="*/ 538 h 5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77" h="538">
                <a:moveTo>
                  <a:pt x="0" y="538"/>
                </a:moveTo>
                <a:lnTo>
                  <a:pt x="157" y="413"/>
                </a:lnTo>
                <a:lnTo>
                  <a:pt x="1830" y="73"/>
                </a:lnTo>
                <a:lnTo>
                  <a:pt x="1874" y="41"/>
                </a:lnTo>
                <a:lnTo>
                  <a:pt x="2077" y="0"/>
                </a:lnTo>
                <a:lnTo>
                  <a:pt x="1838" y="189"/>
                </a:lnTo>
                <a:lnTo>
                  <a:pt x="0" y="538"/>
                </a:lnTo>
                <a:close/>
              </a:path>
            </a:pathLst>
          </a:custGeom>
          <a:solidFill>
            <a:srgbClr val="AAA9A9"/>
          </a:solidFill>
          <a:ln w="9525">
            <a:noFill/>
            <a:round/>
            <a:headEnd/>
            <a:tailEnd/>
          </a:ln>
        </p:spPr>
        <p:txBody>
          <a:bodyPr/>
          <a:lstStyle/>
          <a:p>
            <a:endParaRPr lang="en-US"/>
          </a:p>
        </p:txBody>
      </p:sp>
      <p:sp>
        <p:nvSpPr>
          <p:cNvPr id="27662" name="Freeform 13"/>
          <p:cNvSpPr>
            <a:spLocks/>
          </p:cNvSpPr>
          <p:nvPr/>
        </p:nvSpPr>
        <p:spPr bwMode="auto">
          <a:xfrm>
            <a:off x="5507038" y="3692525"/>
            <a:ext cx="941387" cy="519113"/>
          </a:xfrm>
          <a:custGeom>
            <a:avLst/>
            <a:gdLst>
              <a:gd name="T0" fmla="*/ 2147483647 w 1779"/>
              <a:gd name="T1" fmla="*/ 0 h 980"/>
              <a:gd name="T2" fmla="*/ 2147483647 w 1779"/>
              <a:gd name="T3" fmla="*/ 2147483647 h 980"/>
              <a:gd name="T4" fmla="*/ 2147483647 w 1779"/>
              <a:gd name="T5" fmla="*/ 2147483647 h 980"/>
              <a:gd name="T6" fmla="*/ 2147483647 w 1779"/>
              <a:gd name="T7" fmla="*/ 2147483647 h 980"/>
              <a:gd name="T8" fmla="*/ 2147483647 w 1779"/>
              <a:gd name="T9" fmla="*/ 2147483647 h 980"/>
              <a:gd name="T10" fmla="*/ 0 w 1779"/>
              <a:gd name="T11" fmla="*/ 2147483647 h 980"/>
              <a:gd name="T12" fmla="*/ 2147483647 w 1779"/>
              <a:gd name="T13" fmla="*/ 0 h 980"/>
              <a:gd name="T14" fmla="*/ 2147483647 w 1779"/>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1779"/>
              <a:gd name="T25" fmla="*/ 0 h 980"/>
              <a:gd name="T26" fmla="*/ 1779 w 1779"/>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9" h="980">
                <a:moveTo>
                  <a:pt x="74" y="0"/>
                </a:moveTo>
                <a:lnTo>
                  <a:pt x="1685" y="884"/>
                </a:lnTo>
                <a:lnTo>
                  <a:pt x="1743" y="810"/>
                </a:lnTo>
                <a:lnTo>
                  <a:pt x="1779" y="850"/>
                </a:lnTo>
                <a:lnTo>
                  <a:pt x="1619" y="980"/>
                </a:lnTo>
                <a:lnTo>
                  <a:pt x="0" y="61"/>
                </a:lnTo>
                <a:lnTo>
                  <a:pt x="74" y="0"/>
                </a:lnTo>
                <a:close/>
              </a:path>
            </a:pathLst>
          </a:custGeom>
          <a:solidFill>
            <a:srgbClr val="AAA9A9"/>
          </a:solidFill>
          <a:ln w="9525">
            <a:noFill/>
            <a:round/>
            <a:headEnd/>
            <a:tailEnd/>
          </a:ln>
        </p:spPr>
        <p:txBody>
          <a:bodyPr/>
          <a:lstStyle/>
          <a:p>
            <a:endParaRPr lang="en-US"/>
          </a:p>
        </p:txBody>
      </p:sp>
      <p:sp>
        <p:nvSpPr>
          <p:cNvPr id="27663" name="Freeform 14"/>
          <p:cNvSpPr>
            <a:spLocks/>
          </p:cNvSpPr>
          <p:nvPr/>
        </p:nvSpPr>
        <p:spPr bwMode="auto">
          <a:xfrm>
            <a:off x="5584825" y="3244850"/>
            <a:ext cx="852488" cy="920750"/>
          </a:xfrm>
          <a:custGeom>
            <a:avLst/>
            <a:gdLst>
              <a:gd name="T0" fmla="*/ 0 w 1610"/>
              <a:gd name="T1" fmla="*/ 2147483647 h 1738"/>
              <a:gd name="T2" fmla="*/ 2147483647 w 1610"/>
              <a:gd name="T3" fmla="*/ 2147483647 h 1738"/>
              <a:gd name="T4" fmla="*/ 2147483647 w 1610"/>
              <a:gd name="T5" fmla="*/ 2147483647 h 1738"/>
              <a:gd name="T6" fmla="*/ 2147483647 w 1610"/>
              <a:gd name="T7" fmla="*/ 2147483647 h 1738"/>
              <a:gd name="T8" fmla="*/ 2147483647 w 1610"/>
              <a:gd name="T9" fmla="*/ 2147483647 h 1738"/>
              <a:gd name="T10" fmla="*/ 2147483647 w 1610"/>
              <a:gd name="T11" fmla="*/ 2147483647 h 1738"/>
              <a:gd name="T12" fmla="*/ 2147483647 w 1610"/>
              <a:gd name="T13" fmla="*/ 2147483647 h 1738"/>
              <a:gd name="T14" fmla="*/ 2147483647 w 1610"/>
              <a:gd name="T15" fmla="*/ 2147483647 h 1738"/>
              <a:gd name="T16" fmla="*/ 2147483647 w 1610"/>
              <a:gd name="T17" fmla="*/ 2147483647 h 1738"/>
              <a:gd name="T18" fmla="*/ 2147483647 w 1610"/>
              <a:gd name="T19" fmla="*/ 2147483647 h 1738"/>
              <a:gd name="T20" fmla="*/ 2147483647 w 1610"/>
              <a:gd name="T21" fmla="*/ 2147483647 h 1738"/>
              <a:gd name="T22" fmla="*/ 2147483647 w 1610"/>
              <a:gd name="T23" fmla="*/ 2147483647 h 1738"/>
              <a:gd name="T24" fmla="*/ 2147483647 w 1610"/>
              <a:gd name="T25" fmla="*/ 2147483647 h 1738"/>
              <a:gd name="T26" fmla="*/ 2147483647 w 1610"/>
              <a:gd name="T27" fmla="*/ 2147483647 h 1738"/>
              <a:gd name="T28" fmla="*/ 2147483647 w 1610"/>
              <a:gd name="T29" fmla="*/ 2147483647 h 1738"/>
              <a:gd name="T30" fmla="*/ 2147483647 w 1610"/>
              <a:gd name="T31" fmla="*/ 2147483647 h 1738"/>
              <a:gd name="T32" fmla="*/ 2147483647 w 1610"/>
              <a:gd name="T33" fmla="*/ 2147483647 h 1738"/>
              <a:gd name="T34" fmla="*/ 2147483647 w 1610"/>
              <a:gd name="T35" fmla="*/ 2147483647 h 1738"/>
              <a:gd name="T36" fmla="*/ 2147483647 w 1610"/>
              <a:gd name="T37" fmla="*/ 2147483647 h 1738"/>
              <a:gd name="T38" fmla="*/ 2147483647 w 1610"/>
              <a:gd name="T39" fmla="*/ 2147483647 h 1738"/>
              <a:gd name="T40" fmla="*/ 2147483647 w 1610"/>
              <a:gd name="T41" fmla="*/ 0 h 1738"/>
              <a:gd name="T42" fmla="*/ 2147483647 w 1610"/>
              <a:gd name="T43" fmla="*/ 0 h 1738"/>
              <a:gd name="T44" fmla="*/ 2147483647 w 1610"/>
              <a:gd name="T45" fmla="*/ 2147483647 h 1738"/>
              <a:gd name="T46" fmla="*/ 2147483647 w 1610"/>
              <a:gd name="T47" fmla="*/ 2147483647 h 1738"/>
              <a:gd name="T48" fmla="*/ 2147483647 w 1610"/>
              <a:gd name="T49" fmla="*/ 2147483647 h 1738"/>
              <a:gd name="T50" fmla="*/ 2147483647 w 1610"/>
              <a:gd name="T51" fmla="*/ 2147483647 h 1738"/>
              <a:gd name="T52" fmla="*/ 2147483647 w 1610"/>
              <a:gd name="T53" fmla="*/ 2147483647 h 1738"/>
              <a:gd name="T54" fmla="*/ 2147483647 w 1610"/>
              <a:gd name="T55" fmla="*/ 2147483647 h 1738"/>
              <a:gd name="T56" fmla="*/ 2147483647 w 1610"/>
              <a:gd name="T57" fmla="*/ 2147483647 h 1738"/>
              <a:gd name="T58" fmla="*/ 2147483647 w 1610"/>
              <a:gd name="T59" fmla="*/ 2147483647 h 1738"/>
              <a:gd name="T60" fmla="*/ 2147483647 w 1610"/>
              <a:gd name="T61" fmla="*/ 2147483647 h 1738"/>
              <a:gd name="T62" fmla="*/ 2147483647 w 1610"/>
              <a:gd name="T63" fmla="*/ 2147483647 h 1738"/>
              <a:gd name="T64" fmla="*/ 2147483647 w 1610"/>
              <a:gd name="T65" fmla="*/ 2147483647 h 1738"/>
              <a:gd name="T66" fmla="*/ 2147483647 w 1610"/>
              <a:gd name="T67" fmla="*/ 2147483647 h 1738"/>
              <a:gd name="T68" fmla="*/ 2147483647 w 1610"/>
              <a:gd name="T69" fmla="*/ 2147483647 h 1738"/>
              <a:gd name="T70" fmla="*/ 2147483647 w 1610"/>
              <a:gd name="T71" fmla="*/ 2147483647 h 1738"/>
              <a:gd name="T72" fmla="*/ 2147483647 w 1610"/>
              <a:gd name="T73" fmla="*/ 2147483647 h 1738"/>
              <a:gd name="T74" fmla="*/ 2147483647 w 1610"/>
              <a:gd name="T75" fmla="*/ 2147483647 h 1738"/>
              <a:gd name="T76" fmla="*/ 2147483647 w 1610"/>
              <a:gd name="T77" fmla="*/ 2147483647 h 1738"/>
              <a:gd name="T78" fmla="*/ 2147483647 w 1610"/>
              <a:gd name="T79" fmla="*/ 2147483647 h 1738"/>
              <a:gd name="T80" fmla="*/ 2147483647 w 1610"/>
              <a:gd name="T81" fmla="*/ 2147483647 h 1738"/>
              <a:gd name="T82" fmla="*/ 2147483647 w 1610"/>
              <a:gd name="T83" fmla="*/ 2147483647 h 1738"/>
              <a:gd name="T84" fmla="*/ 0 w 1610"/>
              <a:gd name="T85" fmla="*/ 2147483647 h 1738"/>
              <a:gd name="T86" fmla="*/ 0 w 1610"/>
              <a:gd name="T87" fmla="*/ 2147483647 h 17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0"/>
              <a:gd name="T133" fmla="*/ 0 h 1738"/>
              <a:gd name="T134" fmla="*/ 1610 w 1610"/>
              <a:gd name="T135" fmla="*/ 1738 h 17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0" h="1738">
                <a:moveTo>
                  <a:pt x="0" y="679"/>
                </a:moveTo>
                <a:lnTo>
                  <a:pt x="24" y="639"/>
                </a:lnTo>
                <a:lnTo>
                  <a:pt x="49" y="600"/>
                </a:lnTo>
                <a:lnTo>
                  <a:pt x="75" y="562"/>
                </a:lnTo>
                <a:lnTo>
                  <a:pt x="101" y="525"/>
                </a:lnTo>
                <a:lnTo>
                  <a:pt x="129" y="488"/>
                </a:lnTo>
                <a:lnTo>
                  <a:pt x="157" y="451"/>
                </a:lnTo>
                <a:lnTo>
                  <a:pt x="186" y="416"/>
                </a:lnTo>
                <a:lnTo>
                  <a:pt x="217" y="381"/>
                </a:lnTo>
                <a:lnTo>
                  <a:pt x="247" y="347"/>
                </a:lnTo>
                <a:lnTo>
                  <a:pt x="279" y="312"/>
                </a:lnTo>
                <a:lnTo>
                  <a:pt x="314" y="279"/>
                </a:lnTo>
                <a:lnTo>
                  <a:pt x="348" y="247"/>
                </a:lnTo>
                <a:lnTo>
                  <a:pt x="384" y="215"/>
                </a:lnTo>
                <a:lnTo>
                  <a:pt x="422" y="183"/>
                </a:lnTo>
                <a:lnTo>
                  <a:pt x="461" y="151"/>
                </a:lnTo>
                <a:lnTo>
                  <a:pt x="501" y="120"/>
                </a:lnTo>
                <a:lnTo>
                  <a:pt x="543" y="89"/>
                </a:lnTo>
                <a:lnTo>
                  <a:pt x="587" y="59"/>
                </a:lnTo>
                <a:lnTo>
                  <a:pt x="632" y="29"/>
                </a:lnTo>
                <a:lnTo>
                  <a:pt x="680" y="0"/>
                </a:lnTo>
                <a:lnTo>
                  <a:pt x="697" y="17"/>
                </a:lnTo>
                <a:lnTo>
                  <a:pt x="646" y="92"/>
                </a:lnTo>
                <a:lnTo>
                  <a:pt x="1610" y="1646"/>
                </a:lnTo>
                <a:lnTo>
                  <a:pt x="1539" y="1738"/>
                </a:lnTo>
                <a:lnTo>
                  <a:pt x="549" y="174"/>
                </a:lnTo>
                <a:lnTo>
                  <a:pt x="506" y="201"/>
                </a:lnTo>
                <a:lnTo>
                  <a:pt x="465" y="229"/>
                </a:lnTo>
                <a:lnTo>
                  <a:pt x="424" y="259"/>
                </a:lnTo>
                <a:lnTo>
                  <a:pt x="384" y="289"/>
                </a:lnTo>
                <a:lnTo>
                  <a:pt x="345" y="319"/>
                </a:lnTo>
                <a:lnTo>
                  <a:pt x="306" y="352"/>
                </a:lnTo>
                <a:lnTo>
                  <a:pt x="268" y="385"/>
                </a:lnTo>
                <a:lnTo>
                  <a:pt x="231" y="418"/>
                </a:lnTo>
                <a:lnTo>
                  <a:pt x="195" y="453"/>
                </a:lnTo>
                <a:lnTo>
                  <a:pt x="161" y="488"/>
                </a:lnTo>
                <a:lnTo>
                  <a:pt x="126" y="525"/>
                </a:lnTo>
                <a:lnTo>
                  <a:pt x="93" y="562"/>
                </a:lnTo>
                <a:lnTo>
                  <a:pt x="61" y="600"/>
                </a:lnTo>
                <a:lnTo>
                  <a:pt x="30" y="639"/>
                </a:lnTo>
                <a:lnTo>
                  <a:pt x="0" y="679"/>
                </a:lnTo>
                <a:close/>
              </a:path>
            </a:pathLst>
          </a:custGeom>
          <a:solidFill>
            <a:srgbClr val="AAA9A9"/>
          </a:solidFill>
          <a:ln w="9525">
            <a:noFill/>
            <a:round/>
            <a:headEnd/>
            <a:tailEnd/>
          </a:ln>
        </p:spPr>
        <p:txBody>
          <a:bodyPr/>
          <a:lstStyle/>
          <a:p>
            <a:endParaRPr lang="en-US"/>
          </a:p>
        </p:txBody>
      </p:sp>
      <p:sp>
        <p:nvSpPr>
          <p:cNvPr id="27664" name="Freeform 15"/>
          <p:cNvSpPr>
            <a:spLocks/>
          </p:cNvSpPr>
          <p:nvPr/>
        </p:nvSpPr>
        <p:spPr bwMode="auto">
          <a:xfrm>
            <a:off x="5530850" y="3336925"/>
            <a:ext cx="868363" cy="825500"/>
          </a:xfrm>
          <a:custGeom>
            <a:avLst/>
            <a:gdLst>
              <a:gd name="T0" fmla="*/ 0 w 1641"/>
              <a:gd name="T1" fmla="*/ 2147483647 h 1560"/>
              <a:gd name="T2" fmla="*/ 2147483647 w 1641"/>
              <a:gd name="T3" fmla="*/ 2147483647 h 1560"/>
              <a:gd name="T4" fmla="*/ 2147483647 w 1641"/>
              <a:gd name="T5" fmla="*/ 2147483647 h 1560"/>
              <a:gd name="T6" fmla="*/ 2147483647 w 1641"/>
              <a:gd name="T7" fmla="*/ 2147483647 h 1560"/>
              <a:gd name="T8" fmla="*/ 2147483647 w 1641"/>
              <a:gd name="T9" fmla="*/ 2147483647 h 1560"/>
              <a:gd name="T10" fmla="*/ 2147483647 w 1641"/>
              <a:gd name="T11" fmla="*/ 2147483647 h 1560"/>
              <a:gd name="T12" fmla="*/ 2147483647 w 1641"/>
              <a:gd name="T13" fmla="*/ 2147483647 h 1560"/>
              <a:gd name="T14" fmla="*/ 2147483647 w 1641"/>
              <a:gd name="T15" fmla="*/ 2147483647 h 1560"/>
              <a:gd name="T16" fmla="*/ 2147483647 w 1641"/>
              <a:gd name="T17" fmla="*/ 2147483647 h 1560"/>
              <a:gd name="T18" fmla="*/ 2147483647 w 1641"/>
              <a:gd name="T19" fmla="*/ 2147483647 h 1560"/>
              <a:gd name="T20" fmla="*/ 2147483647 w 1641"/>
              <a:gd name="T21" fmla="*/ 2147483647 h 1560"/>
              <a:gd name="T22" fmla="*/ 2147483647 w 1641"/>
              <a:gd name="T23" fmla="*/ 2147483647 h 1560"/>
              <a:gd name="T24" fmla="*/ 2147483647 w 1641"/>
              <a:gd name="T25" fmla="*/ 2147483647 h 1560"/>
              <a:gd name="T26" fmla="*/ 2147483647 w 1641"/>
              <a:gd name="T27" fmla="*/ 2147483647 h 1560"/>
              <a:gd name="T28" fmla="*/ 2147483647 w 1641"/>
              <a:gd name="T29" fmla="*/ 2147483647 h 1560"/>
              <a:gd name="T30" fmla="*/ 2147483647 w 1641"/>
              <a:gd name="T31" fmla="*/ 2147483647 h 1560"/>
              <a:gd name="T32" fmla="*/ 2147483647 w 1641"/>
              <a:gd name="T33" fmla="*/ 2147483647 h 1560"/>
              <a:gd name="T34" fmla="*/ 2147483647 w 1641"/>
              <a:gd name="T35" fmla="*/ 2147483647 h 1560"/>
              <a:gd name="T36" fmla="*/ 2147483647 w 1641"/>
              <a:gd name="T37" fmla="*/ 2147483647 h 1560"/>
              <a:gd name="T38" fmla="*/ 2147483647 w 1641"/>
              <a:gd name="T39" fmla="*/ 2147483647 h 1560"/>
              <a:gd name="T40" fmla="*/ 2147483647 w 1641"/>
              <a:gd name="T41" fmla="*/ 0 h 1560"/>
              <a:gd name="T42" fmla="*/ 2147483647 w 1641"/>
              <a:gd name="T43" fmla="*/ 0 h 1560"/>
              <a:gd name="T44" fmla="*/ 2147483647 w 1641"/>
              <a:gd name="T45" fmla="*/ 2147483647 h 1560"/>
              <a:gd name="T46" fmla="*/ 0 w 1641"/>
              <a:gd name="T47" fmla="*/ 2147483647 h 1560"/>
              <a:gd name="T48" fmla="*/ 0 w 1641"/>
              <a:gd name="T49" fmla="*/ 2147483647 h 15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41"/>
              <a:gd name="T76" fmla="*/ 0 h 1560"/>
              <a:gd name="T77" fmla="*/ 1641 w 1641"/>
              <a:gd name="T78" fmla="*/ 1560 h 15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41" h="1560">
                <a:moveTo>
                  <a:pt x="0" y="659"/>
                </a:moveTo>
                <a:lnTo>
                  <a:pt x="22" y="619"/>
                </a:lnTo>
                <a:lnTo>
                  <a:pt x="45" y="579"/>
                </a:lnTo>
                <a:lnTo>
                  <a:pt x="70" y="541"/>
                </a:lnTo>
                <a:lnTo>
                  <a:pt x="97" y="503"/>
                </a:lnTo>
                <a:lnTo>
                  <a:pt x="124" y="466"/>
                </a:lnTo>
                <a:lnTo>
                  <a:pt x="152" y="430"/>
                </a:lnTo>
                <a:lnTo>
                  <a:pt x="182" y="394"/>
                </a:lnTo>
                <a:lnTo>
                  <a:pt x="213" y="359"/>
                </a:lnTo>
                <a:lnTo>
                  <a:pt x="245" y="325"/>
                </a:lnTo>
                <a:lnTo>
                  <a:pt x="278" y="292"/>
                </a:lnTo>
                <a:lnTo>
                  <a:pt x="311" y="258"/>
                </a:lnTo>
                <a:lnTo>
                  <a:pt x="347" y="226"/>
                </a:lnTo>
                <a:lnTo>
                  <a:pt x="383" y="195"/>
                </a:lnTo>
                <a:lnTo>
                  <a:pt x="419" y="164"/>
                </a:lnTo>
                <a:lnTo>
                  <a:pt x="456" y="135"/>
                </a:lnTo>
                <a:lnTo>
                  <a:pt x="494" y="106"/>
                </a:lnTo>
                <a:lnTo>
                  <a:pt x="532" y="79"/>
                </a:lnTo>
                <a:lnTo>
                  <a:pt x="571" y="51"/>
                </a:lnTo>
                <a:lnTo>
                  <a:pt x="612" y="25"/>
                </a:lnTo>
                <a:lnTo>
                  <a:pt x="651" y="0"/>
                </a:lnTo>
                <a:lnTo>
                  <a:pt x="1641" y="1560"/>
                </a:lnTo>
                <a:lnTo>
                  <a:pt x="0" y="659"/>
                </a:lnTo>
                <a:close/>
              </a:path>
            </a:pathLst>
          </a:custGeom>
          <a:solidFill>
            <a:srgbClr val="D0DCF4"/>
          </a:solidFill>
          <a:ln w="9525">
            <a:noFill/>
            <a:round/>
            <a:headEnd/>
            <a:tailEnd/>
          </a:ln>
        </p:spPr>
        <p:txBody>
          <a:bodyPr/>
          <a:lstStyle/>
          <a:p>
            <a:endParaRPr lang="en-US"/>
          </a:p>
        </p:txBody>
      </p:sp>
      <p:sp>
        <p:nvSpPr>
          <p:cNvPr id="27665" name="Freeform 16"/>
          <p:cNvSpPr>
            <a:spLocks/>
          </p:cNvSpPr>
          <p:nvPr/>
        </p:nvSpPr>
        <p:spPr bwMode="auto">
          <a:xfrm>
            <a:off x="5530850" y="3336925"/>
            <a:ext cx="868363" cy="825500"/>
          </a:xfrm>
          <a:custGeom>
            <a:avLst/>
            <a:gdLst>
              <a:gd name="T0" fmla="*/ 0 w 1641"/>
              <a:gd name="T1" fmla="*/ 2147483647 h 1560"/>
              <a:gd name="T2" fmla="*/ 2147483647 w 1641"/>
              <a:gd name="T3" fmla="*/ 2147483647 h 1560"/>
              <a:gd name="T4" fmla="*/ 2147483647 w 1641"/>
              <a:gd name="T5" fmla="*/ 2147483647 h 1560"/>
              <a:gd name="T6" fmla="*/ 2147483647 w 1641"/>
              <a:gd name="T7" fmla="*/ 2147483647 h 1560"/>
              <a:gd name="T8" fmla="*/ 2147483647 w 1641"/>
              <a:gd name="T9" fmla="*/ 2147483647 h 1560"/>
              <a:gd name="T10" fmla="*/ 2147483647 w 1641"/>
              <a:gd name="T11" fmla="*/ 2147483647 h 1560"/>
              <a:gd name="T12" fmla="*/ 2147483647 w 1641"/>
              <a:gd name="T13" fmla="*/ 2147483647 h 1560"/>
              <a:gd name="T14" fmla="*/ 2147483647 w 1641"/>
              <a:gd name="T15" fmla="*/ 2147483647 h 1560"/>
              <a:gd name="T16" fmla="*/ 2147483647 w 1641"/>
              <a:gd name="T17" fmla="*/ 2147483647 h 1560"/>
              <a:gd name="T18" fmla="*/ 2147483647 w 1641"/>
              <a:gd name="T19" fmla="*/ 2147483647 h 1560"/>
              <a:gd name="T20" fmla="*/ 2147483647 w 1641"/>
              <a:gd name="T21" fmla="*/ 2147483647 h 1560"/>
              <a:gd name="T22" fmla="*/ 2147483647 w 1641"/>
              <a:gd name="T23" fmla="*/ 2147483647 h 1560"/>
              <a:gd name="T24" fmla="*/ 2147483647 w 1641"/>
              <a:gd name="T25" fmla="*/ 2147483647 h 1560"/>
              <a:gd name="T26" fmla="*/ 2147483647 w 1641"/>
              <a:gd name="T27" fmla="*/ 2147483647 h 1560"/>
              <a:gd name="T28" fmla="*/ 2147483647 w 1641"/>
              <a:gd name="T29" fmla="*/ 2147483647 h 1560"/>
              <a:gd name="T30" fmla="*/ 2147483647 w 1641"/>
              <a:gd name="T31" fmla="*/ 2147483647 h 1560"/>
              <a:gd name="T32" fmla="*/ 2147483647 w 1641"/>
              <a:gd name="T33" fmla="*/ 2147483647 h 1560"/>
              <a:gd name="T34" fmla="*/ 2147483647 w 1641"/>
              <a:gd name="T35" fmla="*/ 2147483647 h 1560"/>
              <a:gd name="T36" fmla="*/ 2147483647 w 1641"/>
              <a:gd name="T37" fmla="*/ 2147483647 h 1560"/>
              <a:gd name="T38" fmla="*/ 2147483647 w 1641"/>
              <a:gd name="T39" fmla="*/ 2147483647 h 1560"/>
              <a:gd name="T40" fmla="*/ 2147483647 w 1641"/>
              <a:gd name="T41" fmla="*/ 0 h 1560"/>
              <a:gd name="T42" fmla="*/ 2147483647 w 1641"/>
              <a:gd name="T43" fmla="*/ 0 h 1560"/>
              <a:gd name="T44" fmla="*/ 2147483647 w 1641"/>
              <a:gd name="T45" fmla="*/ 2147483647 h 1560"/>
              <a:gd name="T46" fmla="*/ 0 w 1641"/>
              <a:gd name="T47" fmla="*/ 2147483647 h 1560"/>
              <a:gd name="T48" fmla="*/ 0 w 1641"/>
              <a:gd name="T49" fmla="*/ 2147483647 h 1560"/>
              <a:gd name="T50" fmla="*/ 0 w 1641"/>
              <a:gd name="T51" fmla="*/ 2147483647 h 1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41"/>
              <a:gd name="T79" fmla="*/ 0 h 1560"/>
              <a:gd name="T80" fmla="*/ 1641 w 1641"/>
              <a:gd name="T81" fmla="*/ 1560 h 1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41" h="1560">
                <a:moveTo>
                  <a:pt x="0" y="659"/>
                </a:moveTo>
                <a:lnTo>
                  <a:pt x="22" y="619"/>
                </a:lnTo>
                <a:lnTo>
                  <a:pt x="45" y="579"/>
                </a:lnTo>
                <a:lnTo>
                  <a:pt x="70" y="541"/>
                </a:lnTo>
                <a:lnTo>
                  <a:pt x="97" y="503"/>
                </a:lnTo>
                <a:lnTo>
                  <a:pt x="124" y="466"/>
                </a:lnTo>
                <a:lnTo>
                  <a:pt x="152" y="430"/>
                </a:lnTo>
                <a:lnTo>
                  <a:pt x="182" y="394"/>
                </a:lnTo>
                <a:lnTo>
                  <a:pt x="213" y="359"/>
                </a:lnTo>
                <a:lnTo>
                  <a:pt x="245" y="325"/>
                </a:lnTo>
                <a:lnTo>
                  <a:pt x="278" y="292"/>
                </a:lnTo>
                <a:lnTo>
                  <a:pt x="311" y="258"/>
                </a:lnTo>
                <a:lnTo>
                  <a:pt x="347" y="226"/>
                </a:lnTo>
                <a:lnTo>
                  <a:pt x="383" y="195"/>
                </a:lnTo>
                <a:lnTo>
                  <a:pt x="419" y="164"/>
                </a:lnTo>
                <a:lnTo>
                  <a:pt x="456" y="135"/>
                </a:lnTo>
                <a:lnTo>
                  <a:pt x="494" y="106"/>
                </a:lnTo>
                <a:lnTo>
                  <a:pt x="532" y="79"/>
                </a:lnTo>
                <a:lnTo>
                  <a:pt x="571" y="51"/>
                </a:lnTo>
                <a:lnTo>
                  <a:pt x="612" y="25"/>
                </a:lnTo>
                <a:lnTo>
                  <a:pt x="651" y="0"/>
                </a:lnTo>
                <a:lnTo>
                  <a:pt x="1641" y="1560"/>
                </a:lnTo>
                <a:lnTo>
                  <a:pt x="0" y="659"/>
                </a:lnTo>
              </a:path>
            </a:pathLst>
          </a:custGeom>
          <a:noFill/>
          <a:ln w="6350">
            <a:solidFill>
              <a:srgbClr val="1F1A17"/>
            </a:solidFill>
            <a:round/>
            <a:headEnd/>
            <a:tailEnd/>
          </a:ln>
        </p:spPr>
        <p:txBody>
          <a:bodyPr/>
          <a:lstStyle/>
          <a:p>
            <a:endParaRPr lang="en-US"/>
          </a:p>
        </p:txBody>
      </p:sp>
      <p:sp>
        <p:nvSpPr>
          <p:cNvPr id="27666" name="Freeform 17"/>
          <p:cNvSpPr>
            <a:spLocks/>
          </p:cNvSpPr>
          <p:nvPr/>
        </p:nvSpPr>
        <p:spPr bwMode="auto">
          <a:xfrm>
            <a:off x="5622925" y="4341813"/>
            <a:ext cx="787400" cy="825500"/>
          </a:xfrm>
          <a:custGeom>
            <a:avLst/>
            <a:gdLst>
              <a:gd name="T0" fmla="*/ 2147483647 w 1486"/>
              <a:gd name="T1" fmla="*/ 2147483647 h 1560"/>
              <a:gd name="T2" fmla="*/ 2147483647 w 1486"/>
              <a:gd name="T3" fmla="*/ 2147483647 h 1560"/>
              <a:gd name="T4" fmla="*/ 2147483647 w 1486"/>
              <a:gd name="T5" fmla="*/ 2147483647 h 1560"/>
              <a:gd name="T6" fmla="*/ 2147483647 w 1486"/>
              <a:gd name="T7" fmla="*/ 2147483647 h 1560"/>
              <a:gd name="T8" fmla="*/ 2147483647 w 1486"/>
              <a:gd name="T9" fmla="*/ 2147483647 h 1560"/>
              <a:gd name="T10" fmla="*/ 2147483647 w 1486"/>
              <a:gd name="T11" fmla="*/ 2147483647 h 1560"/>
              <a:gd name="T12" fmla="*/ 2147483647 w 1486"/>
              <a:gd name="T13" fmla="*/ 2147483647 h 1560"/>
              <a:gd name="T14" fmla="*/ 2147483647 w 1486"/>
              <a:gd name="T15" fmla="*/ 2147483647 h 1560"/>
              <a:gd name="T16" fmla="*/ 2147483647 w 1486"/>
              <a:gd name="T17" fmla="*/ 2147483647 h 1560"/>
              <a:gd name="T18" fmla="*/ 2147483647 w 1486"/>
              <a:gd name="T19" fmla="*/ 2147483647 h 1560"/>
              <a:gd name="T20" fmla="*/ 2147483647 w 1486"/>
              <a:gd name="T21" fmla="*/ 2147483647 h 1560"/>
              <a:gd name="T22" fmla="*/ 2147483647 w 1486"/>
              <a:gd name="T23" fmla="*/ 2147483647 h 1560"/>
              <a:gd name="T24" fmla="*/ 2147483647 w 1486"/>
              <a:gd name="T25" fmla="*/ 2147483647 h 1560"/>
              <a:gd name="T26" fmla="*/ 2147483647 w 1486"/>
              <a:gd name="T27" fmla="*/ 2147483647 h 1560"/>
              <a:gd name="T28" fmla="*/ 2147483647 w 1486"/>
              <a:gd name="T29" fmla="*/ 2147483647 h 1560"/>
              <a:gd name="T30" fmla="*/ 0 w 1486"/>
              <a:gd name="T31" fmla="*/ 2147483647 h 1560"/>
              <a:gd name="T32" fmla="*/ 0 w 1486"/>
              <a:gd name="T33" fmla="*/ 2147483647 h 1560"/>
              <a:gd name="T34" fmla="*/ 2147483647 w 1486"/>
              <a:gd name="T35" fmla="*/ 0 h 1560"/>
              <a:gd name="T36" fmla="*/ 2147483647 w 1486"/>
              <a:gd name="T37" fmla="*/ 2147483647 h 1560"/>
              <a:gd name="T38" fmla="*/ 2147483647 w 1486"/>
              <a:gd name="T39" fmla="*/ 2147483647 h 15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6"/>
              <a:gd name="T61" fmla="*/ 0 h 1560"/>
              <a:gd name="T62" fmla="*/ 1486 w 1486"/>
              <a:gd name="T63" fmla="*/ 1560 h 15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6" h="1560">
                <a:moveTo>
                  <a:pt x="552" y="1560"/>
                </a:moveTo>
                <a:lnTo>
                  <a:pt x="489" y="1523"/>
                </a:lnTo>
                <a:lnTo>
                  <a:pt x="433" y="1488"/>
                </a:lnTo>
                <a:lnTo>
                  <a:pt x="382" y="1454"/>
                </a:lnTo>
                <a:lnTo>
                  <a:pt x="336" y="1421"/>
                </a:lnTo>
                <a:lnTo>
                  <a:pt x="294" y="1389"/>
                </a:lnTo>
                <a:lnTo>
                  <a:pt x="256" y="1359"/>
                </a:lnTo>
                <a:lnTo>
                  <a:pt x="222" y="1328"/>
                </a:lnTo>
                <a:lnTo>
                  <a:pt x="191" y="1298"/>
                </a:lnTo>
                <a:lnTo>
                  <a:pt x="161" y="1270"/>
                </a:lnTo>
                <a:lnTo>
                  <a:pt x="133" y="1240"/>
                </a:lnTo>
                <a:lnTo>
                  <a:pt x="107" y="1210"/>
                </a:lnTo>
                <a:lnTo>
                  <a:pt x="81" y="1182"/>
                </a:lnTo>
                <a:lnTo>
                  <a:pt x="54" y="1151"/>
                </a:lnTo>
                <a:lnTo>
                  <a:pt x="27" y="1121"/>
                </a:lnTo>
                <a:lnTo>
                  <a:pt x="0" y="1089"/>
                </a:lnTo>
                <a:lnTo>
                  <a:pt x="1486" y="0"/>
                </a:lnTo>
                <a:lnTo>
                  <a:pt x="552" y="1560"/>
                </a:lnTo>
                <a:close/>
              </a:path>
            </a:pathLst>
          </a:custGeom>
          <a:solidFill>
            <a:srgbClr val="D0DCF4"/>
          </a:solidFill>
          <a:ln w="9525">
            <a:noFill/>
            <a:round/>
            <a:headEnd/>
            <a:tailEnd/>
          </a:ln>
        </p:spPr>
        <p:txBody>
          <a:bodyPr/>
          <a:lstStyle/>
          <a:p>
            <a:endParaRPr lang="en-US"/>
          </a:p>
        </p:txBody>
      </p:sp>
      <p:sp>
        <p:nvSpPr>
          <p:cNvPr id="27667" name="Freeform 18"/>
          <p:cNvSpPr>
            <a:spLocks/>
          </p:cNvSpPr>
          <p:nvPr/>
        </p:nvSpPr>
        <p:spPr bwMode="auto">
          <a:xfrm>
            <a:off x="5622925" y="4341813"/>
            <a:ext cx="787400" cy="825500"/>
          </a:xfrm>
          <a:custGeom>
            <a:avLst/>
            <a:gdLst>
              <a:gd name="T0" fmla="*/ 2147483647 w 1486"/>
              <a:gd name="T1" fmla="*/ 2147483647 h 1560"/>
              <a:gd name="T2" fmla="*/ 2147483647 w 1486"/>
              <a:gd name="T3" fmla="*/ 2147483647 h 1560"/>
              <a:gd name="T4" fmla="*/ 2147483647 w 1486"/>
              <a:gd name="T5" fmla="*/ 2147483647 h 1560"/>
              <a:gd name="T6" fmla="*/ 2147483647 w 1486"/>
              <a:gd name="T7" fmla="*/ 2147483647 h 1560"/>
              <a:gd name="T8" fmla="*/ 2147483647 w 1486"/>
              <a:gd name="T9" fmla="*/ 2147483647 h 1560"/>
              <a:gd name="T10" fmla="*/ 2147483647 w 1486"/>
              <a:gd name="T11" fmla="*/ 2147483647 h 1560"/>
              <a:gd name="T12" fmla="*/ 2147483647 w 1486"/>
              <a:gd name="T13" fmla="*/ 2147483647 h 1560"/>
              <a:gd name="T14" fmla="*/ 2147483647 w 1486"/>
              <a:gd name="T15" fmla="*/ 2147483647 h 1560"/>
              <a:gd name="T16" fmla="*/ 2147483647 w 1486"/>
              <a:gd name="T17" fmla="*/ 2147483647 h 1560"/>
              <a:gd name="T18" fmla="*/ 2147483647 w 1486"/>
              <a:gd name="T19" fmla="*/ 2147483647 h 1560"/>
              <a:gd name="T20" fmla="*/ 2147483647 w 1486"/>
              <a:gd name="T21" fmla="*/ 2147483647 h 1560"/>
              <a:gd name="T22" fmla="*/ 2147483647 w 1486"/>
              <a:gd name="T23" fmla="*/ 2147483647 h 1560"/>
              <a:gd name="T24" fmla="*/ 2147483647 w 1486"/>
              <a:gd name="T25" fmla="*/ 2147483647 h 1560"/>
              <a:gd name="T26" fmla="*/ 2147483647 w 1486"/>
              <a:gd name="T27" fmla="*/ 2147483647 h 1560"/>
              <a:gd name="T28" fmla="*/ 2147483647 w 1486"/>
              <a:gd name="T29" fmla="*/ 2147483647 h 1560"/>
              <a:gd name="T30" fmla="*/ 0 w 1486"/>
              <a:gd name="T31" fmla="*/ 2147483647 h 1560"/>
              <a:gd name="T32" fmla="*/ 0 w 1486"/>
              <a:gd name="T33" fmla="*/ 2147483647 h 1560"/>
              <a:gd name="T34" fmla="*/ 2147483647 w 1486"/>
              <a:gd name="T35" fmla="*/ 0 h 1560"/>
              <a:gd name="T36" fmla="*/ 2147483647 w 1486"/>
              <a:gd name="T37" fmla="*/ 2147483647 h 1560"/>
              <a:gd name="T38" fmla="*/ 2147483647 w 1486"/>
              <a:gd name="T39" fmla="*/ 2147483647 h 1560"/>
              <a:gd name="T40" fmla="*/ 2147483647 w 1486"/>
              <a:gd name="T41" fmla="*/ 2147483647 h 15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6"/>
              <a:gd name="T64" fmla="*/ 0 h 1560"/>
              <a:gd name="T65" fmla="*/ 1486 w 1486"/>
              <a:gd name="T66" fmla="*/ 1560 h 15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6" h="1560">
                <a:moveTo>
                  <a:pt x="552" y="1560"/>
                </a:moveTo>
                <a:lnTo>
                  <a:pt x="489" y="1523"/>
                </a:lnTo>
                <a:lnTo>
                  <a:pt x="433" y="1488"/>
                </a:lnTo>
                <a:lnTo>
                  <a:pt x="382" y="1454"/>
                </a:lnTo>
                <a:lnTo>
                  <a:pt x="336" y="1421"/>
                </a:lnTo>
                <a:lnTo>
                  <a:pt x="294" y="1389"/>
                </a:lnTo>
                <a:lnTo>
                  <a:pt x="256" y="1359"/>
                </a:lnTo>
                <a:lnTo>
                  <a:pt x="222" y="1328"/>
                </a:lnTo>
                <a:lnTo>
                  <a:pt x="191" y="1298"/>
                </a:lnTo>
                <a:lnTo>
                  <a:pt x="161" y="1270"/>
                </a:lnTo>
                <a:lnTo>
                  <a:pt x="133" y="1240"/>
                </a:lnTo>
                <a:lnTo>
                  <a:pt x="107" y="1210"/>
                </a:lnTo>
                <a:lnTo>
                  <a:pt x="81" y="1182"/>
                </a:lnTo>
                <a:lnTo>
                  <a:pt x="54" y="1151"/>
                </a:lnTo>
                <a:lnTo>
                  <a:pt x="27" y="1121"/>
                </a:lnTo>
                <a:lnTo>
                  <a:pt x="0" y="1089"/>
                </a:lnTo>
                <a:lnTo>
                  <a:pt x="1486" y="0"/>
                </a:lnTo>
                <a:lnTo>
                  <a:pt x="552" y="1560"/>
                </a:lnTo>
              </a:path>
            </a:pathLst>
          </a:custGeom>
          <a:noFill/>
          <a:ln w="6350">
            <a:solidFill>
              <a:srgbClr val="1F1A17"/>
            </a:solidFill>
            <a:round/>
            <a:headEnd/>
            <a:tailEnd/>
          </a:ln>
        </p:spPr>
        <p:txBody>
          <a:bodyPr/>
          <a:lstStyle/>
          <a:p>
            <a:endParaRPr lang="en-US"/>
          </a:p>
        </p:txBody>
      </p:sp>
      <p:sp>
        <p:nvSpPr>
          <p:cNvPr id="27668" name="Freeform 19"/>
          <p:cNvSpPr>
            <a:spLocks/>
          </p:cNvSpPr>
          <p:nvPr/>
        </p:nvSpPr>
        <p:spPr bwMode="auto">
          <a:xfrm>
            <a:off x="5402263" y="4271963"/>
            <a:ext cx="966787" cy="534987"/>
          </a:xfrm>
          <a:custGeom>
            <a:avLst/>
            <a:gdLst>
              <a:gd name="T0" fmla="*/ 2147483647 w 1827"/>
              <a:gd name="T1" fmla="*/ 2147483647 h 1009"/>
              <a:gd name="T2" fmla="*/ 2147483647 w 1827"/>
              <a:gd name="T3" fmla="*/ 2147483647 h 1009"/>
              <a:gd name="T4" fmla="*/ 2147483647 w 1827"/>
              <a:gd name="T5" fmla="*/ 2147483647 h 1009"/>
              <a:gd name="T6" fmla="*/ 2147483647 w 1827"/>
              <a:gd name="T7" fmla="*/ 2147483647 h 1009"/>
              <a:gd name="T8" fmla="*/ 2147483647 w 1827"/>
              <a:gd name="T9" fmla="*/ 2147483647 h 1009"/>
              <a:gd name="T10" fmla="*/ 2147483647 w 1827"/>
              <a:gd name="T11" fmla="*/ 2147483647 h 1009"/>
              <a:gd name="T12" fmla="*/ 2147483647 w 1827"/>
              <a:gd name="T13" fmla="*/ 2147483647 h 1009"/>
              <a:gd name="T14" fmla="*/ 2147483647 w 1827"/>
              <a:gd name="T15" fmla="*/ 2147483647 h 1009"/>
              <a:gd name="T16" fmla="*/ 2147483647 w 1827"/>
              <a:gd name="T17" fmla="*/ 2147483647 h 1009"/>
              <a:gd name="T18" fmla="*/ 2147483647 w 1827"/>
              <a:gd name="T19" fmla="*/ 2147483647 h 1009"/>
              <a:gd name="T20" fmla="*/ 2147483647 w 1827"/>
              <a:gd name="T21" fmla="*/ 2147483647 h 1009"/>
              <a:gd name="T22" fmla="*/ 2147483647 w 1827"/>
              <a:gd name="T23" fmla="*/ 2147483647 h 1009"/>
              <a:gd name="T24" fmla="*/ 2147483647 w 1827"/>
              <a:gd name="T25" fmla="*/ 2147483647 h 1009"/>
              <a:gd name="T26" fmla="*/ 2147483647 w 1827"/>
              <a:gd name="T27" fmla="*/ 2147483647 h 1009"/>
              <a:gd name="T28" fmla="*/ 2147483647 w 1827"/>
              <a:gd name="T29" fmla="*/ 2147483647 h 1009"/>
              <a:gd name="T30" fmla="*/ 0 w 1827"/>
              <a:gd name="T31" fmla="*/ 2147483647 h 1009"/>
              <a:gd name="T32" fmla="*/ 0 w 1827"/>
              <a:gd name="T33" fmla="*/ 2147483647 h 1009"/>
              <a:gd name="T34" fmla="*/ 2147483647 w 1827"/>
              <a:gd name="T35" fmla="*/ 0 h 1009"/>
              <a:gd name="T36" fmla="*/ 2147483647 w 1827"/>
              <a:gd name="T37" fmla="*/ 2147483647 h 1009"/>
              <a:gd name="T38" fmla="*/ 2147483647 w 1827"/>
              <a:gd name="T39" fmla="*/ 2147483647 h 10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27"/>
              <a:gd name="T61" fmla="*/ 0 h 1009"/>
              <a:gd name="T62" fmla="*/ 1827 w 1827"/>
              <a:gd name="T63" fmla="*/ 1009 h 10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27" h="1009">
                <a:moveTo>
                  <a:pt x="298" y="1009"/>
                </a:moveTo>
                <a:lnTo>
                  <a:pt x="256" y="949"/>
                </a:lnTo>
                <a:lnTo>
                  <a:pt x="221" y="893"/>
                </a:lnTo>
                <a:lnTo>
                  <a:pt x="190" y="841"/>
                </a:lnTo>
                <a:lnTo>
                  <a:pt x="161" y="791"/>
                </a:lnTo>
                <a:lnTo>
                  <a:pt x="137" y="745"/>
                </a:lnTo>
                <a:lnTo>
                  <a:pt x="117" y="701"/>
                </a:lnTo>
                <a:lnTo>
                  <a:pt x="98" y="659"/>
                </a:lnTo>
                <a:lnTo>
                  <a:pt x="83" y="619"/>
                </a:lnTo>
                <a:lnTo>
                  <a:pt x="69" y="579"/>
                </a:lnTo>
                <a:lnTo>
                  <a:pt x="56" y="541"/>
                </a:lnTo>
                <a:lnTo>
                  <a:pt x="44" y="503"/>
                </a:lnTo>
                <a:lnTo>
                  <a:pt x="33" y="465"/>
                </a:lnTo>
                <a:lnTo>
                  <a:pt x="22" y="427"/>
                </a:lnTo>
                <a:lnTo>
                  <a:pt x="12" y="388"/>
                </a:lnTo>
                <a:lnTo>
                  <a:pt x="0" y="348"/>
                </a:lnTo>
                <a:lnTo>
                  <a:pt x="1827" y="0"/>
                </a:lnTo>
                <a:lnTo>
                  <a:pt x="298" y="1009"/>
                </a:lnTo>
                <a:close/>
              </a:path>
            </a:pathLst>
          </a:custGeom>
          <a:solidFill>
            <a:srgbClr val="D0DCF4"/>
          </a:solidFill>
          <a:ln w="9525">
            <a:noFill/>
            <a:round/>
            <a:headEnd/>
            <a:tailEnd/>
          </a:ln>
        </p:spPr>
        <p:txBody>
          <a:bodyPr/>
          <a:lstStyle/>
          <a:p>
            <a:endParaRPr lang="en-US"/>
          </a:p>
        </p:txBody>
      </p:sp>
      <p:sp>
        <p:nvSpPr>
          <p:cNvPr id="27669" name="Freeform 20"/>
          <p:cNvSpPr>
            <a:spLocks/>
          </p:cNvSpPr>
          <p:nvPr/>
        </p:nvSpPr>
        <p:spPr bwMode="auto">
          <a:xfrm>
            <a:off x="5402263" y="4271963"/>
            <a:ext cx="966787" cy="534987"/>
          </a:xfrm>
          <a:custGeom>
            <a:avLst/>
            <a:gdLst>
              <a:gd name="T0" fmla="*/ 2147483647 w 1827"/>
              <a:gd name="T1" fmla="*/ 2147483647 h 1009"/>
              <a:gd name="T2" fmla="*/ 2147483647 w 1827"/>
              <a:gd name="T3" fmla="*/ 2147483647 h 1009"/>
              <a:gd name="T4" fmla="*/ 2147483647 w 1827"/>
              <a:gd name="T5" fmla="*/ 2147483647 h 1009"/>
              <a:gd name="T6" fmla="*/ 2147483647 w 1827"/>
              <a:gd name="T7" fmla="*/ 2147483647 h 1009"/>
              <a:gd name="T8" fmla="*/ 2147483647 w 1827"/>
              <a:gd name="T9" fmla="*/ 2147483647 h 1009"/>
              <a:gd name="T10" fmla="*/ 2147483647 w 1827"/>
              <a:gd name="T11" fmla="*/ 2147483647 h 1009"/>
              <a:gd name="T12" fmla="*/ 2147483647 w 1827"/>
              <a:gd name="T13" fmla="*/ 2147483647 h 1009"/>
              <a:gd name="T14" fmla="*/ 2147483647 w 1827"/>
              <a:gd name="T15" fmla="*/ 2147483647 h 1009"/>
              <a:gd name="T16" fmla="*/ 2147483647 w 1827"/>
              <a:gd name="T17" fmla="*/ 2147483647 h 1009"/>
              <a:gd name="T18" fmla="*/ 2147483647 w 1827"/>
              <a:gd name="T19" fmla="*/ 2147483647 h 1009"/>
              <a:gd name="T20" fmla="*/ 2147483647 w 1827"/>
              <a:gd name="T21" fmla="*/ 2147483647 h 1009"/>
              <a:gd name="T22" fmla="*/ 2147483647 w 1827"/>
              <a:gd name="T23" fmla="*/ 2147483647 h 1009"/>
              <a:gd name="T24" fmla="*/ 2147483647 w 1827"/>
              <a:gd name="T25" fmla="*/ 2147483647 h 1009"/>
              <a:gd name="T26" fmla="*/ 2147483647 w 1827"/>
              <a:gd name="T27" fmla="*/ 2147483647 h 1009"/>
              <a:gd name="T28" fmla="*/ 2147483647 w 1827"/>
              <a:gd name="T29" fmla="*/ 2147483647 h 1009"/>
              <a:gd name="T30" fmla="*/ 0 w 1827"/>
              <a:gd name="T31" fmla="*/ 2147483647 h 1009"/>
              <a:gd name="T32" fmla="*/ 0 w 1827"/>
              <a:gd name="T33" fmla="*/ 2147483647 h 1009"/>
              <a:gd name="T34" fmla="*/ 2147483647 w 1827"/>
              <a:gd name="T35" fmla="*/ 0 h 1009"/>
              <a:gd name="T36" fmla="*/ 2147483647 w 1827"/>
              <a:gd name="T37" fmla="*/ 2147483647 h 1009"/>
              <a:gd name="T38" fmla="*/ 2147483647 w 1827"/>
              <a:gd name="T39" fmla="*/ 2147483647 h 1009"/>
              <a:gd name="T40" fmla="*/ 2147483647 w 1827"/>
              <a:gd name="T41" fmla="*/ 2147483647 h 100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27"/>
              <a:gd name="T64" fmla="*/ 0 h 1009"/>
              <a:gd name="T65" fmla="*/ 1827 w 1827"/>
              <a:gd name="T66" fmla="*/ 1009 h 100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27" h="1009">
                <a:moveTo>
                  <a:pt x="298" y="1009"/>
                </a:moveTo>
                <a:lnTo>
                  <a:pt x="256" y="949"/>
                </a:lnTo>
                <a:lnTo>
                  <a:pt x="221" y="893"/>
                </a:lnTo>
                <a:lnTo>
                  <a:pt x="190" y="841"/>
                </a:lnTo>
                <a:lnTo>
                  <a:pt x="161" y="791"/>
                </a:lnTo>
                <a:lnTo>
                  <a:pt x="137" y="745"/>
                </a:lnTo>
                <a:lnTo>
                  <a:pt x="117" y="701"/>
                </a:lnTo>
                <a:lnTo>
                  <a:pt x="98" y="659"/>
                </a:lnTo>
                <a:lnTo>
                  <a:pt x="83" y="619"/>
                </a:lnTo>
                <a:lnTo>
                  <a:pt x="69" y="579"/>
                </a:lnTo>
                <a:lnTo>
                  <a:pt x="56" y="541"/>
                </a:lnTo>
                <a:lnTo>
                  <a:pt x="44" y="503"/>
                </a:lnTo>
                <a:lnTo>
                  <a:pt x="33" y="465"/>
                </a:lnTo>
                <a:lnTo>
                  <a:pt x="22" y="427"/>
                </a:lnTo>
                <a:lnTo>
                  <a:pt x="12" y="388"/>
                </a:lnTo>
                <a:lnTo>
                  <a:pt x="0" y="348"/>
                </a:lnTo>
                <a:lnTo>
                  <a:pt x="1827" y="0"/>
                </a:lnTo>
                <a:lnTo>
                  <a:pt x="298" y="1009"/>
                </a:lnTo>
              </a:path>
            </a:pathLst>
          </a:custGeom>
          <a:noFill/>
          <a:ln w="6350">
            <a:solidFill>
              <a:srgbClr val="1F1A17"/>
            </a:solidFill>
            <a:round/>
            <a:headEnd/>
            <a:tailEnd/>
          </a:ln>
        </p:spPr>
        <p:txBody>
          <a:bodyPr/>
          <a:lstStyle/>
          <a:p>
            <a:endParaRPr lang="en-US"/>
          </a:p>
        </p:txBody>
      </p:sp>
      <p:sp>
        <p:nvSpPr>
          <p:cNvPr id="27670" name="Line 21"/>
          <p:cNvSpPr>
            <a:spLocks noChangeShapeType="1"/>
          </p:cNvSpPr>
          <p:nvPr/>
        </p:nvSpPr>
        <p:spPr bwMode="auto">
          <a:xfrm flipV="1">
            <a:off x="5873750" y="3246438"/>
            <a:ext cx="73025" cy="93662"/>
          </a:xfrm>
          <a:prstGeom prst="line">
            <a:avLst/>
          </a:prstGeom>
          <a:noFill/>
          <a:ln w="6350">
            <a:solidFill>
              <a:srgbClr val="1F1A17"/>
            </a:solidFill>
            <a:round/>
            <a:headEnd/>
            <a:tailEnd/>
          </a:ln>
        </p:spPr>
        <p:txBody>
          <a:bodyPr/>
          <a:lstStyle/>
          <a:p>
            <a:endParaRPr lang="en-US"/>
          </a:p>
        </p:txBody>
      </p:sp>
      <p:sp>
        <p:nvSpPr>
          <p:cNvPr id="27671" name="Freeform 22"/>
          <p:cNvSpPr>
            <a:spLocks/>
          </p:cNvSpPr>
          <p:nvPr/>
        </p:nvSpPr>
        <p:spPr bwMode="auto">
          <a:xfrm>
            <a:off x="5626100" y="4225925"/>
            <a:ext cx="884238" cy="946150"/>
          </a:xfrm>
          <a:custGeom>
            <a:avLst/>
            <a:gdLst>
              <a:gd name="T0" fmla="*/ 2147483647 w 1669"/>
              <a:gd name="T1" fmla="*/ 2147483647 h 1789"/>
              <a:gd name="T2" fmla="*/ 2147483647 w 1669"/>
              <a:gd name="T3" fmla="*/ 0 h 1789"/>
              <a:gd name="T4" fmla="*/ 2147483647 w 1669"/>
              <a:gd name="T5" fmla="*/ 2147483647 h 1789"/>
              <a:gd name="T6" fmla="*/ 2147483647 w 1669"/>
              <a:gd name="T7" fmla="*/ 2147483647 h 1789"/>
              <a:gd name="T8" fmla="*/ 2147483647 w 1669"/>
              <a:gd name="T9" fmla="*/ 2147483647 h 1789"/>
              <a:gd name="T10" fmla="*/ 0 w 1669"/>
              <a:gd name="T11" fmla="*/ 2147483647 h 1789"/>
              <a:gd name="T12" fmla="*/ 2147483647 w 1669"/>
              <a:gd name="T13" fmla="*/ 2147483647 h 1789"/>
              <a:gd name="T14" fmla="*/ 2147483647 w 1669"/>
              <a:gd name="T15" fmla="*/ 2147483647 h 1789"/>
              <a:gd name="T16" fmla="*/ 0 60000 65536"/>
              <a:gd name="T17" fmla="*/ 0 60000 65536"/>
              <a:gd name="T18" fmla="*/ 0 60000 65536"/>
              <a:gd name="T19" fmla="*/ 0 60000 65536"/>
              <a:gd name="T20" fmla="*/ 0 60000 65536"/>
              <a:gd name="T21" fmla="*/ 0 60000 65536"/>
              <a:gd name="T22" fmla="*/ 0 60000 65536"/>
              <a:gd name="T23" fmla="*/ 0 60000 65536"/>
              <a:gd name="T24" fmla="*/ 0 w 1669"/>
              <a:gd name="T25" fmla="*/ 0 h 1789"/>
              <a:gd name="T26" fmla="*/ 1669 w 1669"/>
              <a:gd name="T27" fmla="*/ 1789 h 17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69" h="1789">
                <a:moveTo>
                  <a:pt x="189" y="1081"/>
                </a:moveTo>
                <a:lnTo>
                  <a:pt x="1669" y="0"/>
                </a:lnTo>
                <a:lnTo>
                  <a:pt x="735" y="1571"/>
                </a:lnTo>
                <a:lnTo>
                  <a:pt x="546" y="1789"/>
                </a:lnTo>
                <a:lnTo>
                  <a:pt x="1480" y="218"/>
                </a:lnTo>
                <a:lnTo>
                  <a:pt x="0" y="1299"/>
                </a:lnTo>
                <a:lnTo>
                  <a:pt x="189" y="1081"/>
                </a:lnTo>
                <a:close/>
              </a:path>
            </a:pathLst>
          </a:custGeom>
          <a:solidFill>
            <a:srgbClr val="AAA9A9"/>
          </a:solidFill>
          <a:ln w="9525">
            <a:noFill/>
            <a:round/>
            <a:headEnd/>
            <a:tailEnd/>
          </a:ln>
        </p:spPr>
        <p:txBody>
          <a:bodyPr/>
          <a:lstStyle/>
          <a:p>
            <a:endParaRPr lang="en-US"/>
          </a:p>
        </p:txBody>
      </p:sp>
      <p:sp>
        <p:nvSpPr>
          <p:cNvPr id="27672" name="Freeform 23"/>
          <p:cNvSpPr>
            <a:spLocks/>
          </p:cNvSpPr>
          <p:nvPr/>
        </p:nvSpPr>
        <p:spPr bwMode="auto">
          <a:xfrm>
            <a:off x="5626100" y="4225925"/>
            <a:ext cx="884238" cy="946150"/>
          </a:xfrm>
          <a:custGeom>
            <a:avLst/>
            <a:gdLst>
              <a:gd name="T0" fmla="*/ 2147483647 w 1669"/>
              <a:gd name="T1" fmla="*/ 2147483647 h 1789"/>
              <a:gd name="T2" fmla="*/ 2147483647 w 1669"/>
              <a:gd name="T3" fmla="*/ 0 h 1789"/>
              <a:gd name="T4" fmla="*/ 2147483647 w 1669"/>
              <a:gd name="T5" fmla="*/ 2147483647 h 1789"/>
              <a:gd name="T6" fmla="*/ 2147483647 w 1669"/>
              <a:gd name="T7" fmla="*/ 2147483647 h 1789"/>
              <a:gd name="T8" fmla="*/ 2147483647 w 1669"/>
              <a:gd name="T9" fmla="*/ 2147483647 h 1789"/>
              <a:gd name="T10" fmla="*/ 0 w 1669"/>
              <a:gd name="T11" fmla="*/ 2147483647 h 1789"/>
              <a:gd name="T12" fmla="*/ 2147483647 w 1669"/>
              <a:gd name="T13" fmla="*/ 2147483647 h 1789"/>
              <a:gd name="T14" fmla="*/ 2147483647 w 1669"/>
              <a:gd name="T15" fmla="*/ 2147483647 h 1789"/>
              <a:gd name="T16" fmla="*/ 2147483647 w 1669"/>
              <a:gd name="T17" fmla="*/ 2147483647 h 1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9"/>
              <a:gd name="T28" fmla="*/ 0 h 1789"/>
              <a:gd name="T29" fmla="*/ 1669 w 1669"/>
              <a:gd name="T30" fmla="*/ 1789 h 1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9" h="1789">
                <a:moveTo>
                  <a:pt x="189" y="1081"/>
                </a:moveTo>
                <a:lnTo>
                  <a:pt x="1669" y="0"/>
                </a:lnTo>
                <a:lnTo>
                  <a:pt x="735" y="1571"/>
                </a:lnTo>
                <a:lnTo>
                  <a:pt x="546" y="1789"/>
                </a:lnTo>
                <a:lnTo>
                  <a:pt x="1480" y="218"/>
                </a:lnTo>
                <a:lnTo>
                  <a:pt x="0" y="1299"/>
                </a:lnTo>
                <a:lnTo>
                  <a:pt x="189" y="1081"/>
                </a:lnTo>
              </a:path>
            </a:pathLst>
          </a:custGeom>
          <a:noFill/>
          <a:ln w="6350">
            <a:solidFill>
              <a:srgbClr val="1F1A17"/>
            </a:solidFill>
            <a:round/>
            <a:headEnd/>
            <a:tailEnd/>
          </a:ln>
        </p:spPr>
        <p:txBody>
          <a:bodyPr/>
          <a:lstStyle/>
          <a:p>
            <a:endParaRPr lang="en-US"/>
          </a:p>
        </p:txBody>
      </p:sp>
      <p:sp>
        <p:nvSpPr>
          <p:cNvPr id="27673" name="Line 24"/>
          <p:cNvSpPr>
            <a:spLocks noChangeShapeType="1"/>
          </p:cNvSpPr>
          <p:nvPr/>
        </p:nvSpPr>
        <p:spPr bwMode="auto">
          <a:xfrm flipV="1">
            <a:off x="6407150" y="4232275"/>
            <a:ext cx="100013" cy="112713"/>
          </a:xfrm>
          <a:prstGeom prst="line">
            <a:avLst/>
          </a:prstGeom>
          <a:noFill/>
          <a:ln w="6350">
            <a:solidFill>
              <a:srgbClr val="1F1A17"/>
            </a:solidFill>
            <a:round/>
            <a:headEnd/>
            <a:tailEnd/>
          </a:ln>
        </p:spPr>
        <p:txBody>
          <a:bodyPr/>
          <a:lstStyle/>
          <a:p>
            <a:endParaRPr lang="en-US"/>
          </a:p>
        </p:txBody>
      </p:sp>
      <p:sp>
        <p:nvSpPr>
          <p:cNvPr id="27674" name="Freeform 25"/>
          <p:cNvSpPr>
            <a:spLocks/>
          </p:cNvSpPr>
          <p:nvPr/>
        </p:nvSpPr>
        <p:spPr bwMode="auto">
          <a:xfrm>
            <a:off x="6067425" y="3243263"/>
            <a:ext cx="1511300" cy="2027237"/>
          </a:xfrm>
          <a:custGeom>
            <a:avLst/>
            <a:gdLst>
              <a:gd name="T0" fmla="*/ 2147483647 w 2856"/>
              <a:gd name="T1" fmla="*/ 0 h 3831"/>
              <a:gd name="T2" fmla="*/ 2147483647 w 2856"/>
              <a:gd name="T3" fmla="*/ 2147483647 h 3831"/>
              <a:gd name="T4" fmla="*/ 2147483647 w 2856"/>
              <a:gd name="T5" fmla="*/ 2147483647 h 3831"/>
              <a:gd name="T6" fmla="*/ 2147483647 w 2856"/>
              <a:gd name="T7" fmla="*/ 2147483647 h 3831"/>
              <a:gd name="T8" fmla="*/ 2147483647 w 2856"/>
              <a:gd name="T9" fmla="*/ 2147483647 h 3831"/>
              <a:gd name="T10" fmla="*/ 2147483647 w 2856"/>
              <a:gd name="T11" fmla="*/ 2147483647 h 3831"/>
              <a:gd name="T12" fmla="*/ 2147483647 w 2856"/>
              <a:gd name="T13" fmla="*/ 2147483647 h 3831"/>
              <a:gd name="T14" fmla="*/ 2147483647 w 2856"/>
              <a:gd name="T15" fmla="*/ 2147483647 h 3831"/>
              <a:gd name="T16" fmla="*/ 2147483647 w 2856"/>
              <a:gd name="T17" fmla="*/ 2147483647 h 3831"/>
              <a:gd name="T18" fmla="*/ 2147483647 w 2856"/>
              <a:gd name="T19" fmla="*/ 2147483647 h 3831"/>
              <a:gd name="T20" fmla="*/ 2147483647 w 2856"/>
              <a:gd name="T21" fmla="*/ 2147483647 h 3831"/>
              <a:gd name="T22" fmla="*/ 2147483647 w 2856"/>
              <a:gd name="T23" fmla="*/ 2147483647 h 3831"/>
              <a:gd name="T24" fmla="*/ 2147483647 w 2856"/>
              <a:gd name="T25" fmla="*/ 2147483647 h 3831"/>
              <a:gd name="T26" fmla="*/ 2147483647 w 2856"/>
              <a:gd name="T27" fmla="*/ 2147483647 h 3831"/>
              <a:gd name="T28" fmla="*/ 2147483647 w 2856"/>
              <a:gd name="T29" fmla="*/ 2147483647 h 3831"/>
              <a:gd name="T30" fmla="*/ 2147483647 w 2856"/>
              <a:gd name="T31" fmla="*/ 2147483647 h 3831"/>
              <a:gd name="T32" fmla="*/ 2147483647 w 2856"/>
              <a:gd name="T33" fmla="*/ 2147483647 h 3831"/>
              <a:gd name="T34" fmla="*/ 2147483647 w 2856"/>
              <a:gd name="T35" fmla="*/ 2147483647 h 3831"/>
              <a:gd name="T36" fmla="*/ 2147483647 w 2856"/>
              <a:gd name="T37" fmla="*/ 2147483647 h 3831"/>
              <a:gd name="T38" fmla="*/ 2147483647 w 2856"/>
              <a:gd name="T39" fmla="*/ 2147483647 h 3831"/>
              <a:gd name="T40" fmla="*/ 2147483647 w 2856"/>
              <a:gd name="T41" fmla="*/ 2147483647 h 3831"/>
              <a:gd name="T42" fmla="*/ 2147483647 w 2856"/>
              <a:gd name="T43" fmla="*/ 2147483647 h 3831"/>
              <a:gd name="T44" fmla="*/ 2147483647 w 2856"/>
              <a:gd name="T45" fmla="*/ 2147483647 h 3831"/>
              <a:gd name="T46" fmla="*/ 2147483647 w 2856"/>
              <a:gd name="T47" fmla="*/ 2147483647 h 3831"/>
              <a:gd name="T48" fmla="*/ 2147483647 w 2856"/>
              <a:gd name="T49" fmla="*/ 2147483647 h 3831"/>
              <a:gd name="T50" fmla="*/ 2147483647 w 2856"/>
              <a:gd name="T51" fmla="*/ 2147483647 h 3831"/>
              <a:gd name="T52" fmla="*/ 2147483647 w 2856"/>
              <a:gd name="T53" fmla="*/ 2147483647 h 3831"/>
              <a:gd name="T54" fmla="*/ 2147483647 w 2856"/>
              <a:gd name="T55" fmla="*/ 2147483647 h 3831"/>
              <a:gd name="T56" fmla="*/ 2147483647 w 2856"/>
              <a:gd name="T57" fmla="*/ 2147483647 h 3831"/>
              <a:gd name="T58" fmla="*/ 2147483647 w 2856"/>
              <a:gd name="T59" fmla="*/ 2147483647 h 3831"/>
              <a:gd name="T60" fmla="*/ 2147483647 w 2856"/>
              <a:gd name="T61" fmla="*/ 2147483647 h 3831"/>
              <a:gd name="T62" fmla="*/ 2147483647 w 2856"/>
              <a:gd name="T63" fmla="*/ 2147483647 h 3831"/>
              <a:gd name="T64" fmla="*/ 2147483647 w 2856"/>
              <a:gd name="T65" fmla="*/ 2147483647 h 3831"/>
              <a:gd name="T66" fmla="*/ 2147483647 w 2856"/>
              <a:gd name="T67" fmla="*/ 2147483647 h 3831"/>
              <a:gd name="T68" fmla="*/ 2147483647 w 2856"/>
              <a:gd name="T69" fmla="*/ 2147483647 h 3831"/>
              <a:gd name="T70" fmla="*/ 2147483647 w 2856"/>
              <a:gd name="T71" fmla="*/ 2147483647 h 3831"/>
              <a:gd name="T72" fmla="*/ 2147483647 w 2856"/>
              <a:gd name="T73" fmla="*/ 2147483647 h 3831"/>
              <a:gd name="T74" fmla="*/ 2147483647 w 2856"/>
              <a:gd name="T75" fmla="*/ 2147483647 h 3831"/>
              <a:gd name="T76" fmla="*/ 2147483647 w 2856"/>
              <a:gd name="T77" fmla="*/ 2147483647 h 3831"/>
              <a:gd name="T78" fmla="*/ 2147483647 w 2856"/>
              <a:gd name="T79" fmla="*/ 2147483647 h 3831"/>
              <a:gd name="T80" fmla="*/ 2147483647 w 2856"/>
              <a:gd name="T81" fmla="*/ 2147483647 h 3831"/>
              <a:gd name="T82" fmla="*/ 2147483647 w 2856"/>
              <a:gd name="T83" fmla="*/ 2147483647 h 3831"/>
              <a:gd name="T84" fmla="*/ 2147483647 w 2856"/>
              <a:gd name="T85" fmla="*/ 2147483647 h 3831"/>
              <a:gd name="T86" fmla="*/ 2147483647 w 2856"/>
              <a:gd name="T87" fmla="*/ 2147483647 h 3831"/>
              <a:gd name="T88" fmla="*/ 2147483647 w 2856"/>
              <a:gd name="T89" fmla="*/ 2147483647 h 3831"/>
              <a:gd name="T90" fmla="*/ 2147483647 w 2856"/>
              <a:gd name="T91" fmla="*/ 2147483647 h 3831"/>
              <a:gd name="T92" fmla="*/ 2147483647 w 2856"/>
              <a:gd name="T93" fmla="*/ 2147483647 h 3831"/>
              <a:gd name="T94" fmla="*/ 2147483647 w 2856"/>
              <a:gd name="T95" fmla="*/ 2147483647 h 3831"/>
              <a:gd name="T96" fmla="*/ 2147483647 w 2856"/>
              <a:gd name="T97" fmla="*/ 2147483647 h 3831"/>
              <a:gd name="T98" fmla="*/ 2147483647 w 2856"/>
              <a:gd name="T99" fmla="*/ 2147483647 h 3831"/>
              <a:gd name="T100" fmla="*/ 2147483647 w 2856"/>
              <a:gd name="T101" fmla="*/ 2147483647 h 3831"/>
              <a:gd name="T102" fmla="*/ 2147483647 w 2856"/>
              <a:gd name="T103" fmla="*/ 2147483647 h 3831"/>
              <a:gd name="T104" fmla="*/ 2147483647 w 2856"/>
              <a:gd name="T105" fmla="*/ 2147483647 h 3831"/>
              <a:gd name="T106" fmla="*/ 2147483647 w 2856"/>
              <a:gd name="T107" fmla="*/ 2147483647 h 3831"/>
              <a:gd name="T108" fmla="*/ 2147483647 w 2856"/>
              <a:gd name="T109" fmla="*/ 2147483647 h 3831"/>
              <a:gd name="T110" fmla="*/ 2147483647 w 2856"/>
              <a:gd name="T111" fmla="*/ 2147483647 h 3831"/>
              <a:gd name="T112" fmla="*/ 0 w 2856"/>
              <a:gd name="T113" fmla="*/ 2147483647 h 38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56"/>
              <a:gd name="T172" fmla="*/ 0 h 3831"/>
              <a:gd name="T173" fmla="*/ 2856 w 2856"/>
              <a:gd name="T174" fmla="*/ 3831 h 383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56" h="3831">
                <a:moveTo>
                  <a:pt x="938" y="1915"/>
                </a:moveTo>
                <a:lnTo>
                  <a:pt x="938" y="0"/>
                </a:lnTo>
                <a:lnTo>
                  <a:pt x="982" y="0"/>
                </a:lnTo>
                <a:lnTo>
                  <a:pt x="1026" y="1"/>
                </a:lnTo>
                <a:lnTo>
                  <a:pt x="1069" y="4"/>
                </a:lnTo>
                <a:lnTo>
                  <a:pt x="1113" y="7"/>
                </a:lnTo>
                <a:lnTo>
                  <a:pt x="1156" y="12"/>
                </a:lnTo>
                <a:lnTo>
                  <a:pt x="1198" y="17"/>
                </a:lnTo>
                <a:lnTo>
                  <a:pt x="1241" y="24"/>
                </a:lnTo>
                <a:lnTo>
                  <a:pt x="1283" y="31"/>
                </a:lnTo>
                <a:lnTo>
                  <a:pt x="1324" y="38"/>
                </a:lnTo>
                <a:lnTo>
                  <a:pt x="1366" y="48"/>
                </a:lnTo>
                <a:lnTo>
                  <a:pt x="1407" y="57"/>
                </a:lnTo>
                <a:lnTo>
                  <a:pt x="1448" y="68"/>
                </a:lnTo>
                <a:lnTo>
                  <a:pt x="1488" y="80"/>
                </a:lnTo>
                <a:lnTo>
                  <a:pt x="1527" y="93"/>
                </a:lnTo>
                <a:lnTo>
                  <a:pt x="1568" y="106"/>
                </a:lnTo>
                <a:lnTo>
                  <a:pt x="1607" y="120"/>
                </a:lnTo>
                <a:lnTo>
                  <a:pt x="1646" y="135"/>
                </a:lnTo>
                <a:lnTo>
                  <a:pt x="1684" y="150"/>
                </a:lnTo>
                <a:lnTo>
                  <a:pt x="1722" y="167"/>
                </a:lnTo>
                <a:lnTo>
                  <a:pt x="1760" y="185"/>
                </a:lnTo>
                <a:lnTo>
                  <a:pt x="1797" y="202"/>
                </a:lnTo>
                <a:lnTo>
                  <a:pt x="1834" y="221"/>
                </a:lnTo>
                <a:lnTo>
                  <a:pt x="1869" y="242"/>
                </a:lnTo>
                <a:lnTo>
                  <a:pt x="1905" y="262"/>
                </a:lnTo>
                <a:lnTo>
                  <a:pt x="1940" y="283"/>
                </a:lnTo>
                <a:lnTo>
                  <a:pt x="1975" y="305"/>
                </a:lnTo>
                <a:lnTo>
                  <a:pt x="2009" y="327"/>
                </a:lnTo>
                <a:lnTo>
                  <a:pt x="2044" y="351"/>
                </a:lnTo>
                <a:lnTo>
                  <a:pt x="2077" y="375"/>
                </a:lnTo>
                <a:lnTo>
                  <a:pt x="2109" y="400"/>
                </a:lnTo>
                <a:lnTo>
                  <a:pt x="2141" y="425"/>
                </a:lnTo>
                <a:lnTo>
                  <a:pt x="2173" y="451"/>
                </a:lnTo>
                <a:lnTo>
                  <a:pt x="2204" y="478"/>
                </a:lnTo>
                <a:lnTo>
                  <a:pt x="2234" y="506"/>
                </a:lnTo>
                <a:lnTo>
                  <a:pt x="2265" y="533"/>
                </a:lnTo>
                <a:lnTo>
                  <a:pt x="2293" y="561"/>
                </a:lnTo>
                <a:lnTo>
                  <a:pt x="2322" y="591"/>
                </a:lnTo>
                <a:lnTo>
                  <a:pt x="2350" y="621"/>
                </a:lnTo>
                <a:lnTo>
                  <a:pt x="2377" y="651"/>
                </a:lnTo>
                <a:lnTo>
                  <a:pt x="2403" y="682"/>
                </a:lnTo>
                <a:lnTo>
                  <a:pt x="2430" y="714"/>
                </a:lnTo>
                <a:lnTo>
                  <a:pt x="2456" y="746"/>
                </a:lnTo>
                <a:lnTo>
                  <a:pt x="2481" y="778"/>
                </a:lnTo>
                <a:lnTo>
                  <a:pt x="2504" y="811"/>
                </a:lnTo>
                <a:lnTo>
                  <a:pt x="2528" y="846"/>
                </a:lnTo>
                <a:lnTo>
                  <a:pt x="2551" y="879"/>
                </a:lnTo>
                <a:lnTo>
                  <a:pt x="2572" y="915"/>
                </a:lnTo>
                <a:lnTo>
                  <a:pt x="2593" y="949"/>
                </a:lnTo>
                <a:lnTo>
                  <a:pt x="2614" y="985"/>
                </a:lnTo>
                <a:lnTo>
                  <a:pt x="2634" y="1022"/>
                </a:lnTo>
                <a:lnTo>
                  <a:pt x="2653" y="1058"/>
                </a:lnTo>
                <a:lnTo>
                  <a:pt x="2671" y="1095"/>
                </a:lnTo>
                <a:lnTo>
                  <a:pt x="2688" y="1132"/>
                </a:lnTo>
                <a:lnTo>
                  <a:pt x="2705" y="1170"/>
                </a:lnTo>
                <a:lnTo>
                  <a:pt x="2720" y="1209"/>
                </a:lnTo>
                <a:lnTo>
                  <a:pt x="2735" y="1248"/>
                </a:lnTo>
                <a:lnTo>
                  <a:pt x="2749" y="1287"/>
                </a:lnTo>
                <a:lnTo>
                  <a:pt x="2763" y="1327"/>
                </a:lnTo>
                <a:lnTo>
                  <a:pt x="2775" y="1366"/>
                </a:lnTo>
                <a:lnTo>
                  <a:pt x="2787" y="1407"/>
                </a:lnTo>
                <a:lnTo>
                  <a:pt x="2798" y="1447"/>
                </a:lnTo>
                <a:lnTo>
                  <a:pt x="2807" y="1489"/>
                </a:lnTo>
                <a:lnTo>
                  <a:pt x="2817" y="1531"/>
                </a:lnTo>
                <a:lnTo>
                  <a:pt x="2825" y="1572"/>
                </a:lnTo>
                <a:lnTo>
                  <a:pt x="2832" y="1614"/>
                </a:lnTo>
                <a:lnTo>
                  <a:pt x="2838" y="1657"/>
                </a:lnTo>
                <a:lnTo>
                  <a:pt x="2843" y="1699"/>
                </a:lnTo>
                <a:lnTo>
                  <a:pt x="2847" y="1741"/>
                </a:lnTo>
                <a:lnTo>
                  <a:pt x="2851" y="1784"/>
                </a:lnTo>
                <a:lnTo>
                  <a:pt x="2853" y="1828"/>
                </a:lnTo>
                <a:lnTo>
                  <a:pt x="2855" y="1871"/>
                </a:lnTo>
                <a:lnTo>
                  <a:pt x="2856" y="1915"/>
                </a:lnTo>
                <a:lnTo>
                  <a:pt x="2855" y="1959"/>
                </a:lnTo>
                <a:lnTo>
                  <a:pt x="2853" y="2003"/>
                </a:lnTo>
                <a:lnTo>
                  <a:pt x="2851" y="2045"/>
                </a:lnTo>
                <a:lnTo>
                  <a:pt x="2847" y="2089"/>
                </a:lnTo>
                <a:lnTo>
                  <a:pt x="2843" y="2132"/>
                </a:lnTo>
                <a:lnTo>
                  <a:pt x="2838" y="2175"/>
                </a:lnTo>
                <a:lnTo>
                  <a:pt x="2832" y="2217"/>
                </a:lnTo>
                <a:lnTo>
                  <a:pt x="2825" y="2259"/>
                </a:lnTo>
                <a:lnTo>
                  <a:pt x="2817" y="2301"/>
                </a:lnTo>
                <a:lnTo>
                  <a:pt x="2807" y="2342"/>
                </a:lnTo>
                <a:lnTo>
                  <a:pt x="2798" y="2383"/>
                </a:lnTo>
                <a:lnTo>
                  <a:pt x="2787" y="2424"/>
                </a:lnTo>
                <a:lnTo>
                  <a:pt x="2775" y="2464"/>
                </a:lnTo>
                <a:lnTo>
                  <a:pt x="2763" y="2504"/>
                </a:lnTo>
                <a:lnTo>
                  <a:pt x="2749" y="2544"/>
                </a:lnTo>
                <a:lnTo>
                  <a:pt x="2735" y="2583"/>
                </a:lnTo>
                <a:lnTo>
                  <a:pt x="2720" y="2622"/>
                </a:lnTo>
                <a:lnTo>
                  <a:pt x="2705" y="2660"/>
                </a:lnTo>
                <a:lnTo>
                  <a:pt x="2688" y="2698"/>
                </a:lnTo>
                <a:lnTo>
                  <a:pt x="2671" y="2735"/>
                </a:lnTo>
                <a:lnTo>
                  <a:pt x="2653" y="2773"/>
                </a:lnTo>
                <a:lnTo>
                  <a:pt x="2634" y="2810"/>
                </a:lnTo>
                <a:lnTo>
                  <a:pt x="2614" y="2846"/>
                </a:lnTo>
                <a:lnTo>
                  <a:pt x="2593" y="2881"/>
                </a:lnTo>
                <a:lnTo>
                  <a:pt x="2572" y="2917"/>
                </a:lnTo>
                <a:lnTo>
                  <a:pt x="2551" y="2952"/>
                </a:lnTo>
                <a:lnTo>
                  <a:pt x="2528" y="2986"/>
                </a:lnTo>
                <a:lnTo>
                  <a:pt x="2504" y="3019"/>
                </a:lnTo>
                <a:lnTo>
                  <a:pt x="2481" y="3053"/>
                </a:lnTo>
                <a:lnTo>
                  <a:pt x="2456" y="3085"/>
                </a:lnTo>
                <a:lnTo>
                  <a:pt x="2430" y="3117"/>
                </a:lnTo>
                <a:lnTo>
                  <a:pt x="2403" y="3149"/>
                </a:lnTo>
                <a:lnTo>
                  <a:pt x="2377" y="3180"/>
                </a:lnTo>
                <a:lnTo>
                  <a:pt x="2350" y="3211"/>
                </a:lnTo>
                <a:lnTo>
                  <a:pt x="2322" y="3240"/>
                </a:lnTo>
                <a:lnTo>
                  <a:pt x="2293" y="3269"/>
                </a:lnTo>
                <a:lnTo>
                  <a:pt x="2265" y="3298"/>
                </a:lnTo>
                <a:lnTo>
                  <a:pt x="2234" y="3326"/>
                </a:lnTo>
                <a:lnTo>
                  <a:pt x="2204" y="3353"/>
                </a:lnTo>
                <a:lnTo>
                  <a:pt x="2173" y="3380"/>
                </a:lnTo>
                <a:lnTo>
                  <a:pt x="2141" y="3406"/>
                </a:lnTo>
                <a:lnTo>
                  <a:pt x="2109" y="3432"/>
                </a:lnTo>
                <a:lnTo>
                  <a:pt x="2077" y="3456"/>
                </a:lnTo>
                <a:lnTo>
                  <a:pt x="2044" y="3481"/>
                </a:lnTo>
                <a:lnTo>
                  <a:pt x="2009" y="3503"/>
                </a:lnTo>
                <a:lnTo>
                  <a:pt x="1975" y="3526"/>
                </a:lnTo>
                <a:lnTo>
                  <a:pt x="1940" y="3548"/>
                </a:lnTo>
                <a:lnTo>
                  <a:pt x="1905" y="3569"/>
                </a:lnTo>
                <a:lnTo>
                  <a:pt x="1869" y="3590"/>
                </a:lnTo>
                <a:lnTo>
                  <a:pt x="1834" y="3609"/>
                </a:lnTo>
                <a:lnTo>
                  <a:pt x="1797" y="3628"/>
                </a:lnTo>
                <a:lnTo>
                  <a:pt x="1760" y="3646"/>
                </a:lnTo>
                <a:lnTo>
                  <a:pt x="1722" y="3664"/>
                </a:lnTo>
                <a:lnTo>
                  <a:pt x="1684" y="3680"/>
                </a:lnTo>
                <a:lnTo>
                  <a:pt x="1646" y="3696"/>
                </a:lnTo>
                <a:lnTo>
                  <a:pt x="1607" y="3711"/>
                </a:lnTo>
                <a:lnTo>
                  <a:pt x="1568" y="3726"/>
                </a:lnTo>
                <a:lnTo>
                  <a:pt x="1527" y="3739"/>
                </a:lnTo>
                <a:lnTo>
                  <a:pt x="1488" y="3751"/>
                </a:lnTo>
                <a:lnTo>
                  <a:pt x="1448" y="3762"/>
                </a:lnTo>
                <a:lnTo>
                  <a:pt x="1407" y="3773"/>
                </a:lnTo>
                <a:lnTo>
                  <a:pt x="1366" y="3783"/>
                </a:lnTo>
                <a:lnTo>
                  <a:pt x="1324" y="3792"/>
                </a:lnTo>
                <a:lnTo>
                  <a:pt x="1283" y="3801"/>
                </a:lnTo>
                <a:lnTo>
                  <a:pt x="1241" y="3808"/>
                </a:lnTo>
                <a:lnTo>
                  <a:pt x="1198" y="3814"/>
                </a:lnTo>
                <a:lnTo>
                  <a:pt x="1156" y="3818"/>
                </a:lnTo>
                <a:lnTo>
                  <a:pt x="1113" y="3823"/>
                </a:lnTo>
                <a:lnTo>
                  <a:pt x="1069" y="3827"/>
                </a:lnTo>
                <a:lnTo>
                  <a:pt x="1026" y="3829"/>
                </a:lnTo>
                <a:lnTo>
                  <a:pt x="982" y="3830"/>
                </a:lnTo>
                <a:lnTo>
                  <a:pt x="938" y="3831"/>
                </a:lnTo>
                <a:lnTo>
                  <a:pt x="890" y="3830"/>
                </a:lnTo>
                <a:lnTo>
                  <a:pt x="842" y="3829"/>
                </a:lnTo>
                <a:lnTo>
                  <a:pt x="793" y="3825"/>
                </a:lnTo>
                <a:lnTo>
                  <a:pt x="746" y="3822"/>
                </a:lnTo>
                <a:lnTo>
                  <a:pt x="700" y="3816"/>
                </a:lnTo>
                <a:lnTo>
                  <a:pt x="652" y="3810"/>
                </a:lnTo>
                <a:lnTo>
                  <a:pt x="606" y="3802"/>
                </a:lnTo>
                <a:lnTo>
                  <a:pt x="560" y="3793"/>
                </a:lnTo>
                <a:lnTo>
                  <a:pt x="514" y="3784"/>
                </a:lnTo>
                <a:lnTo>
                  <a:pt x="469" y="3772"/>
                </a:lnTo>
                <a:lnTo>
                  <a:pt x="424" y="3760"/>
                </a:lnTo>
                <a:lnTo>
                  <a:pt x="379" y="3747"/>
                </a:lnTo>
                <a:lnTo>
                  <a:pt x="335" y="3733"/>
                </a:lnTo>
                <a:lnTo>
                  <a:pt x="292" y="3718"/>
                </a:lnTo>
                <a:lnTo>
                  <a:pt x="248" y="3702"/>
                </a:lnTo>
                <a:lnTo>
                  <a:pt x="206" y="3685"/>
                </a:lnTo>
                <a:lnTo>
                  <a:pt x="164" y="3666"/>
                </a:lnTo>
                <a:lnTo>
                  <a:pt x="123" y="3647"/>
                </a:lnTo>
                <a:lnTo>
                  <a:pt x="81" y="3627"/>
                </a:lnTo>
                <a:lnTo>
                  <a:pt x="41" y="3607"/>
                </a:lnTo>
                <a:lnTo>
                  <a:pt x="0" y="3584"/>
                </a:lnTo>
                <a:lnTo>
                  <a:pt x="938" y="1915"/>
                </a:lnTo>
                <a:close/>
              </a:path>
            </a:pathLst>
          </a:custGeom>
          <a:solidFill>
            <a:srgbClr val="D0DCF4"/>
          </a:solidFill>
          <a:ln w="9525">
            <a:noFill/>
            <a:round/>
            <a:headEnd/>
            <a:tailEnd/>
          </a:ln>
        </p:spPr>
        <p:txBody>
          <a:bodyPr/>
          <a:lstStyle/>
          <a:p>
            <a:endParaRPr lang="en-US"/>
          </a:p>
        </p:txBody>
      </p:sp>
      <p:sp>
        <p:nvSpPr>
          <p:cNvPr id="27675" name="Freeform 26"/>
          <p:cNvSpPr>
            <a:spLocks/>
          </p:cNvSpPr>
          <p:nvPr/>
        </p:nvSpPr>
        <p:spPr bwMode="auto">
          <a:xfrm>
            <a:off x="6067425" y="3243263"/>
            <a:ext cx="1511300" cy="2027237"/>
          </a:xfrm>
          <a:custGeom>
            <a:avLst/>
            <a:gdLst>
              <a:gd name="T0" fmla="*/ 2147483647 w 2856"/>
              <a:gd name="T1" fmla="*/ 0 h 3831"/>
              <a:gd name="T2" fmla="*/ 2147483647 w 2856"/>
              <a:gd name="T3" fmla="*/ 2147483647 h 3831"/>
              <a:gd name="T4" fmla="*/ 2147483647 w 2856"/>
              <a:gd name="T5" fmla="*/ 2147483647 h 3831"/>
              <a:gd name="T6" fmla="*/ 2147483647 w 2856"/>
              <a:gd name="T7" fmla="*/ 2147483647 h 3831"/>
              <a:gd name="T8" fmla="*/ 2147483647 w 2856"/>
              <a:gd name="T9" fmla="*/ 2147483647 h 3831"/>
              <a:gd name="T10" fmla="*/ 2147483647 w 2856"/>
              <a:gd name="T11" fmla="*/ 2147483647 h 3831"/>
              <a:gd name="T12" fmla="*/ 2147483647 w 2856"/>
              <a:gd name="T13" fmla="*/ 2147483647 h 3831"/>
              <a:gd name="T14" fmla="*/ 2147483647 w 2856"/>
              <a:gd name="T15" fmla="*/ 2147483647 h 3831"/>
              <a:gd name="T16" fmla="*/ 2147483647 w 2856"/>
              <a:gd name="T17" fmla="*/ 2147483647 h 3831"/>
              <a:gd name="T18" fmla="*/ 2147483647 w 2856"/>
              <a:gd name="T19" fmla="*/ 2147483647 h 3831"/>
              <a:gd name="T20" fmla="*/ 2147483647 w 2856"/>
              <a:gd name="T21" fmla="*/ 2147483647 h 3831"/>
              <a:gd name="T22" fmla="*/ 2147483647 w 2856"/>
              <a:gd name="T23" fmla="*/ 2147483647 h 3831"/>
              <a:gd name="T24" fmla="*/ 2147483647 w 2856"/>
              <a:gd name="T25" fmla="*/ 2147483647 h 3831"/>
              <a:gd name="T26" fmla="*/ 2147483647 w 2856"/>
              <a:gd name="T27" fmla="*/ 2147483647 h 3831"/>
              <a:gd name="T28" fmla="*/ 2147483647 w 2856"/>
              <a:gd name="T29" fmla="*/ 2147483647 h 3831"/>
              <a:gd name="T30" fmla="*/ 2147483647 w 2856"/>
              <a:gd name="T31" fmla="*/ 2147483647 h 3831"/>
              <a:gd name="T32" fmla="*/ 2147483647 w 2856"/>
              <a:gd name="T33" fmla="*/ 2147483647 h 3831"/>
              <a:gd name="T34" fmla="*/ 2147483647 w 2856"/>
              <a:gd name="T35" fmla="*/ 2147483647 h 3831"/>
              <a:gd name="T36" fmla="*/ 2147483647 w 2856"/>
              <a:gd name="T37" fmla="*/ 2147483647 h 3831"/>
              <a:gd name="T38" fmla="*/ 2147483647 w 2856"/>
              <a:gd name="T39" fmla="*/ 2147483647 h 3831"/>
              <a:gd name="T40" fmla="*/ 2147483647 w 2856"/>
              <a:gd name="T41" fmla="*/ 2147483647 h 3831"/>
              <a:gd name="T42" fmla="*/ 2147483647 w 2856"/>
              <a:gd name="T43" fmla="*/ 2147483647 h 3831"/>
              <a:gd name="T44" fmla="*/ 2147483647 w 2856"/>
              <a:gd name="T45" fmla="*/ 2147483647 h 3831"/>
              <a:gd name="T46" fmla="*/ 2147483647 w 2856"/>
              <a:gd name="T47" fmla="*/ 2147483647 h 3831"/>
              <a:gd name="T48" fmla="*/ 2147483647 w 2856"/>
              <a:gd name="T49" fmla="*/ 2147483647 h 3831"/>
              <a:gd name="T50" fmla="*/ 2147483647 w 2856"/>
              <a:gd name="T51" fmla="*/ 2147483647 h 3831"/>
              <a:gd name="T52" fmla="*/ 2147483647 w 2856"/>
              <a:gd name="T53" fmla="*/ 2147483647 h 3831"/>
              <a:gd name="T54" fmla="*/ 2147483647 w 2856"/>
              <a:gd name="T55" fmla="*/ 2147483647 h 3831"/>
              <a:gd name="T56" fmla="*/ 2147483647 w 2856"/>
              <a:gd name="T57" fmla="*/ 2147483647 h 3831"/>
              <a:gd name="T58" fmla="*/ 2147483647 w 2856"/>
              <a:gd name="T59" fmla="*/ 2147483647 h 3831"/>
              <a:gd name="T60" fmla="*/ 2147483647 w 2856"/>
              <a:gd name="T61" fmla="*/ 2147483647 h 3831"/>
              <a:gd name="T62" fmla="*/ 2147483647 w 2856"/>
              <a:gd name="T63" fmla="*/ 2147483647 h 3831"/>
              <a:gd name="T64" fmla="*/ 2147483647 w 2856"/>
              <a:gd name="T65" fmla="*/ 2147483647 h 3831"/>
              <a:gd name="T66" fmla="*/ 2147483647 w 2856"/>
              <a:gd name="T67" fmla="*/ 2147483647 h 3831"/>
              <a:gd name="T68" fmla="*/ 2147483647 w 2856"/>
              <a:gd name="T69" fmla="*/ 2147483647 h 3831"/>
              <a:gd name="T70" fmla="*/ 2147483647 w 2856"/>
              <a:gd name="T71" fmla="*/ 2147483647 h 3831"/>
              <a:gd name="T72" fmla="*/ 2147483647 w 2856"/>
              <a:gd name="T73" fmla="*/ 2147483647 h 3831"/>
              <a:gd name="T74" fmla="*/ 2147483647 w 2856"/>
              <a:gd name="T75" fmla="*/ 2147483647 h 3831"/>
              <a:gd name="T76" fmla="*/ 2147483647 w 2856"/>
              <a:gd name="T77" fmla="*/ 2147483647 h 3831"/>
              <a:gd name="T78" fmla="*/ 2147483647 w 2856"/>
              <a:gd name="T79" fmla="*/ 2147483647 h 3831"/>
              <a:gd name="T80" fmla="*/ 2147483647 w 2856"/>
              <a:gd name="T81" fmla="*/ 2147483647 h 3831"/>
              <a:gd name="T82" fmla="*/ 2147483647 w 2856"/>
              <a:gd name="T83" fmla="*/ 2147483647 h 3831"/>
              <a:gd name="T84" fmla="*/ 2147483647 w 2856"/>
              <a:gd name="T85" fmla="*/ 2147483647 h 3831"/>
              <a:gd name="T86" fmla="*/ 2147483647 w 2856"/>
              <a:gd name="T87" fmla="*/ 2147483647 h 3831"/>
              <a:gd name="T88" fmla="*/ 2147483647 w 2856"/>
              <a:gd name="T89" fmla="*/ 2147483647 h 3831"/>
              <a:gd name="T90" fmla="*/ 2147483647 w 2856"/>
              <a:gd name="T91" fmla="*/ 2147483647 h 3831"/>
              <a:gd name="T92" fmla="*/ 2147483647 w 2856"/>
              <a:gd name="T93" fmla="*/ 2147483647 h 3831"/>
              <a:gd name="T94" fmla="*/ 2147483647 w 2856"/>
              <a:gd name="T95" fmla="*/ 2147483647 h 3831"/>
              <a:gd name="T96" fmla="*/ 2147483647 w 2856"/>
              <a:gd name="T97" fmla="*/ 2147483647 h 3831"/>
              <a:gd name="T98" fmla="*/ 2147483647 w 2856"/>
              <a:gd name="T99" fmla="*/ 2147483647 h 3831"/>
              <a:gd name="T100" fmla="*/ 2147483647 w 2856"/>
              <a:gd name="T101" fmla="*/ 2147483647 h 3831"/>
              <a:gd name="T102" fmla="*/ 2147483647 w 2856"/>
              <a:gd name="T103" fmla="*/ 2147483647 h 3831"/>
              <a:gd name="T104" fmla="*/ 2147483647 w 2856"/>
              <a:gd name="T105" fmla="*/ 2147483647 h 3831"/>
              <a:gd name="T106" fmla="*/ 2147483647 w 2856"/>
              <a:gd name="T107" fmla="*/ 2147483647 h 3831"/>
              <a:gd name="T108" fmla="*/ 2147483647 w 2856"/>
              <a:gd name="T109" fmla="*/ 2147483647 h 3831"/>
              <a:gd name="T110" fmla="*/ 2147483647 w 2856"/>
              <a:gd name="T111" fmla="*/ 2147483647 h 3831"/>
              <a:gd name="T112" fmla="*/ 0 w 2856"/>
              <a:gd name="T113" fmla="*/ 2147483647 h 3831"/>
              <a:gd name="T114" fmla="*/ 2147483647 w 2856"/>
              <a:gd name="T115" fmla="*/ 2147483647 h 38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56"/>
              <a:gd name="T175" fmla="*/ 0 h 3831"/>
              <a:gd name="T176" fmla="*/ 2856 w 2856"/>
              <a:gd name="T177" fmla="*/ 3831 h 38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56" h="3831">
                <a:moveTo>
                  <a:pt x="938" y="1915"/>
                </a:moveTo>
                <a:lnTo>
                  <a:pt x="938" y="0"/>
                </a:lnTo>
                <a:lnTo>
                  <a:pt x="982" y="0"/>
                </a:lnTo>
                <a:lnTo>
                  <a:pt x="1026" y="1"/>
                </a:lnTo>
                <a:lnTo>
                  <a:pt x="1069" y="4"/>
                </a:lnTo>
                <a:lnTo>
                  <a:pt x="1113" y="7"/>
                </a:lnTo>
                <a:lnTo>
                  <a:pt x="1156" y="12"/>
                </a:lnTo>
                <a:lnTo>
                  <a:pt x="1198" y="17"/>
                </a:lnTo>
                <a:lnTo>
                  <a:pt x="1241" y="24"/>
                </a:lnTo>
                <a:lnTo>
                  <a:pt x="1283" y="31"/>
                </a:lnTo>
                <a:lnTo>
                  <a:pt x="1324" y="38"/>
                </a:lnTo>
                <a:lnTo>
                  <a:pt x="1366" y="48"/>
                </a:lnTo>
                <a:lnTo>
                  <a:pt x="1407" y="57"/>
                </a:lnTo>
                <a:lnTo>
                  <a:pt x="1448" y="68"/>
                </a:lnTo>
                <a:lnTo>
                  <a:pt x="1488" y="80"/>
                </a:lnTo>
                <a:lnTo>
                  <a:pt x="1527" y="93"/>
                </a:lnTo>
                <a:lnTo>
                  <a:pt x="1568" y="106"/>
                </a:lnTo>
                <a:lnTo>
                  <a:pt x="1607" y="120"/>
                </a:lnTo>
                <a:lnTo>
                  <a:pt x="1646" y="135"/>
                </a:lnTo>
                <a:lnTo>
                  <a:pt x="1684" y="150"/>
                </a:lnTo>
                <a:lnTo>
                  <a:pt x="1722" y="167"/>
                </a:lnTo>
                <a:lnTo>
                  <a:pt x="1760" y="185"/>
                </a:lnTo>
                <a:lnTo>
                  <a:pt x="1797" y="202"/>
                </a:lnTo>
                <a:lnTo>
                  <a:pt x="1834" y="221"/>
                </a:lnTo>
                <a:lnTo>
                  <a:pt x="1869" y="242"/>
                </a:lnTo>
                <a:lnTo>
                  <a:pt x="1905" y="262"/>
                </a:lnTo>
                <a:lnTo>
                  <a:pt x="1940" y="283"/>
                </a:lnTo>
                <a:lnTo>
                  <a:pt x="1975" y="305"/>
                </a:lnTo>
                <a:lnTo>
                  <a:pt x="2009" y="327"/>
                </a:lnTo>
                <a:lnTo>
                  <a:pt x="2044" y="351"/>
                </a:lnTo>
                <a:lnTo>
                  <a:pt x="2077" y="375"/>
                </a:lnTo>
                <a:lnTo>
                  <a:pt x="2109" y="400"/>
                </a:lnTo>
                <a:lnTo>
                  <a:pt x="2141" y="425"/>
                </a:lnTo>
                <a:lnTo>
                  <a:pt x="2173" y="451"/>
                </a:lnTo>
                <a:lnTo>
                  <a:pt x="2204" y="478"/>
                </a:lnTo>
                <a:lnTo>
                  <a:pt x="2234" y="506"/>
                </a:lnTo>
                <a:lnTo>
                  <a:pt x="2265" y="533"/>
                </a:lnTo>
                <a:lnTo>
                  <a:pt x="2293" y="561"/>
                </a:lnTo>
                <a:lnTo>
                  <a:pt x="2322" y="591"/>
                </a:lnTo>
                <a:lnTo>
                  <a:pt x="2350" y="621"/>
                </a:lnTo>
                <a:lnTo>
                  <a:pt x="2377" y="651"/>
                </a:lnTo>
                <a:lnTo>
                  <a:pt x="2403" y="682"/>
                </a:lnTo>
                <a:lnTo>
                  <a:pt x="2430" y="714"/>
                </a:lnTo>
                <a:lnTo>
                  <a:pt x="2456" y="746"/>
                </a:lnTo>
                <a:lnTo>
                  <a:pt x="2481" y="778"/>
                </a:lnTo>
                <a:lnTo>
                  <a:pt x="2504" y="811"/>
                </a:lnTo>
                <a:lnTo>
                  <a:pt x="2528" y="846"/>
                </a:lnTo>
                <a:lnTo>
                  <a:pt x="2551" y="879"/>
                </a:lnTo>
                <a:lnTo>
                  <a:pt x="2572" y="915"/>
                </a:lnTo>
                <a:lnTo>
                  <a:pt x="2593" y="949"/>
                </a:lnTo>
                <a:lnTo>
                  <a:pt x="2614" y="985"/>
                </a:lnTo>
                <a:lnTo>
                  <a:pt x="2634" y="1022"/>
                </a:lnTo>
                <a:lnTo>
                  <a:pt x="2653" y="1058"/>
                </a:lnTo>
                <a:lnTo>
                  <a:pt x="2671" y="1095"/>
                </a:lnTo>
                <a:lnTo>
                  <a:pt x="2688" y="1132"/>
                </a:lnTo>
                <a:lnTo>
                  <a:pt x="2705" y="1170"/>
                </a:lnTo>
                <a:lnTo>
                  <a:pt x="2720" y="1209"/>
                </a:lnTo>
                <a:lnTo>
                  <a:pt x="2735" y="1248"/>
                </a:lnTo>
                <a:lnTo>
                  <a:pt x="2749" y="1287"/>
                </a:lnTo>
                <a:lnTo>
                  <a:pt x="2763" y="1327"/>
                </a:lnTo>
                <a:lnTo>
                  <a:pt x="2775" y="1366"/>
                </a:lnTo>
                <a:lnTo>
                  <a:pt x="2787" y="1407"/>
                </a:lnTo>
                <a:lnTo>
                  <a:pt x="2798" y="1447"/>
                </a:lnTo>
                <a:lnTo>
                  <a:pt x="2807" y="1489"/>
                </a:lnTo>
                <a:lnTo>
                  <a:pt x="2817" y="1531"/>
                </a:lnTo>
                <a:lnTo>
                  <a:pt x="2825" y="1572"/>
                </a:lnTo>
                <a:lnTo>
                  <a:pt x="2832" y="1614"/>
                </a:lnTo>
                <a:lnTo>
                  <a:pt x="2838" y="1657"/>
                </a:lnTo>
                <a:lnTo>
                  <a:pt x="2843" y="1699"/>
                </a:lnTo>
                <a:lnTo>
                  <a:pt x="2847" y="1741"/>
                </a:lnTo>
                <a:lnTo>
                  <a:pt x="2851" y="1784"/>
                </a:lnTo>
                <a:lnTo>
                  <a:pt x="2853" y="1828"/>
                </a:lnTo>
                <a:lnTo>
                  <a:pt x="2855" y="1871"/>
                </a:lnTo>
                <a:lnTo>
                  <a:pt x="2856" y="1915"/>
                </a:lnTo>
                <a:lnTo>
                  <a:pt x="2855" y="1959"/>
                </a:lnTo>
                <a:lnTo>
                  <a:pt x="2853" y="2003"/>
                </a:lnTo>
                <a:lnTo>
                  <a:pt x="2851" y="2045"/>
                </a:lnTo>
                <a:lnTo>
                  <a:pt x="2847" y="2089"/>
                </a:lnTo>
                <a:lnTo>
                  <a:pt x="2843" y="2132"/>
                </a:lnTo>
                <a:lnTo>
                  <a:pt x="2838" y="2175"/>
                </a:lnTo>
                <a:lnTo>
                  <a:pt x="2832" y="2217"/>
                </a:lnTo>
                <a:lnTo>
                  <a:pt x="2825" y="2259"/>
                </a:lnTo>
                <a:lnTo>
                  <a:pt x="2817" y="2301"/>
                </a:lnTo>
                <a:lnTo>
                  <a:pt x="2807" y="2342"/>
                </a:lnTo>
                <a:lnTo>
                  <a:pt x="2798" y="2383"/>
                </a:lnTo>
                <a:lnTo>
                  <a:pt x="2787" y="2424"/>
                </a:lnTo>
                <a:lnTo>
                  <a:pt x="2775" y="2464"/>
                </a:lnTo>
                <a:lnTo>
                  <a:pt x="2763" y="2504"/>
                </a:lnTo>
                <a:lnTo>
                  <a:pt x="2749" y="2544"/>
                </a:lnTo>
                <a:lnTo>
                  <a:pt x="2735" y="2583"/>
                </a:lnTo>
                <a:lnTo>
                  <a:pt x="2720" y="2622"/>
                </a:lnTo>
                <a:lnTo>
                  <a:pt x="2705" y="2660"/>
                </a:lnTo>
                <a:lnTo>
                  <a:pt x="2688" y="2698"/>
                </a:lnTo>
                <a:lnTo>
                  <a:pt x="2671" y="2735"/>
                </a:lnTo>
                <a:lnTo>
                  <a:pt x="2653" y="2773"/>
                </a:lnTo>
                <a:lnTo>
                  <a:pt x="2634" y="2810"/>
                </a:lnTo>
                <a:lnTo>
                  <a:pt x="2614" y="2846"/>
                </a:lnTo>
                <a:lnTo>
                  <a:pt x="2593" y="2881"/>
                </a:lnTo>
                <a:lnTo>
                  <a:pt x="2572" y="2917"/>
                </a:lnTo>
                <a:lnTo>
                  <a:pt x="2551" y="2952"/>
                </a:lnTo>
                <a:lnTo>
                  <a:pt x="2528" y="2986"/>
                </a:lnTo>
                <a:lnTo>
                  <a:pt x="2504" y="3019"/>
                </a:lnTo>
                <a:lnTo>
                  <a:pt x="2481" y="3053"/>
                </a:lnTo>
                <a:lnTo>
                  <a:pt x="2456" y="3085"/>
                </a:lnTo>
                <a:lnTo>
                  <a:pt x="2430" y="3117"/>
                </a:lnTo>
                <a:lnTo>
                  <a:pt x="2403" y="3149"/>
                </a:lnTo>
                <a:lnTo>
                  <a:pt x="2377" y="3180"/>
                </a:lnTo>
                <a:lnTo>
                  <a:pt x="2350" y="3211"/>
                </a:lnTo>
                <a:lnTo>
                  <a:pt x="2322" y="3240"/>
                </a:lnTo>
                <a:lnTo>
                  <a:pt x="2293" y="3269"/>
                </a:lnTo>
                <a:lnTo>
                  <a:pt x="2265" y="3298"/>
                </a:lnTo>
                <a:lnTo>
                  <a:pt x="2234" y="3326"/>
                </a:lnTo>
                <a:lnTo>
                  <a:pt x="2204" y="3353"/>
                </a:lnTo>
                <a:lnTo>
                  <a:pt x="2173" y="3380"/>
                </a:lnTo>
                <a:lnTo>
                  <a:pt x="2141" y="3406"/>
                </a:lnTo>
                <a:lnTo>
                  <a:pt x="2109" y="3432"/>
                </a:lnTo>
                <a:lnTo>
                  <a:pt x="2077" y="3456"/>
                </a:lnTo>
                <a:lnTo>
                  <a:pt x="2044" y="3481"/>
                </a:lnTo>
                <a:lnTo>
                  <a:pt x="2009" y="3503"/>
                </a:lnTo>
                <a:lnTo>
                  <a:pt x="1975" y="3526"/>
                </a:lnTo>
                <a:lnTo>
                  <a:pt x="1940" y="3548"/>
                </a:lnTo>
                <a:lnTo>
                  <a:pt x="1905" y="3569"/>
                </a:lnTo>
                <a:lnTo>
                  <a:pt x="1869" y="3590"/>
                </a:lnTo>
                <a:lnTo>
                  <a:pt x="1834" y="3609"/>
                </a:lnTo>
                <a:lnTo>
                  <a:pt x="1797" y="3628"/>
                </a:lnTo>
                <a:lnTo>
                  <a:pt x="1760" y="3646"/>
                </a:lnTo>
                <a:lnTo>
                  <a:pt x="1722" y="3664"/>
                </a:lnTo>
                <a:lnTo>
                  <a:pt x="1684" y="3680"/>
                </a:lnTo>
                <a:lnTo>
                  <a:pt x="1646" y="3696"/>
                </a:lnTo>
                <a:lnTo>
                  <a:pt x="1607" y="3711"/>
                </a:lnTo>
                <a:lnTo>
                  <a:pt x="1568" y="3726"/>
                </a:lnTo>
                <a:lnTo>
                  <a:pt x="1527" y="3739"/>
                </a:lnTo>
                <a:lnTo>
                  <a:pt x="1488" y="3751"/>
                </a:lnTo>
                <a:lnTo>
                  <a:pt x="1448" y="3762"/>
                </a:lnTo>
                <a:lnTo>
                  <a:pt x="1407" y="3773"/>
                </a:lnTo>
                <a:lnTo>
                  <a:pt x="1366" y="3783"/>
                </a:lnTo>
                <a:lnTo>
                  <a:pt x="1324" y="3792"/>
                </a:lnTo>
                <a:lnTo>
                  <a:pt x="1283" y="3801"/>
                </a:lnTo>
                <a:lnTo>
                  <a:pt x="1241" y="3808"/>
                </a:lnTo>
                <a:lnTo>
                  <a:pt x="1198" y="3814"/>
                </a:lnTo>
                <a:lnTo>
                  <a:pt x="1156" y="3818"/>
                </a:lnTo>
                <a:lnTo>
                  <a:pt x="1113" y="3823"/>
                </a:lnTo>
                <a:lnTo>
                  <a:pt x="1069" y="3827"/>
                </a:lnTo>
                <a:lnTo>
                  <a:pt x="1026" y="3829"/>
                </a:lnTo>
                <a:lnTo>
                  <a:pt x="982" y="3830"/>
                </a:lnTo>
                <a:lnTo>
                  <a:pt x="938" y="3831"/>
                </a:lnTo>
                <a:lnTo>
                  <a:pt x="890" y="3830"/>
                </a:lnTo>
                <a:lnTo>
                  <a:pt x="842" y="3829"/>
                </a:lnTo>
                <a:lnTo>
                  <a:pt x="793" y="3825"/>
                </a:lnTo>
                <a:lnTo>
                  <a:pt x="746" y="3822"/>
                </a:lnTo>
                <a:lnTo>
                  <a:pt x="700" y="3816"/>
                </a:lnTo>
                <a:lnTo>
                  <a:pt x="652" y="3810"/>
                </a:lnTo>
                <a:lnTo>
                  <a:pt x="606" y="3802"/>
                </a:lnTo>
                <a:lnTo>
                  <a:pt x="560" y="3793"/>
                </a:lnTo>
                <a:lnTo>
                  <a:pt x="514" y="3784"/>
                </a:lnTo>
                <a:lnTo>
                  <a:pt x="469" y="3772"/>
                </a:lnTo>
                <a:lnTo>
                  <a:pt x="424" y="3760"/>
                </a:lnTo>
                <a:lnTo>
                  <a:pt x="379" y="3747"/>
                </a:lnTo>
                <a:lnTo>
                  <a:pt x="335" y="3733"/>
                </a:lnTo>
                <a:lnTo>
                  <a:pt x="292" y="3718"/>
                </a:lnTo>
                <a:lnTo>
                  <a:pt x="248" y="3702"/>
                </a:lnTo>
                <a:lnTo>
                  <a:pt x="206" y="3685"/>
                </a:lnTo>
                <a:lnTo>
                  <a:pt x="164" y="3666"/>
                </a:lnTo>
                <a:lnTo>
                  <a:pt x="123" y="3647"/>
                </a:lnTo>
                <a:lnTo>
                  <a:pt x="81" y="3627"/>
                </a:lnTo>
                <a:lnTo>
                  <a:pt x="41" y="3607"/>
                </a:lnTo>
                <a:lnTo>
                  <a:pt x="0" y="3584"/>
                </a:lnTo>
                <a:lnTo>
                  <a:pt x="938" y="1915"/>
                </a:lnTo>
              </a:path>
            </a:pathLst>
          </a:custGeom>
          <a:noFill/>
          <a:ln w="6350">
            <a:solidFill>
              <a:srgbClr val="1F1A17"/>
            </a:solidFill>
            <a:round/>
            <a:headEnd/>
            <a:tailEnd/>
          </a:ln>
        </p:spPr>
        <p:txBody>
          <a:bodyPr/>
          <a:lstStyle/>
          <a:p>
            <a:endParaRPr lang="en-US"/>
          </a:p>
        </p:txBody>
      </p:sp>
      <p:sp>
        <p:nvSpPr>
          <p:cNvPr id="27676" name="Freeform 27"/>
          <p:cNvSpPr>
            <a:spLocks/>
          </p:cNvSpPr>
          <p:nvPr/>
        </p:nvSpPr>
        <p:spPr bwMode="auto">
          <a:xfrm>
            <a:off x="5364163" y="3724275"/>
            <a:ext cx="1000125" cy="687388"/>
          </a:xfrm>
          <a:custGeom>
            <a:avLst/>
            <a:gdLst>
              <a:gd name="T0" fmla="*/ 2147483647 w 1889"/>
              <a:gd name="T1" fmla="*/ 2147483647 h 1299"/>
              <a:gd name="T2" fmla="*/ 2147483647 w 1889"/>
              <a:gd name="T3" fmla="*/ 2147483647 h 1299"/>
              <a:gd name="T4" fmla="*/ 2147483647 w 1889"/>
              <a:gd name="T5" fmla="*/ 2147483647 h 1299"/>
              <a:gd name="T6" fmla="*/ 2147483647 w 1889"/>
              <a:gd name="T7" fmla="*/ 2147483647 h 1299"/>
              <a:gd name="T8" fmla="*/ 2147483647 w 1889"/>
              <a:gd name="T9" fmla="*/ 2147483647 h 1299"/>
              <a:gd name="T10" fmla="*/ 2147483647 w 1889"/>
              <a:gd name="T11" fmla="*/ 2147483647 h 1299"/>
              <a:gd name="T12" fmla="*/ 2147483647 w 1889"/>
              <a:gd name="T13" fmla="*/ 2147483647 h 1299"/>
              <a:gd name="T14" fmla="*/ 2147483647 w 1889"/>
              <a:gd name="T15" fmla="*/ 2147483647 h 1299"/>
              <a:gd name="T16" fmla="*/ 0 w 1889"/>
              <a:gd name="T17" fmla="*/ 2147483647 h 1299"/>
              <a:gd name="T18" fmla="*/ 0 w 1889"/>
              <a:gd name="T19" fmla="*/ 2147483647 h 1299"/>
              <a:gd name="T20" fmla="*/ 2147483647 w 1889"/>
              <a:gd name="T21" fmla="*/ 2147483647 h 1299"/>
              <a:gd name="T22" fmla="*/ 2147483647 w 1889"/>
              <a:gd name="T23" fmla="*/ 2147483647 h 1299"/>
              <a:gd name="T24" fmla="*/ 2147483647 w 1889"/>
              <a:gd name="T25" fmla="*/ 2147483647 h 1299"/>
              <a:gd name="T26" fmla="*/ 2147483647 w 1889"/>
              <a:gd name="T27" fmla="*/ 2147483647 h 1299"/>
              <a:gd name="T28" fmla="*/ 2147483647 w 1889"/>
              <a:gd name="T29" fmla="*/ 2147483647 h 1299"/>
              <a:gd name="T30" fmla="*/ 2147483647 w 1889"/>
              <a:gd name="T31" fmla="*/ 2147483647 h 1299"/>
              <a:gd name="T32" fmla="*/ 2147483647 w 1889"/>
              <a:gd name="T33" fmla="*/ 2147483647 h 1299"/>
              <a:gd name="T34" fmla="*/ 2147483647 w 1889"/>
              <a:gd name="T35" fmla="*/ 2147483647 h 1299"/>
              <a:gd name="T36" fmla="*/ 2147483647 w 1889"/>
              <a:gd name="T37" fmla="*/ 2147483647 h 1299"/>
              <a:gd name="T38" fmla="*/ 2147483647 w 1889"/>
              <a:gd name="T39" fmla="*/ 2147483647 h 1299"/>
              <a:gd name="T40" fmla="*/ 2147483647 w 1889"/>
              <a:gd name="T41" fmla="*/ 2147483647 h 1299"/>
              <a:gd name="T42" fmla="*/ 2147483647 w 1889"/>
              <a:gd name="T43" fmla="*/ 2147483647 h 1299"/>
              <a:gd name="T44" fmla="*/ 2147483647 w 1889"/>
              <a:gd name="T45" fmla="*/ 2147483647 h 1299"/>
              <a:gd name="T46" fmla="*/ 2147483647 w 1889"/>
              <a:gd name="T47" fmla="*/ 2147483647 h 1299"/>
              <a:gd name="T48" fmla="*/ 2147483647 w 1889"/>
              <a:gd name="T49" fmla="*/ 2147483647 h 1299"/>
              <a:gd name="T50" fmla="*/ 2147483647 w 1889"/>
              <a:gd name="T51" fmla="*/ 2147483647 h 1299"/>
              <a:gd name="T52" fmla="*/ 2147483647 w 1889"/>
              <a:gd name="T53" fmla="*/ 2147483647 h 1299"/>
              <a:gd name="T54" fmla="*/ 2147483647 w 1889"/>
              <a:gd name="T55" fmla="*/ 2147483647 h 1299"/>
              <a:gd name="T56" fmla="*/ 2147483647 w 1889"/>
              <a:gd name="T57" fmla="*/ 2147483647 h 1299"/>
              <a:gd name="T58" fmla="*/ 2147483647 w 1889"/>
              <a:gd name="T59" fmla="*/ 0 h 1299"/>
              <a:gd name="T60" fmla="*/ 2147483647 w 1889"/>
              <a:gd name="T61" fmla="*/ 0 h 1299"/>
              <a:gd name="T62" fmla="*/ 2147483647 w 1889"/>
              <a:gd name="T63" fmla="*/ 2147483647 h 1299"/>
              <a:gd name="T64" fmla="*/ 2147483647 w 1889"/>
              <a:gd name="T65" fmla="*/ 2147483647 h 1299"/>
              <a:gd name="T66" fmla="*/ 2147483647 w 1889"/>
              <a:gd name="T67" fmla="*/ 2147483647 h 12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89"/>
              <a:gd name="T103" fmla="*/ 0 h 1299"/>
              <a:gd name="T104" fmla="*/ 1889 w 1889"/>
              <a:gd name="T105" fmla="*/ 1299 h 12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89" h="1299">
                <a:moveTo>
                  <a:pt x="27" y="1299"/>
                </a:moveTo>
                <a:lnTo>
                  <a:pt x="19" y="1247"/>
                </a:lnTo>
                <a:lnTo>
                  <a:pt x="13" y="1193"/>
                </a:lnTo>
                <a:lnTo>
                  <a:pt x="7" y="1140"/>
                </a:lnTo>
                <a:lnTo>
                  <a:pt x="3" y="1086"/>
                </a:lnTo>
                <a:lnTo>
                  <a:pt x="2" y="1032"/>
                </a:lnTo>
                <a:lnTo>
                  <a:pt x="1" y="977"/>
                </a:lnTo>
                <a:lnTo>
                  <a:pt x="0" y="922"/>
                </a:lnTo>
                <a:lnTo>
                  <a:pt x="0" y="869"/>
                </a:lnTo>
                <a:lnTo>
                  <a:pt x="2" y="818"/>
                </a:lnTo>
                <a:lnTo>
                  <a:pt x="6" y="768"/>
                </a:lnTo>
                <a:lnTo>
                  <a:pt x="10" y="718"/>
                </a:lnTo>
                <a:lnTo>
                  <a:pt x="16" y="670"/>
                </a:lnTo>
                <a:lnTo>
                  <a:pt x="23" y="623"/>
                </a:lnTo>
                <a:lnTo>
                  <a:pt x="33" y="576"/>
                </a:lnTo>
                <a:lnTo>
                  <a:pt x="42" y="532"/>
                </a:lnTo>
                <a:lnTo>
                  <a:pt x="54" y="487"/>
                </a:lnTo>
                <a:lnTo>
                  <a:pt x="66" y="444"/>
                </a:lnTo>
                <a:lnTo>
                  <a:pt x="80" y="402"/>
                </a:lnTo>
                <a:lnTo>
                  <a:pt x="95" y="360"/>
                </a:lnTo>
                <a:lnTo>
                  <a:pt x="110" y="318"/>
                </a:lnTo>
                <a:lnTo>
                  <a:pt x="127" y="277"/>
                </a:lnTo>
                <a:lnTo>
                  <a:pt x="146" y="236"/>
                </a:lnTo>
                <a:lnTo>
                  <a:pt x="164" y="197"/>
                </a:lnTo>
                <a:lnTo>
                  <a:pt x="184" y="157"/>
                </a:lnTo>
                <a:lnTo>
                  <a:pt x="204" y="117"/>
                </a:lnTo>
                <a:lnTo>
                  <a:pt x="225" y="78"/>
                </a:lnTo>
                <a:lnTo>
                  <a:pt x="248" y="39"/>
                </a:lnTo>
                <a:lnTo>
                  <a:pt x="270" y="0"/>
                </a:lnTo>
                <a:lnTo>
                  <a:pt x="1889" y="919"/>
                </a:lnTo>
                <a:lnTo>
                  <a:pt x="27" y="1299"/>
                </a:lnTo>
                <a:close/>
              </a:path>
            </a:pathLst>
          </a:custGeom>
          <a:solidFill>
            <a:srgbClr val="D0DCF4"/>
          </a:solidFill>
          <a:ln w="9525">
            <a:noFill/>
            <a:round/>
            <a:headEnd/>
            <a:tailEnd/>
          </a:ln>
        </p:spPr>
        <p:txBody>
          <a:bodyPr/>
          <a:lstStyle/>
          <a:p>
            <a:endParaRPr lang="en-US"/>
          </a:p>
        </p:txBody>
      </p:sp>
      <p:sp>
        <p:nvSpPr>
          <p:cNvPr id="27677" name="Freeform 28"/>
          <p:cNvSpPr>
            <a:spLocks/>
          </p:cNvSpPr>
          <p:nvPr/>
        </p:nvSpPr>
        <p:spPr bwMode="auto">
          <a:xfrm>
            <a:off x="5364163" y="3724275"/>
            <a:ext cx="1000125" cy="687388"/>
          </a:xfrm>
          <a:custGeom>
            <a:avLst/>
            <a:gdLst>
              <a:gd name="T0" fmla="*/ 2147483647 w 1889"/>
              <a:gd name="T1" fmla="*/ 2147483647 h 1299"/>
              <a:gd name="T2" fmla="*/ 2147483647 w 1889"/>
              <a:gd name="T3" fmla="*/ 2147483647 h 1299"/>
              <a:gd name="T4" fmla="*/ 2147483647 w 1889"/>
              <a:gd name="T5" fmla="*/ 2147483647 h 1299"/>
              <a:gd name="T6" fmla="*/ 2147483647 w 1889"/>
              <a:gd name="T7" fmla="*/ 2147483647 h 1299"/>
              <a:gd name="T8" fmla="*/ 2147483647 w 1889"/>
              <a:gd name="T9" fmla="*/ 2147483647 h 1299"/>
              <a:gd name="T10" fmla="*/ 2147483647 w 1889"/>
              <a:gd name="T11" fmla="*/ 2147483647 h 1299"/>
              <a:gd name="T12" fmla="*/ 2147483647 w 1889"/>
              <a:gd name="T13" fmla="*/ 2147483647 h 1299"/>
              <a:gd name="T14" fmla="*/ 2147483647 w 1889"/>
              <a:gd name="T15" fmla="*/ 2147483647 h 1299"/>
              <a:gd name="T16" fmla="*/ 0 w 1889"/>
              <a:gd name="T17" fmla="*/ 2147483647 h 1299"/>
              <a:gd name="T18" fmla="*/ 0 w 1889"/>
              <a:gd name="T19" fmla="*/ 2147483647 h 1299"/>
              <a:gd name="T20" fmla="*/ 2147483647 w 1889"/>
              <a:gd name="T21" fmla="*/ 2147483647 h 1299"/>
              <a:gd name="T22" fmla="*/ 2147483647 w 1889"/>
              <a:gd name="T23" fmla="*/ 2147483647 h 1299"/>
              <a:gd name="T24" fmla="*/ 2147483647 w 1889"/>
              <a:gd name="T25" fmla="*/ 2147483647 h 1299"/>
              <a:gd name="T26" fmla="*/ 2147483647 w 1889"/>
              <a:gd name="T27" fmla="*/ 2147483647 h 1299"/>
              <a:gd name="T28" fmla="*/ 2147483647 w 1889"/>
              <a:gd name="T29" fmla="*/ 2147483647 h 1299"/>
              <a:gd name="T30" fmla="*/ 2147483647 w 1889"/>
              <a:gd name="T31" fmla="*/ 2147483647 h 1299"/>
              <a:gd name="T32" fmla="*/ 2147483647 w 1889"/>
              <a:gd name="T33" fmla="*/ 2147483647 h 1299"/>
              <a:gd name="T34" fmla="*/ 2147483647 w 1889"/>
              <a:gd name="T35" fmla="*/ 2147483647 h 1299"/>
              <a:gd name="T36" fmla="*/ 2147483647 w 1889"/>
              <a:gd name="T37" fmla="*/ 2147483647 h 1299"/>
              <a:gd name="T38" fmla="*/ 2147483647 w 1889"/>
              <a:gd name="T39" fmla="*/ 2147483647 h 1299"/>
              <a:gd name="T40" fmla="*/ 2147483647 w 1889"/>
              <a:gd name="T41" fmla="*/ 2147483647 h 1299"/>
              <a:gd name="T42" fmla="*/ 2147483647 w 1889"/>
              <a:gd name="T43" fmla="*/ 2147483647 h 1299"/>
              <a:gd name="T44" fmla="*/ 2147483647 w 1889"/>
              <a:gd name="T45" fmla="*/ 2147483647 h 1299"/>
              <a:gd name="T46" fmla="*/ 2147483647 w 1889"/>
              <a:gd name="T47" fmla="*/ 2147483647 h 1299"/>
              <a:gd name="T48" fmla="*/ 2147483647 w 1889"/>
              <a:gd name="T49" fmla="*/ 2147483647 h 1299"/>
              <a:gd name="T50" fmla="*/ 2147483647 w 1889"/>
              <a:gd name="T51" fmla="*/ 2147483647 h 1299"/>
              <a:gd name="T52" fmla="*/ 2147483647 w 1889"/>
              <a:gd name="T53" fmla="*/ 2147483647 h 1299"/>
              <a:gd name="T54" fmla="*/ 2147483647 w 1889"/>
              <a:gd name="T55" fmla="*/ 2147483647 h 1299"/>
              <a:gd name="T56" fmla="*/ 2147483647 w 1889"/>
              <a:gd name="T57" fmla="*/ 2147483647 h 1299"/>
              <a:gd name="T58" fmla="*/ 2147483647 w 1889"/>
              <a:gd name="T59" fmla="*/ 0 h 1299"/>
              <a:gd name="T60" fmla="*/ 2147483647 w 1889"/>
              <a:gd name="T61" fmla="*/ 0 h 1299"/>
              <a:gd name="T62" fmla="*/ 2147483647 w 1889"/>
              <a:gd name="T63" fmla="*/ 2147483647 h 1299"/>
              <a:gd name="T64" fmla="*/ 2147483647 w 1889"/>
              <a:gd name="T65" fmla="*/ 2147483647 h 1299"/>
              <a:gd name="T66" fmla="*/ 2147483647 w 1889"/>
              <a:gd name="T67" fmla="*/ 2147483647 h 1299"/>
              <a:gd name="T68" fmla="*/ 2147483647 w 1889"/>
              <a:gd name="T69" fmla="*/ 2147483647 h 12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89"/>
              <a:gd name="T106" fmla="*/ 0 h 1299"/>
              <a:gd name="T107" fmla="*/ 1889 w 1889"/>
              <a:gd name="T108" fmla="*/ 1299 h 12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89" h="1299">
                <a:moveTo>
                  <a:pt x="27" y="1299"/>
                </a:moveTo>
                <a:lnTo>
                  <a:pt x="19" y="1247"/>
                </a:lnTo>
                <a:lnTo>
                  <a:pt x="13" y="1193"/>
                </a:lnTo>
                <a:lnTo>
                  <a:pt x="7" y="1140"/>
                </a:lnTo>
                <a:lnTo>
                  <a:pt x="3" y="1086"/>
                </a:lnTo>
                <a:lnTo>
                  <a:pt x="2" y="1032"/>
                </a:lnTo>
                <a:lnTo>
                  <a:pt x="1" y="977"/>
                </a:lnTo>
                <a:lnTo>
                  <a:pt x="0" y="922"/>
                </a:lnTo>
                <a:lnTo>
                  <a:pt x="0" y="869"/>
                </a:lnTo>
                <a:lnTo>
                  <a:pt x="2" y="818"/>
                </a:lnTo>
                <a:lnTo>
                  <a:pt x="6" y="768"/>
                </a:lnTo>
                <a:lnTo>
                  <a:pt x="10" y="718"/>
                </a:lnTo>
                <a:lnTo>
                  <a:pt x="16" y="670"/>
                </a:lnTo>
                <a:lnTo>
                  <a:pt x="23" y="623"/>
                </a:lnTo>
                <a:lnTo>
                  <a:pt x="33" y="576"/>
                </a:lnTo>
                <a:lnTo>
                  <a:pt x="42" y="532"/>
                </a:lnTo>
                <a:lnTo>
                  <a:pt x="54" y="487"/>
                </a:lnTo>
                <a:lnTo>
                  <a:pt x="66" y="444"/>
                </a:lnTo>
                <a:lnTo>
                  <a:pt x="80" y="402"/>
                </a:lnTo>
                <a:lnTo>
                  <a:pt x="95" y="360"/>
                </a:lnTo>
                <a:lnTo>
                  <a:pt x="110" y="318"/>
                </a:lnTo>
                <a:lnTo>
                  <a:pt x="127" y="277"/>
                </a:lnTo>
                <a:lnTo>
                  <a:pt x="146" y="236"/>
                </a:lnTo>
                <a:lnTo>
                  <a:pt x="164" y="197"/>
                </a:lnTo>
                <a:lnTo>
                  <a:pt x="184" y="157"/>
                </a:lnTo>
                <a:lnTo>
                  <a:pt x="204" y="117"/>
                </a:lnTo>
                <a:lnTo>
                  <a:pt x="225" y="78"/>
                </a:lnTo>
                <a:lnTo>
                  <a:pt x="248" y="39"/>
                </a:lnTo>
                <a:lnTo>
                  <a:pt x="270" y="0"/>
                </a:lnTo>
                <a:lnTo>
                  <a:pt x="1889" y="919"/>
                </a:lnTo>
                <a:lnTo>
                  <a:pt x="27" y="1299"/>
                </a:lnTo>
              </a:path>
            </a:pathLst>
          </a:custGeom>
          <a:noFill/>
          <a:ln w="6350">
            <a:solidFill>
              <a:srgbClr val="1F1A17"/>
            </a:solidFill>
            <a:round/>
            <a:headEnd/>
            <a:tailEnd/>
          </a:ln>
        </p:spPr>
        <p:txBody>
          <a:bodyPr/>
          <a:lstStyle/>
          <a:p>
            <a:endParaRPr lang="en-US"/>
          </a:p>
        </p:txBody>
      </p:sp>
      <p:sp>
        <p:nvSpPr>
          <p:cNvPr id="27678" name="Line 29"/>
          <p:cNvSpPr>
            <a:spLocks noChangeShapeType="1"/>
          </p:cNvSpPr>
          <p:nvPr/>
        </p:nvSpPr>
        <p:spPr bwMode="auto">
          <a:xfrm flipV="1">
            <a:off x="6564313" y="3163888"/>
            <a:ext cx="103187" cy="79375"/>
          </a:xfrm>
          <a:prstGeom prst="line">
            <a:avLst/>
          </a:prstGeom>
          <a:noFill/>
          <a:ln w="6350">
            <a:solidFill>
              <a:srgbClr val="1F1A17"/>
            </a:solidFill>
            <a:round/>
            <a:headEnd/>
            <a:tailEnd/>
          </a:ln>
        </p:spPr>
        <p:txBody>
          <a:bodyPr/>
          <a:lstStyle/>
          <a:p>
            <a:endParaRPr lang="en-US"/>
          </a:p>
        </p:txBody>
      </p:sp>
      <p:sp>
        <p:nvSpPr>
          <p:cNvPr id="27679" name="Freeform 30"/>
          <p:cNvSpPr>
            <a:spLocks/>
          </p:cNvSpPr>
          <p:nvPr/>
        </p:nvSpPr>
        <p:spPr bwMode="auto">
          <a:xfrm>
            <a:off x="6667500" y="3163888"/>
            <a:ext cx="1012825" cy="1012825"/>
          </a:xfrm>
          <a:custGeom>
            <a:avLst/>
            <a:gdLst>
              <a:gd name="T0" fmla="*/ 2147483647 w 1916"/>
              <a:gd name="T1" fmla="*/ 0 h 1915"/>
              <a:gd name="T2" fmla="*/ 2147483647 w 1916"/>
              <a:gd name="T3" fmla="*/ 2147483647 h 1915"/>
              <a:gd name="T4" fmla="*/ 2147483647 w 1916"/>
              <a:gd name="T5" fmla="*/ 2147483647 h 1915"/>
              <a:gd name="T6" fmla="*/ 2147483647 w 1916"/>
              <a:gd name="T7" fmla="*/ 2147483647 h 1915"/>
              <a:gd name="T8" fmla="*/ 2147483647 w 1916"/>
              <a:gd name="T9" fmla="*/ 2147483647 h 1915"/>
              <a:gd name="T10" fmla="*/ 2147483647 w 1916"/>
              <a:gd name="T11" fmla="*/ 2147483647 h 1915"/>
              <a:gd name="T12" fmla="*/ 2147483647 w 1916"/>
              <a:gd name="T13" fmla="*/ 2147483647 h 1915"/>
              <a:gd name="T14" fmla="*/ 2147483647 w 1916"/>
              <a:gd name="T15" fmla="*/ 2147483647 h 1915"/>
              <a:gd name="T16" fmla="*/ 2147483647 w 1916"/>
              <a:gd name="T17" fmla="*/ 2147483647 h 1915"/>
              <a:gd name="T18" fmla="*/ 2147483647 w 1916"/>
              <a:gd name="T19" fmla="*/ 2147483647 h 1915"/>
              <a:gd name="T20" fmla="*/ 2147483647 w 1916"/>
              <a:gd name="T21" fmla="*/ 2147483647 h 1915"/>
              <a:gd name="T22" fmla="*/ 2147483647 w 1916"/>
              <a:gd name="T23" fmla="*/ 2147483647 h 1915"/>
              <a:gd name="T24" fmla="*/ 2147483647 w 1916"/>
              <a:gd name="T25" fmla="*/ 2147483647 h 1915"/>
              <a:gd name="T26" fmla="*/ 2147483647 w 1916"/>
              <a:gd name="T27" fmla="*/ 2147483647 h 1915"/>
              <a:gd name="T28" fmla="*/ 2147483647 w 1916"/>
              <a:gd name="T29" fmla="*/ 2147483647 h 1915"/>
              <a:gd name="T30" fmla="*/ 2147483647 w 1916"/>
              <a:gd name="T31" fmla="*/ 2147483647 h 1915"/>
              <a:gd name="T32" fmla="*/ 2147483647 w 1916"/>
              <a:gd name="T33" fmla="*/ 2147483647 h 1915"/>
              <a:gd name="T34" fmla="*/ 2147483647 w 1916"/>
              <a:gd name="T35" fmla="*/ 2147483647 h 1915"/>
              <a:gd name="T36" fmla="*/ 2147483647 w 1916"/>
              <a:gd name="T37" fmla="*/ 2147483647 h 1915"/>
              <a:gd name="T38" fmla="*/ 2147483647 w 1916"/>
              <a:gd name="T39" fmla="*/ 2147483647 h 1915"/>
              <a:gd name="T40" fmla="*/ 2147483647 w 1916"/>
              <a:gd name="T41" fmla="*/ 2147483647 h 1915"/>
              <a:gd name="T42" fmla="*/ 2147483647 w 1916"/>
              <a:gd name="T43" fmla="*/ 2147483647 h 1915"/>
              <a:gd name="T44" fmla="*/ 2147483647 w 1916"/>
              <a:gd name="T45" fmla="*/ 2147483647 h 1915"/>
              <a:gd name="T46" fmla="*/ 2147483647 w 1916"/>
              <a:gd name="T47" fmla="*/ 2147483647 h 1915"/>
              <a:gd name="T48" fmla="*/ 2147483647 w 1916"/>
              <a:gd name="T49" fmla="*/ 2147483647 h 1915"/>
              <a:gd name="T50" fmla="*/ 2147483647 w 1916"/>
              <a:gd name="T51" fmla="*/ 2147483647 h 1915"/>
              <a:gd name="T52" fmla="*/ 2147483647 w 1916"/>
              <a:gd name="T53" fmla="*/ 2147483647 h 1915"/>
              <a:gd name="T54" fmla="*/ 2147483647 w 1916"/>
              <a:gd name="T55" fmla="*/ 2147483647 h 1915"/>
              <a:gd name="T56" fmla="*/ 2147483647 w 1916"/>
              <a:gd name="T57" fmla="*/ 2147483647 h 1915"/>
              <a:gd name="T58" fmla="*/ 2147483647 w 1916"/>
              <a:gd name="T59" fmla="*/ 2147483647 h 1915"/>
              <a:gd name="T60" fmla="*/ 2147483647 w 1916"/>
              <a:gd name="T61" fmla="*/ 2147483647 h 1915"/>
              <a:gd name="T62" fmla="*/ 2147483647 w 1916"/>
              <a:gd name="T63" fmla="*/ 2147483647 h 1915"/>
              <a:gd name="T64" fmla="*/ 2147483647 w 1916"/>
              <a:gd name="T65" fmla="*/ 2147483647 h 1915"/>
              <a:gd name="T66" fmla="*/ 2147483647 w 1916"/>
              <a:gd name="T67" fmla="*/ 2147483647 h 1915"/>
              <a:gd name="T68" fmla="*/ 2147483647 w 1916"/>
              <a:gd name="T69" fmla="*/ 2147483647 h 1915"/>
              <a:gd name="T70" fmla="*/ 2147483647 w 1916"/>
              <a:gd name="T71" fmla="*/ 2147483647 h 19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16"/>
              <a:gd name="T109" fmla="*/ 0 h 1915"/>
              <a:gd name="T110" fmla="*/ 1916 w 1916"/>
              <a:gd name="T111" fmla="*/ 1915 h 19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16" h="1915">
                <a:moveTo>
                  <a:pt x="0" y="0"/>
                </a:moveTo>
                <a:lnTo>
                  <a:pt x="44" y="0"/>
                </a:lnTo>
                <a:lnTo>
                  <a:pt x="88" y="1"/>
                </a:lnTo>
                <a:lnTo>
                  <a:pt x="131" y="4"/>
                </a:lnTo>
                <a:lnTo>
                  <a:pt x="175" y="7"/>
                </a:lnTo>
                <a:lnTo>
                  <a:pt x="217" y="12"/>
                </a:lnTo>
                <a:lnTo>
                  <a:pt x="260" y="17"/>
                </a:lnTo>
                <a:lnTo>
                  <a:pt x="302" y="24"/>
                </a:lnTo>
                <a:lnTo>
                  <a:pt x="344" y="31"/>
                </a:lnTo>
                <a:lnTo>
                  <a:pt x="386" y="38"/>
                </a:lnTo>
                <a:lnTo>
                  <a:pt x="427" y="48"/>
                </a:lnTo>
                <a:lnTo>
                  <a:pt x="468" y="57"/>
                </a:lnTo>
                <a:lnTo>
                  <a:pt x="509" y="68"/>
                </a:lnTo>
                <a:lnTo>
                  <a:pt x="550" y="80"/>
                </a:lnTo>
                <a:lnTo>
                  <a:pt x="589" y="93"/>
                </a:lnTo>
                <a:lnTo>
                  <a:pt x="629" y="106"/>
                </a:lnTo>
                <a:lnTo>
                  <a:pt x="668" y="120"/>
                </a:lnTo>
                <a:lnTo>
                  <a:pt x="708" y="135"/>
                </a:lnTo>
                <a:lnTo>
                  <a:pt x="746" y="150"/>
                </a:lnTo>
                <a:lnTo>
                  <a:pt x="784" y="167"/>
                </a:lnTo>
                <a:lnTo>
                  <a:pt x="822" y="184"/>
                </a:lnTo>
                <a:lnTo>
                  <a:pt x="858" y="202"/>
                </a:lnTo>
                <a:lnTo>
                  <a:pt x="895" y="221"/>
                </a:lnTo>
                <a:lnTo>
                  <a:pt x="931" y="242"/>
                </a:lnTo>
                <a:lnTo>
                  <a:pt x="966" y="262"/>
                </a:lnTo>
                <a:lnTo>
                  <a:pt x="1002" y="283"/>
                </a:lnTo>
                <a:lnTo>
                  <a:pt x="1037" y="305"/>
                </a:lnTo>
                <a:lnTo>
                  <a:pt x="1071" y="327"/>
                </a:lnTo>
                <a:lnTo>
                  <a:pt x="1105" y="351"/>
                </a:lnTo>
                <a:lnTo>
                  <a:pt x="1137" y="375"/>
                </a:lnTo>
                <a:lnTo>
                  <a:pt x="1171" y="400"/>
                </a:lnTo>
                <a:lnTo>
                  <a:pt x="1203" y="425"/>
                </a:lnTo>
                <a:lnTo>
                  <a:pt x="1235" y="451"/>
                </a:lnTo>
                <a:lnTo>
                  <a:pt x="1266" y="478"/>
                </a:lnTo>
                <a:lnTo>
                  <a:pt x="1295" y="506"/>
                </a:lnTo>
                <a:lnTo>
                  <a:pt x="1326" y="533"/>
                </a:lnTo>
                <a:lnTo>
                  <a:pt x="1355" y="561"/>
                </a:lnTo>
                <a:lnTo>
                  <a:pt x="1383" y="591"/>
                </a:lnTo>
                <a:lnTo>
                  <a:pt x="1412" y="621"/>
                </a:lnTo>
                <a:lnTo>
                  <a:pt x="1439" y="651"/>
                </a:lnTo>
                <a:lnTo>
                  <a:pt x="1465" y="682"/>
                </a:lnTo>
                <a:lnTo>
                  <a:pt x="1491" y="714"/>
                </a:lnTo>
                <a:lnTo>
                  <a:pt x="1517" y="746"/>
                </a:lnTo>
                <a:lnTo>
                  <a:pt x="1542" y="778"/>
                </a:lnTo>
                <a:lnTo>
                  <a:pt x="1566" y="811"/>
                </a:lnTo>
                <a:lnTo>
                  <a:pt x="1589" y="846"/>
                </a:lnTo>
                <a:lnTo>
                  <a:pt x="1611" y="880"/>
                </a:lnTo>
                <a:lnTo>
                  <a:pt x="1634" y="915"/>
                </a:lnTo>
                <a:lnTo>
                  <a:pt x="1655" y="949"/>
                </a:lnTo>
                <a:lnTo>
                  <a:pt x="1675" y="985"/>
                </a:lnTo>
                <a:lnTo>
                  <a:pt x="1695" y="1022"/>
                </a:lnTo>
                <a:lnTo>
                  <a:pt x="1714" y="1058"/>
                </a:lnTo>
                <a:lnTo>
                  <a:pt x="1732" y="1095"/>
                </a:lnTo>
                <a:lnTo>
                  <a:pt x="1749" y="1132"/>
                </a:lnTo>
                <a:lnTo>
                  <a:pt x="1766" y="1170"/>
                </a:lnTo>
                <a:lnTo>
                  <a:pt x="1782" y="1209"/>
                </a:lnTo>
                <a:lnTo>
                  <a:pt x="1796" y="1248"/>
                </a:lnTo>
                <a:lnTo>
                  <a:pt x="1811" y="1287"/>
                </a:lnTo>
                <a:lnTo>
                  <a:pt x="1824" y="1327"/>
                </a:lnTo>
                <a:lnTo>
                  <a:pt x="1837" y="1366"/>
                </a:lnTo>
                <a:lnTo>
                  <a:pt x="1849" y="1407"/>
                </a:lnTo>
                <a:lnTo>
                  <a:pt x="1859" y="1447"/>
                </a:lnTo>
                <a:lnTo>
                  <a:pt x="1869" y="1489"/>
                </a:lnTo>
                <a:lnTo>
                  <a:pt x="1878" y="1531"/>
                </a:lnTo>
                <a:lnTo>
                  <a:pt x="1885" y="1572"/>
                </a:lnTo>
                <a:lnTo>
                  <a:pt x="1893" y="1614"/>
                </a:lnTo>
                <a:lnTo>
                  <a:pt x="1900" y="1657"/>
                </a:lnTo>
                <a:lnTo>
                  <a:pt x="1904" y="1699"/>
                </a:lnTo>
                <a:lnTo>
                  <a:pt x="1909" y="1742"/>
                </a:lnTo>
                <a:lnTo>
                  <a:pt x="1913" y="1785"/>
                </a:lnTo>
                <a:lnTo>
                  <a:pt x="1915" y="1829"/>
                </a:lnTo>
                <a:lnTo>
                  <a:pt x="1916" y="1872"/>
                </a:lnTo>
                <a:lnTo>
                  <a:pt x="1916" y="1915"/>
                </a:lnTo>
              </a:path>
            </a:pathLst>
          </a:custGeom>
          <a:noFill/>
          <a:ln w="6350">
            <a:solidFill>
              <a:srgbClr val="1F1A17"/>
            </a:solidFill>
            <a:round/>
            <a:headEnd/>
            <a:tailEnd/>
          </a:ln>
        </p:spPr>
        <p:txBody>
          <a:bodyPr/>
          <a:lstStyle/>
          <a:p>
            <a:endParaRPr lang="en-US"/>
          </a:p>
        </p:txBody>
      </p:sp>
      <p:sp>
        <p:nvSpPr>
          <p:cNvPr id="27680" name="Freeform 31"/>
          <p:cNvSpPr>
            <a:spLocks/>
          </p:cNvSpPr>
          <p:nvPr/>
        </p:nvSpPr>
        <p:spPr bwMode="auto">
          <a:xfrm>
            <a:off x="7370763" y="4176713"/>
            <a:ext cx="309562" cy="700087"/>
          </a:xfrm>
          <a:custGeom>
            <a:avLst/>
            <a:gdLst>
              <a:gd name="T0" fmla="*/ 2147483647 w 586"/>
              <a:gd name="T1" fmla="*/ 0 h 1321"/>
              <a:gd name="T2" fmla="*/ 2147483647 w 586"/>
              <a:gd name="T3" fmla="*/ 2147483647 h 1321"/>
              <a:gd name="T4" fmla="*/ 2147483647 w 586"/>
              <a:gd name="T5" fmla="*/ 2147483647 h 1321"/>
              <a:gd name="T6" fmla="*/ 2147483647 w 586"/>
              <a:gd name="T7" fmla="*/ 2147483647 h 1321"/>
              <a:gd name="T8" fmla="*/ 2147483647 w 586"/>
              <a:gd name="T9" fmla="*/ 2147483647 h 1321"/>
              <a:gd name="T10" fmla="*/ 2147483647 w 586"/>
              <a:gd name="T11" fmla="*/ 2147483647 h 1321"/>
              <a:gd name="T12" fmla="*/ 2147483647 w 586"/>
              <a:gd name="T13" fmla="*/ 2147483647 h 1321"/>
              <a:gd name="T14" fmla="*/ 2147483647 w 586"/>
              <a:gd name="T15" fmla="*/ 2147483647 h 1321"/>
              <a:gd name="T16" fmla="*/ 2147483647 w 586"/>
              <a:gd name="T17" fmla="*/ 2147483647 h 1321"/>
              <a:gd name="T18" fmla="*/ 2147483647 w 586"/>
              <a:gd name="T19" fmla="*/ 2147483647 h 1321"/>
              <a:gd name="T20" fmla="*/ 2147483647 w 586"/>
              <a:gd name="T21" fmla="*/ 2147483647 h 1321"/>
              <a:gd name="T22" fmla="*/ 2147483647 w 586"/>
              <a:gd name="T23" fmla="*/ 2147483647 h 1321"/>
              <a:gd name="T24" fmla="*/ 2147483647 w 586"/>
              <a:gd name="T25" fmla="*/ 2147483647 h 1321"/>
              <a:gd name="T26" fmla="*/ 2147483647 w 586"/>
              <a:gd name="T27" fmla="*/ 2147483647 h 1321"/>
              <a:gd name="T28" fmla="*/ 2147483647 w 586"/>
              <a:gd name="T29" fmla="*/ 2147483647 h 1321"/>
              <a:gd name="T30" fmla="*/ 2147483647 w 586"/>
              <a:gd name="T31" fmla="*/ 2147483647 h 1321"/>
              <a:gd name="T32" fmla="*/ 2147483647 w 586"/>
              <a:gd name="T33" fmla="*/ 2147483647 h 1321"/>
              <a:gd name="T34" fmla="*/ 2147483647 w 586"/>
              <a:gd name="T35" fmla="*/ 2147483647 h 1321"/>
              <a:gd name="T36" fmla="*/ 2147483647 w 586"/>
              <a:gd name="T37" fmla="*/ 2147483647 h 1321"/>
              <a:gd name="T38" fmla="*/ 2147483647 w 586"/>
              <a:gd name="T39" fmla="*/ 2147483647 h 1321"/>
              <a:gd name="T40" fmla="*/ 2147483647 w 586"/>
              <a:gd name="T41" fmla="*/ 2147483647 h 1321"/>
              <a:gd name="T42" fmla="*/ 2147483647 w 586"/>
              <a:gd name="T43" fmla="*/ 2147483647 h 1321"/>
              <a:gd name="T44" fmla="*/ 2147483647 w 586"/>
              <a:gd name="T45" fmla="*/ 2147483647 h 1321"/>
              <a:gd name="T46" fmla="*/ 2147483647 w 586"/>
              <a:gd name="T47" fmla="*/ 2147483647 h 1321"/>
              <a:gd name="T48" fmla="*/ 2147483647 w 586"/>
              <a:gd name="T49" fmla="*/ 2147483647 h 1321"/>
              <a:gd name="T50" fmla="*/ 2147483647 w 586"/>
              <a:gd name="T51" fmla="*/ 2147483647 h 1321"/>
              <a:gd name="T52" fmla="*/ 2147483647 w 586"/>
              <a:gd name="T53" fmla="*/ 2147483647 h 1321"/>
              <a:gd name="T54" fmla="*/ 2147483647 w 586"/>
              <a:gd name="T55" fmla="*/ 2147483647 h 1321"/>
              <a:gd name="T56" fmla="*/ 2147483647 w 586"/>
              <a:gd name="T57" fmla="*/ 2147483647 h 1321"/>
              <a:gd name="T58" fmla="*/ 2147483647 w 586"/>
              <a:gd name="T59" fmla="*/ 2147483647 h 1321"/>
              <a:gd name="T60" fmla="*/ 2147483647 w 586"/>
              <a:gd name="T61" fmla="*/ 2147483647 h 1321"/>
              <a:gd name="T62" fmla="*/ 2147483647 w 586"/>
              <a:gd name="T63" fmla="*/ 2147483647 h 1321"/>
              <a:gd name="T64" fmla="*/ 0 w 586"/>
              <a:gd name="T65" fmla="*/ 2147483647 h 13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6"/>
              <a:gd name="T100" fmla="*/ 0 h 1321"/>
              <a:gd name="T101" fmla="*/ 586 w 586"/>
              <a:gd name="T102" fmla="*/ 1321 h 13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6" h="1321">
                <a:moveTo>
                  <a:pt x="586" y="0"/>
                </a:moveTo>
                <a:lnTo>
                  <a:pt x="586" y="42"/>
                </a:lnTo>
                <a:lnTo>
                  <a:pt x="584" y="85"/>
                </a:lnTo>
                <a:lnTo>
                  <a:pt x="580" y="128"/>
                </a:lnTo>
                <a:lnTo>
                  <a:pt x="574" y="171"/>
                </a:lnTo>
                <a:lnTo>
                  <a:pt x="567" y="214"/>
                </a:lnTo>
                <a:lnTo>
                  <a:pt x="560" y="258"/>
                </a:lnTo>
                <a:lnTo>
                  <a:pt x="551" y="300"/>
                </a:lnTo>
                <a:lnTo>
                  <a:pt x="539" y="344"/>
                </a:lnTo>
                <a:lnTo>
                  <a:pt x="527" y="387"/>
                </a:lnTo>
                <a:lnTo>
                  <a:pt x="514" y="431"/>
                </a:lnTo>
                <a:lnTo>
                  <a:pt x="500" y="475"/>
                </a:lnTo>
                <a:lnTo>
                  <a:pt x="484" y="518"/>
                </a:lnTo>
                <a:lnTo>
                  <a:pt x="468" y="562"/>
                </a:lnTo>
                <a:lnTo>
                  <a:pt x="450" y="605"/>
                </a:lnTo>
                <a:lnTo>
                  <a:pt x="431" y="648"/>
                </a:lnTo>
                <a:lnTo>
                  <a:pt x="411" y="690"/>
                </a:lnTo>
                <a:lnTo>
                  <a:pt x="390" y="733"/>
                </a:lnTo>
                <a:lnTo>
                  <a:pt x="369" y="776"/>
                </a:lnTo>
                <a:lnTo>
                  <a:pt x="346" y="818"/>
                </a:lnTo>
                <a:lnTo>
                  <a:pt x="324" y="859"/>
                </a:lnTo>
                <a:lnTo>
                  <a:pt x="300" y="901"/>
                </a:lnTo>
                <a:lnTo>
                  <a:pt x="275" y="941"/>
                </a:lnTo>
                <a:lnTo>
                  <a:pt x="250" y="982"/>
                </a:lnTo>
                <a:lnTo>
                  <a:pt x="224" y="1022"/>
                </a:lnTo>
                <a:lnTo>
                  <a:pt x="198" y="1061"/>
                </a:lnTo>
                <a:lnTo>
                  <a:pt x="171" y="1101"/>
                </a:lnTo>
                <a:lnTo>
                  <a:pt x="143" y="1139"/>
                </a:lnTo>
                <a:lnTo>
                  <a:pt x="115" y="1177"/>
                </a:lnTo>
                <a:lnTo>
                  <a:pt x="88" y="1214"/>
                </a:lnTo>
                <a:lnTo>
                  <a:pt x="58" y="1251"/>
                </a:lnTo>
                <a:lnTo>
                  <a:pt x="29" y="1286"/>
                </a:lnTo>
                <a:lnTo>
                  <a:pt x="0" y="1321"/>
                </a:lnTo>
              </a:path>
            </a:pathLst>
          </a:custGeom>
          <a:noFill/>
          <a:ln w="6350">
            <a:solidFill>
              <a:srgbClr val="1F1A17"/>
            </a:solidFill>
            <a:round/>
            <a:headEnd/>
            <a:tailEnd/>
          </a:ln>
        </p:spPr>
        <p:txBody>
          <a:bodyPr/>
          <a:lstStyle/>
          <a:p>
            <a:endParaRPr lang="en-US"/>
          </a:p>
        </p:txBody>
      </p:sp>
      <p:sp>
        <p:nvSpPr>
          <p:cNvPr id="27681" name="Line 32"/>
          <p:cNvSpPr>
            <a:spLocks noChangeShapeType="1"/>
          </p:cNvSpPr>
          <p:nvPr/>
        </p:nvSpPr>
        <p:spPr bwMode="auto">
          <a:xfrm flipV="1">
            <a:off x="6284913" y="3055938"/>
            <a:ext cx="85725" cy="98425"/>
          </a:xfrm>
          <a:prstGeom prst="line">
            <a:avLst/>
          </a:prstGeom>
          <a:noFill/>
          <a:ln w="6350">
            <a:solidFill>
              <a:srgbClr val="1F1A17"/>
            </a:solidFill>
            <a:round/>
            <a:headEnd/>
            <a:tailEnd/>
          </a:ln>
        </p:spPr>
        <p:txBody>
          <a:bodyPr/>
          <a:lstStyle/>
          <a:p>
            <a:endParaRPr lang="en-US"/>
          </a:p>
        </p:txBody>
      </p:sp>
      <p:sp>
        <p:nvSpPr>
          <p:cNvPr id="27682" name="Line 33"/>
          <p:cNvSpPr>
            <a:spLocks noChangeShapeType="1"/>
          </p:cNvSpPr>
          <p:nvPr/>
        </p:nvSpPr>
        <p:spPr bwMode="auto">
          <a:xfrm flipH="1">
            <a:off x="6399213" y="4119563"/>
            <a:ext cx="33337" cy="46037"/>
          </a:xfrm>
          <a:prstGeom prst="line">
            <a:avLst/>
          </a:prstGeom>
          <a:noFill/>
          <a:ln w="6350">
            <a:solidFill>
              <a:srgbClr val="1F1A17"/>
            </a:solidFill>
            <a:round/>
            <a:headEnd/>
            <a:tailEnd/>
          </a:ln>
        </p:spPr>
        <p:txBody>
          <a:bodyPr/>
          <a:lstStyle/>
          <a:p>
            <a:endParaRPr lang="en-US"/>
          </a:p>
        </p:txBody>
      </p:sp>
      <p:sp>
        <p:nvSpPr>
          <p:cNvPr id="27683" name="Freeform 34"/>
          <p:cNvSpPr>
            <a:spLocks/>
          </p:cNvSpPr>
          <p:nvPr/>
        </p:nvSpPr>
        <p:spPr bwMode="auto">
          <a:xfrm>
            <a:off x="5599113" y="3244850"/>
            <a:ext cx="349250" cy="333375"/>
          </a:xfrm>
          <a:custGeom>
            <a:avLst/>
            <a:gdLst>
              <a:gd name="T0" fmla="*/ 0 w 661"/>
              <a:gd name="T1" fmla="*/ 2147483647 h 632"/>
              <a:gd name="T2" fmla="*/ 2147483647 w 661"/>
              <a:gd name="T3" fmla="*/ 2147483647 h 632"/>
              <a:gd name="T4" fmla="*/ 2147483647 w 661"/>
              <a:gd name="T5" fmla="*/ 2147483647 h 632"/>
              <a:gd name="T6" fmla="*/ 2147483647 w 661"/>
              <a:gd name="T7" fmla="*/ 2147483647 h 632"/>
              <a:gd name="T8" fmla="*/ 2147483647 w 661"/>
              <a:gd name="T9" fmla="*/ 2147483647 h 632"/>
              <a:gd name="T10" fmla="*/ 2147483647 w 661"/>
              <a:gd name="T11" fmla="*/ 2147483647 h 632"/>
              <a:gd name="T12" fmla="*/ 2147483647 w 661"/>
              <a:gd name="T13" fmla="*/ 2147483647 h 632"/>
              <a:gd name="T14" fmla="*/ 2147483647 w 661"/>
              <a:gd name="T15" fmla="*/ 2147483647 h 632"/>
              <a:gd name="T16" fmla="*/ 2147483647 w 661"/>
              <a:gd name="T17" fmla="*/ 2147483647 h 632"/>
              <a:gd name="T18" fmla="*/ 2147483647 w 661"/>
              <a:gd name="T19" fmla="*/ 2147483647 h 632"/>
              <a:gd name="T20" fmla="*/ 2147483647 w 661"/>
              <a:gd name="T21" fmla="*/ 2147483647 h 632"/>
              <a:gd name="T22" fmla="*/ 2147483647 w 661"/>
              <a:gd name="T23" fmla="*/ 2147483647 h 632"/>
              <a:gd name="T24" fmla="*/ 2147483647 w 661"/>
              <a:gd name="T25" fmla="*/ 2147483647 h 632"/>
              <a:gd name="T26" fmla="*/ 2147483647 w 661"/>
              <a:gd name="T27" fmla="*/ 2147483647 h 632"/>
              <a:gd name="T28" fmla="*/ 2147483647 w 661"/>
              <a:gd name="T29" fmla="*/ 2147483647 h 632"/>
              <a:gd name="T30" fmla="*/ 2147483647 w 661"/>
              <a:gd name="T31" fmla="*/ 2147483647 h 632"/>
              <a:gd name="T32" fmla="*/ 2147483647 w 661"/>
              <a:gd name="T33" fmla="*/ 2147483647 h 632"/>
              <a:gd name="T34" fmla="*/ 2147483647 w 661"/>
              <a:gd name="T35" fmla="*/ 2147483647 h 632"/>
              <a:gd name="T36" fmla="*/ 2147483647 w 661"/>
              <a:gd name="T37" fmla="*/ 2147483647 h 632"/>
              <a:gd name="T38" fmla="*/ 2147483647 w 661"/>
              <a:gd name="T39" fmla="*/ 0 h 6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61"/>
              <a:gd name="T61" fmla="*/ 0 h 632"/>
              <a:gd name="T62" fmla="*/ 661 w 661"/>
              <a:gd name="T63" fmla="*/ 632 h 6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61" h="632">
                <a:moveTo>
                  <a:pt x="0" y="632"/>
                </a:moveTo>
                <a:lnTo>
                  <a:pt x="26" y="591"/>
                </a:lnTo>
                <a:lnTo>
                  <a:pt x="53" y="551"/>
                </a:lnTo>
                <a:lnTo>
                  <a:pt x="81" y="512"/>
                </a:lnTo>
                <a:lnTo>
                  <a:pt x="112" y="472"/>
                </a:lnTo>
                <a:lnTo>
                  <a:pt x="143" y="434"/>
                </a:lnTo>
                <a:lnTo>
                  <a:pt x="176" y="396"/>
                </a:lnTo>
                <a:lnTo>
                  <a:pt x="210" y="359"/>
                </a:lnTo>
                <a:lnTo>
                  <a:pt x="245" y="324"/>
                </a:lnTo>
                <a:lnTo>
                  <a:pt x="281" y="288"/>
                </a:lnTo>
                <a:lnTo>
                  <a:pt x="317" y="254"/>
                </a:lnTo>
                <a:lnTo>
                  <a:pt x="353" y="222"/>
                </a:lnTo>
                <a:lnTo>
                  <a:pt x="391" y="189"/>
                </a:lnTo>
                <a:lnTo>
                  <a:pt x="429" y="159"/>
                </a:lnTo>
                <a:lnTo>
                  <a:pt x="467" y="129"/>
                </a:lnTo>
                <a:lnTo>
                  <a:pt x="507" y="100"/>
                </a:lnTo>
                <a:lnTo>
                  <a:pt x="545" y="73"/>
                </a:lnTo>
                <a:lnTo>
                  <a:pt x="584" y="47"/>
                </a:lnTo>
                <a:lnTo>
                  <a:pt x="623" y="23"/>
                </a:lnTo>
                <a:lnTo>
                  <a:pt x="661" y="0"/>
                </a:lnTo>
              </a:path>
            </a:pathLst>
          </a:custGeom>
          <a:noFill/>
          <a:ln w="6350">
            <a:solidFill>
              <a:srgbClr val="1F1A17"/>
            </a:solidFill>
            <a:round/>
            <a:headEnd/>
            <a:tailEnd/>
          </a:ln>
        </p:spPr>
        <p:txBody>
          <a:bodyPr/>
          <a:lstStyle/>
          <a:p>
            <a:endParaRPr lang="en-US"/>
          </a:p>
        </p:txBody>
      </p:sp>
      <p:sp>
        <p:nvSpPr>
          <p:cNvPr id="27684" name="Line 35"/>
          <p:cNvSpPr>
            <a:spLocks noChangeShapeType="1"/>
          </p:cNvSpPr>
          <p:nvPr/>
        </p:nvSpPr>
        <p:spPr bwMode="auto">
          <a:xfrm>
            <a:off x="5948363" y="3244850"/>
            <a:ext cx="6350" cy="6350"/>
          </a:xfrm>
          <a:prstGeom prst="line">
            <a:avLst/>
          </a:prstGeom>
          <a:noFill/>
          <a:ln w="6350">
            <a:solidFill>
              <a:srgbClr val="1F1A17"/>
            </a:solidFill>
            <a:round/>
            <a:headEnd/>
            <a:tailEnd/>
          </a:ln>
        </p:spPr>
        <p:txBody>
          <a:bodyPr/>
          <a:lstStyle/>
          <a:p>
            <a:endParaRPr lang="en-US"/>
          </a:p>
        </p:txBody>
      </p:sp>
      <p:sp>
        <p:nvSpPr>
          <p:cNvPr id="27685" name="Freeform 36"/>
          <p:cNvSpPr>
            <a:spLocks/>
          </p:cNvSpPr>
          <p:nvPr/>
        </p:nvSpPr>
        <p:spPr bwMode="auto">
          <a:xfrm>
            <a:off x="5507038" y="3692525"/>
            <a:ext cx="941387" cy="519113"/>
          </a:xfrm>
          <a:custGeom>
            <a:avLst/>
            <a:gdLst>
              <a:gd name="T0" fmla="*/ 2147483647 w 1779"/>
              <a:gd name="T1" fmla="*/ 2147483647 h 980"/>
              <a:gd name="T2" fmla="*/ 2147483647 w 1779"/>
              <a:gd name="T3" fmla="*/ 2147483647 h 980"/>
              <a:gd name="T4" fmla="*/ 2147483647 w 1779"/>
              <a:gd name="T5" fmla="*/ 2147483647 h 980"/>
              <a:gd name="T6" fmla="*/ 0 w 1779"/>
              <a:gd name="T7" fmla="*/ 2147483647 h 980"/>
              <a:gd name="T8" fmla="*/ 2147483647 w 1779"/>
              <a:gd name="T9" fmla="*/ 0 h 980"/>
              <a:gd name="T10" fmla="*/ 0 60000 65536"/>
              <a:gd name="T11" fmla="*/ 0 60000 65536"/>
              <a:gd name="T12" fmla="*/ 0 60000 65536"/>
              <a:gd name="T13" fmla="*/ 0 60000 65536"/>
              <a:gd name="T14" fmla="*/ 0 60000 65536"/>
              <a:gd name="T15" fmla="*/ 0 w 1779"/>
              <a:gd name="T16" fmla="*/ 0 h 980"/>
              <a:gd name="T17" fmla="*/ 1779 w 1779"/>
              <a:gd name="T18" fmla="*/ 980 h 980"/>
            </a:gdLst>
            <a:ahLst/>
            <a:cxnLst>
              <a:cxn ang="T10">
                <a:pos x="T0" y="T1"/>
              </a:cxn>
              <a:cxn ang="T11">
                <a:pos x="T2" y="T3"/>
              </a:cxn>
              <a:cxn ang="T12">
                <a:pos x="T4" y="T5"/>
              </a:cxn>
              <a:cxn ang="T13">
                <a:pos x="T6" y="T7"/>
              </a:cxn>
              <a:cxn ang="T14">
                <a:pos x="T8" y="T9"/>
              </a:cxn>
            </a:cxnLst>
            <a:rect l="T15" t="T16" r="T17" b="T18"/>
            <a:pathLst>
              <a:path w="1779" h="980">
                <a:moveTo>
                  <a:pt x="1743" y="810"/>
                </a:moveTo>
                <a:lnTo>
                  <a:pt x="1779" y="850"/>
                </a:lnTo>
                <a:lnTo>
                  <a:pt x="1619" y="980"/>
                </a:lnTo>
                <a:lnTo>
                  <a:pt x="0" y="61"/>
                </a:lnTo>
                <a:lnTo>
                  <a:pt x="74" y="0"/>
                </a:lnTo>
              </a:path>
            </a:pathLst>
          </a:custGeom>
          <a:noFill/>
          <a:ln w="6350">
            <a:solidFill>
              <a:srgbClr val="1F1A17"/>
            </a:solidFill>
            <a:round/>
            <a:headEnd/>
            <a:tailEnd/>
          </a:ln>
        </p:spPr>
        <p:txBody>
          <a:bodyPr/>
          <a:lstStyle/>
          <a:p>
            <a:endParaRPr lang="en-US"/>
          </a:p>
        </p:txBody>
      </p:sp>
      <p:sp>
        <p:nvSpPr>
          <p:cNvPr id="27686" name="Freeform 37"/>
          <p:cNvSpPr>
            <a:spLocks/>
          </p:cNvSpPr>
          <p:nvPr/>
        </p:nvSpPr>
        <p:spPr bwMode="auto">
          <a:xfrm>
            <a:off x="5395913" y="4171950"/>
            <a:ext cx="1098550" cy="285750"/>
          </a:xfrm>
          <a:custGeom>
            <a:avLst/>
            <a:gdLst>
              <a:gd name="T0" fmla="*/ 2147483647 w 2077"/>
              <a:gd name="T1" fmla="*/ 2147483647 h 538"/>
              <a:gd name="T2" fmla="*/ 2147483647 w 2077"/>
              <a:gd name="T3" fmla="*/ 0 h 538"/>
              <a:gd name="T4" fmla="*/ 2147483647 w 2077"/>
              <a:gd name="T5" fmla="*/ 2147483647 h 538"/>
              <a:gd name="T6" fmla="*/ 0 w 2077"/>
              <a:gd name="T7" fmla="*/ 2147483647 h 538"/>
              <a:gd name="T8" fmla="*/ 2147483647 w 2077"/>
              <a:gd name="T9" fmla="*/ 2147483647 h 538"/>
              <a:gd name="T10" fmla="*/ 0 60000 65536"/>
              <a:gd name="T11" fmla="*/ 0 60000 65536"/>
              <a:gd name="T12" fmla="*/ 0 60000 65536"/>
              <a:gd name="T13" fmla="*/ 0 60000 65536"/>
              <a:gd name="T14" fmla="*/ 0 60000 65536"/>
              <a:gd name="T15" fmla="*/ 0 w 2077"/>
              <a:gd name="T16" fmla="*/ 0 h 538"/>
              <a:gd name="T17" fmla="*/ 2077 w 2077"/>
              <a:gd name="T18" fmla="*/ 538 h 538"/>
            </a:gdLst>
            <a:ahLst/>
            <a:cxnLst>
              <a:cxn ang="T10">
                <a:pos x="T0" y="T1"/>
              </a:cxn>
              <a:cxn ang="T11">
                <a:pos x="T2" y="T3"/>
              </a:cxn>
              <a:cxn ang="T12">
                <a:pos x="T4" y="T5"/>
              </a:cxn>
              <a:cxn ang="T13">
                <a:pos x="T6" y="T7"/>
              </a:cxn>
              <a:cxn ang="T14">
                <a:pos x="T8" y="T9"/>
              </a:cxn>
            </a:cxnLst>
            <a:rect l="T15" t="T16" r="T17" b="T18"/>
            <a:pathLst>
              <a:path w="2077" h="538">
                <a:moveTo>
                  <a:pt x="1874" y="41"/>
                </a:moveTo>
                <a:lnTo>
                  <a:pt x="2077" y="0"/>
                </a:lnTo>
                <a:lnTo>
                  <a:pt x="1838" y="189"/>
                </a:lnTo>
                <a:lnTo>
                  <a:pt x="0" y="538"/>
                </a:lnTo>
                <a:lnTo>
                  <a:pt x="157" y="413"/>
                </a:lnTo>
              </a:path>
            </a:pathLst>
          </a:custGeom>
          <a:noFill/>
          <a:ln w="6350">
            <a:solidFill>
              <a:srgbClr val="1F1A17"/>
            </a:solidFill>
            <a:round/>
            <a:headEnd/>
            <a:tailEnd/>
          </a:ln>
        </p:spPr>
        <p:txBody>
          <a:bodyPr/>
          <a:lstStyle/>
          <a:p>
            <a:endParaRPr lang="en-US"/>
          </a:p>
        </p:txBody>
      </p:sp>
      <p:sp>
        <p:nvSpPr>
          <p:cNvPr id="27687" name="Freeform 38"/>
          <p:cNvSpPr>
            <a:spLocks/>
          </p:cNvSpPr>
          <p:nvPr/>
        </p:nvSpPr>
        <p:spPr bwMode="auto">
          <a:xfrm>
            <a:off x="5924550" y="3157538"/>
            <a:ext cx="517525" cy="966787"/>
          </a:xfrm>
          <a:custGeom>
            <a:avLst/>
            <a:gdLst>
              <a:gd name="T0" fmla="*/ 0 w 979"/>
              <a:gd name="T1" fmla="*/ 2147483647 h 1827"/>
              <a:gd name="T2" fmla="*/ 2147483647 w 979"/>
              <a:gd name="T3" fmla="*/ 2147483647 h 1827"/>
              <a:gd name="T4" fmla="*/ 2147483647 w 979"/>
              <a:gd name="T5" fmla="*/ 2147483647 h 1827"/>
              <a:gd name="T6" fmla="*/ 2147483647 w 979"/>
              <a:gd name="T7" fmla="*/ 2147483647 h 1827"/>
              <a:gd name="T8" fmla="*/ 2147483647 w 979"/>
              <a:gd name="T9" fmla="*/ 2147483647 h 1827"/>
              <a:gd name="T10" fmla="*/ 2147483647 w 979"/>
              <a:gd name="T11" fmla="*/ 2147483647 h 1827"/>
              <a:gd name="T12" fmla="*/ 2147483647 w 979"/>
              <a:gd name="T13" fmla="*/ 2147483647 h 1827"/>
              <a:gd name="T14" fmla="*/ 2147483647 w 979"/>
              <a:gd name="T15" fmla="*/ 2147483647 h 1827"/>
              <a:gd name="T16" fmla="*/ 2147483647 w 979"/>
              <a:gd name="T17" fmla="*/ 2147483647 h 1827"/>
              <a:gd name="T18" fmla="*/ 2147483647 w 979"/>
              <a:gd name="T19" fmla="*/ 2147483647 h 1827"/>
              <a:gd name="T20" fmla="*/ 2147483647 w 979"/>
              <a:gd name="T21" fmla="*/ 2147483647 h 1827"/>
              <a:gd name="T22" fmla="*/ 2147483647 w 979"/>
              <a:gd name="T23" fmla="*/ 2147483647 h 1827"/>
              <a:gd name="T24" fmla="*/ 2147483647 w 979"/>
              <a:gd name="T25" fmla="*/ 2147483647 h 1827"/>
              <a:gd name="T26" fmla="*/ 2147483647 w 979"/>
              <a:gd name="T27" fmla="*/ 2147483647 h 1827"/>
              <a:gd name="T28" fmla="*/ 2147483647 w 979"/>
              <a:gd name="T29" fmla="*/ 2147483647 h 1827"/>
              <a:gd name="T30" fmla="*/ 2147483647 w 979"/>
              <a:gd name="T31" fmla="*/ 0 h 1827"/>
              <a:gd name="T32" fmla="*/ 2147483647 w 979"/>
              <a:gd name="T33" fmla="*/ 0 h 1827"/>
              <a:gd name="T34" fmla="*/ 2147483647 w 979"/>
              <a:gd name="T35" fmla="*/ 0 h 1827"/>
              <a:gd name="T36" fmla="*/ 2147483647 w 979"/>
              <a:gd name="T37" fmla="*/ 2147483647 h 1827"/>
              <a:gd name="T38" fmla="*/ 2147483647 w 979"/>
              <a:gd name="T39" fmla="*/ 2147483647 h 1827"/>
              <a:gd name="T40" fmla="*/ 0 w 979"/>
              <a:gd name="T41" fmla="*/ 2147483647 h 1827"/>
              <a:gd name="T42" fmla="*/ 0 w 979"/>
              <a:gd name="T43" fmla="*/ 2147483647 h 18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79"/>
              <a:gd name="T67" fmla="*/ 0 h 1827"/>
              <a:gd name="T68" fmla="*/ 979 w 979"/>
              <a:gd name="T69" fmla="*/ 1827 h 18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79" h="1827">
                <a:moveTo>
                  <a:pt x="0" y="256"/>
                </a:moveTo>
                <a:lnTo>
                  <a:pt x="41" y="232"/>
                </a:lnTo>
                <a:lnTo>
                  <a:pt x="83" y="208"/>
                </a:lnTo>
                <a:lnTo>
                  <a:pt x="125" y="186"/>
                </a:lnTo>
                <a:lnTo>
                  <a:pt x="169" y="163"/>
                </a:lnTo>
                <a:lnTo>
                  <a:pt x="213" y="143"/>
                </a:lnTo>
                <a:lnTo>
                  <a:pt x="257" y="123"/>
                </a:lnTo>
                <a:lnTo>
                  <a:pt x="302" y="105"/>
                </a:lnTo>
                <a:lnTo>
                  <a:pt x="349" y="87"/>
                </a:lnTo>
                <a:lnTo>
                  <a:pt x="395" y="71"/>
                </a:lnTo>
                <a:lnTo>
                  <a:pt x="441" y="56"/>
                </a:lnTo>
                <a:lnTo>
                  <a:pt x="489" y="42"/>
                </a:lnTo>
                <a:lnTo>
                  <a:pt x="536" y="30"/>
                </a:lnTo>
                <a:lnTo>
                  <a:pt x="584" y="18"/>
                </a:lnTo>
                <a:lnTo>
                  <a:pt x="632" y="8"/>
                </a:lnTo>
                <a:lnTo>
                  <a:pt x="681" y="0"/>
                </a:lnTo>
                <a:lnTo>
                  <a:pt x="680" y="0"/>
                </a:lnTo>
                <a:lnTo>
                  <a:pt x="979" y="1827"/>
                </a:lnTo>
                <a:lnTo>
                  <a:pt x="3" y="251"/>
                </a:lnTo>
                <a:lnTo>
                  <a:pt x="0" y="256"/>
                </a:lnTo>
                <a:close/>
              </a:path>
            </a:pathLst>
          </a:custGeom>
          <a:solidFill>
            <a:srgbClr val="D0DCF4"/>
          </a:solidFill>
          <a:ln w="9525">
            <a:noFill/>
            <a:round/>
            <a:headEnd/>
            <a:tailEnd/>
          </a:ln>
        </p:spPr>
        <p:txBody>
          <a:bodyPr/>
          <a:lstStyle/>
          <a:p>
            <a:endParaRPr lang="en-US"/>
          </a:p>
        </p:txBody>
      </p:sp>
      <p:sp>
        <p:nvSpPr>
          <p:cNvPr id="27688" name="Freeform 39"/>
          <p:cNvSpPr>
            <a:spLocks/>
          </p:cNvSpPr>
          <p:nvPr/>
        </p:nvSpPr>
        <p:spPr bwMode="auto">
          <a:xfrm>
            <a:off x="5924550" y="3157538"/>
            <a:ext cx="517525" cy="966787"/>
          </a:xfrm>
          <a:custGeom>
            <a:avLst/>
            <a:gdLst>
              <a:gd name="T0" fmla="*/ 0 w 979"/>
              <a:gd name="T1" fmla="*/ 2147483647 h 1827"/>
              <a:gd name="T2" fmla="*/ 2147483647 w 979"/>
              <a:gd name="T3" fmla="*/ 2147483647 h 1827"/>
              <a:gd name="T4" fmla="*/ 2147483647 w 979"/>
              <a:gd name="T5" fmla="*/ 2147483647 h 1827"/>
              <a:gd name="T6" fmla="*/ 2147483647 w 979"/>
              <a:gd name="T7" fmla="*/ 2147483647 h 1827"/>
              <a:gd name="T8" fmla="*/ 2147483647 w 979"/>
              <a:gd name="T9" fmla="*/ 2147483647 h 1827"/>
              <a:gd name="T10" fmla="*/ 2147483647 w 979"/>
              <a:gd name="T11" fmla="*/ 2147483647 h 1827"/>
              <a:gd name="T12" fmla="*/ 2147483647 w 979"/>
              <a:gd name="T13" fmla="*/ 2147483647 h 1827"/>
              <a:gd name="T14" fmla="*/ 2147483647 w 979"/>
              <a:gd name="T15" fmla="*/ 2147483647 h 1827"/>
              <a:gd name="T16" fmla="*/ 2147483647 w 979"/>
              <a:gd name="T17" fmla="*/ 2147483647 h 1827"/>
              <a:gd name="T18" fmla="*/ 2147483647 w 979"/>
              <a:gd name="T19" fmla="*/ 2147483647 h 1827"/>
              <a:gd name="T20" fmla="*/ 2147483647 w 979"/>
              <a:gd name="T21" fmla="*/ 2147483647 h 1827"/>
              <a:gd name="T22" fmla="*/ 2147483647 w 979"/>
              <a:gd name="T23" fmla="*/ 2147483647 h 1827"/>
              <a:gd name="T24" fmla="*/ 2147483647 w 979"/>
              <a:gd name="T25" fmla="*/ 2147483647 h 1827"/>
              <a:gd name="T26" fmla="*/ 2147483647 w 979"/>
              <a:gd name="T27" fmla="*/ 2147483647 h 1827"/>
              <a:gd name="T28" fmla="*/ 2147483647 w 979"/>
              <a:gd name="T29" fmla="*/ 2147483647 h 1827"/>
              <a:gd name="T30" fmla="*/ 2147483647 w 979"/>
              <a:gd name="T31" fmla="*/ 0 h 1827"/>
              <a:gd name="T32" fmla="*/ 2147483647 w 979"/>
              <a:gd name="T33" fmla="*/ 0 h 1827"/>
              <a:gd name="T34" fmla="*/ 2147483647 w 979"/>
              <a:gd name="T35" fmla="*/ 0 h 1827"/>
              <a:gd name="T36" fmla="*/ 2147483647 w 979"/>
              <a:gd name="T37" fmla="*/ 2147483647 h 1827"/>
              <a:gd name="T38" fmla="*/ 2147483647 w 979"/>
              <a:gd name="T39" fmla="*/ 2147483647 h 1827"/>
              <a:gd name="T40" fmla="*/ 0 w 979"/>
              <a:gd name="T41" fmla="*/ 2147483647 h 1827"/>
              <a:gd name="T42" fmla="*/ 0 w 979"/>
              <a:gd name="T43" fmla="*/ 2147483647 h 1827"/>
              <a:gd name="T44" fmla="*/ 0 w 979"/>
              <a:gd name="T45" fmla="*/ 2147483647 h 18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9"/>
              <a:gd name="T70" fmla="*/ 0 h 1827"/>
              <a:gd name="T71" fmla="*/ 979 w 979"/>
              <a:gd name="T72" fmla="*/ 1827 h 18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9" h="1827">
                <a:moveTo>
                  <a:pt x="0" y="256"/>
                </a:moveTo>
                <a:lnTo>
                  <a:pt x="41" y="232"/>
                </a:lnTo>
                <a:lnTo>
                  <a:pt x="83" y="208"/>
                </a:lnTo>
                <a:lnTo>
                  <a:pt x="125" y="186"/>
                </a:lnTo>
                <a:lnTo>
                  <a:pt x="169" y="163"/>
                </a:lnTo>
                <a:lnTo>
                  <a:pt x="213" y="143"/>
                </a:lnTo>
                <a:lnTo>
                  <a:pt x="257" y="123"/>
                </a:lnTo>
                <a:lnTo>
                  <a:pt x="302" y="105"/>
                </a:lnTo>
                <a:lnTo>
                  <a:pt x="349" y="87"/>
                </a:lnTo>
                <a:lnTo>
                  <a:pt x="395" y="71"/>
                </a:lnTo>
                <a:lnTo>
                  <a:pt x="441" y="56"/>
                </a:lnTo>
                <a:lnTo>
                  <a:pt x="489" y="42"/>
                </a:lnTo>
                <a:lnTo>
                  <a:pt x="536" y="30"/>
                </a:lnTo>
                <a:lnTo>
                  <a:pt x="584" y="18"/>
                </a:lnTo>
                <a:lnTo>
                  <a:pt x="632" y="8"/>
                </a:lnTo>
                <a:lnTo>
                  <a:pt x="681" y="0"/>
                </a:lnTo>
                <a:lnTo>
                  <a:pt x="680" y="0"/>
                </a:lnTo>
                <a:lnTo>
                  <a:pt x="979" y="1827"/>
                </a:lnTo>
                <a:lnTo>
                  <a:pt x="3" y="251"/>
                </a:lnTo>
                <a:lnTo>
                  <a:pt x="0" y="256"/>
                </a:lnTo>
              </a:path>
            </a:pathLst>
          </a:custGeom>
          <a:noFill/>
          <a:ln w="6350">
            <a:solidFill>
              <a:srgbClr val="1F1A17"/>
            </a:solidFill>
            <a:round/>
            <a:headEnd/>
            <a:tailEnd/>
          </a:ln>
        </p:spPr>
        <p:txBody>
          <a:bodyPr/>
          <a:lstStyle/>
          <a:p>
            <a:endParaRPr lang="en-US"/>
          </a:p>
        </p:txBody>
      </p:sp>
      <p:sp>
        <p:nvSpPr>
          <p:cNvPr id="27689" name="Freeform 40"/>
          <p:cNvSpPr>
            <a:spLocks/>
          </p:cNvSpPr>
          <p:nvPr/>
        </p:nvSpPr>
        <p:spPr bwMode="auto">
          <a:xfrm>
            <a:off x="5926138" y="3157538"/>
            <a:ext cx="358775" cy="131762"/>
          </a:xfrm>
          <a:custGeom>
            <a:avLst/>
            <a:gdLst>
              <a:gd name="T0" fmla="*/ 2147483647 w 678"/>
              <a:gd name="T1" fmla="*/ 0 h 251"/>
              <a:gd name="T2" fmla="*/ 2147483647 w 678"/>
              <a:gd name="T3" fmla="*/ 2147483647 h 251"/>
              <a:gd name="T4" fmla="*/ 2147483647 w 678"/>
              <a:gd name="T5" fmla="*/ 2147483647 h 251"/>
              <a:gd name="T6" fmla="*/ 2147483647 w 678"/>
              <a:gd name="T7" fmla="*/ 2147483647 h 251"/>
              <a:gd name="T8" fmla="*/ 2147483647 w 678"/>
              <a:gd name="T9" fmla="*/ 2147483647 h 251"/>
              <a:gd name="T10" fmla="*/ 2147483647 w 678"/>
              <a:gd name="T11" fmla="*/ 2147483647 h 251"/>
              <a:gd name="T12" fmla="*/ 2147483647 w 678"/>
              <a:gd name="T13" fmla="*/ 2147483647 h 251"/>
              <a:gd name="T14" fmla="*/ 2147483647 w 678"/>
              <a:gd name="T15" fmla="*/ 2147483647 h 251"/>
              <a:gd name="T16" fmla="*/ 2147483647 w 678"/>
              <a:gd name="T17" fmla="*/ 2147483647 h 251"/>
              <a:gd name="T18" fmla="*/ 2147483647 w 678"/>
              <a:gd name="T19" fmla="*/ 2147483647 h 251"/>
              <a:gd name="T20" fmla="*/ 2147483647 w 678"/>
              <a:gd name="T21" fmla="*/ 2147483647 h 251"/>
              <a:gd name="T22" fmla="*/ 2147483647 w 678"/>
              <a:gd name="T23" fmla="*/ 2147483647 h 251"/>
              <a:gd name="T24" fmla="*/ 2147483647 w 678"/>
              <a:gd name="T25" fmla="*/ 2147483647 h 251"/>
              <a:gd name="T26" fmla="*/ 2147483647 w 678"/>
              <a:gd name="T27" fmla="*/ 2147483647 h 251"/>
              <a:gd name="T28" fmla="*/ 2147483647 w 678"/>
              <a:gd name="T29" fmla="*/ 2147483647 h 251"/>
              <a:gd name="T30" fmla="*/ 0 w 678"/>
              <a:gd name="T31" fmla="*/ 2147483647 h 2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8"/>
              <a:gd name="T49" fmla="*/ 0 h 251"/>
              <a:gd name="T50" fmla="*/ 678 w 678"/>
              <a:gd name="T51" fmla="*/ 251 h 2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8" h="251">
                <a:moveTo>
                  <a:pt x="678" y="0"/>
                </a:moveTo>
                <a:lnTo>
                  <a:pt x="629" y="8"/>
                </a:lnTo>
                <a:lnTo>
                  <a:pt x="581" y="18"/>
                </a:lnTo>
                <a:lnTo>
                  <a:pt x="533" y="29"/>
                </a:lnTo>
                <a:lnTo>
                  <a:pt x="486" y="41"/>
                </a:lnTo>
                <a:lnTo>
                  <a:pt x="439" y="55"/>
                </a:lnTo>
                <a:lnTo>
                  <a:pt x="393" y="69"/>
                </a:lnTo>
                <a:lnTo>
                  <a:pt x="347" y="85"/>
                </a:lnTo>
                <a:lnTo>
                  <a:pt x="302" y="101"/>
                </a:lnTo>
                <a:lnTo>
                  <a:pt x="257" y="119"/>
                </a:lnTo>
                <a:lnTo>
                  <a:pt x="213" y="139"/>
                </a:lnTo>
                <a:lnTo>
                  <a:pt x="169" y="159"/>
                </a:lnTo>
                <a:lnTo>
                  <a:pt x="126" y="181"/>
                </a:lnTo>
                <a:lnTo>
                  <a:pt x="83" y="202"/>
                </a:lnTo>
                <a:lnTo>
                  <a:pt x="42" y="226"/>
                </a:lnTo>
                <a:lnTo>
                  <a:pt x="0" y="251"/>
                </a:lnTo>
              </a:path>
            </a:pathLst>
          </a:custGeom>
          <a:noFill/>
          <a:ln w="6350">
            <a:solidFill>
              <a:srgbClr val="1F1A17"/>
            </a:solidFill>
            <a:round/>
            <a:headEnd/>
            <a:tailEnd/>
          </a:ln>
        </p:spPr>
        <p:txBody>
          <a:bodyPr/>
          <a:lstStyle/>
          <a:p>
            <a:endParaRPr lang="en-US"/>
          </a:p>
        </p:txBody>
      </p:sp>
      <p:sp>
        <p:nvSpPr>
          <p:cNvPr id="27690" name="Line 41"/>
          <p:cNvSpPr>
            <a:spLocks noChangeShapeType="1"/>
          </p:cNvSpPr>
          <p:nvPr/>
        </p:nvSpPr>
        <p:spPr bwMode="auto">
          <a:xfrm flipV="1">
            <a:off x="5926138" y="3190875"/>
            <a:ext cx="76200" cy="98425"/>
          </a:xfrm>
          <a:prstGeom prst="line">
            <a:avLst/>
          </a:prstGeom>
          <a:noFill/>
          <a:ln w="6350">
            <a:solidFill>
              <a:srgbClr val="1F1A17"/>
            </a:solidFill>
            <a:round/>
            <a:headEnd/>
            <a:tailEnd/>
          </a:ln>
        </p:spPr>
        <p:txBody>
          <a:bodyPr/>
          <a:lstStyle/>
          <a:p>
            <a:endParaRPr lang="en-US"/>
          </a:p>
        </p:txBody>
      </p:sp>
      <p:sp>
        <p:nvSpPr>
          <p:cNvPr id="27691" name="Freeform 42"/>
          <p:cNvSpPr>
            <a:spLocks/>
          </p:cNvSpPr>
          <p:nvPr/>
        </p:nvSpPr>
        <p:spPr bwMode="auto">
          <a:xfrm>
            <a:off x="6002338" y="3057525"/>
            <a:ext cx="363537" cy="133350"/>
          </a:xfrm>
          <a:custGeom>
            <a:avLst/>
            <a:gdLst>
              <a:gd name="T0" fmla="*/ 0 w 687"/>
              <a:gd name="T1" fmla="*/ 2147483647 h 254"/>
              <a:gd name="T2" fmla="*/ 2147483647 w 687"/>
              <a:gd name="T3" fmla="*/ 2147483647 h 254"/>
              <a:gd name="T4" fmla="*/ 2147483647 w 687"/>
              <a:gd name="T5" fmla="*/ 2147483647 h 254"/>
              <a:gd name="T6" fmla="*/ 2147483647 w 687"/>
              <a:gd name="T7" fmla="*/ 2147483647 h 254"/>
              <a:gd name="T8" fmla="*/ 2147483647 w 687"/>
              <a:gd name="T9" fmla="*/ 2147483647 h 254"/>
              <a:gd name="T10" fmla="*/ 2147483647 w 687"/>
              <a:gd name="T11" fmla="*/ 2147483647 h 254"/>
              <a:gd name="T12" fmla="*/ 2147483647 w 687"/>
              <a:gd name="T13" fmla="*/ 2147483647 h 254"/>
              <a:gd name="T14" fmla="*/ 2147483647 w 687"/>
              <a:gd name="T15" fmla="*/ 2147483647 h 254"/>
              <a:gd name="T16" fmla="*/ 2147483647 w 687"/>
              <a:gd name="T17" fmla="*/ 2147483647 h 254"/>
              <a:gd name="T18" fmla="*/ 2147483647 w 687"/>
              <a:gd name="T19" fmla="*/ 2147483647 h 254"/>
              <a:gd name="T20" fmla="*/ 2147483647 w 687"/>
              <a:gd name="T21" fmla="*/ 2147483647 h 254"/>
              <a:gd name="T22" fmla="*/ 2147483647 w 687"/>
              <a:gd name="T23" fmla="*/ 2147483647 h 254"/>
              <a:gd name="T24" fmla="*/ 2147483647 w 687"/>
              <a:gd name="T25" fmla="*/ 2147483647 h 254"/>
              <a:gd name="T26" fmla="*/ 2147483647 w 687"/>
              <a:gd name="T27" fmla="*/ 2147483647 h 254"/>
              <a:gd name="T28" fmla="*/ 2147483647 w 687"/>
              <a:gd name="T29" fmla="*/ 2147483647 h 254"/>
              <a:gd name="T30" fmla="*/ 2147483647 w 687"/>
              <a:gd name="T31" fmla="*/ 0 h 2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7"/>
              <a:gd name="T49" fmla="*/ 0 h 254"/>
              <a:gd name="T50" fmla="*/ 687 w 687"/>
              <a:gd name="T51" fmla="*/ 254 h 2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7" h="254">
                <a:moveTo>
                  <a:pt x="0" y="254"/>
                </a:moveTo>
                <a:lnTo>
                  <a:pt x="42" y="230"/>
                </a:lnTo>
                <a:lnTo>
                  <a:pt x="84" y="206"/>
                </a:lnTo>
                <a:lnTo>
                  <a:pt x="127" y="183"/>
                </a:lnTo>
                <a:lnTo>
                  <a:pt x="171" y="162"/>
                </a:lnTo>
                <a:lnTo>
                  <a:pt x="215" y="142"/>
                </a:lnTo>
                <a:lnTo>
                  <a:pt x="260" y="121"/>
                </a:lnTo>
                <a:lnTo>
                  <a:pt x="305" y="103"/>
                </a:lnTo>
                <a:lnTo>
                  <a:pt x="351" y="87"/>
                </a:lnTo>
                <a:lnTo>
                  <a:pt x="398" y="70"/>
                </a:lnTo>
                <a:lnTo>
                  <a:pt x="445" y="56"/>
                </a:lnTo>
                <a:lnTo>
                  <a:pt x="493" y="42"/>
                </a:lnTo>
                <a:lnTo>
                  <a:pt x="540" y="30"/>
                </a:lnTo>
                <a:lnTo>
                  <a:pt x="589" y="19"/>
                </a:lnTo>
                <a:lnTo>
                  <a:pt x="639" y="8"/>
                </a:lnTo>
                <a:lnTo>
                  <a:pt x="687" y="0"/>
                </a:lnTo>
              </a:path>
            </a:pathLst>
          </a:custGeom>
          <a:noFill/>
          <a:ln w="6350">
            <a:solidFill>
              <a:srgbClr val="1F1A17"/>
            </a:solidFill>
            <a:round/>
            <a:headEnd/>
            <a:tailEnd/>
          </a:ln>
        </p:spPr>
        <p:txBody>
          <a:bodyPr/>
          <a:lstStyle/>
          <a:p>
            <a:endParaRPr lang="en-US"/>
          </a:p>
        </p:txBody>
      </p:sp>
      <p:sp>
        <p:nvSpPr>
          <p:cNvPr id="27692" name="Line 43"/>
          <p:cNvSpPr>
            <a:spLocks noChangeShapeType="1"/>
          </p:cNvSpPr>
          <p:nvPr/>
        </p:nvSpPr>
        <p:spPr bwMode="auto">
          <a:xfrm>
            <a:off x="6370638" y="3052763"/>
            <a:ext cx="158750" cy="966787"/>
          </a:xfrm>
          <a:prstGeom prst="line">
            <a:avLst/>
          </a:prstGeom>
          <a:noFill/>
          <a:ln w="6350">
            <a:solidFill>
              <a:srgbClr val="1F1A17"/>
            </a:solidFill>
            <a:round/>
            <a:headEnd/>
            <a:tailEnd/>
          </a:ln>
        </p:spPr>
        <p:txBody>
          <a:bodyPr/>
          <a:lstStyle/>
          <a:p>
            <a:endParaRPr lang="en-US"/>
          </a:p>
        </p:txBody>
      </p:sp>
      <p:sp>
        <p:nvSpPr>
          <p:cNvPr id="27693" name="Freeform 44"/>
          <p:cNvSpPr>
            <a:spLocks/>
          </p:cNvSpPr>
          <p:nvPr/>
        </p:nvSpPr>
        <p:spPr bwMode="auto">
          <a:xfrm>
            <a:off x="6426200" y="3049588"/>
            <a:ext cx="165100" cy="1077912"/>
          </a:xfrm>
          <a:custGeom>
            <a:avLst/>
            <a:gdLst>
              <a:gd name="T0" fmla="*/ 0 w 314"/>
              <a:gd name="T1" fmla="*/ 2147483647 h 2038"/>
              <a:gd name="T2" fmla="*/ 2147483647 w 314"/>
              <a:gd name="T3" fmla="*/ 2147483647 h 2038"/>
              <a:gd name="T4" fmla="*/ 2147483647 w 314"/>
              <a:gd name="T5" fmla="*/ 2147483647 h 2038"/>
              <a:gd name="T6" fmla="*/ 2147483647 w 314"/>
              <a:gd name="T7" fmla="*/ 0 h 2038"/>
              <a:gd name="T8" fmla="*/ 2147483647 w 314"/>
              <a:gd name="T9" fmla="*/ 0 h 2038"/>
              <a:gd name="T10" fmla="*/ 2147483647 w 314"/>
              <a:gd name="T11" fmla="*/ 0 h 2038"/>
              <a:gd name="T12" fmla="*/ 2147483647 w 314"/>
              <a:gd name="T13" fmla="*/ 0 h 2038"/>
              <a:gd name="T14" fmla="*/ 2147483647 w 314"/>
              <a:gd name="T15" fmla="*/ 2147483647 h 2038"/>
              <a:gd name="T16" fmla="*/ 2147483647 w 314"/>
              <a:gd name="T17" fmla="*/ 2147483647 h 2038"/>
              <a:gd name="T18" fmla="*/ 2147483647 w 314"/>
              <a:gd name="T19" fmla="*/ 2147483647 h 2038"/>
              <a:gd name="T20" fmla="*/ 2147483647 w 314"/>
              <a:gd name="T21" fmla="*/ 2147483647 h 2038"/>
              <a:gd name="T22" fmla="*/ 2147483647 w 314"/>
              <a:gd name="T23" fmla="*/ 2147483647 h 2038"/>
              <a:gd name="T24" fmla="*/ 2147483647 w 314"/>
              <a:gd name="T25" fmla="*/ 2147483647 h 2038"/>
              <a:gd name="T26" fmla="*/ 2147483647 w 314"/>
              <a:gd name="T27" fmla="*/ 2147483647 h 2038"/>
              <a:gd name="T28" fmla="*/ 2147483647 w 314"/>
              <a:gd name="T29" fmla="*/ 2147483647 h 2038"/>
              <a:gd name="T30" fmla="*/ 0 w 314"/>
              <a:gd name="T31" fmla="*/ 2147483647 h 2038"/>
              <a:gd name="T32" fmla="*/ 0 w 314"/>
              <a:gd name="T33" fmla="*/ 2147483647 h 20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4"/>
              <a:gd name="T52" fmla="*/ 0 h 2038"/>
              <a:gd name="T53" fmla="*/ 314 w 314"/>
              <a:gd name="T54" fmla="*/ 2038 h 20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4" h="2038">
                <a:moveTo>
                  <a:pt x="0" y="165"/>
                </a:moveTo>
                <a:lnTo>
                  <a:pt x="209" y="2"/>
                </a:lnTo>
                <a:lnTo>
                  <a:pt x="243" y="0"/>
                </a:lnTo>
                <a:lnTo>
                  <a:pt x="279" y="0"/>
                </a:lnTo>
                <a:lnTo>
                  <a:pt x="314" y="0"/>
                </a:lnTo>
                <a:lnTo>
                  <a:pt x="314" y="316"/>
                </a:lnTo>
                <a:lnTo>
                  <a:pt x="255" y="373"/>
                </a:lnTo>
                <a:lnTo>
                  <a:pt x="255" y="1897"/>
                </a:lnTo>
                <a:lnTo>
                  <a:pt x="102" y="2038"/>
                </a:lnTo>
                <a:lnTo>
                  <a:pt x="102" y="165"/>
                </a:lnTo>
                <a:lnTo>
                  <a:pt x="68" y="164"/>
                </a:lnTo>
                <a:lnTo>
                  <a:pt x="35" y="164"/>
                </a:lnTo>
                <a:lnTo>
                  <a:pt x="0" y="165"/>
                </a:lnTo>
                <a:close/>
              </a:path>
            </a:pathLst>
          </a:custGeom>
          <a:solidFill>
            <a:srgbClr val="AAA9A9"/>
          </a:solidFill>
          <a:ln w="9525">
            <a:noFill/>
            <a:round/>
            <a:headEnd/>
            <a:tailEnd/>
          </a:ln>
        </p:spPr>
        <p:txBody>
          <a:bodyPr/>
          <a:lstStyle/>
          <a:p>
            <a:endParaRPr lang="en-US"/>
          </a:p>
        </p:txBody>
      </p:sp>
      <p:sp>
        <p:nvSpPr>
          <p:cNvPr id="27694" name="Freeform 45"/>
          <p:cNvSpPr>
            <a:spLocks/>
          </p:cNvSpPr>
          <p:nvPr/>
        </p:nvSpPr>
        <p:spPr bwMode="auto">
          <a:xfrm>
            <a:off x="6424613" y="3136900"/>
            <a:ext cx="55562" cy="990600"/>
          </a:xfrm>
          <a:custGeom>
            <a:avLst/>
            <a:gdLst>
              <a:gd name="T0" fmla="*/ 0 w 105"/>
              <a:gd name="T1" fmla="*/ 2147483647 h 1873"/>
              <a:gd name="T2" fmla="*/ 2147483647 w 105"/>
              <a:gd name="T3" fmla="*/ 0 h 1873"/>
              <a:gd name="T4" fmla="*/ 2147483647 w 105"/>
              <a:gd name="T5" fmla="*/ 0 h 1873"/>
              <a:gd name="T6" fmla="*/ 2147483647 w 105"/>
              <a:gd name="T7" fmla="*/ 0 h 1873"/>
              <a:gd name="T8" fmla="*/ 2147483647 w 105"/>
              <a:gd name="T9" fmla="*/ 0 h 1873"/>
              <a:gd name="T10" fmla="*/ 2147483647 w 105"/>
              <a:gd name="T11" fmla="*/ 2147483647 h 1873"/>
              <a:gd name="T12" fmla="*/ 0 w 105"/>
              <a:gd name="T13" fmla="*/ 2147483647 h 1873"/>
              <a:gd name="T14" fmla="*/ 0 w 105"/>
              <a:gd name="T15" fmla="*/ 2147483647 h 1873"/>
              <a:gd name="T16" fmla="*/ 0 60000 65536"/>
              <a:gd name="T17" fmla="*/ 0 60000 65536"/>
              <a:gd name="T18" fmla="*/ 0 60000 65536"/>
              <a:gd name="T19" fmla="*/ 0 60000 65536"/>
              <a:gd name="T20" fmla="*/ 0 60000 65536"/>
              <a:gd name="T21" fmla="*/ 0 60000 65536"/>
              <a:gd name="T22" fmla="*/ 0 60000 65536"/>
              <a:gd name="T23" fmla="*/ 0 60000 65536"/>
              <a:gd name="T24" fmla="*/ 0 w 105"/>
              <a:gd name="T25" fmla="*/ 0 h 1873"/>
              <a:gd name="T26" fmla="*/ 105 w 105"/>
              <a:gd name="T27" fmla="*/ 1873 h 18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 h="1873">
                <a:moveTo>
                  <a:pt x="0" y="2"/>
                </a:moveTo>
                <a:lnTo>
                  <a:pt x="35" y="0"/>
                </a:lnTo>
                <a:lnTo>
                  <a:pt x="70" y="0"/>
                </a:lnTo>
                <a:lnTo>
                  <a:pt x="105" y="0"/>
                </a:lnTo>
                <a:lnTo>
                  <a:pt x="105" y="1873"/>
                </a:lnTo>
                <a:lnTo>
                  <a:pt x="0" y="2"/>
                </a:lnTo>
                <a:close/>
              </a:path>
            </a:pathLst>
          </a:custGeom>
          <a:solidFill>
            <a:srgbClr val="EE9D16"/>
          </a:solidFill>
          <a:ln w="9525">
            <a:noFill/>
            <a:round/>
            <a:headEnd/>
            <a:tailEnd/>
          </a:ln>
        </p:spPr>
        <p:txBody>
          <a:bodyPr/>
          <a:lstStyle/>
          <a:p>
            <a:endParaRPr lang="en-US"/>
          </a:p>
        </p:txBody>
      </p:sp>
      <p:sp>
        <p:nvSpPr>
          <p:cNvPr id="27695" name="Freeform 46"/>
          <p:cNvSpPr>
            <a:spLocks/>
          </p:cNvSpPr>
          <p:nvPr/>
        </p:nvSpPr>
        <p:spPr bwMode="auto">
          <a:xfrm>
            <a:off x="6424613" y="3136900"/>
            <a:ext cx="55562" cy="990600"/>
          </a:xfrm>
          <a:custGeom>
            <a:avLst/>
            <a:gdLst>
              <a:gd name="T0" fmla="*/ 0 w 105"/>
              <a:gd name="T1" fmla="*/ 2147483647 h 1873"/>
              <a:gd name="T2" fmla="*/ 2147483647 w 105"/>
              <a:gd name="T3" fmla="*/ 0 h 1873"/>
              <a:gd name="T4" fmla="*/ 2147483647 w 105"/>
              <a:gd name="T5" fmla="*/ 0 h 1873"/>
              <a:gd name="T6" fmla="*/ 2147483647 w 105"/>
              <a:gd name="T7" fmla="*/ 0 h 1873"/>
              <a:gd name="T8" fmla="*/ 2147483647 w 105"/>
              <a:gd name="T9" fmla="*/ 0 h 1873"/>
              <a:gd name="T10" fmla="*/ 2147483647 w 105"/>
              <a:gd name="T11" fmla="*/ 2147483647 h 1873"/>
              <a:gd name="T12" fmla="*/ 0 w 105"/>
              <a:gd name="T13" fmla="*/ 2147483647 h 1873"/>
              <a:gd name="T14" fmla="*/ 0 w 105"/>
              <a:gd name="T15" fmla="*/ 2147483647 h 1873"/>
              <a:gd name="T16" fmla="*/ 0 w 105"/>
              <a:gd name="T17" fmla="*/ 2147483647 h 18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873"/>
              <a:gd name="T29" fmla="*/ 105 w 105"/>
              <a:gd name="T30" fmla="*/ 1873 h 18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873">
                <a:moveTo>
                  <a:pt x="0" y="2"/>
                </a:moveTo>
                <a:lnTo>
                  <a:pt x="35" y="0"/>
                </a:lnTo>
                <a:lnTo>
                  <a:pt x="70" y="0"/>
                </a:lnTo>
                <a:lnTo>
                  <a:pt x="105" y="0"/>
                </a:lnTo>
                <a:lnTo>
                  <a:pt x="105" y="1873"/>
                </a:lnTo>
                <a:lnTo>
                  <a:pt x="0" y="2"/>
                </a:lnTo>
              </a:path>
            </a:pathLst>
          </a:custGeom>
          <a:solidFill>
            <a:srgbClr val="D0DCF4"/>
          </a:solidFill>
          <a:ln w="6350">
            <a:solidFill>
              <a:srgbClr val="1F1A17"/>
            </a:solidFill>
            <a:round/>
            <a:headEnd/>
            <a:tailEnd/>
          </a:ln>
        </p:spPr>
        <p:txBody>
          <a:bodyPr/>
          <a:lstStyle/>
          <a:p>
            <a:endParaRPr lang="en-US"/>
          </a:p>
        </p:txBody>
      </p:sp>
      <p:sp>
        <p:nvSpPr>
          <p:cNvPr id="27696" name="Line 47"/>
          <p:cNvSpPr>
            <a:spLocks noChangeShapeType="1"/>
          </p:cNvSpPr>
          <p:nvPr/>
        </p:nvSpPr>
        <p:spPr bwMode="auto">
          <a:xfrm flipV="1">
            <a:off x="6480175" y="3046413"/>
            <a:ext cx="106363" cy="90487"/>
          </a:xfrm>
          <a:prstGeom prst="line">
            <a:avLst/>
          </a:prstGeom>
          <a:noFill/>
          <a:ln w="6350">
            <a:solidFill>
              <a:srgbClr val="1F1A17"/>
            </a:solidFill>
            <a:round/>
            <a:headEnd/>
            <a:tailEnd/>
          </a:ln>
        </p:spPr>
        <p:txBody>
          <a:bodyPr/>
          <a:lstStyle/>
          <a:p>
            <a:endParaRPr lang="en-US"/>
          </a:p>
        </p:txBody>
      </p:sp>
      <p:sp>
        <p:nvSpPr>
          <p:cNvPr id="27697" name="Freeform 48"/>
          <p:cNvSpPr>
            <a:spLocks/>
          </p:cNvSpPr>
          <p:nvPr/>
        </p:nvSpPr>
        <p:spPr bwMode="auto">
          <a:xfrm>
            <a:off x="6480175" y="3136900"/>
            <a:ext cx="80963" cy="990600"/>
          </a:xfrm>
          <a:custGeom>
            <a:avLst/>
            <a:gdLst>
              <a:gd name="T0" fmla="*/ 2147483647 w 153"/>
              <a:gd name="T1" fmla="*/ 2147483647 h 1873"/>
              <a:gd name="T2" fmla="*/ 0 w 153"/>
              <a:gd name="T3" fmla="*/ 2147483647 h 1873"/>
              <a:gd name="T4" fmla="*/ 0 w 153"/>
              <a:gd name="T5" fmla="*/ 0 h 1873"/>
              <a:gd name="T6" fmla="*/ 0 60000 65536"/>
              <a:gd name="T7" fmla="*/ 0 60000 65536"/>
              <a:gd name="T8" fmla="*/ 0 60000 65536"/>
              <a:gd name="T9" fmla="*/ 0 w 153"/>
              <a:gd name="T10" fmla="*/ 0 h 1873"/>
              <a:gd name="T11" fmla="*/ 153 w 153"/>
              <a:gd name="T12" fmla="*/ 1873 h 1873"/>
            </a:gdLst>
            <a:ahLst/>
            <a:cxnLst>
              <a:cxn ang="T6">
                <a:pos x="T0" y="T1"/>
              </a:cxn>
              <a:cxn ang="T7">
                <a:pos x="T2" y="T3"/>
              </a:cxn>
              <a:cxn ang="T8">
                <a:pos x="T4" y="T5"/>
              </a:cxn>
            </a:cxnLst>
            <a:rect l="T9" t="T10" r="T11" b="T12"/>
            <a:pathLst>
              <a:path w="153" h="1873">
                <a:moveTo>
                  <a:pt x="153" y="1732"/>
                </a:moveTo>
                <a:lnTo>
                  <a:pt x="0" y="1873"/>
                </a:lnTo>
                <a:lnTo>
                  <a:pt x="0" y="0"/>
                </a:lnTo>
              </a:path>
            </a:pathLst>
          </a:custGeom>
          <a:noFill/>
          <a:ln w="6350">
            <a:solidFill>
              <a:srgbClr val="1F1A17"/>
            </a:solidFill>
            <a:round/>
            <a:headEnd/>
            <a:tailEnd/>
          </a:ln>
        </p:spPr>
        <p:txBody>
          <a:bodyPr/>
          <a:lstStyle/>
          <a:p>
            <a:endParaRPr lang="en-US"/>
          </a:p>
        </p:txBody>
      </p:sp>
      <p:sp>
        <p:nvSpPr>
          <p:cNvPr id="27698" name="Freeform 49"/>
          <p:cNvSpPr>
            <a:spLocks/>
          </p:cNvSpPr>
          <p:nvPr/>
        </p:nvSpPr>
        <p:spPr bwMode="auto">
          <a:xfrm>
            <a:off x="6426200" y="3135313"/>
            <a:ext cx="53975" cy="1587"/>
          </a:xfrm>
          <a:custGeom>
            <a:avLst/>
            <a:gdLst>
              <a:gd name="T0" fmla="*/ 2147483647 w 102"/>
              <a:gd name="T1" fmla="*/ 2147483647 h 1"/>
              <a:gd name="T2" fmla="*/ 2147483647 w 102"/>
              <a:gd name="T3" fmla="*/ 0 h 1"/>
              <a:gd name="T4" fmla="*/ 2147483647 w 102"/>
              <a:gd name="T5" fmla="*/ 0 h 1"/>
              <a:gd name="T6" fmla="*/ 0 w 102"/>
              <a:gd name="T7" fmla="*/ 2147483647 h 1"/>
              <a:gd name="T8" fmla="*/ 0 60000 65536"/>
              <a:gd name="T9" fmla="*/ 0 60000 65536"/>
              <a:gd name="T10" fmla="*/ 0 60000 65536"/>
              <a:gd name="T11" fmla="*/ 0 60000 65536"/>
              <a:gd name="T12" fmla="*/ 0 w 102"/>
              <a:gd name="T13" fmla="*/ 0 h 1"/>
              <a:gd name="T14" fmla="*/ 102 w 102"/>
              <a:gd name="T15" fmla="*/ 1 h 1"/>
            </a:gdLst>
            <a:ahLst/>
            <a:cxnLst>
              <a:cxn ang="T8">
                <a:pos x="T0" y="T1"/>
              </a:cxn>
              <a:cxn ang="T9">
                <a:pos x="T2" y="T3"/>
              </a:cxn>
              <a:cxn ang="T10">
                <a:pos x="T4" y="T5"/>
              </a:cxn>
              <a:cxn ang="T11">
                <a:pos x="T6" y="T7"/>
              </a:cxn>
            </a:cxnLst>
            <a:rect l="T12" t="T13" r="T14" b="T15"/>
            <a:pathLst>
              <a:path w="102" h="1">
                <a:moveTo>
                  <a:pt x="102" y="1"/>
                </a:moveTo>
                <a:lnTo>
                  <a:pt x="68" y="0"/>
                </a:lnTo>
                <a:lnTo>
                  <a:pt x="35" y="0"/>
                </a:lnTo>
                <a:lnTo>
                  <a:pt x="0" y="1"/>
                </a:lnTo>
              </a:path>
            </a:pathLst>
          </a:custGeom>
          <a:noFill/>
          <a:ln w="6350">
            <a:solidFill>
              <a:srgbClr val="1F1A17"/>
            </a:solidFill>
            <a:round/>
            <a:headEnd/>
            <a:tailEnd/>
          </a:ln>
        </p:spPr>
        <p:txBody>
          <a:bodyPr/>
          <a:lstStyle/>
          <a:p>
            <a:endParaRPr lang="en-US"/>
          </a:p>
        </p:txBody>
      </p:sp>
      <p:sp>
        <p:nvSpPr>
          <p:cNvPr id="27699" name="Line 50"/>
          <p:cNvSpPr>
            <a:spLocks noChangeShapeType="1"/>
          </p:cNvSpPr>
          <p:nvPr/>
        </p:nvSpPr>
        <p:spPr bwMode="auto">
          <a:xfrm flipV="1">
            <a:off x="6426200" y="3049588"/>
            <a:ext cx="109538" cy="87312"/>
          </a:xfrm>
          <a:prstGeom prst="line">
            <a:avLst/>
          </a:prstGeom>
          <a:noFill/>
          <a:ln w="6350">
            <a:solidFill>
              <a:srgbClr val="1F1A17"/>
            </a:solidFill>
            <a:round/>
            <a:headEnd/>
            <a:tailEnd/>
          </a:ln>
        </p:spPr>
        <p:txBody>
          <a:bodyPr/>
          <a:lstStyle/>
          <a:p>
            <a:endParaRPr lang="en-US"/>
          </a:p>
        </p:txBody>
      </p:sp>
      <p:sp>
        <p:nvSpPr>
          <p:cNvPr id="27700" name="Freeform 51"/>
          <p:cNvSpPr>
            <a:spLocks/>
          </p:cNvSpPr>
          <p:nvPr/>
        </p:nvSpPr>
        <p:spPr bwMode="auto">
          <a:xfrm>
            <a:off x="6535738" y="3049588"/>
            <a:ext cx="55562" cy="1587"/>
          </a:xfrm>
          <a:custGeom>
            <a:avLst/>
            <a:gdLst>
              <a:gd name="T0" fmla="*/ 0 w 105"/>
              <a:gd name="T1" fmla="*/ 2147483647 h 2"/>
              <a:gd name="T2" fmla="*/ 2147483647 w 105"/>
              <a:gd name="T3" fmla="*/ 0 h 2"/>
              <a:gd name="T4" fmla="*/ 2147483647 w 105"/>
              <a:gd name="T5" fmla="*/ 0 h 2"/>
              <a:gd name="T6" fmla="*/ 2147483647 w 105"/>
              <a:gd name="T7" fmla="*/ 0 h 2"/>
              <a:gd name="T8" fmla="*/ 0 60000 65536"/>
              <a:gd name="T9" fmla="*/ 0 60000 65536"/>
              <a:gd name="T10" fmla="*/ 0 60000 65536"/>
              <a:gd name="T11" fmla="*/ 0 60000 65536"/>
              <a:gd name="T12" fmla="*/ 0 w 105"/>
              <a:gd name="T13" fmla="*/ 0 h 2"/>
              <a:gd name="T14" fmla="*/ 105 w 105"/>
              <a:gd name="T15" fmla="*/ 2 h 2"/>
            </a:gdLst>
            <a:ahLst/>
            <a:cxnLst>
              <a:cxn ang="T8">
                <a:pos x="T0" y="T1"/>
              </a:cxn>
              <a:cxn ang="T9">
                <a:pos x="T2" y="T3"/>
              </a:cxn>
              <a:cxn ang="T10">
                <a:pos x="T4" y="T5"/>
              </a:cxn>
              <a:cxn ang="T11">
                <a:pos x="T6" y="T7"/>
              </a:cxn>
            </a:cxnLst>
            <a:rect l="T12" t="T13" r="T14" b="T15"/>
            <a:pathLst>
              <a:path w="105" h="2">
                <a:moveTo>
                  <a:pt x="0" y="2"/>
                </a:moveTo>
                <a:lnTo>
                  <a:pt x="34" y="0"/>
                </a:lnTo>
                <a:lnTo>
                  <a:pt x="70" y="0"/>
                </a:lnTo>
                <a:lnTo>
                  <a:pt x="105" y="0"/>
                </a:lnTo>
              </a:path>
            </a:pathLst>
          </a:custGeom>
          <a:noFill/>
          <a:ln w="6350">
            <a:solidFill>
              <a:srgbClr val="1F1A17"/>
            </a:solidFill>
            <a:round/>
            <a:headEnd/>
            <a:tailEnd/>
          </a:ln>
        </p:spPr>
        <p:txBody>
          <a:bodyPr/>
          <a:lstStyle/>
          <a:p>
            <a:endParaRPr lang="en-US"/>
          </a:p>
        </p:txBody>
      </p:sp>
      <p:sp>
        <p:nvSpPr>
          <p:cNvPr id="27701" name="Line 52"/>
          <p:cNvSpPr>
            <a:spLocks noChangeShapeType="1"/>
          </p:cNvSpPr>
          <p:nvPr/>
        </p:nvSpPr>
        <p:spPr bwMode="auto">
          <a:xfrm>
            <a:off x="6591300" y="3049588"/>
            <a:ext cx="1588" cy="166687"/>
          </a:xfrm>
          <a:prstGeom prst="line">
            <a:avLst/>
          </a:prstGeom>
          <a:noFill/>
          <a:ln w="6350">
            <a:solidFill>
              <a:srgbClr val="1F1A17"/>
            </a:solidFill>
            <a:round/>
            <a:headEnd/>
            <a:tailEnd/>
          </a:ln>
        </p:spPr>
        <p:txBody>
          <a:bodyPr/>
          <a:lstStyle/>
          <a:p>
            <a:endParaRPr lang="en-US"/>
          </a:p>
        </p:txBody>
      </p:sp>
      <p:sp>
        <p:nvSpPr>
          <p:cNvPr id="27702" name="Freeform 53"/>
          <p:cNvSpPr>
            <a:spLocks/>
          </p:cNvSpPr>
          <p:nvPr/>
        </p:nvSpPr>
        <p:spPr bwMode="auto">
          <a:xfrm>
            <a:off x="1947863" y="3705225"/>
            <a:ext cx="973137" cy="584200"/>
          </a:xfrm>
          <a:custGeom>
            <a:avLst/>
            <a:gdLst>
              <a:gd name="T0" fmla="*/ 0 w 1839"/>
              <a:gd name="T1" fmla="*/ 2147483647 h 1104"/>
              <a:gd name="T2" fmla="*/ 2147483647 w 1839"/>
              <a:gd name="T3" fmla="*/ 0 h 1104"/>
              <a:gd name="T4" fmla="*/ 2147483647 w 1839"/>
              <a:gd name="T5" fmla="*/ 2147483647 h 1104"/>
              <a:gd name="T6" fmla="*/ 2147483647 w 1839"/>
              <a:gd name="T7" fmla="*/ 2147483647 h 1104"/>
              <a:gd name="T8" fmla="*/ 2147483647 w 1839"/>
              <a:gd name="T9" fmla="*/ 2147483647 h 1104"/>
              <a:gd name="T10" fmla="*/ 2147483647 w 1839"/>
              <a:gd name="T11" fmla="*/ 2147483647 h 1104"/>
              <a:gd name="T12" fmla="*/ 0 w 1839"/>
              <a:gd name="T13" fmla="*/ 2147483647 h 1104"/>
              <a:gd name="T14" fmla="*/ 0 w 1839"/>
              <a:gd name="T15" fmla="*/ 2147483647 h 1104"/>
              <a:gd name="T16" fmla="*/ 0 60000 65536"/>
              <a:gd name="T17" fmla="*/ 0 60000 65536"/>
              <a:gd name="T18" fmla="*/ 0 60000 65536"/>
              <a:gd name="T19" fmla="*/ 0 60000 65536"/>
              <a:gd name="T20" fmla="*/ 0 60000 65536"/>
              <a:gd name="T21" fmla="*/ 0 60000 65536"/>
              <a:gd name="T22" fmla="*/ 0 60000 65536"/>
              <a:gd name="T23" fmla="*/ 0 60000 65536"/>
              <a:gd name="T24" fmla="*/ 0 w 1839"/>
              <a:gd name="T25" fmla="*/ 0 h 1104"/>
              <a:gd name="T26" fmla="*/ 1839 w 1839"/>
              <a:gd name="T27" fmla="*/ 1104 h 1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9" h="1104">
                <a:moveTo>
                  <a:pt x="0" y="133"/>
                </a:moveTo>
                <a:lnTo>
                  <a:pt x="142" y="0"/>
                </a:lnTo>
                <a:lnTo>
                  <a:pt x="1594" y="861"/>
                </a:lnTo>
                <a:lnTo>
                  <a:pt x="1659" y="813"/>
                </a:lnTo>
                <a:lnTo>
                  <a:pt x="1839" y="922"/>
                </a:lnTo>
                <a:lnTo>
                  <a:pt x="1661" y="1104"/>
                </a:lnTo>
                <a:lnTo>
                  <a:pt x="0" y="133"/>
                </a:lnTo>
                <a:close/>
              </a:path>
            </a:pathLst>
          </a:custGeom>
          <a:solidFill>
            <a:srgbClr val="AAA9A9"/>
          </a:solidFill>
          <a:ln w="9525">
            <a:noFill/>
            <a:round/>
            <a:headEnd/>
            <a:tailEnd/>
          </a:ln>
        </p:spPr>
        <p:txBody>
          <a:bodyPr/>
          <a:lstStyle/>
          <a:p>
            <a:endParaRPr lang="en-US"/>
          </a:p>
        </p:txBody>
      </p:sp>
      <p:sp>
        <p:nvSpPr>
          <p:cNvPr id="27703" name="Freeform 54"/>
          <p:cNvSpPr>
            <a:spLocks/>
          </p:cNvSpPr>
          <p:nvPr/>
        </p:nvSpPr>
        <p:spPr bwMode="auto">
          <a:xfrm>
            <a:off x="1984375" y="3155950"/>
            <a:ext cx="800100" cy="1004888"/>
          </a:xfrm>
          <a:custGeom>
            <a:avLst/>
            <a:gdLst>
              <a:gd name="T0" fmla="*/ 0 w 1513"/>
              <a:gd name="T1" fmla="*/ 2147483647 h 1898"/>
              <a:gd name="T2" fmla="*/ 2147483647 w 1513"/>
              <a:gd name="T3" fmla="*/ 2147483647 h 1898"/>
              <a:gd name="T4" fmla="*/ 2147483647 w 1513"/>
              <a:gd name="T5" fmla="*/ 2147483647 h 1898"/>
              <a:gd name="T6" fmla="*/ 2147483647 w 1513"/>
              <a:gd name="T7" fmla="*/ 2147483647 h 1898"/>
              <a:gd name="T8" fmla="*/ 2147483647 w 1513"/>
              <a:gd name="T9" fmla="*/ 2147483647 h 1898"/>
              <a:gd name="T10" fmla="*/ 2147483647 w 1513"/>
              <a:gd name="T11" fmla="*/ 2147483647 h 1898"/>
              <a:gd name="T12" fmla="*/ 2147483647 w 1513"/>
              <a:gd name="T13" fmla="*/ 2147483647 h 1898"/>
              <a:gd name="T14" fmla="*/ 2147483647 w 1513"/>
              <a:gd name="T15" fmla="*/ 2147483647 h 1898"/>
              <a:gd name="T16" fmla="*/ 2147483647 w 1513"/>
              <a:gd name="T17" fmla="*/ 2147483647 h 1898"/>
              <a:gd name="T18" fmla="*/ 2147483647 w 1513"/>
              <a:gd name="T19" fmla="*/ 2147483647 h 1898"/>
              <a:gd name="T20" fmla="*/ 2147483647 w 1513"/>
              <a:gd name="T21" fmla="*/ 2147483647 h 1898"/>
              <a:gd name="T22" fmla="*/ 2147483647 w 1513"/>
              <a:gd name="T23" fmla="*/ 2147483647 h 1898"/>
              <a:gd name="T24" fmla="*/ 2147483647 w 1513"/>
              <a:gd name="T25" fmla="*/ 2147483647 h 1898"/>
              <a:gd name="T26" fmla="*/ 2147483647 w 1513"/>
              <a:gd name="T27" fmla="*/ 2147483647 h 1898"/>
              <a:gd name="T28" fmla="*/ 2147483647 w 1513"/>
              <a:gd name="T29" fmla="*/ 2147483647 h 1898"/>
              <a:gd name="T30" fmla="*/ 2147483647 w 1513"/>
              <a:gd name="T31" fmla="*/ 2147483647 h 1898"/>
              <a:gd name="T32" fmla="*/ 2147483647 w 1513"/>
              <a:gd name="T33" fmla="*/ 2147483647 h 1898"/>
              <a:gd name="T34" fmla="*/ 2147483647 w 1513"/>
              <a:gd name="T35" fmla="*/ 2147483647 h 1898"/>
              <a:gd name="T36" fmla="*/ 2147483647 w 1513"/>
              <a:gd name="T37" fmla="*/ 2147483647 h 1898"/>
              <a:gd name="T38" fmla="*/ 2147483647 w 1513"/>
              <a:gd name="T39" fmla="*/ 2147483647 h 1898"/>
              <a:gd name="T40" fmla="*/ 2147483647 w 1513"/>
              <a:gd name="T41" fmla="*/ 2147483647 h 1898"/>
              <a:gd name="T42" fmla="*/ 2147483647 w 1513"/>
              <a:gd name="T43" fmla="*/ 2147483647 h 1898"/>
              <a:gd name="T44" fmla="*/ 2147483647 w 1513"/>
              <a:gd name="T45" fmla="*/ 2147483647 h 1898"/>
              <a:gd name="T46" fmla="*/ 2147483647 w 1513"/>
              <a:gd name="T47" fmla="*/ 2147483647 h 1898"/>
              <a:gd name="T48" fmla="*/ 2147483647 w 1513"/>
              <a:gd name="T49" fmla="*/ 2147483647 h 1898"/>
              <a:gd name="T50" fmla="*/ 2147483647 w 1513"/>
              <a:gd name="T51" fmla="*/ 2147483647 h 1898"/>
              <a:gd name="T52" fmla="*/ 2147483647 w 1513"/>
              <a:gd name="T53" fmla="*/ 2147483647 h 1898"/>
              <a:gd name="T54" fmla="*/ 2147483647 w 1513"/>
              <a:gd name="T55" fmla="*/ 2147483647 h 1898"/>
              <a:gd name="T56" fmla="*/ 2147483647 w 1513"/>
              <a:gd name="T57" fmla="*/ 2147483647 h 1898"/>
              <a:gd name="T58" fmla="*/ 2147483647 w 1513"/>
              <a:gd name="T59" fmla="*/ 2147483647 h 1898"/>
              <a:gd name="T60" fmla="*/ 2147483647 w 1513"/>
              <a:gd name="T61" fmla="*/ 2147483647 h 1898"/>
              <a:gd name="T62" fmla="*/ 2147483647 w 1513"/>
              <a:gd name="T63" fmla="*/ 2147483647 h 1898"/>
              <a:gd name="T64" fmla="*/ 2147483647 w 1513"/>
              <a:gd name="T65" fmla="*/ 2147483647 h 1898"/>
              <a:gd name="T66" fmla="*/ 2147483647 w 1513"/>
              <a:gd name="T67" fmla="*/ 2147483647 h 1898"/>
              <a:gd name="T68" fmla="*/ 2147483647 w 1513"/>
              <a:gd name="T69" fmla="*/ 2147483647 h 1898"/>
              <a:gd name="T70" fmla="*/ 2147483647 w 1513"/>
              <a:gd name="T71" fmla="*/ 2147483647 h 1898"/>
              <a:gd name="T72" fmla="*/ 2147483647 w 1513"/>
              <a:gd name="T73" fmla="*/ 2147483647 h 1898"/>
              <a:gd name="T74" fmla="*/ 2147483647 w 1513"/>
              <a:gd name="T75" fmla="*/ 2147483647 h 1898"/>
              <a:gd name="T76" fmla="*/ 2147483647 w 1513"/>
              <a:gd name="T77" fmla="*/ 2147483647 h 1898"/>
              <a:gd name="T78" fmla="*/ 2147483647 w 1513"/>
              <a:gd name="T79" fmla="*/ 2147483647 h 1898"/>
              <a:gd name="T80" fmla="*/ 2147483647 w 1513"/>
              <a:gd name="T81" fmla="*/ 2147483647 h 1898"/>
              <a:gd name="T82" fmla="*/ 2147483647 w 1513"/>
              <a:gd name="T83" fmla="*/ 2147483647 h 1898"/>
              <a:gd name="T84" fmla="*/ 2147483647 w 1513"/>
              <a:gd name="T85" fmla="*/ 0 h 1898"/>
              <a:gd name="T86" fmla="*/ 2147483647 w 1513"/>
              <a:gd name="T87" fmla="*/ 0 h 1898"/>
              <a:gd name="T88" fmla="*/ 2147483647 w 1513"/>
              <a:gd name="T89" fmla="*/ 2147483647 h 1898"/>
              <a:gd name="T90" fmla="*/ 0 w 1513"/>
              <a:gd name="T91" fmla="*/ 2147483647 h 1898"/>
              <a:gd name="T92" fmla="*/ 0 w 1513"/>
              <a:gd name="T93" fmla="*/ 2147483647 h 18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13"/>
              <a:gd name="T142" fmla="*/ 0 h 1898"/>
              <a:gd name="T143" fmla="*/ 1513 w 1513"/>
              <a:gd name="T144" fmla="*/ 1898 h 18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13" h="1898">
                <a:moveTo>
                  <a:pt x="0" y="996"/>
                </a:moveTo>
                <a:lnTo>
                  <a:pt x="21" y="957"/>
                </a:lnTo>
                <a:lnTo>
                  <a:pt x="44" y="919"/>
                </a:lnTo>
                <a:lnTo>
                  <a:pt x="68" y="881"/>
                </a:lnTo>
                <a:lnTo>
                  <a:pt x="93" y="843"/>
                </a:lnTo>
                <a:lnTo>
                  <a:pt x="118" y="806"/>
                </a:lnTo>
                <a:lnTo>
                  <a:pt x="144" y="770"/>
                </a:lnTo>
                <a:lnTo>
                  <a:pt x="171" y="735"/>
                </a:lnTo>
                <a:lnTo>
                  <a:pt x="198" y="700"/>
                </a:lnTo>
                <a:lnTo>
                  <a:pt x="227" y="666"/>
                </a:lnTo>
                <a:lnTo>
                  <a:pt x="255" y="632"/>
                </a:lnTo>
                <a:lnTo>
                  <a:pt x="286" y="599"/>
                </a:lnTo>
                <a:lnTo>
                  <a:pt x="316" y="567"/>
                </a:lnTo>
                <a:lnTo>
                  <a:pt x="348" y="536"/>
                </a:lnTo>
                <a:lnTo>
                  <a:pt x="380" y="505"/>
                </a:lnTo>
                <a:lnTo>
                  <a:pt x="413" y="475"/>
                </a:lnTo>
                <a:lnTo>
                  <a:pt x="446" y="446"/>
                </a:lnTo>
                <a:lnTo>
                  <a:pt x="481" y="417"/>
                </a:lnTo>
                <a:lnTo>
                  <a:pt x="515" y="390"/>
                </a:lnTo>
                <a:lnTo>
                  <a:pt x="551" y="364"/>
                </a:lnTo>
                <a:lnTo>
                  <a:pt x="586" y="337"/>
                </a:lnTo>
                <a:lnTo>
                  <a:pt x="623" y="312"/>
                </a:lnTo>
                <a:lnTo>
                  <a:pt x="661" y="287"/>
                </a:lnTo>
                <a:lnTo>
                  <a:pt x="699" y="264"/>
                </a:lnTo>
                <a:lnTo>
                  <a:pt x="737" y="241"/>
                </a:lnTo>
                <a:lnTo>
                  <a:pt x="776" y="220"/>
                </a:lnTo>
                <a:lnTo>
                  <a:pt x="816" y="199"/>
                </a:lnTo>
                <a:lnTo>
                  <a:pt x="856" y="179"/>
                </a:lnTo>
                <a:lnTo>
                  <a:pt x="896" y="160"/>
                </a:lnTo>
                <a:lnTo>
                  <a:pt x="938" y="142"/>
                </a:lnTo>
                <a:lnTo>
                  <a:pt x="979" y="126"/>
                </a:lnTo>
                <a:lnTo>
                  <a:pt x="1022" y="109"/>
                </a:lnTo>
                <a:lnTo>
                  <a:pt x="1064" y="94"/>
                </a:lnTo>
                <a:lnTo>
                  <a:pt x="1108" y="81"/>
                </a:lnTo>
                <a:lnTo>
                  <a:pt x="1150" y="67"/>
                </a:lnTo>
                <a:lnTo>
                  <a:pt x="1194" y="54"/>
                </a:lnTo>
                <a:lnTo>
                  <a:pt x="1240" y="44"/>
                </a:lnTo>
                <a:lnTo>
                  <a:pt x="1283" y="34"/>
                </a:lnTo>
                <a:lnTo>
                  <a:pt x="1329" y="25"/>
                </a:lnTo>
                <a:lnTo>
                  <a:pt x="1375" y="18"/>
                </a:lnTo>
                <a:lnTo>
                  <a:pt x="1420" y="10"/>
                </a:lnTo>
                <a:lnTo>
                  <a:pt x="1466" y="4"/>
                </a:lnTo>
                <a:lnTo>
                  <a:pt x="1513" y="0"/>
                </a:lnTo>
                <a:lnTo>
                  <a:pt x="1513" y="1898"/>
                </a:lnTo>
                <a:lnTo>
                  <a:pt x="0" y="996"/>
                </a:lnTo>
                <a:close/>
              </a:path>
            </a:pathLst>
          </a:custGeom>
          <a:solidFill>
            <a:srgbClr val="CAEECA"/>
          </a:solidFill>
          <a:ln w="9525">
            <a:noFill/>
            <a:round/>
            <a:headEnd/>
            <a:tailEnd/>
          </a:ln>
        </p:spPr>
        <p:txBody>
          <a:bodyPr/>
          <a:lstStyle/>
          <a:p>
            <a:endParaRPr lang="en-US"/>
          </a:p>
        </p:txBody>
      </p:sp>
      <p:sp>
        <p:nvSpPr>
          <p:cNvPr id="27704" name="Freeform 55"/>
          <p:cNvSpPr>
            <a:spLocks/>
          </p:cNvSpPr>
          <p:nvPr/>
        </p:nvSpPr>
        <p:spPr bwMode="auto">
          <a:xfrm>
            <a:off x="1984375" y="3155950"/>
            <a:ext cx="800100" cy="1004888"/>
          </a:xfrm>
          <a:custGeom>
            <a:avLst/>
            <a:gdLst>
              <a:gd name="T0" fmla="*/ 0 w 1513"/>
              <a:gd name="T1" fmla="*/ 2147483647 h 1898"/>
              <a:gd name="T2" fmla="*/ 2147483647 w 1513"/>
              <a:gd name="T3" fmla="*/ 2147483647 h 1898"/>
              <a:gd name="T4" fmla="*/ 2147483647 w 1513"/>
              <a:gd name="T5" fmla="*/ 2147483647 h 1898"/>
              <a:gd name="T6" fmla="*/ 2147483647 w 1513"/>
              <a:gd name="T7" fmla="*/ 2147483647 h 1898"/>
              <a:gd name="T8" fmla="*/ 2147483647 w 1513"/>
              <a:gd name="T9" fmla="*/ 2147483647 h 1898"/>
              <a:gd name="T10" fmla="*/ 2147483647 w 1513"/>
              <a:gd name="T11" fmla="*/ 2147483647 h 1898"/>
              <a:gd name="T12" fmla="*/ 2147483647 w 1513"/>
              <a:gd name="T13" fmla="*/ 2147483647 h 1898"/>
              <a:gd name="T14" fmla="*/ 2147483647 w 1513"/>
              <a:gd name="T15" fmla="*/ 2147483647 h 1898"/>
              <a:gd name="T16" fmla="*/ 2147483647 w 1513"/>
              <a:gd name="T17" fmla="*/ 2147483647 h 1898"/>
              <a:gd name="T18" fmla="*/ 2147483647 w 1513"/>
              <a:gd name="T19" fmla="*/ 2147483647 h 1898"/>
              <a:gd name="T20" fmla="*/ 2147483647 w 1513"/>
              <a:gd name="T21" fmla="*/ 2147483647 h 1898"/>
              <a:gd name="T22" fmla="*/ 2147483647 w 1513"/>
              <a:gd name="T23" fmla="*/ 2147483647 h 1898"/>
              <a:gd name="T24" fmla="*/ 2147483647 w 1513"/>
              <a:gd name="T25" fmla="*/ 2147483647 h 1898"/>
              <a:gd name="T26" fmla="*/ 2147483647 w 1513"/>
              <a:gd name="T27" fmla="*/ 2147483647 h 1898"/>
              <a:gd name="T28" fmla="*/ 2147483647 w 1513"/>
              <a:gd name="T29" fmla="*/ 2147483647 h 1898"/>
              <a:gd name="T30" fmla="*/ 2147483647 w 1513"/>
              <a:gd name="T31" fmla="*/ 2147483647 h 1898"/>
              <a:gd name="T32" fmla="*/ 2147483647 w 1513"/>
              <a:gd name="T33" fmla="*/ 2147483647 h 1898"/>
              <a:gd name="T34" fmla="*/ 2147483647 w 1513"/>
              <a:gd name="T35" fmla="*/ 2147483647 h 1898"/>
              <a:gd name="T36" fmla="*/ 2147483647 w 1513"/>
              <a:gd name="T37" fmla="*/ 2147483647 h 1898"/>
              <a:gd name="T38" fmla="*/ 2147483647 w 1513"/>
              <a:gd name="T39" fmla="*/ 2147483647 h 1898"/>
              <a:gd name="T40" fmla="*/ 2147483647 w 1513"/>
              <a:gd name="T41" fmla="*/ 2147483647 h 1898"/>
              <a:gd name="T42" fmla="*/ 2147483647 w 1513"/>
              <a:gd name="T43" fmla="*/ 2147483647 h 1898"/>
              <a:gd name="T44" fmla="*/ 2147483647 w 1513"/>
              <a:gd name="T45" fmla="*/ 2147483647 h 1898"/>
              <a:gd name="T46" fmla="*/ 2147483647 w 1513"/>
              <a:gd name="T47" fmla="*/ 2147483647 h 1898"/>
              <a:gd name="T48" fmla="*/ 2147483647 w 1513"/>
              <a:gd name="T49" fmla="*/ 2147483647 h 1898"/>
              <a:gd name="T50" fmla="*/ 2147483647 w 1513"/>
              <a:gd name="T51" fmla="*/ 2147483647 h 1898"/>
              <a:gd name="T52" fmla="*/ 2147483647 w 1513"/>
              <a:gd name="T53" fmla="*/ 2147483647 h 1898"/>
              <a:gd name="T54" fmla="*/ 2147483647 w 1513"/>
              <a:gd name="T55" fmla="*/ 2147483647 h 1898"/>
              <a:gd name="T56" fmla="*/ 2147483647 w 1513"/>
              <a:gd name="T57" fmla="*/ 2147483647 h 1898"/>
              <a:gd name="T58" fmla="*/ 2147483647 w 1513"/>
              <a:gd name="T59" fmla="*/ 2147483647 h 1898"/>
              <a:gd name="T60" fmla="*/ 2147483647 w 1513"/>
              <a:gd name="T61" fmla="*/ 2147483647 h 1898"/>
              <a:gd name="T62" fmla="*/ 2147483647 w 1513"/>
              <a:gd name="T63" fmla="*/ 2147483647 h 1898"/>
              <a:gd name="T64" fmla="*/ 2147483647 w 1513"/>
              <a:gd name="T65" fmla="*/ 2147483647 h 1898"/>
              <a:gd name="T66" fmla="*/ 2147483647 w 1513"/>
              <a:gd name="T67" fmla="*/ 2147483647 h 1898"/>
              <a:gd name="T68" fmla="*/ 2147483647 w 1513"/>
              <a:gd name="T69" fmla="*/ 2147483647 h 1898"/>
              <a:gd name="T70" fmla="*/ 2147483647 w 1513"/>
              <a:gd name="T71" fmla="*/ 2147483647 h 1898"/>
              <a:gd name="T72" fmla="*/ 2147483647 w 1513"/>
              <a:gd name="T73" fmla="*/ 2147483647 h 1898"/>
              <a:gd name="T74" fmla="*/ 2147483647 w 1513"/>
              <a:gd name="T75" fmla="*/ 2147483647 h 1898"/>
              <a:gd name="T76" fmla="*/ 2147483647 w 1513"/>
              <a:gd name="T77" fmla="*/ 2147483647 h 1898"/>
              <a:gd name="T78" fmla="*/ 2147483647 w 1513"/>
              <a:gd name="T79" fmla="*/ 2147483647 h 1898"/>
              <a:gd name="T80" fmla="*/ 2147483647 w 1513"/>
              <a:gd name="T81" fmla="*/ 2147483647 h 1898"/>
              <a:gd name="T82" fmla="*/ 2147483647 w 1513"/>
              <a:gd name="T83" fmla="*/ 2147483647 h 1898"/>
              <a:gd name="T84" fmla="*/ 2147483647 w 1513"/>
              <a:gd name="T85" fmla="*/ 0 h 1898"/>
              <a:gd name="T86" fmla="*/ 2147483647 w 1513"/>
              <a:gd name="T87" fmla="*/ 0 h 1898"/>
              <a:gd name="T88" fmla="*/ 2147483647 w 1513"/>
              <a:gd name="T89" fmla="*/ 2147483647 h 1898"/>
              <a:gd name="T90" fmla="*/ 0 w 1513"/>
              <a:gd name="T91" fmla="*/ 2147483647 h 1898"/>
              <a:gd name="T92" fmla="*/ 0 w 1513"/>
              <a:gd name="T93" fmla="*/ 2147483647 h 1898"/>
              <a:gd name="T94" fmla="*/ 0 w 1513"/>
              <a:gd name="T95" fmla="*/ 2147483647 h 189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13"/>
              <a:gd name="T145" fmla="*/ 0 h 1898"/>
              <a:gd name="T146" fmla="*/ 1513 w 1513"/>
              <a:gd name="T147" fmla="*/ 1898 h 189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13" h="1898">
                <a:moveTo>
                  <a:pt x="0" y="996"/>
                </a:moveTo>
                <a:lnTo>
                  <a:pt x="21" y="957"/>
                </a:lnTo>
                <a:lnTo>
                  <a:pt x="44" y="919"/>
                </a:lnTo>
                <a:lnTo>
                  <a:pt x="68" y="881"/>
                </a:lnTo>
                <a:lnTo>
                  <a:pt x="93" y="843"/>
                </a:lnTo>
                <a:lnTo>
                  <a:pt x="118" y="806"/>
                </a:lnTo>
                <a:lnTo>
                  <a:pt x="144" y="770"/>
                </a:lnTo>
                <a:lnTo>
                  <a:pt x="171" y="735"/>
                </a:lnTo>
                <a:lnTo>
                  <a:pt x="198" y="700"/>
                </a:lnTo>
                <a:lnTo>
                  <a:pt x="227" y="666"/>
                </a:lnTo>
                <a:lnTo>
                  <a:pt x="255" y="632"/>
                </a:lnTo>
                <a:lnTo>
                  <a:pt x="286" y="599"/>
                </a:lnTo>
                <a:lnTo>
                  <a:pt x="316" y="567"/>
                </a:lnTo>
                <a:lnTo>
                  <a:pt x="348" y="536"/>
                </a:lnTo>
                <a:lnTo>
                  <a:pt x="380" y="505"/>
                </a:lnTo>
                <a:lnTo>
                  <a:pt x="413" y="475"/>
                </a:lnTo>
                <a:lnTo>
                  <a:pt x="446" y="446"/>
                </a:lnTo>
                <a:lnTo>
                  <a:pt x="481" y="417"/>
                </a:lnTo>
                <a:lnTo>
                  <a:pt x="515" y="390"/>
                </a:lnTo>
                <a:lnTo>
                  <a:pt x="551" y="364"/>
                </a:lnTo>
                <a:lnTo>
                  <a:pt x="586" y="337"/>
                </a:lnTo>
                <a:lnTo>
                  <a:pt x="623" y="312"/>
                </a:lnTo>
                <a:lnTo>
                  <a:pt x="661" y="287"/>
                </a:lnTo>
                <a:lnTo>
                  <a:pt x="699" y="264"/>
                </a:lnTo>
                <a:lnTo>
                  <a:pt x="737" y="241"/>
                </a:lnTo>
                <a:lnTo>
                  <a:pt x="776" y="220"/>
                </a:lnTo>
                <a:lnTo>
                  <a:pt x="816" y="199"/>
                </a:lnTo>
                <a:lnTo>
                  <a:pt x="856" y="179"/>
                </a:lnTo>
                <a:lnTo>
                  <a:pt x="896" y="160"/>
                </a:lnTo>
                <a:lnTo>
                  <a:pt x="938" y="142"/>
                </a:lnTo>
                <a:lnTo>
                  <a:pt x="979" y="126"/>
                </a:lnTo>
                <a:lnTo>
                  <a:pt x="1022" y="109"/>
                </a:lnTo>
                <a:lnTo>
                  <a:pt x="1064" y="94"/>
                </a:lnTo>
                <a:lnTo>
                  <a:pt x="1108" y="81"/>
                </a:lnTo>
                <a:lnTo>
                  <a:pt x="1150" y="67"/>
                </a:lnTo>
                <a:lnTo>
                  <a:pt x="1194" y="54"/>
                </a:lnTo>
                <a:lnTo>
                  <a:pt x="1240" y="44"/>
                </a:lnTo>
                <a:lnTo>
                  <a:pt x="1283" y="34"/>
                </a:lnTo>
                <a:lnTo>
                  <a:pt x="1329" y="25"/>
                </a:lnTo>
                <a:lnTo>
                  <a:pt x="1375" y="18"/>
                </a:lnTo>
                <a:lnTo>
                  <a:pt x="1420" y="10"/>
                </a:lnTo>
                <a:lnTo>
                  <a:pt x="1466" y="4"/>
                </a:lnTo>
                <a:lnTo>
                  <a:pt x="1513" y="0"/>
                </a:lnTo>
                <a:lnTo>
                  <a:pt x="1513" y="1898"/>
                </a:lnTo>
                <a:lnTo>
                  <a:pt x="0" y="996"/>
                </a:lnTo>
              </a:path>
            </a:pathLst>
          </a:custGeom>
          <a:noFill/>
          <a:ln w="6350">
            <a:solidFill>
              <a:srgbClr val="1F1A17"/>
            </a:solidFill>
            <a:round/>
            <a:headEnd/>
            <a:tailEnd/>
          </a:ln>
        </p:spPr>
        <p:txBody>
          <a:bodyPr/>
          <a:lstStyle/>
          <a:p>
            <a:endParaRPr lang="en-US"/>
          </a:p>
        </p:txBody>
      </p:sp>
      <p:sp>
        <p:nvSpPr>
          <p:cNvPr id="27705" name="Freeform 56"/>
          <p:cNvSpPr>
            <a:spLocks/>
          </p:cNvSpPr>
          <p:nvPr/>
        </p:nvSpPr>
        <p:spPr bwMode="auto">
          <a:xfrm>
            <a:off x="2327275" y="3071813"/>
            <a:ext cx="574675" cy="1089025"/>
          </a:xfrm>
          <a:custGeom>
            <a:avLst/>
            <a:gdLst>
              <a:gd name="T0" fmla="*/ 2147483647 w 1086"/>
              <a:gd name="T1" fmla="*/ 2147483647 h 2058"/>
              <a:gd name="T2" fmla="*/ 2147483647 w 1086"/>
              <a:gd name="T3" fmla="*/ 2147483647 h 2058"/>
              <a:gd name="T4" fmla="*/ 2147483647 w 1086"/>
              <a:gd name="T5" fmla="*/ 2147483647 h 2058"/>
              <a:gd name="T6" fmla="*/ 2147483647 w 1086"/>
              <a:gd name="T7" fmla="*/ 0 h 2058"/>
              <a:gd name="T8" fmla="*/ 2147483647 w 1086"/>
              <a:gd name="T9" fmla="*/ 0 h 2058"/>
              <a:gd name="T10" fmla="*/ 2147483647 w 1086"/>
              <a:gd name="T11" fmla="*/ 2147483647 h 2058"/>
              <a:gd name="T12" fmla="*/ 2147483647 w 1086"/>
              <a:gd name="T13" fmla="*/ 2147483647 h 2058"/>
              <a:gd name="T14" fmla="*/ 2147483647 w 1086"/>
              <a:gd name="T15" fmla="*/ 2147483647 h 2058"/>
              <a:gd name="T16" fmla="*/ 2147483647 w 1086"/>
              <a:gd name="T17" fmla="*/ 2147483647 h 2058"/>
              <a:gd name="T18" fmla="*/ 2147483647 w 1086"/>
              <a:gd name="T19" fmla="*/ 2147483647 h 2058"/>
              <a:gd name="T20" fmla="*/ 2147483647 w 1086"/>
              <a:gd name="T21" fmla="*/ 2147483647 h 2058"/>
              <a:gd name="T22" fmla="*/ 2147483647 w 1086"/>
              <a:gd name="T23" fmla="*/ 2147483647 h 2058"/>
              <a:gd name="T24" fmla="*/ 2147483647 w 1086"/>
              <a:gd name="T25" fmla="*/ 2147483647 h 2058"/>
              <a:gd name="T26" fmla="*/ 2147483647 w 1086"/>
              <a:gd name="T27" fmla="*/ 2147483647 h 2058"/>
              <a:gd name="T28" fmla="*/ 2147483647 w 1086"/>
              <a:gd name="T29" fmla="*/ 2147483647 h 2058"/>
              <a:gd name="T30" fmla="*/ 2147483647 w 1086"/>
              <a:gd name="T31" fmla="*/ 2147483647 h 2058"/>
              <a:gd name="T32" fmla="*/ 2147483647 w 1086"/>
              <a:gd name="T33" fmla="*/ 2147483647 h 2058"/>
              <a:gd name="T34" fmla="*/ 2147483647 w 1086"/>
              <a:gd name="T35" fmla="*/ 2147483647 h 2058"/>
              <a:gd name="T36" fmla="*/ 2147483647 w 1086"/>
              <a:gd name="T37" fmla="*/ 2147483647 h 2058"/>
              <a:gd name="T38" fmla="*/ 2147483647 w 1086"/>
              <a:gd name="T39" fmla="*/ 2147483647 h 2058"/>
              <a:gd name="T40" fmla="*/ 2147483647 w 1086"/>
              <a:gd name="T41" fmla="*/ 2147483647 h 2058"/>
              <a:gd name="T42" fmla="*/ 2147483647 w 1086"/>
              <a:gd name="T43" fmla="*/ 2147483647 h 2058"/>
              <a:gd name="T44" fmla="*/ 2147483647 w 1086"/>
              <a:gd name="T45" fmla="*/ 2147483647 h 2058"/>
              <a:gd name="T46" fmla="*/ 2147483647 w 1086"/>
              <a:gd name="T47" fmla="*/ 2147483647 h 2058"/>
              <a:gd name="T48" fmla="*/ 2147483647 w 1086"/>
              <a:gd name="T49" fmla="*/ 2147483647 h 2058"/>
              <a:gd name="T50" fmla="*/ 2147483647 w 1086"/>
              <a:gd name="T51" fmla="*/ 2147483647 h 2058"/>
              <a:gd name="T52" fmla="*/ 2147483647 w 1086"/>
              <a:gd name="T53" fmla="*/ 2147483647 h 2058"/>
              <a:gd name="T54" fmla="*/ 2147483647 w 1086"/>
              <a:gd name="T55" fmla="*/ 2147483647 h 2058"/>
              <a:gd name="T56" fmla="*/ 2147483647 w 1086"/>
              <a:gd name="T57" fmla="*/ 2147483647 h 2058"/>
              <a:gd name="T58" fmla="*/ 0 w 1086"/>
              <a:gd name="T59" fmla="*/ 2147483647 h 2058"/>
              <a:gd name="T60" fmla="*/ 0 w 1086"/>
              <a:gd name="T61" fmla="*/ 2147483647 h 2058"/>
              <a:gd name="T62" fmla="*/ 2147483647 w 1086"/>
              <a:gd name="T63" fmla="*/ 2147483647 h 2058"/>
              <a:gd name="T64" fmla="*/ 2147483647 w 1086"/>
              <a:gd name="T65" fmla="*/ 2147483647 h 2058"/>
              <a:gd name="T66" fmla="*/ 2147483647 w 1086"/>
              <a:gd name="T67" fmla="*/ 2147483647 h 2058"/>
              <a:gd name="T68" fmla="*/ 2147483647 w 1086"/>
              <a:gd name="T69" fmla="*/ 2147483647 h 2058"/>
              <a:gd name="T70" fmla="*/ 2147483647 w 1086"/>
              <a:gd name="T71" fmla="*/ 2147483647 h 2058"/>
              <a:gd name="T72" fmla="*/ 2147483647 w 1086"/>
              <a:gd name="T73" fmla="*/ 2147483647 h 2058"/>
              <a:gd name="T74" fmla="*/ 2147483647 w 1086"/>
              <a:gd name="T75" fmla="*/ 2147483647 h 2058"/>
              <a:gd name="T76" fmla="*/ 2147483647 w 1086"/>
              <a:gd name="T77" fmla="*/ 2147483647 h 2058"/>
              <a:gd name="T78" fmla="*/ 2147483647 w 1086"/>
              <a:gd name="T79" fmla="*/ 2147483647 h 2058"/>
              <a:gd name="T80" fmla="*/ 2147483647 w 1086"/>
              <a:gd name="T81" fmla="*/ 2147483647 h 2058"/>
              <a:gd name="T82" fmla="*/ 2147483647 w 1086"/>
              <a:gd name="T83" fmla="*/ 2147483647 h 2058"/>
              <a:gd name="T84" fmla="*/ 2147483647 w 1086"/>
              <a:gd name="T85" fmla="*/ 2147483647 h 2058"/>
              <a:gd name="T86" fmla="*/ 2147483647 w 1086"/>
              <a:gd name="T87" fmla="*/ 2147483647 h 2058"/>
              <a:gd name="T88" fmla="*/ 2147483647 w 1086"/>
              <a:gd name="T89" fmla="*/ 2147483647 h 2058"/>
              <a:gd name="T90" fmla="*/ 2147483647 w 1086"/>
              <a:gd name="T91" fmla="*/ 2147483647 h 2058"/>
              <a:gd name="T92" fmla="*/ 2147483647 w 1086"/>
              <a:gd name="T93" fmla="*/ 2147483647 h 2058"/>
              <a:gd name="T94" fmla="*/ 2147483647 w 1086"/>
              <a:gd name="T95" fmla="*/ 2147483647 h 2058"/>
              <a:gd name="T96" fmla="*/ 2147483647 w 1086"/>
              <a:gd name="T97" fmla="*/ 2147483647 h 2058"/>
              <a:gd name="T98" fmla="*/ 2147483647 w 1086"/>
              <a:gd name="T99" fmla="*/ 2147483647 h 2058"/>
              <a:gd name="T100" fmla="*/ 2147483647 w 1086"/>
              <a:gd name="T101" fmla="*/ 2147483647 h 2058"/>
              <a:gd name="T102" fmla="*/ 2147483647 w 1086"/>
              <a:gd name="T103" fmla="*/ 2147483647 h 2058"/>
              <a:gd name="T104" fmla="*/ 2147483647 w 1086"/>
              <a:gd name="T105" fmla="*/ 2147483647 h 2058"/>
              <a:gd name="T106" fmla="*/ 2147483647 w 1086"/>
              <a:gd name="T107" fmla="*/ 2147483647 h 205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6"/>
              <a:gd name="T163" fmla="*/ 0 h 2058"/>
              <a:gd name="T164" fmla="*/ 1086 w 1086"/>
              <a:gd name="T165" fmla="*/ 2058 h 205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6" h="2058">
                <a:moveTo>
                  <a:pt x="1086" y="1899"/>
                </a:moveTo>
                <a:lnTo>
                  <a:pt x="1000" y="143"/>
                </a:lnTo>
                <a:lnTo>
                  <a:pt x="1081" y="50"/>
                </a:lnTo>
                <a:lnTo>
                  <a:pt x="1078" y="0"/>
                </a:lnTo>
                <a:lnTo>
                  <a:pt x="1031" y="5"/>
                </a:lnTo>
                <a:lnTo>
                  <a:pt x="982" y="11"/>
                </a:lnTo>
                <a:lnTo>
                  <a:pt x="934" y="19"/>
                </a:lnTo>
                <a:lnTo>
                  <a:pt x="887" y="28"/>
                </a:lnTo>
                <a:lnTo>
                  <a:pt x="841" y="38"/>
                </a:lnTo>
                <a:lnTo>
                  <a:pt x="793" y="49"/>
                </a:lnTo>
                <a:lnTo>
                  <a:pt x="747" y="61"/>
                </a:lnTo>
                <a:lnTo>
                  <a:pt x="701" y="75"/>
                </a:lnTo>
                <a:lnTo>
                  <a:pt x="655" y="90"/>
                </a:lnTo>
                <a:lnTo>
                  <a:pt x="610" y="106"/>
                </a:lnTo>
                <a:lnTo>
                  <a:pt x="565" y="123"/>
                </a:lnTo>
                <a:lnTo>
                  <a:pt x="521" y="141"/>
                </a:lnTo>
                <a:lnTo>
                  <a:pt x="477" y="160"/>
                </a:lnTo>
                <a:lnTo>
                  <a:pt x="433" y="180"/>
                </a:lnTo>
                <a:lnTo>
                  <a:pt x="391" y="200"/>
                </a:lnTo>
                <a:lnTo>
                  <a:pt x="349" y="223"/>
                </a:lnTo>
                <a:lnTo>
                  <a:pt x="308" y="245"/>
                </a:lnTo>
                <a:lnTo>
                  <a:pt x="266" y="269"/>
                </a:lnTo>
                <a:lnTo>
                  <a:pt x="227" y="293"/>
                </a:lnTo>
                <a:lnTo>
                  <a:pt x="186" y="319"/>
                </a:lnTo>
                <a:lnTo>
                  <a:pt x="148" y="345"/>
                </a:lnTo>
                <a:lnTo>
                  <a:pt x="110" y="371"/>
                </a:lnTo>
                <a:lnTo>
                  <a:pt x="72" y="399"/>
                </a:lnTo>
                <a:lnTo>
                  <a:pt x="36" y="427"/>
                </a:lnTo>
                <a:lnTo>
                  <a:pt x="0" y="456"/>
                </a:lnTo>
                <a:lnTo>
                  <a:pt x="42" y="431"/>
                </a:lnTo>
                <a:lnTo>
                  <a:pt x="82" y="406"/>
                </a:lnTo>
                <a:lnTo>
                  <a:pt x="125" y="382"/>
                </a:lnTo>
                <a:lnTo>
                  <a:pt x="167" y="361"/>
                </a:lnTo>
                <a:lnTo>
                  <a:pt x="210" y="339"/>
                </a:lnTo>
                <a:lnTo>
                  <a:pt x="254" y="318"/>
                </a:lnTo>
                <a:lnTo>
                  <a:pt x="298" y="299"/>
                </a:lnTo>
                <a:lnTo>
                  <a:pt x="342" y="281"/>
                </a:lnTo>
                <a:lnTo>
                  <a:pt x="387" y="264"/>
                </a:lnTo>
                <a:lnTo>
                  <a:pt x="433" y="248"/>
                </a:lnTo>
                <a:lnTo>
                  <a:pt x="480" y="233"/>
                </a:lnTo>
                <a:lnTo>
                  <a:pt x="526" y="220"/>
                </a:lnTo>
                <a:lnTo>
                  <a:pt x="574" y="208"/>
                </a:lnTo>
                <a:lnTo>
                  <a:pt x="621" y="197"/>
                </a:lnTo>
                <a:lnTo>
                  <a:pt x="670" y="187"/>
                </a:lnTo>
                <a:lnTo>
                  <a:pt x="718" y="179"/>
                </a:lnTo>
                <a:lnTo>
                  <a:pt x="767" y="172"/>
                </a:lnTo>
                <a:lnTo>
                  <a:pt x="816" y="164"/>
                </a:lnTo>
                <a:lnTo>
                  <a:pt x="866" y="160"/>
                </a:lnTo>
                <a:lnTo>
                  <a:pt x="866" y="2058"/>
                </a:lnTo>
                <a:lnTo>
                  <a:pt x="1086" y="1899"/>
                </a:lnTo>
                <a:close/>
              </a:path>
            </a:pathLst>
          </a:custGeom>
          <a:solidFill>
            <a:srgbClr val="AAA9A9"/>
          </a:solidFill>
          <a:ln w="9525">
            <a:noFill/>
            <a:round/>
            <a:headEnd/>
            <a:tailEnd/>
          </a:ln>
        </p:spPr>
        <p:txBody>
          <a:bodyPr/>
          <a:lstStyle/>
          <a:p>
            <a:endParaRPr lang="en-US"/>
          </a:p>
        </p:txBody>
      </p:sp>
      <p:sp>
        <p:nvSpPr>
          <p:cNvPr id="27706" name="Line 57"/>
          <p:cNvSpPr>
            <a:spLocks noChangeShapeType="1"/>
          </p:cNvSpPr>
          <p:nvPr/>
        </p:nvSpPr>
        <p:spPr bwMode="auto">
          <a:xfrm flipV="1">
            <a:off x="2786063" y="3070225"/>
            <a:ext cx="107950" cy="84138"/>
          </a:xfrm>
          <a:prstGeom prst="line">
            <a:avLst/>
          </a:prstGeom>
          <a:noFill/>
          <a:ln w="6350">
            <a:solidFill>
              <a:srgbClr val="1F1A17"/>
            </a:solidFill>
            <a:round/>
            <a:headEnd/>
            <a:tailEnd/>
          </a:ln>
        </p:spPr>
        <p:txBody>
          <a:bodyPr/>
          <a:lstStyle/>
          <a:p>
            <a:endParaRPr lang="en-US"/>
          </a:p>
        </p:txBody>
      </p:sp>
      <p:sp>
        <p:nvSpPr>
          <p:cNvPr id="27707" name="Freeform 58"/>
          <p:cNvSpPr>
            <a:spLocks/>
          </p:cNvSpPr>
          <p:nvPr/>
        </p:nvSpPr>
        <p:spPr bwMode="auto">
          <a:xfrm>
            <a:off x="2909888" y="3051175"/>
            <a:ext cx="84137" cy="1090613"/>
          </a:xfrm>
          <a:custGeom>
            <a:avLst/>
            <a:gdLst>
              <a:gd name="T0" fmla="*/ 2147483647 w 159"/>
              <a:gd name="T1" fmla="*/ 2147483647 h 2062"/>
              <a:gd name="T2" fmla="*/ 2147483647 w 159"/>
              <a:gd name="T3" fmla="*/ 2147483647 h 2062"/>
              <a:gd name="T4" fmla="*/ 2147483647 w 159"/>
              <a:gd name="T5" fmla="*/ 2147483647 h 2062"/>
              <a:gd name="T6" fmla="*/ 2147483647 w 159"/>
              <a:gd name="T7" fmla="*/ 0 h 2062"/>
              <a:gd name="T8" fmla="*/ 2147483647 w 159"/>
              <a:gd name="T9" fmla="*/ 2147483647 h 2062"/>
              <a:gd name="T10" fmla="*/ 0 w 159"/>
              <a:gd name="T11" fmla="*/ 2147483647 h 2062"/>
              <a:gd name="T12" fmla="*/ 2147483647 w 159"/>
              <a:gd name="T13" fmla="*/ 2147483647 h 2062"/>
              <a:gd name="T14" fmla="*/ 2147483647 w 159"/>
              <a:gd name="T15" fmla="*/ 2147483647 h 2062"/>
              <a:gd name="T16" fmla="*/ 0 60000 65536"/>
              <a:gd name="T17" fmla="*/ 0 60000 65536"/>
              <a:gd name="T18" fmla="*/ 0 60000 65536"/>
              <a:gd name="T19" fmla="*/ 0 60000 65536"/>
              <a:gd name="T20" fmla="*/ 0 60000 65536"/>
              <a:gd name="T21" fmla="*/ 0 60000 65536"/>
              <a:gd name="T22" fmla="*/ 0 60000 65536"/>
              <a:gd name="T23" fmla="*/ 0 60000 65536"/>
              <a:gd name="T24" fmla="*/ 0 w 159"/>
              <a:gd name="T25" fmla="*/ 0 h 2062"/>
              <a:gd name="T26" fmla="*/ 159 w 159"/>
              <a:gd name="T27" fmla="*/ 2062 h 20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9" h="2062">
                <a:moveTo>
                  <a:pt x="130" y="1873"/>
                </a:moveTo>
                <a:lnTo>
                  <a:pt x="130" y="407"/>
                </a:lnTo>
                <a:lnTo>
                  <a:pt x="159" y="364"/>
                </a:lnTo>
                <a:lnTo>
                  <a:pt x="159" y="0"/>
                </a:lnTo>
                <a:lnTo>
                  <a:pt x="2" y="187"/>
                </a:lnTo>
                <a:lnTo>
                  <a:pt x="0" y="2062"/>
                </a:lnTo>
                <a:lnTo>
                  <a:pt x="130" y="1873"/>
                </a:lnTo>
                <a:close/>
              </a:path>
            </a:pathLst>
          </a:custGeom>
          <a:solidFill>
            <a:srgbClr val="AAA9A9"/>
          </a:solidFill>
          <a:ln w="9525">
            <a:noFill/>
            <a:round/>
            <a:headEnd/>
            <a:tailEnd/>
          </a:ln>
        </p:spPr>
        <p:txBody>
          <a:bodyPr/>
          <a:lstStyle/>
          <a:p>
            <a:endParaRPr lang="en-US"/>
          </a:p>
        </p:txBody>
      </p:sp>
      <p:sp>
        <p:nvSpPr>
          <p:cNvPr id="27708" name="Freeform 59"/>
          <p:cNvSpPr>
            <a:spLocks/>
          </p:cNvSpPr>
          <p:nvPr/>
        </p:nvSpPr>
        <p:spPr bwMode="auto">
          <a:xfrm>
            <a:off x="1825625" y="3775075"/>
            <a:ext cx="1000125" cy="1104900"/>
          </a:xfrm>
          <a:custGeom>
            <a:avLst/>
            <a:gdLst>
              <a:gd name="T0" fmla="*/ 2147483647 w 1888"/>
              <a:gd name="T1" fmla="*/ 2147483647 h 2087"/>
              <a:gd name="T2" fmla="*/ 2147483647 w 1888"/>
              <a:gd name="T3" fmla="*/ 2147483647 h 2087"/>
              <a:gd name="T4" fmla="*/ 2147483647 w 1888"/>
              <a:gd name="T5" fmla="*/ 2147483647 h 2087"/>
              <a:gd name="T6" fmla="*/ 2147483647 w 1888"/>
              <a:gd name="T7" fmla="*/ 2147483647 h 2087"/>
              <a:gd name="T8" fmla="*/ 2147483647 w 1888"/>
              <a:gd name="T9" fmla="*/ 2147483647 h 2087"/>
              <a:gd name="T10" fmla="*/ 2147483647 w 1888"/>
              <a:gd name="T11" fmla="*/ 2147483647 h 2087"/>
              <a:gd name="T12" fmla="*/ 2147483647 w 1888"/>
              <a:gd name="T13" fmla="*/ 2147483647 h 2087"/>
              <a:gd name="T14" fmla="*/ 2147483647 w 1888"/>
              <a:gd name="T15" fmla="*/ 2147483647 h 2087"/>
              <a:gd name="T16" fmla="*/ 2147483647 w 1888"/>
              <a:gd name="T17" fmla="*/ 2147483647 h 2087"/>
              <a:gd name="T18" fmla="*/ 2147483647 w 1888"/>
              <a:gd name="T19" fmla="*/ 2147483647 h 2087"/>
              <a:gd name="T20" fmla="*/ 2147483647 w 1888"/>
              <a:gd name="T21" fmla="*/ 2147483647 h 2087"/>
              <a:gd name="T22" fmla="*/ 2147483647 w 1888"/>
              <a:gd name="T23" fmla="*/ 2147483647 h 2087"/>
              <a:gd name="T24" fmla="*/ 2147483647 w 1888"/>
              <a:gd name="T25" fmla="*/ 2147483647 h 2087"/>
              <a:gd name="T26" fmla="*/ 2147483647 w 1888"/>
              <a:gd name="T27" fmla="*/ 2147483647 h 2087"/>
              <a:gd name="T28" fmla="*/ 2147483647 w 1888"/>
              <a:gd name="T29" fmla="*/ 2147483647 h 2087"/>
              <a:gd name="T30" fmla="*/ 2147483647 w 1888"/>
              <a:gd name="T31" fmla="*/ 2147483647 h 2087"/>
              <a:gd name="T32" fmla="*/ 2147483647 w 1888"/>
              <a:gd name="T33" fmla="*/ 2147483647 h 2087"/>
              <a:gd name="T34" fmla="*/ 2147483647 w 1888"/>
              <a:gd name="T35" fmla="*/ 2147483647 h 2087"/>
              <a:gd name="T36" fmla="*/ 2147483647 w 1888"/>
              <a:gd name="T37" fmla="*/ 2147483647 h 2087"/>
              <a:gd name="T38" fmla="*/ 2147483647 w 1888"/>
              <a:gd name="T39" fmla="*/ 2147483647 h 2087"/>
              <a:gd name="T40" fmla="*/ 2147483647 w 1888"/>
              <a:gd name="T41" fmla="*/ 2147483647 h 2087"/>
              <a:gd name="T42" fmla="*/ 2147483647 w 1888"/>
              <a:gd name="T43" fmla="*/ 2147483647 h 2087"/>
              <a:gd name="T44" fmla="*/ 2147483647 w 1888"/>
              <a:gd name="T45" fmla="*/ 2147483647 h 2087"/>
              <a:gd name="T46" fmla="*/ 2147483647 w 1888"/>
              <a:gd name="T47" fmla="*/ 2147483647 h 2087"/>
              <a:gd name="T48" fmla="*/ 2147483647 w 1888"/>
              <a:gd name="T49" fmla="*/ 2147483647 h 2087"/>
              <a:gd name="T50" fmla="*/ 2147483647 w 1888"/>
              <a:gd name="T51" fmla="*/ 2147483647 h 2087"/>
              <a:gd name="T52" fmla="*/ 0 w 1888"/>
              <a:gd name="T53" fmla="*/ 2147483647 h 2087"/>
              <a:gd name="T54" fmla="*/ 0 w 1888"/>
              <a:gd name="T55" fmla="*/ 2147483647 h 2087"/>
              <a:gd name="T56" fmla="*/ 0 w 1888"/>
              <a:gd name="T57" fmla="*/ 2147483647 h 2087"/>
              <a:gd name="T58" fmla="*/ 0 w 1888"/>
              <a:gd name="T59" fmla="*/ 2147483647 h 2087"/>
              <a:gd name="T60" fmla="*/ 2147483647 w 1888"/>
              <a:gd name="T61" fmla="*/ 2147483647 h 2087"/>
              <a:gd name="T62" fmla="*/ 2147483647 w 1888"/>
              <a:gd name="T63" fmla="*/ 2147483647 h 2087"/>
              <a:gd name="T64" fmla="*/ 2147483647 w 1888"/>
              <a:gd name="T65" fmla="*/ 2147483647 h 2087"/>
              <a:gd name="T66" fmla="*/ 2147483647 w 1888"/>
              <a:gd name="T67" fmla="*/ 2147483647 h 2087"/>
              <a:gd name="T68" fmla="*/ 2147483647 w 1888"/>
              <a:gd name="T69" fmla="*/ 2147483647 h 2087"/>
              <a:gd name="T70" fmla="*/ 2147483647 w 1888"/>
              <a:gd name="T71" fmla="*/ 2147483647 h 2087"/>
              <a:gd name="T72" fmla="*/ 2147483647 w 1888"/>
              <a:gd name="T73" fmla="*/ 2147483647 h 2087"/>
              <a:gd name="T74" fmla="*/ 2147483647 w 1888"/>
              <a:gd name="T75" fmla="*/ 2147483647 h 2087"/>
              <a:gd name="T76" fmla="*/ 2147483647 w 1888"/>
              <a:gd name="T77" fmla="*/ 2147483647 h 2087"/>
              <a:gd name="T78" fmla="*/ 2147483647 w 1888"/>
              <a:gd name="T79" fmla="*/ 2147483647 h 2087"/>
              <a:gd name="T80" fmla="*/ 2147483647 w 1888"/>
              <a:gd name="T81" fmla="*/ 2147483647 h 2087"/>
              <a:gd name="T82" fmla="*/ 2147483647 w 1888"/>
              <a:gd name="T83" fmla="*/ 2147483647 h 2087"/>
              <a:gd name="T84" fmla="*/ 2147483647 w 1888"/>
              <a:gd name="T85" fmla="*/ 2147483647 h 2087"/>
              <a:gd name="T86" fmla="*/ 2147483647 w 1888"/>
              <a:gd name="T87" fmla="*/ 2147483647 h 2087"/>
              <a:gd name="T88" fmla="*/ 2147483647 w 1888"/>
              <a:gd name="T89" fmla="*/ 2147483647 h 2087"/>
              <a:gd name="T90" fmla="*/ 2147483647 w 1888"/>
              <a:gd name="T91" fmla="*/ 2147483647 h 2087"/>
              <a:gd name="T92" fmla="*/ 2147483647 w 1888"/>
              <a:gd name="T93" fmla="*/ 2147483647 h 2087"/>
              <a:gd name="T94" fmla="*/ 2147483647 w 1888"/>
              <a:gd name="T95" fmla="*/ 2147483647 h 2087"/>
              <a:gd name="T96" fmla="*/ 2147483647 w 1888"/>
              <a:gd name="T97" fmla="*/ 0 h 2087"/>
              <a:gd name="T98" fmla="*/ 2147483647 w 1888"/>
              <a:gd name="T99" fmla="*/ 0 h 2087"/>
              <a:gd name="T100" fmla="*/ 2147483647 w 1888"/>
              <a:gd name="T101" fmla="*/ 2147483647 h 2087"/>
              <a:gd name="T102" fmla="*/ 2147483647 w 1888"/>
              <a:gd name="T103" fmla="*/ 2147483647 h 2087"/>
              <a:gd name="T104" fmla="*/ 2147483647 w 1888"/>
              <a:gd name="T105" fmla="*/ 2147483647 h 208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88"/>
              <a:gd name="T160" fmla="*/ 0 h 2087"/>
              <a:gd name="T161" fmla="*/ 1888 w 1888"/>
              <a:gd name="T162" fmla="*/ 2087 h 208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88" h="2087">
                <a:moveTo>
                  <a:pt x="403" y="2087"/>
                </a:moveTo>
                <a:lnTo>
                  <a:pt x="376" y="2050"/>
                </a:lnTo>
                <a:lnTo>
                  <a:pt x="349" y="2013"/>
                </a:lnTo>
                <a:lnTo>
                  <a:pt x="323" y="1975"/>
                </a:lnTo>
                <a:lnTo>
                  <a:pt x="298" y="1937"/>
                </a:lnTo>
                <a:lnTo>
                  <a:pt x="274" y="1898"/>
                </a:lnTo>
                <a:lnTo>
                  <a:pt x="250" y="1858"/>
                </a:lnTo>
                <a:lnTo>
                  <a:pt x="228" y="1818"/>
                </a:lnTo>
                <a:lnTo>
                  <a:pt x="206" y="1777"/>
                </a:lnTo>
                <a:lnTo>
                  <a:pt x="186" y="1736"/>
                </a:lnTo>
                <a:lnTo>
                  <a:pt x="167" y="1694"/>
                </a:lnTo>
                <a:lnTo>
                  <a:pt x="148" y="1651"/>
                </a:lnTo>
                <a:lnTo>
                  <a:pt x="132" y="1609"/>
                </a:lnTo>
                <a:lnTo>
                  <a:pt x="115" y="1566"/>
                </a:lnTo>
                <a:lnTo>
                  <a:pt x="99" y="1522"/>
                </a:lnTo>
                <a:lnTo>
                  <a:pt x="85" y="1477"/>
                </a:lnTo>
                <a:lnTo>
                  <a:pt x="71" y="1433"/>
                </a:lnTo>
                <a:lnTo>
                  <a:pt x="59" y="1386"/>
                </a:lnTo>
                <a:lnTo>
                  <a:pt x="48" y="1341"/>
                </a:lnTo>
                <a:lnTo>
                  <a:pt x="38" y="1295"/>
                </a:lnTo>
                <a:lnTo>
                  <a:pt x="29" y="1248"/>
                </a:lnTo>
                <a:lnTo>
                  <a:pt x="21" y="1201"/>
                </a:lnTo>
                <a:lnTo>
                  <a:pt x="15" y="1153"/>
                </a:lnTo>
                <a:lnTo>
                  <a:pt x="9" y="1106"/>
                </a:lnTo>
                <a:lnTo>
                  <a:pt x="6" y="1057"/>
                </a:lnTo>
                <a:lnTo>
                  <a:pt x="2" y="1009"/>
                </a:lnTo>
                <a:lnTo>
                  <a:pt x="0" y="961"/>
                </a:lnTo>
                <a:lnTo>
                  <a:pt x="0" y="911"/>
                </a:lnTo>
                <a:lnTo>
                  <a:pt x="0" y="862"/>
                </a:lnTo>
                <a:lnTo>
                  <a:pt x="2" y="812"/>
                </a:lnTo>
                <a:lnTo>
                  <a:pt x="6" y="763"/>
                </a:lnTo>
                <a:lnTo>
                  <a:pt x="9" y="716"/>
                </a:lnTo>
                <a:lnTo>
                  <a:pt x="15" y="668"/>
                </a:lnTo>
                <a:lnTo>
                  <a:pt x="22" y="620"/>
                </a:lnTo>
                <a:lnTo>
                  <a:pt x="29" y="573"/>
                </a:lnTo>
                <a:lnTo>
                  <a:pt x="39" y="525"/>
                </a:lnTo>
                <a:lnTo>
                  <a:pt x="48" y="479"/>
                </a:lnTo>
                <a:lnTo>
                  <a:pt x="60" y="434"/>
                </a:lnTo>
                <a:lnTo>
                  <a:pt x="72" y="387"/>
                </a:lnTo>
                <a:lnTo>
                  <a:pt x="86" y="342"/>
                </a:lnTo>
                <a:lnTo>
                  <a:pt x="101" y="298"/>
                </a:lnTo>
                <a:lnTo>
                  <a:pt x="116" y="254"/>
                </a:lnTo>
                <a:lnTo>
                  <a:pt x="133" y="210"/>
                </a:lnTo>
                <a:lnTo>
                  <a:pt x="151" y="167"/>
                </a:lnTo>
                <a:lnTo>
                  <a:pt x="170" y="125"/>
                </a:lnTo>
                <a:lnTo>
                  <a:pt x="190" y="83"/>
                </a:lnTo>
                <a:lnTo>
                  <a:pt x="210" y="41"/>
                </a:lnTo>
                <a:lnTo>
                  <a:pt x="232" y="0"/>
                </a:lnTo>
                <a:lnTo>
                  <a:pt x="1888" y="969"/>
                </a:lnTo>
                <a:lnTo>
                  <a:pt x="403" y="2087"/>
                </a:lnTo>
                <a:close/>
              </a:path>
            </a:pathLst>
          </a:custGeom>
          <a:solidFill>
            <a:srgbClr val="CAEECA"/>
          </a:solidFill>
          <a:ln w="9525">
            <a:noFill/>
            <a:round/>
            <a:headEnd/>
            <a:tailEnd/>
          </a:ln>
        </p:spPr>
        <p:txBody>
          <a:bodyPr/>
          <a:lstStyle/>
          <a:p>
            <a:endParaRPr lang="en-US"/>
          </a:p>
        </p:txBody>
      </p:sp>
      <p:sp>
        <p:nvSpPr>
          <p:cNvPr id="27709" name="Freeform 60"/>
          <p:cNvSpPr>
            <a:spLocks/>
          </p:cNvSpPr>
          <p:nvPr/>
        </p:nvSpPr>
        <p:spPr bwMode="auto">
          <a:xfrm>
            <a:off x="1825625" y="3775075"/>
            <a:ext cx="1000125" cy="1104900"/>
          </a:xfrm>
          <a:custGeom>
            <a:avLst/>
            <a:gdLst>
              <a:gd name="T0" fmla="*/ 2147483647 w 1888"/>
              <a:gd name="T1" fmla="*/ 2147483647 h 2087"/>
              <a:gd name="T2" fmla="*/ 2147483647 w 1888"/>
              <a:gd name="T3" fmla="*/ 2147483647 h 2087"/>
              <a:gd name="T4" fmla="*/ 2147483647 w 1888"/>
              <a:gd name="T5" fmla="*/ 2147483647 h 2087"/>
              <a:gd name="T6" fmla="*/ 2147483647 w 1888"/>
              <a:gd name="T7" fmla="*/ 2147483647 h 2087"/>
              <a:gd name="T8" fmla="*/ 2147483647 w 1888"/>
              <a:gd name="T9" fmla="*/ 2147483647 h 2087"/>
              <a:gd name="T10" fmla="*/ 2147483647 w 1888"/>
              <a:gd name="T11" fmla="*/ 2147483647 h 2087"/>
              <a:gd name="T12" fmla="*/ 2147483647 w 1888"/>
              <a:gd name="T13" fmla="*/ 2147483647 h 2087"/>
              <a:gd name="T14" fmla="*/ 2147483647 w 1888"/>
              <a:gd name="T15" fmla="*/ 2147483647 h 2087"/>
              <a:gd name="T16" fmla="*/ 2147483647 w 1888"/>
              <a:gd name="T17" fmla="*/ 2147483647 h 2087"/>
              <a:gd name="T18" fmla="*/ 2147483647 w 1888"/>
              <a:gd name="T19" fmla="*/ 2147483647 h 2087"/>
              <a:gd name="T20" fmla="*/ 2147483647 w 1888"/>
              <a:gd name="T21" fmla="*/ 2147483647 h 2087"/>
              <a:gd name="T22" fmla="*/ 2147483647 w 1888"/>
              <a:gd name="T23" fmla="*/ 2147483647 h 2087"/>
              <a:gd name="T24" fmla="*/ 2147483647 w 1888"/>
              <a:gd name="T25" fmla="*/ 2147483647 h 2087"/>
              <a:gd name="T26" fmla="*/ 2147483647 w 1888"/>
              <a:gd name="T27" fmla="*/ 2147483647 h 2087"/>
              <a:gd name="T28" fmla="*/ 2147483647 w 1888"/>
              <a:gd name="T29" fmla="*/ 2147483647 h 2087"/>
              <a:gd name="T30" fmla="*/ 2147483647 w 1888"/>
              <a:gd name="T31" fmla="*/ 2147483647 h 2087"/>
              <a:gd name="T32" fmla="*/ 2147483647 w 1888"/>
              <a:gd name="T33" fmla="*/ 2147483647 h 2087"/>
              <a:gd name="T34" fmla="*/ 2147483647 w 1888"/>
              <a:gd name="T35" fmla="*/ 2147483647 h 2087"/>
              <a:gd name="T36" fmla="*/ 2147483647 w 1888"/>
              <a:gd name="T37" fmla="*/ 2147483647 h 2087"/>
              <a:gd name="T38" fmla="*/ 2147483647 w 1888"/>
              <a:gd name="T39" fmla="*/ 2147483647 h 2087"/>
              <a:gd name="T40" fmla="*/ 2147483647 w 1888"/>
              <a:gd name="T41" fmla="*/ 2147483647 h 2087"/>
              <a:gd name="T42" fmla="*/ 2147483647 w 1888"/>
              <a:gd name="T43" fmla="*/ 2147483647 h 2087"/>
              <a:gd name="T44" fmla="*/ 2147483647 w 1888"/>
              <a:gd name="T45" fmla="*/ 2147483647 h 2087"/>
              <a:gd name="T46" fmla="*/ 2147483647 w 1888"/>
              <a:gd name="T47" fmla="*/ 2147483647 h 2087"/>
              <a:gd name="T48" fmla="*/ 2147483647 w 1888"/>
              <a:gd name="T49" fmla="*/ 2147483647 h 2087"/>
              <a:gd name="T50" fmla="*/ 2147483647 w 1888"/>
              <a:gd name="T51" fmla="*/ 2147483647 h 2087"/>
              <a:gd name="T52" fmla="*/ 0 w 1888"/>
              <a:gd name="T53" fmla="*/ 2147483647 h 2087"/>
              <a:gd name="T54" fmla="*/ 0 w 1888"/>
              <a:gd name="T55" fmla="*/ 2147483647 h 2087"/>
              <a:gd name="T56" fmla="*/ 0 w 1888"/>
              <a:gd name="T57" fmla="*/ 2147483647 h 2087"/>
              <a:gd name="T58" fmla="*/ 0 w 1888"/>
              <a:gd name="T59" fmla="*/ 2147483647 h 2087"/>
              <a:gd name="T60" fmla="*/ 2147483647 w 1888"/>
              <a:gd name="T61" fmla="*/ 2147483647 h 2087"/>
              <a:gd name="T62" fmla="*/ 2147483647 w 1888"/>
              <a:gd name="T63" fmla="*/ 2147483647 h 2087"/>
              <a:gd name="T64" fmla="*/ 2147483647 w 1888"/>
              <a:gd name="T65" fmla="*/ 2147483647 h 2087"/>
              <a:gd name="T66" fmla="*/ 2147483647 w 1888"/>
              <a:gd name="T67" fmla="*/ 2147483647 h 2087"/>
              <a:gd name="T68" fmla="*/ 2147483647 w 1888"/>
              <a:gd name="T69" fmla="*/ 2147483647 h 2087"/>
              <a:gd name="T70" fmla="*/ 2147483647 w 1888"/>
              <a:gd name="T71" fmla="*/ 2147483647 h 2087"/>
              <a:gd name="T72" fmla="*/ 2147483647 w 1888"/>
              <a:gd name="T73" fmla="*/ 2147483647 h 2087"/>
              <a:gd name="T74" fmla="*/ 2147483647 w 1888"/>
              <a:gd name="T75" fmla="*/ 2147483647 h 2087"/>
              <a:gd name="T76" fmla="*/ 2147483647 w 1888"/>
              <a:gd name="T77" fmla="*/ 2147483647 h 2087"/>
              <a:gd name="T78" fmla="*/ 2147483647 w 1888"/>
              <a:gd name="T79" fmla="*/ 2147483647 h 2087"/>
              <a:gd name="T80" fmla="*/ 2147483647 w 1888"/>
              <a:gd name="T81" fmla="*/ 2147483647 h 2087"/>
              <a:gd name="T82" fmla="*/ 2147483647 w 1888"/>
              <a:gd name="T83" fmla="*/ 2147483647 h 2087"/>
              <a:gd name="T84" fmla="*/ 2147483647 w 1888"/>
              <a:gd name="T85" fmla="*/ 2147483647 h 2087"/>
              <a:gd name="T86" fmla="*/ 2147483647 w 1888"/>
              <a:gd name="T87" fmla="*/ 2147483647 h 2087"/>
              <a:gd name="T88" fmla="*/ 2147483647 w 1888"/>
              <a:gd name="T89" fmla="*/ 2147483647 h 2087"/>
              <a:gd name="T90" fmla="*/ 2147483647 w 1888"/>
              <a:gd name="T91" fmla="*/ 2147483647 h 2087"/>
              <a:gd name="T92" fmla="*/ 2147483647 w 1888"/>
              <a:gd name="T93" fmla="*/ 2147483647 h 2087"/>
              <a:gd name="T94" fmla="*/ 2147483647 w 1888"/>
              <a:gd name="T95" fmla="*/ 2147483647 h 2087"/>
              <a:gd name="T96" fmla="*/ 2147483647 w 1888"/>
              <a:gd name="T97" fmla="*/ 0 h 2087"/>
              <a:gd name="T98" fmla="*/ 2147483647 w 1888"/>
              <a:gd name="T99" fmla="*/ 0 h 2087"/>
              <a:gd name="T100" fmla="*/ 2147483647 w 1888"/>
              <a:gd name="T101" fmla="*/ 2147483647 h 2087"/>
              <a:gd name="T102" fmla="*/ 2147483647 w 1888"/>
              <a:gd name="T103" fmla="*/ 2147483647 h 2087"/>
              <a:gd name="T104" fmla="*/ 2147483647 w 1888"/>
              <a:gd name="T105" fmla="*/ 2147483647 h 2087"/>
              <a:gd name="T106" fmla="*/ 2147483647 w 1888"/>
              <a:gd name="T107" fmla="*/ 2147483647 h 20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88"/>
              <a:gd name="T163" fmla="*/ 0 h 2087"/>
              <a:gd name="T164" fmla="*/ 1888 w 1888"/>
              <a:gd name="T165" fmla="*/ 2087 h 20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88" h="2087">
                <a:moveTo>
                  <a:pt x="403" y="2087"/>
                </a:moveTo>
                <a:lnTo>
                  <a:pt x="376" y="2050"/>
                </a:lnTo>
                <a:lnTo>
                  <a:pt x="349" y="2013"/>
                </a:lnTo>
                <a:lnTo>
                  <a:pt x="323" y="1975"/>
                </a:lnTo>
                <a:lnTo>
                  <a:pt x="298" y="1937"/>
                </a:lnTo>
                <a:lnTo>
                  <a:pt x="274" y="1898"/>
                </a:lnTo>
                <a:lnTo>
                  <a:pt x="250" y="1858"/>
                </a:lnTo>
                <a:lnTo>
                  <a:pt x="228" y="1818"/>
                </a:lnTo>
                <a:lnTo>
                  <a:pt x="206" y="1777"/>
                </a:lnTo>
                <a:lnTo>
                  <a:pt x="186" y="1736"/>
                </a:lnTo>
                <a:lnTo>
                  <a:pt x="167" y="1694"/>
                </a:lnTo>
                <a:lnTo>
                  <a:pt x="148" y="1651"/>
                </a:lnTo>
                <a:lnTo>
                  <a:pt x="132" y="1609"/>
                </a:lnTo>
                <a:lnTo>
                  <a:pt x="115" y="1566"/>
                </a:lnTo>
                <a:lnTo>
                  <a:pt x="99" y="1522"/>
                </a:lnTo>
                <a:lnTo>
                  <a:pt x="85" y="1477"/>
                </a:lnTo>
                <a:lnTo>
                  <a:pt x="71" y="1433"/>
                </a:lnTo>
                <a:lnTo>
                  <a:pt x="59" y="1386"/>
                </a:lnTo>
                <a:lnTo>
                  <a:pt x="48" y="1341"/>
                </a:lnTo>
                <a:lnTo>
                  <a:pt x="38" y="1295"/>
                </a:lnTo>
                <a:lnTo>
                  <a:pt x="29" y="1248"/>
                </a:lnTo>
                <a:lnTo>
                  <a:pt x="21" y="1201"/>
                </a:lnTo>
                <a:lnTo>
                  <a:pt x="15" y="1153"/>
                </a:lnTo>
                <a:lnTo>
                  <a:pt x="9" y="1106"/>
                </a:lnTo>
                <a:lnTo>
                  <a:pt x="6" y="1057"/>
                </a:lnTo>
                <a:lnTo>
                  <a:pt x="2" y="1009"/>
                </a:lnTo>
                <a:lnTo>
                  <a:pt x="0" y="961"/>
                </a:lnTo>
                <a:lnTo>
                  <a:pt x="0" y="911"/>
                </a:lnTo>
                <a:lnTo>
                  <a:pt x="0" y="862"/>
                </a:lnTo>
                <a:lnTo>
                  <a:pt x="2" y="812"/>
                </a:lnTo>
                <a:lnTo>
                  <a:pt x="6" y="763"/>
                </a:lnTo>
                <a:lnTo>
                  <a:pt x="9" y="716"/>
                </a:lnTo>
                <a:lnTo>
                  <a:pt x="15" y="668"/>
                </a:lnTo>
                <a:lnTo>
                  <a:pt x="22" y="620"/>
                </a:lnTo>
                <a:lnTo>
                  <a:pt x="29" y="573"/>
                </a:lnTo>
                <a:lnTo>
                  <a:pt x="39" y="525"/>
                </a:lnTo>
                <a:lnTo>
                  <a:pt x="48" y="479"/>
                </a:lnTo>
                <a:lnTo>
                  <a:pt x="60" y="434"/>
                </a:lnTo>
                <a:lnTo>
                  <a:pt x="72" y="387"/>
                </a:lnTo>
                <a:lnTo>
                  <a:pt x="86" y="342"/>
                </a:lnTo>
                <a:lnTo>
                  <a:pt x="101" y="298"/>
                </a:lnTo>
                <a:lnTo>
                  <a:pt x="116" y="254"/>
                </a:lnTo>
                <a:lnTo>
                  <a:pt x="133" y="210"/>
                </a:lnTo>
                <a:lnTo>
                  <a:pt x="151" y="167"/>
                </a:lnTo>
                <a:lnTo>
                  <a:pt x="170" y="125"/>
                </a:lnTo>
                <a:lnTo>
                  <a:pt x="190" y="83"/>
                </a:lnTo>
                <a:lnTo>
                  <a:pt x="210" y="41"/>
                </a:lnTo>
                <a:lnTo>
                  <a:pt x="232" y="0"/>
                </a:lnTo>
                <a:lnTo>
                  <a:pt x="1888" y="969"/>
                </a:lnTo>
                <a:lnTo>
                  <a:pt x="403" y="2087"/>
                </a:lnTo>
              </a:path>
            </a:pathLst>
          </a:custGeom>
          <a:noFill/>
          <a:ln w="6350">
            <a:solidFill>
              <a:srgbClr val="1F1A17"/>
            </a:solidFill>
            <a:round/>
            <a:headEnd/>
            <a:tailEnd/>
          </a:ln>
        </p:spPr>
        <p:txBody>
          <a:bodyPr/>
          <a:lstStyle/>
          <a:p>
            <a:endParaRPr lang="en-US"/>
          </a:p>
        </p:txBody>
      </p:sp>
      <p:sp>
        <p:nvSpPr>
          <p:cNvPr id="27710" name="Freeform 61"/>
          <p:cNvSpPr>
            <a:spLocks/>
          </p:cNvSpPr>
          <p:nvPr/>
        </p:nvSpPr>
        <p:spPr bwMode="auto">
          <a:xfrm>
            <a:off x="2854325" y="3151188"/>
            <a:ext cx="55563" cy="990600"/>
          </a:xfrm>
          <a:custGeom>
            <a:avLst/>
            <a:gdLst>
              <a:gd name="T0" fmla="*/ 0 w 105"/>
              <a:gd name="T1" fmla="*/ 2147483647 h 1873"/>
              <a:gd name="T2" fmla="*/ 2147483647 w 105"/>
              <a:gd name="T3" fmla="*/ 2147483647 h 1873"/>
              <a:gd name="T4" fmla="*/ 2147483647 w 105"/>
              <a:gd name="T5" fmla="*/ 0 h 1873"/>
              <a:gd name="T6" fmla="*/ 2147483647 w 105"/>
              <a:gd name="T7" fmla="*/ 0 h 1873"/>
              <a:gd name="T8" fmla="*/ 2147483647 w 105"/>
              <a:gd name="T9" fmla="*/ 0 h 1873"/>
              <a:gd name="T10" fmla="*/ 2147483647 w 105"/>
              <a:gd name="T11" fmla="*/ 2147483647 h 1873"/>
              <a:gd name="T12" fmla="*/ 0 w 105"/>
              <a:gd name="T13" fmla="*/ 2147483647 h 1873"/>
              <a:gd name="T14" fmla="*/ 0 w 105"/>
              <a:gd name="T15" fmla="*/ 2147483647 h 1873"/>
              <a:gd name="T16" fmla="*/ 0 60000 65536"/>
              <a:gd name="T17" fmla="*/ 0 60000 65536"/>
              <a:gd name="T18" fmla="*/ 0 60000 65536"/>
              <a:gd name="T19" fmla="*/ 0 60000 65536"/>
              <a:gd name="T20" fmla="*/ 0 60000 65536"/>
              <a:gd name="T21" fmla="*/ 0 60000 65536"/>
              <a:gd name="T22" fmla="*/ 0 60000 65536"/>
              <a:gd name="T23" fmla="*/ 0 60000 65536"/>
              <a:gd name="T24" fmla="*/ 0 w 105"/>
              <a:gd name="T25" fmla="*/ 0 h 1873"/>
              <a:gd name="T26" fmla="*/ 105 w 105"/>
              <a:gd name="T27" fmla="*/ 1873 h 18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 h="1873">
                <a:moveTo>
                  <a:pt x="0" y="4"/>
                </a:moveTo>
                <a:lnTo>
                  <a:pt x="35" y="2"/>
                </a:lnTo>
                <a:lnTo>
                  <a:pt x="69" y="0"/>
                </a:lnTo>
                <a:lnTo>
                  <a:pt x="105" y="0"/>
                </a:lnTo>
                <a:lnTo>
                  <a:pt x="105" y="1873"/>
                </a:lnTo>
                <a:lnTo>
                  <a:pt x="0" y="4"/>
                </a:lnTo>
                <a:close/>
              </a:path>
            </a:pathLst>
          </a:custGeom>
          <a:solidFill>
            <a:srgbClr val="531475"/>
          </a:solidFill>
          <a:ln w="9525">
            <a:noFill/>
            <a:round/>
            <a:headEnd/>
            <a:tailEnd/>
          </a:ln>
        </p:spPr>
        <p:txBody>
          <a:bodyPr/>
          <a:lstStyle/>
          <a:p>
            <a:endParaRPr lang="en-US"/>
          </a:p>
        </p:txBody>
      </p:sp>
      <p:sp>
        <p:nvSpPr>
          <p:cNvPr id="27711" name="Freeform 62"/>
          <p:cNvSpPr>
            <a:spLocks/>
          </p:cNvSpPr>
          <p:nvPr/>
        </p:nvSpPr>
        <p:spPr bwMode="auto">
          <a:xfrm>
            <a:off x="2854325" y="3151188"/>
            <a:ext cx="55563" cy="990600"/>
          </a:xfrm>
          <a:custGeom>
            <a:avLst/>
            <a:gdLst>
              <a:gd name="T0" fmla="*/ 0 w 105"/>
              <a:gd name="T1" fmla="*/ 2147483647 h 1873"/>
              <a:gd name="T2" fmla="*/ 2147483647 w 105"/>
              <a:gd name="T3" fmla="*/ 2147483647 h 1873"/>
              <a:gd name="T4" fmla="*/ 2147483647 w 105"/>
              <a:gd name="T5" fmla="*/ 0 h 1873"/>
              <a:gd name="T6" fmla="*/ 2147483647 w 105"/>
              <a:gd name="T7" fmla="*/ 0 h 1873"/>
              <a:gd name="T8" fmla="*/ 2147483647 w 105"/>
              <a:gd name="T9" fmla="*/ 0 h 1873"/>
              <a:gd name="T10" fmla="*/ 2147483647 w 105"/>
              <a:gd name="T11" fmla="*/ 2147483647 h 1873"/>
              <a:gd name="T12" fmla="*/ 0 w 105"/>
              <a:gd name="T13" fmla="*/ 2147483647 h 1873"/>
              <a:gd name="T14" fmla="*/ 0 w 105"/>
              <a:gd name="T15" fmla="*/ 2147483647 h 1873"/>
              <a:gd name="T16" fmla="*/ 0 w 105"/>
              <a:gd name="T17" fmla="*/ 2147483647 h 18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873"/>
              <a:gd name="T29" fmla="*/ 105 w 105"/>
              <a:gd name="T30" fmla="*/ 1873 h 18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873">
                <a:moveTo>
                  <a:pt x="0" y="4"/>
                </a:moveTo>
                <a:lnTo>
                  <a:pt x="35" y="2"/>
                </a:lnTo>
                <a:lnTo>
                  <a:pt x="69" y="0"/>
                </a:lnTo>
                <a:lnTo>
                  <a:pt x="105" y="0"/>
                </a:lnTo>
                <a:lnTo>
                  <a:pt x="105" y="1873"/>
                </a:lnTo>
                <a:lnTo>
                  <a:pt x="0" y="4"/>
                </a:lnTo>
              </a:path>
            </a:pathLst>
          </a:custGeom>
          <a:solidFill>
            <a:srgbClr val="CAEECA"/>
          </a:solidFill>
          <a:ln w="6350">
            <a:solidFill>
              <a:srgbClr val="1F1A17"/>
            </a:solidFill>
            <a:round/>
            <a:headEnd/>
            <a:tailEnd/>
          </a:ln>
        </p:spPr>
        <p:txBody>
          <a:bodyPr/>
          <a:lstStyle/>
          <a:p>
            <a:endParaRPr lang="en-US"/>
          </a:p>
        </p:txBody>
      </p:sp>
      <p:sp>
        <p:nvSpPr>
          <p:cNvPr id="27712" name="Freeform 63"/>
          <p:cNvSpPr>
            <a:spLocks/>
          </p:cNvSpPr>
          <p:nvPr/>
        </p:nvSpPr>
        <p:spPr bwMode="auto">
          <a:xfrm>
            <a:off x="2854325" y="3151188"/>
            <a:ext cx="55563" cy="1587"/>
          </a:xfrm>
          <a:custGeom>
            <a:avLst/>
            <a:gdLst>
              <a:gd name="T0" fmla="*/ 0 w 105"/>
              <a:gd name="T1" fmla="*/ 2147483647 h 4"/>
              <a:gd name="T2" fmla="*/ 2147483647 w 105"/>
              <a:gd name="T3" fmla="*/ 2147483647 h 4"/>
              <a:gd name="T4" fmla="*/ 2147483647 w 105"/>
              <a:gd name="T5" fmla="*/ 0 h 4"/>
              <a:gd name="T6" fmla="*/ 2147483647 w 105"/>
              <a:gd name="T7" fmla="*/ 0 h 4"/>
              <a:gd name="T8" fmla="*/ 0 60000 65536"/>
              <a:gd name="T9" fmla="*/ 0 60000 65536"/>
              <a:gd name="T10" fmla="*/ 0 60000 65536"/>
              <a:gd name="T11" fmla="*/ 0 60000 65536"/>
              <a:gd name="T12" fmla="*/ 0 w 105"/>
              <a:gd name="T13" fmla="*/ 0 h 4"/>
              <a:gd name="T14" fmla="*/ 105 w 105"/>
              <a:gd name="T15" fmla="*/ 4 h 4"/>
            </a:gdLst>
            <a:ahLst/>
            <a:cxnLst>
              <a:cxn ang="T8">
                <a:pos x="T0" y="T1"/>
              </a:cxn>
              <a:cxn ang="T9">
                <a:pos x="T2" y="T3"/>
              </a:cxn>
              <a:cxn ang="T10">
                <a:pos x="T4" y="T5"/>
              </a:cxn>
              <a:cxn ang="T11">
                <a:pos x="T6" y="T7"/>
              </a:cxn>
            </a:cxnLst>
            <a:rect l="T12" t="T13" r="T14" b="T15"/>
            <a:pathLst>
              <a:path w="105" h="4">
                <a:moveTo>
                  <a:pt x="0" y="4"/>
                </a:moveTo>
                <a:lnTo>
                  <a:pt x="35" y="2"/>
                </a:lnTo>
                <a:lnTo>
                  <a:pt x="69" y="0"/>
                </a:lnTo>
                <a:lnTo>
                  <a:pt x="105" y="0"/>
                </a:lnTo>
              </a:path>
            </a:pathLst>
          </a:custGeom>
          <a:noFill/>
          <a:ln w="6350">
            <a:solidFill>
              <a:srgbClr val="1F1A17"/>
            </a:solidFill>
            <a:round/>
            <a:headEnd/>
            <a:tailEnd/>
          </a:ln>
        </p:spPr>
        <p:txBody>
          <a:bodyPr/>
          <a:lstStyle/>
          <a:p>
            <a:endParaRPr lang="en-US"/>
          </a:p>
        </p:txBody>
      </p:sp>
      <p:sp>
        <p:nvSpPr>
          <p:cNvPr id="27713" name="Freeform 64"/>
          <p:cNvSpPr>
            <a:spLocks/>
          </p:cNvSpPr>
          <p:nvPr/>
        </p:nvSpPr>
        <p:spPr bwMode="auto">
          <a:xfrm>
            <a:off x="2852738" y="3051175"/>
            <a:ext cx="141287" cy="100013"/>
          </a:xfrm>
          <a:custGeom>
            <a:avLst/>
            <a:gdLst>
              <a:gd name="T0" fmla="*/ 0 w 267"/>
              <a:gd name="T1" fmla="*/ 2147483647 h 189"/>
              <a:gd name="T2" fmla="*/ 2147483647 w 267"/>
              <a:gd name="T3" fmla="*/ 2147483647 h 189"/>
              <a:gd name="T4" fmla="*/ 2147483647 w 267"/>
              <a:gd name="T5" fmla="*/ 2147483647 h 189"/>
              <a:gd name="T6" fmla="*/ 2147483647 w 267"/>
              <a:gd name="T7" fmla="*/ 2147483647 h 189"/>
              <a:gd name="T8" fmla="*/ 2147483647 w 267"/>
              <a:gd name="T9" fmla="*/ 0 h 189"/>
              <a:gd name="T10" fmla="*/ 2147483647 w 267"/>
              <a:gd name="T11" fmla="*/ 0 h 189"/>
              <a:gd name="T12" fmla="*/ 2147483647 w 267"/>
              <a:gd name="T13" fmla="*/ 0 h 189"/>
              <a:gd name="T14" fmla="*/ 2147483647 w 267"/>
              <a:gd name="T15" fmla="*/ 2147483647 h 189"/>
              <a:gd name="T16" fmla="*/ 0 w 267"/>
              <a:gd name="T17" fmla="*/ 2147483647 h 189"/>
              <a:gd name="T18" fmla="*/ 0 w 267"/>
              <a:gd name="T19" fmla="*/ 2147483647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7"/>
              <a:gd name="T31" fmla="*/ 0 h 189"/>
              <a:gd name="T32" fmla="*/ 267 w 267"/>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7" h="189">
                <a:moveTo>
                  <a:pt x="0" y="189"/>
                </a:moveTo>
                <a:lnTo>
                  <a:pt x="162" y="4"/>
                </a:lnTo>
                <a:lnTo>
                  <a:pt x="197" y="2"/>
                </a:lnTo>
                <a:lnTo>
                  <a:pt x="233" y="0"/>
                </a:lnTo>
                <a:lnTo>
                  <a:pt x="267" y="0"/>
                </a:lnTo>
                <a:lnTo>
                  <a:pt x="110" y="187"/>
                </a:lnTo>
                <a:lnTo>
                  <a:pt x="0" y="189"/>
                </a:lnTo>
                <a:close/>
              </a:path>
            </a:pathLst>
          </a:custGeom>
          <a:solidFill>
            <a:srgbClr val="AAA9A9"/>
          </a:solidFill>
          <a:ln w="9525">
            <a:noFill/>
            <a:round/>
            <a:headEnd/>
            <a:tailEnd/>
          </a:ln>
        </p:spPr>
        <p:txBody>
          <a:bodyPr/>
          <a:lstStyle/>
          <a:p>
            <a:endParaRPr lang="en-US"/>
          </a:p>
        </p:txBody>
      </p:sp>
      <p:sp>
        <p:nvSpPr>
          <p:cNvPr id="27714" name="Freeform 65"/>
          <p:cNvSpPr>
            <a:spLocks/>
          </p:cNvSpPr>
          <p:nvPr/>
        </p:nvSpPr>
        <p:spPr bwMode="auto">
          <a:xfrm>
            <a:off x="2852738" y="3051175"/>
            <a:ext cx="141287" cy="100013"/>
          </a:xfrm>
          <a:custGeom>
            <a:avLst/>
            <a:gdLst>
              <a:gd name="T0" fmla="*/ 0 w 267"/>
              <a:gd name="T1" fmla="*/ 2147483647 h 189"/>
              <a:gd name="T2" fmla="*/ 2147483647 w 267"/>
              <a:gd name="T3" fmla="*/ 2147483647 h 189"/>
              <a:gd name="T4" fmla="*/ 2147483647 w 267"/>
              <a:gd name="T5" fmla="*/ 2147483647 h 189"/>
              <a:gd name="T6" fmla="*/ 2147483647 w 267"/>
              <a:gd name="T7" fmla="*/ 2147483647 h 189"/>
              <a:gd name="T8" fmla="*/ 2147483647 w 267"/>
              <a:gd name="T9" fmla="*/ 0 h 189"/>
              <a:gd name="T10" fmla="*/ 2147483647 w 267"/>
              <a:gd name="T11" fmla="*/ 0 h 189"/>
              <a:gd name="T12" fmla="*/ 2147483647 w 267"/>
              <a:gd name="T13" fmla="*/ 0 h 189"/>
              <a:gd name="T14" fmla="*/ 2147483647 w 267"/>
              <a:gd name="T15" fmla="*/ 2147483647 h 189"/>
              <a:gd name="T16" fmla="*/ 0 w 267"/>
              <a:gd name="T17" fmla="*/ 2147483647 h 189"/>
              <a:gd name="T18" fmla="*/ 0 w 267"/>
              <a:gd name="T19" fmla="*/ 2147483647 h 189"/>
              <a:gd name="T20" fmla="*/ 0 w 267"/>
              <a:gd name="T21" fmla="*/ 2147483647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89"/>
              <a:gd name="T35" fmla="*/ 267 w 267"/>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89">
                <a:moveTo>
                  <a:pt x="0" y="189"/>
                </a:moveTo>
                <a:lnTo>
                  <a:pt x="162" y="4"/>
                </a:lnTo>
                <a:lnTo>
                  <a:pt x="197" y="2"/>
                </a:lnTo>
                <a:lnTo>
                  <a:pt x="233" y="0"/>
                </a:lnTo>
                <a:lnTo>
                  <a:pt x="267" y="0"/>
                </a:lnTo>
                <a:lnTo>
                  <a:pt x="110" y="187"/>
                </a:lnTo>
                <a:lnTo>
                  <a:pt x="0" y="189"/>
                </a:lnTo>
              </a:path>
            </a:pathLst>
          </a:custGeom>
          <a:noFill/>
          <a:ln w="6350">
            <a:solidFill>
              <a:srgbClr val="1F1A17"/>
            </a:solidFill>
            <a:round/>
            <a:headEnd/>
            <a:tailEnd/>
          </a:ln>
        </p:spPr>
        <p:txBody>
          <a:bodyPr/>
          <a:lstStyle/>
          <a:p>
            <a:endParaRPr lang="en-US"/>
          </a:p>
        </p:txBody>
      </p:sp>
      <p:sp>
        <p:nvSpPr>
          <p:cNvPr id="27715" name="Freeform 66"/>
          <p:cNvSpPr>
            <a:spLocks/>
          </p:cNvSpPr>
          <p:nvPr/>
        </p:nvSpPr>
        <p:spPr bwMode="auto">
          <a:xfrm>
            <a:off x="2178050" y="3259138"/>
            <a:ext cx="1814513" cy="2027237"/>
          </a:xfrm>
          <a:custGeom>
            <a:avLst/>
            <a:gdLst>
              <a:gd name="T0" fmla="*/ 2147483647 w 3430"/>
              <a:gd name="T1" fmla="*/ 0 h 3831"/>
              <a:gd name="T2" fmla="*/ 2147483647 w 3430"/>
              <a:gd name="T3" fmla="*/ 2147483647 h 3831"/>
              <a:gd name="T4" fmla="*/ 2147483647 w 3430"/>
              <a:gd name="T5" fmla="*/ 2147483647 h 3831"/>
              <a:gd name="T6" fmla="*/ 2147483647 w 3430"/>
              <a:gd name="T7" fmla="*/ 2147483647 h 3831"/>
              <a:gd name="T8" fmla="*/ 2147483647 w 3430"/>
              <a:gd name="T9" fmla="*/ 2147483647 h 3831"/>
              <a:gd name="T10" fmla="*/ 2147483647 w 3430"/>
              <a:gd name="T11" fmla="*/ 2147483647 h 3831"/>
              <a:gd name="T12" fmla="*/ 2147483647 w 3430"/>
              <a:gd name="T13" fmla="*/ 2147483647 h 3831"/>
              <a:gd name="T14" fmla="*/ 2147483647 w 3430"/>
              <a:gd name="T15" fmla="*/ 2147483647 h 3831"/>
              <a:gd name="T16" fmla="*/ 2147483647 w 3430"/>
              <a:gd name="T17" fmla="*/ 2147483647 h 3831"/>
              <a:gd name="T18" fmla="*/ 2147483647 w 3430"/>
              <a:gd name="T19" fmla="*/ 2147483647 h 3831"/>
              <a:gd name="T20" fmla="*/ 2147483647 w 3430"/>
              <a:gd name="T21" fmla="*/ 2147483647 h 3831"/>
              <a:gd name="T22" fmla="*/ 2147483647 w 3430"/>
              <a:gd name="T23" fmla="*/ 2147483647 h 3831"/>
              <a:gd name="T24" fmla="*/ 2147483647 w 3430"/>
              <a:gd name="T25" fmla="*/ 2147483647 h 3831"/>
              <a:gd name="T26" fmla="*/ 2147483647 w 3430"/>
              <a:gd name="T27" fmla="*/ 2147483647 h 3831"/>
              <a:gd name="T28" fmla="*/ 2147483647 w 3430"/>
              <a:gd name="T29" fmla="*/ 2147483647 h 3831"/>
              <a:gd name="T30" fmla="*/ 2147483647 w 3430"/>
              <a:gd name="T31" fmla="*/ 2147483647 h 3831"/>
              <a:gd name="T32" fmla="*/ 2147483647 w 3430"/>
              <a:gd name="T33" fmla="*/ 2147483647 h 3831"/>
              <a:gd name="T34" fmla="*/ 2147483647 w 3430"/>
              <a:gd name="T35" fmla="*/ 2147483647 h 3831"/>
              <a:gd name="T36" fmla="*/ 2147483647 w 3430"/>
              <a:gd name="T37" fmla="*/ 2147483647 h 3831"/>
              <a:gd name="T38" fmla="*/ 2147483647 w 3430"/>
              <a:gd name="T39" fmla="*/ 2147483647 h 3831"/>
              <a:gd name="T40" fmla="*/ 2147483647 w 3430"/>
              <a:gd name="T41" fmla="*/ 2147483647 h 3831"/>
              <a:gd name="T42" fmla="*/ 2147483647 w 3430"/>
              <a:gd name="T43" fmla="*/ 2147483647 h 3831"/>
              <a:gd name="T44" fmla="*/ 2147483647 w 3430"/>
              <a:gd name="T45" fmla="*/ 2147483647 h 3831"/>
              <a:gd name="T46" fmla="*/ 2147483647 w 3430"/>
              <a:gd name="T47" fmla="*/ 2147483647 h 3831"/>
              <a:gd name="T48" fmla="*/ 2147483647 w 3430"/>
              <a:gd name="T49" fmla="*/ 2147483647 h 3831"/>
              <a:gd name="T50" fmla="*/ 2147483647 w 3430"/>
              <a:gd name="T51" fmla="*/ 2147483647 h 3831"/>
              <a:gd name="T52" fmla="*/ 2147483647 w 3430"/>
              <a:gd name="T53" fmla="*/ 2147483647 h 3831"/>
              <a:gd name="T54" fmla="*/ 2147483647 w 3430"/>
              <a:gd name="T55" fmla="*/ 2147483647 h 3831"/>
              <a:gd name="T56" fmla="*/ 2147483647 w 3430"/>
              <a:gd name="T57" fmla="*/ 2147483647 h 3831"/>
              <a:gd name="T58" fmla="*/ 2147483647 w 3430"/>
              <a:gd name="T59" fmla="*/ 2147483647 h 3831"/>
              <a:gd name="T60" fmla="*/ 2147483647 w 3430"/>
              <a:gd name="T61" fmla="*/ 2147483647 h 3831"/>
              <a:gd name="T62" fmla="*/ 2147483647 w 3430"/>
              <a:gd name="T63" fmla="*/ 2147483647 h 3831"/>
              <a:gd name="T64" fmla="*/ 2147483647 w 3430"/>
              <a:gd name="T65" fmla="*/ 2147483647 h 3831"/>
              <a:gd name="T66" fmla="*/ 2147483647 w 3430"/>
              <a:gd name="T67" fmla="*/ 2147483647 h 3831"/>
              <a:gd name="T68" fmla="*/ 2147483647 w 3430"/>
              <a:gd name="T69" fmla="*/ 2147483647 h 3831"/>
              <a:gd name="T70" fmla="*/ 2147483647 w 3430"/>
              <a:gd name="T71" fmla="*/ 2147483647 h 3831"/>
              <a:gd name="T72" fmla="*/ 2147483647 w 3430"/>
              <a:gd name="T73" fmla="*/ 2147483647 h 3831"/>
              <a:gd name="T74" fmla="*/ 2147483647 w 3430"/>
              <a:gd name="T75" fmla="*/ 2147483647 h 3831"/>
              <a:gd name="T76" fmla="*/ 2147483647 w 3430"/>
              <a:gd name="T77" fmla="*/ 2147483647 h 3831"/>
              <a:gd name="T78" fmla="*/ 2147483647 w 3430"/>
              <a:gd name="T79" fmla="*/ 2147483647 h 3831"/>
              <a:gd name="T80" fmla="*/ 2147483647 w 3430"/>
              <a:gd name="T81" fmla="*/ 2147483647 h 3831"/>
              <a:gd name="T82" fmla="*/ 2147483647 w 3430"/>
              <a:gd name="T83" fmla="*/ 2147483647 h 3831"/>
              <a:gd name="T84" fmla="*/ 2147483647 w 3430"/>
              <a:gd name="T85" fmla="*/ 2147483647 h 3831"/>
              <a:gd name="T86" fmla="*/ 2147483647 w 3430"/>
              <a:gd name="T87" fmla="*/ 2147483647 h 3831"/>
              <a:gd name="T88" fmla="*/ 2147483647 w 3430"/>
              <a:gd name="T89" fmla="*/ 2147483647 h 3831"/>
              <a:gd name="T90" fmla="*/ 2147483647 w 3430"/>
              <a:gd name="T91" fmla="*/ 2147483647 h 3831"/>
              <a:gd name="T92" fmla="*/ 0 w 3430"/>
              <a:gd name="T93" fmla="*/ 2147483647 h 3831"/>
              <a:gd name="T94" fmla="*/ 2147483647 w 3430"/>
              <a:gd name="T95" fmla="*/ 2147483647 h 38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30"/>
              <a:gd name="T145" fmla="*/ 0 h 3831"/>
              <a:gd name="T146" fmla="*/ 3430 w 3430"/>
              <a:gd name="T147" fmla="*/ 3831 h 38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30" h="3831">
                <a:moveTo>
                  <a:pt x="1513" y="1900"/>
                </a:moveTo>
                <a:lnTo>
                  <a:pt x="1513" y="0"/>
                </a:lnTo>
                <a:lnTo>
                  <a:pt x="1557" y="0"/>
                </a:lnTo>
                <a:lnTo>
                  <a:pt x="1600" y="2"/>
                </a:lnTo>
                <a:lnTo>
                  <a:pt x="1644" y="4"/>
                </a:lnTo>
                <a:lnTo>
                  <a:pt x="1687" y="8"/>
                </a:lnTo>
                <a:lnTo>
                  <a:pt x="1731" y="12"/>
                </a:lnTo>
                <a:lnTo>
                  <a:pt x="1772" y="18"/>
                </a:lnTo>
                <a:lnTo>
                  <a:pt x="1815" y="24"/>
                </a:lnTo>
                <a:lnTo>
                  <a:pt x="1858" y="31"/>
                </a:lnTo>
                <a:lnTo>
                  <a:pt x="1899" y="39"/>
                </a:lnTo>
                <a:lnTo>
                  <a:pt x="1941" y="47"/>
                </a:lnTo>
                <a:lnTo>
                  <a:pt x="1981" y="58"/>
                </a:lnTo>
                <a:lnTo>
                  <a:pt x="2022" y="69"/>
                </a:lnTo>
                <a:lnTo>
                  <a:pt x="2062" y="79"/>
                </a:lnTo>
                <a:lnTo>
                  <a:pt x="2102" y="92"/>
                </a:lnTo>
                <a:lnTo>
                  <a:pt x="2142" y="106"/>
                </a:lnTo>
                <a:lnTo>
                  <a:pt x="2181" y="120"/>
                </a:lnTo>
                <a:lnTo>
                  <a:pt x="2220" y="135"/>
                </a:lnTo>
                <a:lnTo>
                  <a:pt x="2259" y="151"/>
                </a:lnTo>
                <a:lnTo>
                  <a:pt x="2297" y="167"/>
                </a:lnTo>
                <a:lnTo>
                  <a:pt x="2334" y="184"/>
                </a:lnTo>
                <a:lnTo>
                  <a:pt x="2371" y="203"/>
                </a:lnTo>
                <a:lnTo>
                  <a:pt x="2408" y="222"/>
                </a:lnTo>
                <a:lnTo>
                  <a:pt x="2444" y="241"/>
                </a:lnTo>
                <a:lnTo>
                  <a:pt x="2480" y="261"/>
                </a:lnTo>
                <a:lnTo>
                  <a:pt x="2516" y="283"/>
                </a:lnTo>
                <a:lnTo>
                  <a:pt x="2550" y="305"/>
                </a:lnTo>
                <a:lnTo>
                  <a:pt x="2584" y="328"/>
                </a:lnTo>
                <a:lnTo>
                  <a:pt x="2618" y="351"/>
                </a:lnTo>
                <a:lnTo>
                  <a:pt x="2651" y="374"/>
                </a:lnTo>
                <a:lnTo>
                  <a:pt x="2684" y="399"/>
                </a:lnTo>
                <a:lnTo>
                  <a:pt x="2716" y="425"/>
                </a:lnTo>
                <a:lnTo>
                  <a:pt x="2747" y="450"/>
                </a:lnTo>
                <a:lnTo>
                  <a:pt x="2778" y="478"/>
                </a:lnTo>
                <a:lnTo>
                  <a:pt x="2809" y="505"/>
                </a:lnTo>
                <a:lnTo>
                  <a:pt x="2839" y="532"/>
                </a:lnTo>
                <a:lnTo>
                  <a:pt x="2868" y="562"/>
                </a:lnTo>
                <a:lnTo>
                  <a:pt x="2897" y="591"/>
                </a:lnTo>
                <a:lnTo>
                  <a:pt x="2924" y="620"/>
                </a:lnTo>
                <a:lnTo>
                  <a:pt x="2953" y="651"/>
                </a:lnTo>
                <a:lnTo>
                  <a:pt x="2979" y="682"/>
                </a:lnTo>
                <a:lnTo>
                  <a:pt x="3005" y="713"/>
                </a:lnTo>
                <a:lnTo>
                  <a:pt x="3030" y="745"/>
                </a:lnTo>
                <a:lnTo>
                  <a:pt x="3055" y="779"/>
                </a:lnTo>
                <a:lnTo>
                  <a:pt x="3078" y="812"/>
                </a:lnTo>
                <a:lnTo>
                  <a:pt x="3102" y="845"/>
                </a:lnTo>
                <a:lnTo>
                  <a:pt x="3125" y="880"/>
                </a:lnTo>
                <a:lnTo>
                  <a:pt x="3147" y="914"/>
                </a:lnTo>
                <a:lnTo>
                  <a:pt x="3167" y="950"/>
                </a:lnTo>
                <a:lnTo>
                  <a:pt x="3189" y="985"/>
                </a:lnTo>
                <a:lnTo>
                  <a:pt x="3208" y="1021"/>
                </a:lnTo>
                <a:lnTo>
                  <a:pt x="3227" y="1058"/>
                </a:lnTo>
                <a:lnTo>
                  <a:pt x="3246" y="1095"/>
                </a:lnTo>
                <a:lnTo>
                  <a:pt x="3262" y="1133"/>
                </a:lnTo>
                <a:lnTo>
                  <a:pt x="3279" y="1171"/>
                </a:lnTo>
                <a:lnTo>
                  <a:pt x="3294" y="1209"/>
                </a:lnTo>
                <a:lnTo>
                  <a:pt x="3310" y="1248"/>
                </a:lnTo>
                <a:lnTo>
                  <a:pt x="3324" y="1288"/>
                </a:lnTo>
                <a:lnTo>
                  <a:pt x="3337" y="1327"/>
                </a:lnTo>
                <a:lnTo>
                  <a:pt x="3350" y="1367"/>
                </a:lnTo>
                <a:lnTo>
                  <a:pt x="3361" y="1408"/>
                </a:lnTo>
                <a:lnTo>
                  <a:pt x="3372" y="1448"/>
                </a:lnTo>
                <a:lnTo>
                  <a:pt x="3382" y="1488"/>
                </a:lnTo>
                <a:lnTo>
                  <a:pt x="3391" y="1530"/>
                </a:lnTo>
                <a:lnTo>
                  <a:pt x="3399" y="1572"/>
                </a:lnTo>
                <a:lnTo>
                  <a:pt x="3406" y="1615"/>
                </a:lnTo>
                <a:lnTo>
                  <a:pt x="3412" y="1656"/>
                </a:lnTo>
                <a:lnTo>
                  <a:pt x="3418" y="1699"/>
                </a:lnTo>
                <a:lnTo>
                  <a:pt x="3423" y="1741"/>
                </a:lnTo>
                <a:lnTo>
                  <a:pt x="3425" y="1783"/>
                </a:lnTo>
                <a:lnTo>
                  <a:pt x="3427" y="1827"/>
                </a:lnTo>
                <a:lnTo>
                  <a:pt x="3430" y="1871"/>
                </a:lnTo>
                <a:lnTo>
                  <a:pt x="3430" y="1915"/>
                </a:lnTo>
                <a:lnTo>
                  <a:pt x="3430" y="1959"/>
                </a:lnTo>
                <a:lnTo>
                  <a:pt x="3427" y="2002"/>
                </a:lnTo>
                <a:lnTo>
                  <a:pt x="3425" y="2046"/>
                </a:lnTo>
                <a:lnTo>
                  <a:pt x="3423" y="2089"/>
                </a:lnTo>
                <a:lnTo>
                  <a:pt x="3418" y="2132"/>
                </a:lnTo>
                <a:lnTo>
                  <a:pt x="3412" y="2175"/>
                </a:lnTo>
                <a:lnTo>
                  <a:pt x="3406" y="2217"/>
                </a:lnTo>
                <a:lnTo>
                  <a:pt x="3399" y="2259"/>
                </a:lnTo>
                <a:lnTo>
                  <a:pt x="3391" y="2301"/>
                </a:lnTo>
                <a:lnTo>
                  <a:pt x="3382" y="2342"/>
                </a:lnTo>
                <a:lnTo>
                  <a:pt x="3372" y="2383"/>
                </a:lnTo>
                <a:lnTo>
                  <a:pt x="3361" y="2424"/>
                </a:lnTo>
                <a:lnTo>
                  <a:pt x="3350" y="2465"/>
                </a:lnTo>
                <a:lnTo>
                  <a:pt x="3337" y="2504"/>
                </a:lnTo>
                <a:lnTo>
                  <a:pt x="3324" y="2543"/>
                </a:lnTo>
                <a:lnTo>
                  <a:pt x="3310" y="2582"/>
                </a:lnTo>
                <a:lnTo>
                  <a:pt x="3294" y="2622"/>
                </a:lnTo>
                <a:lnTo>
                  <a:pt x="3279" y="2660"/>
                </a:lnTo>
                <a:lnTo>
                  <a:pt x="3262" y="2698"/>
                </a:lnTo>
                <a:lnTo>
                  <a:pt x="3246" y="2736"/>
                </a:lnTo>
                <a:lnTo>
                  <a:pt x="3227" y="2773"/>
                </a:lnTo>
                <a:lnTo>
                  <a:pt x="3208" y="2810"/>
                </a:lnTo>
                <a:lnTo>
                  <a:pt x="3189" y="2845"/>
                </a:lnTo>
                <a:lnTo>
                  <a:pt x="3167" y="2881"/>
                </a:lnTo>
                <a:lnTo>
                  <a:pt x="3147" y="2917"/>
                </a:lnTo>
                <a:lnTo>
                  <a:pt x="3125" y="2951"/>
                </a:lnTo>
                <a:lnTo>
                  <a:pt x="3102" y="2986"/>
                </a:lnTo>
                <a:lnTo>
                  <a:pt x="3078" y="3019"/>
                </a:lnTo>
                <a:lnTo>
                  <a:pt x="3055" y="3052"/>
                </a:lnTo>
                <a:lnTo>
                  <a:pt x="3030" y="3085"/>
                </a:lnTo>
                <a:lnTo>
                  <a:pt x="3005" y="3118"/>
                </a:lnTo>
                <a:lnTo>
                  <a:pt x="2979" y="3148"/>
                </a:lnTo>
                <a:lnTo>
                  <a:pt x="2953" y="3179"/>
                </a:lnTo>
                <a:lnTo>
                  <a:pt x="2924" y="3210"/>
                </a:lnTo>
                <a:lnTo>
                  <a:pt x="2897" y="3240"/>
                </a:lnTo>
                <a:lnTo>
                  <a:pt x="2868" y="3270"/>
                </a:lnTo>
                <a:lnTo>
                  <a:pt x="2839" y="3298"/>
                </a:lnTo>
                <a:lnTo>
                  <a:pt x="2809" y="3326"/>
                </a:lnTo>
                <a:lnTo>
                  <a:pt x="2778" y="3353"/>
                </a:lnTo>
                <a:lnTo>
                  <a:pt x="2747" y="3380"/>
                </a:lnTo>
                <a:lnTo>
                  <a:pt x="2716" y="3406"/>
                </a:lnTo>
                <a:lnTo>
                  <a:pt x="2684" y="3431"/>
                </a:lnTo>
                <a:lnTo>
                  <a:pt x="2651" y="3456"/>
                </a:lnTo>
                <a:lnTo>
                  <a:pt x="2618" y="3480"/>
                </a:lnTo>
                <a:lnTo>
                  <a:pt x="2584" y="3504"/>
                </a:lnTo>
                <a:lnTo>
                  <a:pt x="2550" y="3527"/>
                </a:lnTo>
                <a:lnTo>
                  <a:pt x="2516" y="3548"/>
                </a:lnTo>
                <a:lnTo>
                  <a:pt x="2480" y="3569"/>
                </a:lnTo>
                <a:lnTo>
                  <a:pt x="2444" y="3590"/>
                </a:lnTo>
                <a:lnTo>
                  <a:pt x="2408" y="3610"/>
                </a:lnTo>
                <a:lnTo>
                  <a:pt x="2371" y="3629"/>
                </a:lnTo>
                <a:lnTo>
                  <a:pt x="2334" y="3647"/>
                </a:lnTo>
                <a:lnTo>
                  <a:pt x="2297" y="3663"/>
                </a:lnTo>
                <a:lnTo>
                  <a:pt x="2259" y="3680"/>
                </a:lnTo>
                <a:lnTo>
                  <a:pt x="2220" y="3697"/>
                </a:lnTo>
                <a:lnTo>
                  <a:pt x="2181" y="3711"/>
                </a:lnTo>
                <a:lnTo>
                  <a:pt x="2142" y="3725"/>
                </a:lnTo>
                <a:lnTo>
                  <a:pt x="2102" y="3738"/>
                </a:lnTo>
                <a:lnTo>
                  <a:pt x="2062" y="3751"/>
                </a:lnTo>
                <a:lnTo>
                  <a:pt x="2022" y="3763"/>
                </a:lnTo>
                <a:lnTo>
                  <a:pt x="1981" y="3774"/>
                </a:lnTo>
                <a:lnTo>
                  <a:pt x="1941" y="3783"/>
                </a:lnTo>
                <a:lnTo>
                  <a:pt x="1899" y="3792"/>
                </a:lnTo>
                <a:lnTo>
                  <a:pt x="1858" y="3800"/>
                </a:lnTo>
                <a:lnTo>
                  <a:pt x="1815" y="3807"/>
                </a:lnTo>
                <a:lnTo>
                  <a:pt x="1772" y="3813"/>
                </a:lnTo>
                <a:lnTo>
                  <a:pt x="1731" y="3819"/>
                </a:lnTo>
                <a:lnTo>
                  <a:pt x="1687" y="3824"/>
                </a:lnTo>
                <a:lnTo>
                  <a:pt x="1644" y="3826"/>
                </a:lnTo>
                <a:lnTo>
                  <a:pt x="1600" y="3829"/>
                </a:lnTo>
                <a:lnTo>
                  <a:pt x="1557" y="3831"/>
                </a:lnTo>
                <a:lnTo>
                  <a:pt x="1513" y="3831"/>
                </a:lnTo>
                <a:lnTo>
                  <a:pt x="1466" y="3831"/>
                </a:lnTo>
                <a:lnTo>
                  <a:pt x="1420" y="3829"/>
                </a:lnTo>
                <a:lnTo>
                  <a:pt x="1373" y="3826"/>
                </a:lnTo>
                <a:lnTo>
                  <a:pt x="1327" y="3823"/>
                </a:lnTo>
                <a:lnTo>
                  <a:pt x="1281" y="3817"/>
                </a:lnTo>
                <a:lnTo>
                  <a:pt x="1236" y="3811"/>
                </a:lnTo>
                <a:lnTo>
                  <a:pt x="1191" y="3804"/>
                </a:lnTo>
                <a:lnTo>
                  <a:pt x="1145" y="3795"/>
                </a:lnTo>
                <a:lnTo>
                  <a:pt x="1100" y="3786"/>
                </a:lnTo>
                <a:lnTo>
                  <a:pt x="1056" y="3776"/>
                </a:lnTo>
                <a:lnTo>
                  <a:pt x="1012" y="3764"/>
                </a:lnTo>
                <a:lnTo>
                  <a:pt x="970" y="3752"/>
                </a:lnTo>
                <a:lnTo>
                  <a:pt x="927" y="3739"/>
                </a:lnTo>
                <a:lnTo>
                  <a:pt x="884" y="3725"/>
                </a:lnTo>
                <a:lnTo>
                  <a:pt x="841" y="3710"/>
                </a:lnTo>
                <a:lnTo>
                  <a:pt x="800" y="3693"/>
                </a:lnTo>
                <a:lnTo>
                  <a:pt x="760" y="3676"/>
                </a:lnTo>
                <a:lnTo>
                  <a:pt x="718" y="3659"/>
                </a:lnTo>
                <a:lnTo>
                  <a:pt x="679" y="3640"/>
                </a:lnTo>
                <a:lnTo>
                  <a:pt x="638" y="3619"/>
                </a:lnTo>
                <a:lnTo>
                  <a:pt x="599" y="3599"/>
                </a:lnTo>
                <a:lnTo>
                  <a:pt x="561" y="3578"/>
                </a:lnTo>
                <a:lnTo>
                  <a:pt x="523" y="3555"/>
                </a:lnTo>
                <a:lnTo>
                  <a:pt x="485" y="3531"/>
                </a:lnTo>
                <a:lnTo>
                  <a:pt x="448" y="3508"/>
                </a:lnTo>
                <a:lnTo>
                  <a:pt x="412" y="3483"/>
                </a:lnTo>
                <a:lnTo>
                  <a:pt x="376" y="3458"/>
                </a:lnTo>
                <a:lnTo>
                  <a:pt x="342" y="3430"/>
                </a:lnTo>
                <a:lnTo>
                  <a:pt x="307" y="3403"/>
                </a:lnTo>
                <a:lnTo>
                  <a:pt x="273" y="3376"/>
                </a:lnTo>
                <a:lnTo>
                  <a:pt x="239" y="3347"/>
                </a:lnTo>
                <a:lnTo>
                  <a:pt x="207" y="3317"/>
                </a:lnTo>
                <a:lnTo>
                  <a:pt x="175" y="3286"/>
                </a:lnTo>
                <a:lnTo>
                  <a:pt x="145" y="3255"/>
                </a:lnTo>
                <a:lnTo>
                  <a:pt x="114" y="3225"/>
                </a:lnTo>
                <a:lnTo>
                  <a:pt x="84" y="3191"/>
                </a:lnTo>
                <a:lnTo>
                  <a:pt x="55" y="3159"/>
                </a:lnTo>
                <a:lnTo>
                  <a:pt x="27" y="3125"/>
                </a:lnTo>
                <a:lnTo>
                  <a:pt x="0" y="3091"/>
                </a:lnTo>
                <a:lnTo>
                  <a:pt x="1513" y="1900"/>
                </a:lnTo>
              </a:path>
            </a:pathLst>
          </a:custGeom>
          <a:noFill/>
          <a:ln w="6350">
            <a:solidFill>
              <a:srgbClr val="1F1A17"/>
            </a:solidFill>
            <a:round/>
            <a:headEnd/>
            <a:tailEnd/>
          </a:ln>
        </p:spPr>
        <p:txBody>
          <a:bodyPr/>
          <a:lstStyle/>
          <a:p>
            <a:endParaRPr lang="en-US"/>
          </a:p>
        </p:txBody>
      </p:sp>
      <p:sp>
        <p:nvSpPr>
          <p:cNvPr id="27716" name="Freeform 67"/>
          <p:cNvSpPr>
            <a:spLocks/>
          </p:cNvSpPr>
          <p:nvPr/>
        </p:nvSpPr>
        <p:spPr bwMode="auto">
          <a:xfrm>
            <a:off x="2978150" y="3165475"/>
            <a:ext cx="1133475" cy="1841500"/>
          </a:xfrm>
          <a:custGeom>
            <a:avLst/>
            <a:gdLst>
              <a:gd name="T0" fmla="*/ 2147483647 w 2141"/>
              <a:gd name="T1" fmla="*/ 2147483647 h 3480"/>
              <a:gd name="T2" fmla="*/ 2147483647 w 2141"/>
              <a:gd name="T3" fmla="*/ 2147483647 h 3480"/>
              <a:gd name="T4" fmla="*/ 2147483647 w 2141"/>
              <a:gd name="T5" fmla="*/ 2147483647 h 3480"/>
              <a:gd name="T6" fmla="*/ 2147483647 w 2141"/>
              <a:gd name="T7" fmla="*/ 2147483647 h 3480"/>
              <a:gd name="T8" fmla="*/ 2147483647 w 2141"/>
              <a:gd name="T9" fmla="*/ 2147483647 h 3480"/>
              <a:gd name="T10" fmla="*/ 2147483647 w 2141"/>
              <a:gd name="T11" fmla="*/ 2147483647 h 3480"/>
              <a:gd name="T12" fmla="*/ 2147483647 w 2141"/>
              <a:gd name="T13" fmla="*/ 2147483647 h 3480"/>
              <a:gd name="T14" fmla="*/ 2147483647 w 2141"/>
              <a:gd name="T15" fmla="*/ 2147483647 h 3480"/>
              <a:gd name="T16" fmla="*/ 2147483647 w 2141"/>
              <a:gd name="T17" fmla="*/ 2147483647 h 3480"/>
              <a:gd name="T18" fmla="*/ 2147483647 w 2141"/>
              <a:gd name="T19" fmla="*/ 2147483647 h 3480"/>
              <a:gd name="T20" fmla="*/ 2147483647 w 2141"/>
              <a:gd name="T21" fmla="*/ 2147483647 h 3480"/>
              <a:gd name="T22" fmla="*/ 2147483647 w 2141"/>
              <a:gd name="T23" fmla="*/ 2147483647 h 3480"/>
              <a:gd name="T24" fmla="*/ 2147483647 w 2141"/>
              <a:gd name="T25" fmla="*/ 2147483647 h 3480"/>
              <a:gd name="T26" fmla="*/ 2147483647 w 2141"/>
              <a:gd name="T27" fmla="*/ 2147483647 h 3480"/>
              <a:gd name="T28" fmla="*/ 2147483647 w 2141"/>
              <a:gd name="T29" fmla="*/ 2147483647 h 3480"/>
              <a:gd name="T30" fmla="*/ 2147483647 w 2141"/>
              <a:gd name="T31" fmla="*/ 2147483647 h 3480"/>
              <a:gd name="T32" fmla="*/ 2147483647 w 2141"/>
              <a:gd name="T33" fmla="*/ 2147483647 h 3480"/>
              <a:gd name="T34" fmla="*/ 2147483647 w 2141"/>
              <a:gd name="T35" fmla="*/ 2147483647 h 3480"/>
              <a:gd name="T36" fmla="*/ 2147483647 w 2141"/>
              <a:gd name="T37" fmla="*/ 2147483647 h 3480"/>
              <a:gd name="T38" fmla="*/ 2147483647 w 2141"/>
              <a:gd name="T39" fmla="*/ 2147483647 h 3480"/>
              <a:gd name="T40" fmla="*/ 2147483647 w 2141"/>
              <a:gd name="T41" fmla="*/ 2147483647 h 3480"/>
              <a:gd name="T42" fmla="*/ 2147483647 w 2141"/>
              <a:gd name="T43" fmla="*/ 2147483647 h 3480"/>
              <a:gd name="T44" fmla="*/ 2147483647 w 2141"/>
              <a:gd name="T45" fmla="*/ 2147483647 h 3480"/>
              <a:gd name="T46" fmla="*/ 2147483647 w 2141"/>
              <a:gd name="T47" fmla="*/ 2147483647 h 3480"/>
              <a:gd name="T48" fmla="*/ 2147483647 w 2141"/>
              <a:gd name="T49" fmla="*/ 2147483647 h 3480"/>
              <a:gd name="T50" fmla="*/ 2147483647 w 2141"/>
              <a:gd name="T51" fmla="*/ 2147483647 h 3480"/>
              <a:gd name="T52" fmla="*/ 2147483647 w 2141"/>
              <a:gd name="T53" fmla="*/ 2147483647 h 3480"/>
              <a:gd name="T54" fmla="*/ 2147483647 w 2141"/>
              <a:gd name="T55" fmla="*/ 2147483647 h 3480"/>
              <a:gd name="T56" fmla="*/ 2147483647 w 2141"/>
              <a:gd name="T57" fmla="*/ 2147483647 h 3480"/>
              <a:gd name="T58" fmla="*/ 2147483647 w 2141"/>
              <a:gd name="T59" fmla="*/ 2147483647 h 3480"/>
              <a:gd name="T60" fmla="*/ 2147483647 w 2141"/>
              <a:gd name="T61" fmla="*/ 2147483647 h 3480"/>
              <a:gd name="T62" fmla="*/ 2147483647 w 2141"/>
              <a:gd name="T63" fmla="*/ 2147483647 h 3480"/>
              <a:gd name="T64" fmla="*/ 2147483647 w 2141"/>
              <a:gd name="T65" fmla="*/ 2147483647 h 3480"/>
              <a:gd name="T66" fmla="*/ 2147483647 w 2141"/>
              <a:gd name="T67" fmla="*/ 2147483647 h 3480"/>
              <a:gd name="T68" fmla="*/ 2147483647 w 2141"/>
              <a:gd name="T69" fmla="*/ 2147483647 h 3480"/>
              <a:gd name="T70" fmla="*/ 2147483647 w 2141"/>
              <a:gd name="T71" fmla="*/ 2147483647 h 3480"/>
              <a:gd name="T72" fmla="*/ 2147483647 w 2141"/>
              <a:gd name="T73" fmla="*/ 2147483647 h 3480"/>
              <a:gd name="T74" fmla="*/ 2147483647 w 2141"/>
              <a:gd name="T75" fmla="*/ 2147483647 h 3480"/>
              <a:gd name="T76" fmla="*/ 2147483647 w 2141"/>
              <a:gd name="T77" fmla="*/ 2147483647 h 3480"/>
              <a:gd name="T78" fmla="*/ 2147483647 w 2141"/>
              <a:gd name="T79" fmla="*/ 2147483647 h 3480"/>
              <a:gd name="T80" fmla="*/ 2147483647 w 2141"/>
              <a:gd name="T81" fmla="*/ 2147483647 h 3480"/>
              <a:gd name="T82" fmla="*/ 2147483647 w 2141"/>
              <a:gd name="T83" fmla="*/ 2147483647 h 3480"/>
              <a:gd name="T84" fmla="*/ 2147483647 w 2141"/>
              <a:gd name="T85" fmla="*/ 2147483647 h 3480"/>
              <a:gd name="T86" fmla="*/ 2147483647 w 2141"/>
              <a:gd name="T87" fmla="*/ 2147483647 h 3480"/>
              <a:gd name="T88" fmla="*/ 2147483647 w 2141"/>
              <a:gd name="T89" fmla="*/ 2147483647 h 3480"/>
              <a:gd name="T90" fmla="*/ 2147483647 w 2141"/>
              <a:gd name="T91" fmla="*/ 2147483647 h 3480"/>
              <a:gd name="T92" fmla="*/ 2147483647 w 2141"/>
              <a:gd name="T93" fmla="*/ 2147483647 h 3480"/>
              <a:gd name="T94" fmla="*/ 2147483647 w 2141"/>
              <a:gd name="T95" fmla="*/ 2147483647 h 3480"/>
              <a:gd name="T96" fmla="*/ 2147483647 w 2141"/>
              <a:gd name="T97" fmla="*/ 2147483647 h 3480"/>
              <a:gd name="T98" fmla="*/ 2147483647 w 2141"/>
              <a:gd name="T99" fmla="*/ 2147483647 h 3480"/>
              <a:gd name="T100" fmla="*/ 2147483647 w 2141"/>
              <a:gd name="T101" fmla="*/ 2147483647 h 3480"/>
              <a:gd name="T102" fmla="*/ 2147483647 w 2141"/>
              <a:gd name="T103" fmla="*/ 2147483647 h 3480"/>
              <a:gd name="T104" fmla="*/ 2147483647 w 2141"/>
              <a:gd name="T105" fmla="*/ 2147483647 h 3480"/>
              <a:gd name="T106" fmla="*/ 2147483647 w 2141"/>
              <a:gd name="T107" fmla="*/ 2147483647 h 3480"/>
              <a:gd name="T108" fmla="*/ 2147483647 w 2141"/>
              <a:gd name="T109" fmla="*/ 2147483647 h 3480"/>
              <a:gd name="T110" fmla="*/ 2147483647 w 2141"/>
              <a:gd name="T111" fmla="*/ 0 h 3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41"/>
              <a:gd name="T169" fmla="*/ 0 h 3480"/>
              <a:gd name="T170" fmla="*/ 2141 w 2141"/>
              <a:gd name="T171" fmla="*/ 3480 h 348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41" h="3480">
                <a:moveTo>
                  <a:pt x="0" y="177"/>
                </a:moveTo>
                <a:lnTo>
                  <a:pt x="44" y="177"/>
                </a:lnTo>
                <a:lnTo>
                  <a:pt x="87" y="179"/>
                </a:lnTo>
                <a:lnTo>
                  <a:pt x="131" y="181"/>
                </a:lnTo>
                <a:lnTo>
                  <a:pt x="174" y="185"/>
                </a:lnTo>
                <a:lnTo>
                  <a:pt x="218" y="189"/>
                </a:lnTo>
                <a:lnTo>
                  <a:pt x="259" y="195"/>
                </a:lnTo>
                <a:lnTo>
                  <a:pt x="302" y="201"/>
                </a:lnTo>
                <a:lnTo>
                  <a:pt x="345" y="208"/>
                </a:lnTo>
                <a:lnTo>
                  <a:pt x="386" y="216"/>
                </a:lnTo>
                <a:lnTo>
                  <a:pt x="428" y="224"/>
                </a:lnTo>
                <a:lnTo>
                  <a:pt x="468" y="235"/>
                </a:lnTo>
                <a:lnTo>
                  <a:pt x="509" y="246"/>
                </a:lnTo>
                <a:lnTo>
                  <a:pt x="549" y="256"/>
                </a:lnTo>
                <a:lnTo>
                  <a:pt x="589" y="269"/>
                </a:lnTo>
                <a:lnTo>
                  <a:pt x="629" y="283"/>
                </a:lnTo>
                <a:lnTo>
                  <a:pt x="668" y="297"/>
                </a:lnTo>
                <a:lnTo>
                  <a:pt x="707" y="312"/>
                </a:lnTo>
                <a:lnTo>
                  <a:pt x="746" y="328"/>
                </a:lnTo>
                <a:lnTo>
                  <a:pt x="784" y="344"/>
                </a:lnTo>
                <a:lnTo>
                  <a:pt x="821" y="361"/>
                </a:lnTo>
                <a:lnTo>
                  <a:pt x="858" y="380"/>
                </a:lnTo>
                <a:lnTo>
                  <a:pt x="895" y="399"/>
                </a:lnTo>
                <a:lnTo>
                  <a:pt x="931" y="418"/>
                </a:lnTo>
                <a:lnTo>
                  <a:pt x="967" y="438"/>
                </a:lnTo>
                <a:lnTo>
                  <a:pt x="1003" y="460"/>
                </a:lnTo>
                <a:lnTo>
                  <a:pt x="1037" y="482"/>
                </a:lnTo>
                <a:lnTo>
                  <a:pt x="1071" y="505"/>
                </a:lnTo>
                <a:lnTo>
                  <a:pt x="1105" y="528"/>
                </a:lnTo>
                <a:lnTo>
                  <a:pt x="1138" y="551"/>
                </a:lnTo>
                <a:lnTo>
                  <a:pt x="1171" y="576"/>
                </a:lnTo>
                <a:lnTo>
                  <a:pt x="1203" y="602"/>
                </a:lnTo>
                <a:lnTo>
                  <a:pt x="1234" y="627"/>
                </a:lnTo>
                <a:lnTo>
                  <a:pt x="1265" y="655"/>
                </a:lnTo>
                <a:lnTo>
                  <a:pt x="1296" y="682"/>
                </a:lnTo>
                <a:lnTo>
                  <a:pt x="1326" y="709"/>
                </a:lnTo>
                <a:lnTo>
                  <a:pt x="1355" y="739"/>
                </a:lnTo>
                <a:lnTo>
                  <a:pt x="1384" y="768"/>
                </a:lnTo>
                <a:lnTo>
                  <a:pt x="1411" y="797"/>
                </a:lnTo>
                <a:lnTo>
                  <a:pt x="1440" y="828"/>
                </a:lnTo>
                <a:lnTo>
                  <a:pt x="1466" y="859"/>
                </a:lnTo>
                <a:lnTo>
                  <a:pt x="1492" y="890"/>
                </a:lnTo>
                <a:lnTo>
                  <a:pt x="1517" y="922"/>
                </a:lnTo>
                <a:lnTo>
                  <a:pt x="1542" y="956"/>
                </a:lnTo>
                <a:lnTo>
                  <a:pt x="1565" y="989"/>
                </a:lnTo>
                <a:lnTo>
                  <a:pt x="1589" y="1022"/>
                </a:lnTo>
                <a:lnTo>
                  <a:pt x="1612" y="1057"/>
                </a:lnTo>
                <a:lnTo>
                  <a:pt x="1634" y="1091"/>
                </a:lnTo>
                <a:lnTo>
                  <a:pt x="1654" y="1127"/>
                </a:lnTo>
                <a:lnTo>
                  <a:pt x="1676" y="1162"/>
                </a:lnTo>
                <a:lnTo>
                  <a:pt x="1695" y="1198"/>
                </a:lnTo>
                <a:lnTo>
                  <a:pt x="1714" y="1235"/>
                </a:lnTo>
                <a:lnTo>
                  <a:pt x="1733" y="1272"/>
                </a:lnTo>
                <a:lnTo>
                  <a:pt x="1749" y="1310"/>
                </a:lnTo>
                <a:lnTo>
                  <a:pt x="1766" y="1348"/>
                </a:lnTo>
                <a:lnTo>
                  <a:pt x="1781" y="1386"/>
                </a:lnTo>
                <a:lnTo>
                  <a:pt x="1797" y="1425"/>
                </a:lnTo>
                <a:lnTo>
                  <a:pt x="1811" y="1465"/>
                </a:lnTo>
                <a:lnTo>
                  <a:pt x="1824" y="1504"/>
                </a:lnTo>
                <a:lnTo>
                  <a:pt x="1837" y="1544"/>
                </a:lnTo>
                <a:lnTo>
                  <a:pt x="1848" y="1585"/>
                </a:lnTo>
                <a:lnTo>
                  <a:pt x="1859" y="1625"/>
                </a:lnTo>
                <a:lnTo>
                  <a:pt x="1869" y="1665"/>
                </a:lnTo>
                <a:lnTo>
                  <a:pt x="1878" y="1707"/>
                </a:lnTo>
                <a:lnTo>
                  <a:pt x="1886" y="1749"/>
                </a:lnTo>
                <a:lnTo>
                  <a:pt x="1893" y="1792"/>
                </a:lnTo>
                <a:lnTo>
                  <a:pt x="1899" y="1833"/>
                </a:lnTo>
                <a:lnTo>
                  <a:pt x="1905" y="1876"/>
                </a:lnTo>
                <a:lnTo>
                  <a:pt x="1910" y="1918"/>
                </a:lnTo>
                <a:lnTo>
                  <a:pt x="1912" y="1960"/>
                </a:lnTo>
                <a:lnTo>
                  <a:pt x="1914" y="2004"/>
                </a:lnTo>
                <a:lnTo>
                  <a:pt x="1917" y="2048"/>
                </a:lnTo>
                <a:lnTo>
                  <a:pt x="1917" y="2092"/>
                </a:lnTo>
                <a:lnTo>
                  <a:pt x="1917" y="2140"/>
                </a:lnTo>
                <a:lnTo>
                  <a:pt x="1914" y="2187"/>
                </a:lnTo>
                <a:lnTo>
                  <a:pt x="1912" y="2235"/>
                </a:lnTo>
                <a:lnTo>
                  <a:pt x="1907" y="2283"/>
                </a:lnTo>
                <a:lnTo>
                  <a:pt x="1903" y="2329"/>
                </a:lnTo>
                <a:lnTo>
                  <a:pt x="1897" y="2375"/>
                </a:lnTo>
                <a:lnTo>
                  <a:pt x="1888" y="2422"/>
                </a:lnTo>
                <a:lnTo>
                  <a:pt x="1880" y="2467"/>
                </a:lnTo>
                <a:lnTo>
                  <a:pt x="1870" y="2512"/>
                </a:lnTo>
                <a:lnTo>
                  <a:pt x="1860" y="2557"/>
                </a:lnTo>
                <a:lnTo>
                  <a:pt x="1848" y="2602"/>
                </a:lnTo>
                <a:lnTo>
                  <a:pt x="1835" y="2646"/>
                </a:lnTo>
                <a:lnTo>
                  <a:pt x="1822" y="2690"/>
                </a:lnTo>
                <a:lnTo>
                  <a:pt x="1806" y="2733"/>
                </a:lnTo>
                <a:lnTo>
                  <a:pt x="1791" y="2776"/>
                </a:lnTo>
                <a:lnTo>
                  <a:pt x="1774" y="2818"/>
                </a:lnTo>
                <a:lnTo>
                  <a:pt x="1757" y="2859"/>
                </a:lnTo>
                <a:lnTo>
                  <a:pt x="1738" y="2901"/>
                </a:lnTo>
                <a:lnTo>
                  <a:pt x="1719" y="2941"/>
                </a:lnTo>
                <a:lnTo>
                  <a:pt x="1697" y="2982"/>
                </a:lnTo>
                <a:lnTo>
                  <a:pt x="1676" y="3021"/>
                </a:lnTo>
                <a:lnTo>
                  <a:pt x="1654" y="3060"/>
                </a:lnTo>
                <a:lnTo>
                  <a:pt x="1631" y="3100"/>
                </a:lnTo>
                <a:lnTo>
                  <a:pt x="1607" y="3138"/>
                </a:lnTo>
                <a:lnTo>
                  <a:pt x="1582" y="3174"/>
                </a:lnTo>
                <a:lnTo>
                  <a:pt x="1556" y="3211"/>
                </a:lnTo>
                <a:lnTo>
                  <a:pt x="1530" y="3247"/>
                </a:lnTo>
                <a:lnTo>
                  <a:pt x="1502" y="3283"/>
                </a:lnTo>
                <a:lnTo>
                  <a:pt x="1474" y="3317"/>
                </a:lnTo>
                <a:lnTo>
                  <a:pt x="1445" y="3350"/>
                </a:lnTo>
                <a:lnTo>
                  <a:pt x="1416" y="3384"/>
                </a:lnTo>
                <a:lnTo>
                  <a:pt x="1385" y="3417"/>
                </a:lnTo>
                <a:lnTo>
                  <a:pt x="1354" y="3449"/>
                </a:lnTo>
                <a:lnTo>
                  <a:pt x="1322" y="3480"/>
                </a:lnTo>
                <a:lnTo>
                  <a:pt x="1358" y="3454"/>
                </a:lnTo>
                <a:lnTo>
                  <a:pt x="1393" y="3428"/>
                </a:lnTo>
                <a:lnTo>
                  <a:pt x="1428" y="3399"/>
                </a:lnTo>
                <a:lnTo>
                  <a:pt x="1461" y="3372"/>
                </a:lnTo>
                <a:lnTo>
                  <a:pt x="1494" y="3342"/>
                </a:lnTo>
                <a:lnTo>
                  <a:pt x="1527" y="3314"/>
                </a:lnTo>
                <a:lnTo>
                  <a:pt x="1559" y="3283"/>
                </a:lnTo>
                <a:lnTo>
                  <a:pt x="1590" y="3252"/>
                </a:lnTo>
                <a:lnTo>
                  <a:pt x="1621" y="3220"/>
                </a:lnTo>
                <a:lnTo>
                  <a:pt x="1651" y="3187"/>
                </a:lnTo>
                <a:lnTo>
                  <a:pt x="1679" y="3154"/>
                </a:lnTo>
                <a:lnTo>
                  <a:pt x="1708" y="3121"/>
                </a:lnTo>
                <a:lnTo>
                  <a:pt x="1735" y="3086"/>
                </a:lnTo>
                <a:lnTo>
                  <a:pt x="1762" y="3051"/>
                </a:lnTo>
                <a:lnTo>
                  <a:pt x="1789" y="3015"/>
                </a:lnTo>
                <a:lnTo>
                  <a:pt x="1814" y="2979"/>
                </a:lnTo>
                <a:lnTo>
                  <a:pt x="1837" y="2943"/>
                </a:lnTo>
                <a:lnTo>
                  <a:pt x="1861" y="2906"/>
                </a:lnTo>
                <a:lnTo>
                  <a:pt x="1884" y="2868"/>
                </a:lnTo>
                <a:lnTo>
                  <a:pt x="1906" y="2828"/>
                </a:lnTo>
                <a:lnTo>
                  <a:pt x="1926" y="2790"/>
                </a:lnTo>
                <a:lnTo>
                  <a:pt x="1946" y="2750"/>
                </a:lnTo>
                <a:lnTo>
                  <a:pt x="1965" y="2711"/>
                </a:lnTo>
                <a:lnTo>
                  <a:pt x="1984" y="2669"/>
                </a:lnTo>
                <a:lnTo>
                  <a:pt x="2001" y="2629"/>
                </a:lnTo>
                <a:lnTo>
                  <a:pt x="2018" y="2587"/>
                </a:lnTo>
                <a:lnTo>
                  <a:pt x="2033" y="2545"/>
                </a:lnTo>
                <a:lnTo>
                  <a:pt x="2047" y="2503"/>
                </a:lnTo>
                <a:lnTo>
                  <a:pt x="2060" y="2460"/>
                </a:lnTo>
                <a:lnTo>
                  <a:pt x="2074" y="2416"/>
                </a:lnTo>
                <a:lnTo>
                  <a:pt x="2085" y="2373"/>
                </a:lnTo>
                <a:lnTo>
                  <a:pt x="2095" y="2328"/>
                </a:lnTo>
                <a:lnTo>
                  <a:pt x="2104" y="2284"/>
                </a:lnTo>
                <a:lnTo>
                  <a:pt x="2113" y="2239"/>
                </a:lnTo>
                <a:lnTo>
                  <a:pt x="2120" y="2193"/>
                </a:lnTo>
                <a:lnTo>
                  <a:pt x="2127" y="2148"/>
                </a:lnTo>
                <a:lnTo>
                  <a:pt x="2132" y="2102"/>
                </a:lnTo>
                <a:lnTo>
                  <a:pt x="2135" y="2055"/>
                </a:lnTo>
                <a:lnTo>
                  <a:pt x="2139" y="2009"/>
                </a:lnTo>
                <a:lnTo>
                  <a:pt x="2140" y="1962"/>
                </a:lnTo>
                <a:lnTo>
                  <a:pt x="2141" y="1915"/>
                </a:lnTo>
                <a:lnTo>
                  <a:pt x="2140" y="1872"/>
                </a:lnTo>
                <a:lnTo>
                  <a:pt x="2139" y="1828"/>
                </a:lnTo>
                <a:lnTo>
                  <a:pt x="2136" y="1784"/>
                </a:lnTo>
                <a:lnTo>
                  <a:pt x="2133" y="1742"/>
                </a:lnTo>
                <a:lnTo>
                  <a:pt x="2128" y="1699"/>
                </a:lnTo>
                <a:lnTo>
                  <a:pt x="2123" y="1656"/>
                </a:lnTo>
                <a:lnTo>
                  <a:pt x="2117" y="1614"/>
                </a:lnTo>
                <a:lnTo>
                  <a:pt x="2109" y="1572"/>
                </a:lnTo>
                <a:lnTo>
                  <a:pt x="2102" y="1530"/>
                </a:lnTo>
                <a:lnTo>
                  <a:pt x="2093" y="1488"/>
                </a:lnTo>
                <a:lnTo>
                  <a:pt x="2083" y="1448"/>
                </a:lnTo>
                <a:lnTo>
                  <a:pt x="2072" y="1407"/>
                </a:lnTo>
                <a:lnTo>
                  <a:pt x="2060" y="1367"/>
                </a:lnTo>
                <a:lnTo>
                  <a:pt x="2047" y="1327"/>
                </a:lnTo>
                <a:lnTo>
                  <a:pt x="2034" y="1287"/>
                </a:lnTo>
                <a:lnTo>
                  <a:pt x="2020" y="1248"/>
                </a:lnTo>
                <a:lnTo>
                  <a:pt x="2006" y="1209"/>
                </a:lnTo>
                <a:lnTo>
                  <a:pt x="1989" y="1171"/>
                </a:lnTo>
                <a:lnTo>
                  <a:pt x="1974" y="1133"/>
                </a:lnTo>
                <a:lnTo>
                  <a:pt x="1956" y="1095"/>
                </a:lnTo>
                <a:lnTo>
                  <a:pt x="1938" y="1058"/>
                </a:lnTo>
                <a:lnTo>
                  <a:pt x="1919" y="1021"/>
                </a:lnTo>
                <a:lnTo>
                  <a:pt x="1899" y="985"/>
                </a:lnTo>
                <a:lnTo>
                  <a:pt x="1879" y="950"/>
                </a:lnTo>
                <a:lnTo>
                  <a:pt x="1857" y="914"/>
                </a:lnTo>
                <a:lnTo>
                  <a:pt x="1836" y="879"/>
                </a:lnTo>
                <a:lnTo>
                  <a:pt x="1812" y="845"/>
                </a:lnTo>
                <a:lnTo>
                  <a:pt x="1790" y="812"/>
                </a:lnTo>
                <a:lnTo>
                  <a:pt x="1766" y="778"/>
                </a:lnTo>
                <a:lnTo>
                  <a:pt x="1741" y="745"/>
                </a:lnTo>
                <a:lnTo>
                  <a:pt x="1715" y="713"/>
                </a:lnTo>
                <a:lnTo>
                  <a:pt x="1689" y="682"/>
                </a:lnTo>
                <a:lnTo>
                  <a:pt x="1663" y="651"/>
                </a:lnTo>
                <a:lnTo>
                  <a:pt x="1635" y="620"/>
                </a:lnTo>
                <a:lnTo>
                  <a:pt x="1607" y="591"/>
                </a:lnTo>
                <a:lnTo>
                  <a:pt x="1578" y="562"/>
                </a:lnTo>
                <a:lnTo>
                  <a:pt x="1550" y="533"/>
                </a:lnTo>
                <a:lnTo>
                  <a:pt x="1519" y="505"/>
                </a:lnTo>
                <a:lnTo>
                  <a:pt x="1489" y="478"/>
                </a:lnTo>
                <a:lnTo>
                  <a:pt x="1458" y="451"/>
                </a:lnTo>
                <a:lnTo>
                  <a:pt x="1426" y="425"/>
                </a:lnTo>
                <a:lnTo>
                  <a:pt x="1394" y="399"/>
                </a:lnTo>
                <a:lnTo>
                  <a:pt x="1362" y="374"/>
                </a:lnTo>
                <a:lnTo>
                  <a:pt x="1329" y="350"/>
                </a:lnTo>
                <a:lnTo>
                  <a:pt x="1295" y="328"/>
                </a:lnTo>
                <a:lnTo>
                  <a:pt x="1260" y="305"/>
                </a:lnTo>
                <a:lnTo>
                  <a:pt x="1226" y="283"/>
                </a:lnTo>
                <a:lnTo>
                  <a:pt x="1190" y="261"/>
                </a:lnTo>
                <a:lnTo>
                  <a:pt x="1155" y="241"/>
                </a:lnTo>
                <a:lnTo>
                  <a:pt x="1119" y="222"/>
                </a:lnTo>
                <a:lnTo>
                  <a:pt x="1082" y="203"/>
                </a:lnTo>
                <a:lnTo>
                  <a:pt x="1045" y="184"/>
                </a:lnTo>
                <a:lnTo>
                  <a:pt x="1007" y="167"/>
                </a:lnTo>
                <a:lnTo>
                  <a:pt x="969" y="151"/>
                </a:lnTo>
                <a:lnTo>
                  <a:pt x="931" y="135"/>
                </a:lnTo>
                <a:lnTo>
                  <a:pt x="892" y="120"/>
                </a:lnTo>
                <a:lnTo>
                  <a:pt x="853" y="105"/>
                </a:lnTo>
                <a:lnTo>
                  <a:pt x="813" y="92"/>
                </a:lnTo>
                <a:lnTo>
                  <a:pt x="773" y="79"/>
                </a:lnTo>
                <a:lnTo>
                  <a:pt x="733" y="69"/>
                </a:lnTo>
                <a:lnTo>
                  <a:pt x="691" y="58"/>
                </a:lnTo>
                <a:lnTo>
                  <a:pt x="651" y="47"/>
                </a:lnTo>
                <a:lnTo>
                  <a:pt x="610" y="39"/>
                </a:lnTo>
                <a:lnTo>
                  <a:pt x="568" y="30"/>
                </a:lnTo>
                <a:lnTo>
                  <a:pt x="525" y="23"/>
                </a:lnTo>
                <a:lnTo>
                  <a:pt x="484" y="17"/>
                </a:lnTo>
                <a:lnTo>
                  <a:pt x="441" y="11"/>
                </a:lnTo>
                <a:lnTo>
                  <a:pt x="398" y="8"/>
                </a:lnTo>
                <a:lnTo>
                  <a:pt x="354" y="4"/>
                </a:lnTo>
                <a:lnTo>
                  <a:pt x="312" y="2"/>
                </a:lnTo>
                <a:lnTo>
                  <a:pt x="268" y="0"/>
                </a:lnTo>
                <a:lnTo>
                  <a:pt x="224" y="0"/>
                </a:lnTo>
                <a:lnTo>
                  <a:pt x="0" y="177"/>
                </a:lnTo>
              </a:path>
            </a:pathLst>
          </a:custGeom>
          <a:noFill/>
          <a:ln w="6350">
            <a:solidFill>
              <a:srgbClr val="1F1A17"/>
            </a:solidFill>
            <a:round/>
            <a:headEnd/>
            <a:tailEnd/>
          </a:ln>
        </p:spPr>
        <p:txBody>
          <a:bodyPr/>
          <a:lstStyle/>
          <a:p>
            <a:endParaRPr lang="en-US"/>
          </a:p>
        </p:txBody>
      </p:sp>
      <p:sp>
        <p:nvSpPr>
          <p:cNvPr id="27717" name="Freeform 68"/>
          <p:cNvSpPr>
            <a:spLocks/>
          </p:cNvSpPr>
          <p:nvPr/>
        </p:nvSpPr>
        <p:spPr bwMode="auto">
          <a:xfrm>
            <a:off x="2178050" y="4264025"/>
            <a:ext cx="800100" cy="630238"/>
          </a:xfrm>
          <a:custGeom>
            <a:avLst/>
            <a:gdLst>
              <a:gd name="T0" fmla="*/ 2147483647 w 1513"/>
              <a:gd name="T1" fmla="*/ 2147483647 h 1191"/>
              <a:gd name="T2" fmla="*/ 0 w 1513"/>
              <a:gd name="T3" fmla="*/ 2147483647 h 1191"/>
              <a:gd name="T4" fmla="*/ 2147483647 w 1513"/>
              <a:gd name="T5" fmla="*/ 0 h 1191"/>
              <a:gd name="T6" fmla="*/ 2147483647 w 1513"/>
              <a:gd name="T7" fmla="*/ 2147483647 h 1191"/>
              <a:gd name="T8" fmla="*/ 2147483647 w 1513"/>
              <a:gd name="T9" fmla="*/ 2147483647 h 1191"/>
              <a:gd name="T10" fmla="*/ 0 60000 65536"/>
              <a:gd name="T11" fmla="*/ 0 60000 65536"/>
              <a:gd name="T12" fmla="*/ 0 60000 65536"/>
              <a:gd name="T13" fmla="*/ 0 60000 65536"/>
              <a:gd name="T14" fmla="*/ 0 60000 65536"/>
              <a:gd name="T15" fmla="*/ 0 w 1513"/>
              <a:gd name="T16" fmla="*/ 0 h 1191"/>
              <a:gd name="T17" fmla="*/ 1513 w 1513"/>
              <a:gd name="T18" fmla="*/ 1191 h 1191"/>
            </a:gdLst>
            <a:ahLst/>
            <a:cxnLst>
              <a:cxn ang="T10">
                <a:pos x="T0" y="T1"/>
              </a:cxn>
              <a:cxn ang="T11">
                <a:pos x="T2" y="T3"/>
              </a:cxn>
              <a:cxn ang="T12">
                <a:pos x="T4" y="T5"/>
              </a:cxn>
              <a:cxn ang="T13">
                <a:pos x="T6" y="T7"/>
              </a:cxn>
              <a:cxn ang="T14">
                <a:pos x="T8" y="T9"/>
              </a:cxn>
            </a:cxnLst>
            <a:rect l="T15" t="T16" r="T17" b="T18"/>
            <a:pathLst>
              <a:path w="1513" h="1191">
                <a:moveTo>
                  <a:pt x="177" y="958"/>
                </a:moveTo>
                <a:lnTo>
                  <a:pt x="0" y="1191"/>
                </a:lnTo>
                <a:lnTo>
                  <a:pt x="1513" y="0"/>
                </a:lnTo>
                <a:lnTo>
                  <a:pt x="177" y="958"/>
                </a:lnTo>
                <a:close/>
              </a:path>
            </a:pathLst>
          </a:custGeom>
          <a:solidFill>
            <a:srgbClr val="AAA9A9"/>
          </a:solidFill>
          <a:ln w="9525">
            <a:noFill/>
            <a:round/>
            <a:headEnd/>
            <a:tailEnd/>
          </a:ln>
        </p:spPr>
        <p:txBody>
          <a:bodyPr/>
          <a:lstStyle/>
          <a:p>
            <a:endParaRPr lang="en-US"/>
          </a:p>
        </p:txBody>
      </p:sp>
      <p:sp>
        <p:nvSpPr>
          <p:cNvPr id="27718" name="Freeform 69"/>
          <p:cNvSpPr>
            <a:spLocks/>
          </p:cNvSpPr>
          <p:nvPr/>
        </p:nvSpPr>
        <p:spPr bwMode="auto">
          <a:xfrm>
            <a:off x="2178050" y="4264025"/>
            <a:ext cx="800100" cy="630238"/>
          </a:xfrm>
          <a:custGeom>
            <a:avLst/>
            <a:gdLst>
              <a:gd name="T0" fmla="*/ 2147483647 w 1513"/>
              <a:gd name="T1" fmla="*/ 2147483647 h 1191"/>
              <a:gd name="T2" fmla="*/ 0 w 1513"/>
              <a:gd name="T3" fmla="*/ 2147483647 h 1191"/>
              <a:gd name="T4" fmla="*/ 2147483647 w 1513"/>
              <a:gd name="T5" fmla="*/ 0 h 1191"/>
              <a:gd name="T6" fmla="*/ 2147483647 w 1513"/>
              <a:gd name="T7" fmla="*/ 2147483647 h 1191"/>
              <a:gd name="T8" fmla="*/ 2147483647 w 1513"/>
              <a:gd name="T9" fmla="*/ 2147483647 h 1191"/>
              <a:gd name="T10" fmla="*/ 2147483647 w 1513"/>
              <a:gd name="T11" fmla="*/ 2147483647 h 1191"/>
              <a:gd name="T12" fmla="*/ 0 60000 65536"/>
              <a:gd name="T13" fmla="*/ 0 60000 65536"/>
              <a:gd name="T14" fmla="*/ 0 60000 65536"/>
              <a:gd name="T15" fmla="*/ 0 60000 65536"/>
              <a:gd name="T16" fmla="*/ 0 60000 65536"/>
              <a:gd name="T17" fmla="*/ 0 60000 65536"/>
              <a:gd name="T18" fmla="*/ 0 w 1513"/>
              <a:gd name="T19" fmla="*/ 0 h 1191"/>
              <a:gd name="T20" fmla="*/ 1513 w 1513"/>
              <a:gd name="T21" fmla="*/ 1191 h 1191"/>
            </a:gdLst>
            <a:ahLst/>
            <a:cxnLst>
              <a:cxn ang="T12">
                <a:pos x="T0" y="T1"/>
              </a:cxn>
              <a:cxn ang="T13">
                <a:pos x="T2" y="T3"/>
              </a:cxn>
              <a:cxn ang="T14">
                <a:pos x="T4" y="T5"/>
              </a:cxn>
              <a:cxn ang="T15">
                <a:pos x="T6" y="T7"/>
              </a:cxn>
              <a:cxn ang="T16">
                <a:pos x="T8" y="T9"/>
              </a:cxn>
              <a:cxn ang="T17">
                <a:pos x="T10" y="T11"/>
              </a:cxn>
            </a:cxnLst>
            <a:rect l="T18" t="T19" r="T20" b="T21"/>
            <a:pathLst>
              <a:path w="1513" h="1191">
                <a:moveTo>
                  <a:pt x="177" y="958"/>
                </a:moveTo>
                <a:lnTo>
                  <a:pt x="0" y="1191"/>
                </a:lnTo>
                <a:lnTo>
                  <a:pt x="1513" y="0"/>
                </a:lnTo>
                <a:lnTo>
                  <a:pt x="177" y="958"/>
                </a:lnTo>
              </a:path>
            </a:pathLst>
          </a:custGeom>
          <a:noFill/>
          <a:ln w="6350">
            <a:solidFill>
              <a:srgbClr val="1F1A17"/>
            </a:solidFill>
            <a:round/>
            <a:headEnd/>
            <a:tailEnd/>
          </a:ln>
        </p:spPr>
        <p:txBody>
          <a:bodyPr/>
          <a:lstStyle/>
          <a:p>
            <a:endParaRPr lang="en-US"/>
          </a:p>
        </p:txBody>
      </p:sp>
      <p:sp>
        <p:nvSpPr>
          <p:cNvPr id="27719" name="Freeform 70"/>
          <p:cNvSpPr>
            <a:spLocks/>
          </p:cNvSpPr>
          <p:nvPr/>
        </p:nvSpPr>
        <p:spPr bwMode="auto">
          <a:xfrm>
            <a:off x="1947863" y="3705225"/>
            <a:ext cx="973137" cy="584200"/>
          </a:xfrm>
          <a:custGeom>
            <a:avLst/>
            <a:gdLst>
              <a:gd name="T0" fmla="*/ 2147483647 w 1839"/>
              <a:gd name="T1" fmla="*/ 2147483647 h 1104"/>
              <a:gd name="T2" fmla="*/ 2147483647 w 1839"/>
              <a:gd name="T3" fmla="*/ 2147483647 h 1104"/>
              <a:gd name="T4" fmla="*/ 2147483647 w 1839"/>
              <a:gd name="T5" fmla="*/ 2147483647 h 1104"/>
              <a:gd name="T6" fmla="*/ 0 w 1839"/>
              <a:gd name="T7" fmla="*/ 2147483647 h 1104"/>
              <a:gd name="T8" fmla="*/ 2147483647 w 1839"/>
              <a:gd name="T9" fmla="*/ 0 h 1104"/>
              <a:gd name="T10" fmla="*/ 0 60000 65536"/>
              <a:gd name="T11" fmla="*/ 0 60000 65536"/>
              <a:gd name="T12" fmla="*/ 0 60000 65536"/>
              <a:gd name="T13" fmla="*/ 0 60000 65536"/>
              <a:gd name="T14" fmla="*/ 0 60000 65536"/>
              <a:gd name="T15" fmla="*/ 0 w 1839"/>
              <a:gd name="T16" fmla="*/ 0 h 1104"/>
              <a:gd name="T17" fmla="*/ 1839 w 1839"/>
              <a:gd name="T18" fmla="*/ 1104 h 1104"/>
            </a:gdLst>
            <a:ahLst/>
            <a:cxnLst>
              <a:cxn ang="T10">
                <a:pos x="T0" y="T1"/>
              </a:cxn>
              <a:cxn ang="T11">
                <a:pos x="T2" y="T3"/>
              </a:cxn>
              <a:cxn ang="T12">
                <a:pos x="T4" y="T5"/>
              </a:cxn>
              <a:cxn ang="T13">
                <a:pos x="T6" y="T7"/>
              </a:cxn>
              <a:cxn ang="T14">
                <a:pos x="T8" y="T9"/>
              </a:cxn>
            </a:cxnLst>
            <a:rect l="T15" t="T16" r="T17" b="T18"/>
            <a:pathLst>
              <a:path w="1839" h="1104">
                <a:moveTo>
                  <a:pt x="1659" y="813"/>
                </a:moveTo>
                <a:lnTo>
                  <a:pt x="1839" y="922"/>
                </a:lnTo>
                <a:lnTo>
                  <a:pt x="1661" y="1104"/>
                </a:lnTo>
                <a:lnTo>
                  <a:pt x="0" y="133"/>
                </a:lnTo>
                <a:lnTo>
                  <a:pt x="142" y="0"/>
                </a:lnTo>
              </a:path>
            </a:pathLst>
          </a:custGeom>
          <a:noFill/>
          <a:ln w="6350">
            <a:solidFill>
              <a:srgbClr val="1F1A17"/>
            </a:solidFill>
            <a:round/>
            <a:headEnd/>
            <a:tailEnd/>
          </a:ln>
        </p:spPr>
        <p:txBody>
          <a:bodyPr/>
          <a:lstStyle/>
          <a:p>
            <a:endParaRPr lang="en-US"/>
          </a:p>
        </p:txBody>
      </p:sp>
      <p:sp>
        <p:nvSpPr>
          <p:cNvPr id="27720" name="Line 71"/>
          <p:cNvSpPr>
            <a:spLocks noChangeShapeType="1"/>
          </p:cNvSpPr>
          <p:nvPr/>
        </p:nvSpPr>
        <p:spPr bwMode="auto">
          <a:xfrm flipH="1" flipV="1">
            <a:off x="2897188" y="3071813"/>
            <a:ext cx="1587" cy="25400"/>
          </a:xfrm>
          <a:prstGeom prst="line">
            <a:avLst/>
          </a:prstGeom>
          <a:noFill/>
          <a:ln w="6350">
            <a:solidFill>
              <a:srgbClr val="1F1A17"/>
            </a:solidFill>
            <a:round/>
            <a:headEnd/>
            <a:tailEnd/>
          </a:ln>
        </p:spPr>
        <p:txBody>
          <a:bodyPr/>
          <a:lstStyle/>
          <a:p>
            <a:endParaRPr lang="en-US"/>
          </a:p>
        </p:txBody>
      </p:sp>
      <p:sp>
        <p:nvSpPr>
          <p:cNvPr id="27721" name="Freeform 72"/>
          <p:cNvSpPr>
            <a:spLocks/>
          </p:cNvSpPr>
          <p:nvPr/>
        </p:nvSpPr>
        <p:spPr bwMode="auto">
          <a:xfrm>
            <a:off x="2327275" y="3071813"/>
            <a:ext cx="569913" cy="241300"/>
          </a:xfrm>
          <a:custGeom>
            <a:avLst/>
            <a:gdLst>
              <a:gd name="T0" fmla="*/ 2147483647 w 1078"/>
              <a:gd name="T1" fmla="*/ 0 h 456"/>
              <a:gd name="T2" fmla="*/ 2147483647 w 1078"/>
              <a:gd name="T3" fmla="*/ 2147483647 h 456"/>
              <a:gd name="T4" fmla="*/ 2147483647 w 1078"/>
              <a:gd name="T5" fmla="*/ 2147483647 h 456"/>
              <a:gd name="T6" fmla="*/ 2147483647 w 1078"/>
              <a:gd name="T7" fmla="*/ 2147483647 h 456"/>
              <a:gd name="T8" fmla="*/ 2147483647 w 1078"/>
              <a:gd name="T9" fmla="*/ 2147483647 h 456"/>
              <a:gd name="T10" fmla="*/ 2147483647 w 1078"/>
              <a:gd name="T11" fmla="*/ 2147483647 h 456"/>
              <a:gd name="T12" fmla="*/ 2147483647 w 1078"/>
              <a:gd name="T13" fmla="*/ 2147483647 h 456"/>
              <a:gd name="T14" fmla="*/ 2147483647 w 1078"/>
              <a:gd name="T15" fmla="*/ 2147483647 h 456"/>
              <a:gd name="T16" fmla="*/ 2147483647 w 1078"/>
              <a:gd name="T17" fmla="*/ 2147483647 h 456"/>
              <a:gd name="T18" fmla="*/ 2147483647 w 1078"/>
              <a:gd name="T19" fmla="*/ 2147483647 h 456"/>
              <a:gd name="T20" fmla="*/ 2147483647 w 1078"/>
              <a:gd name="T21" fmla="*/ 2147483647 h 456"/>
              <a:gd name="T22" fmla="*/ 2147483647 w 1078"/>
              <a:gd name="T23" fmla="*/ 2147483647 h 456"/>
              <a:gd name="T24" fmla="*/ 2147483647 w 1078"/>
              <a:gd name="T25" fmla="*/ 2147483647 h 456"/>
              <a:gd name="T26" fmla="*/ 2147483647 w 1078"/>
              <a:gd name="T27" fmla="*/ 2147483647 h 456"/>
              <a:gd name="T28" fmla="*/ 2147483647 w 1078"/>
              <a:gd name="T29" fmla="*/ 2147483647 h 456"/>
              <a:gd name="T30" fmla="*/ 2147483647 w 1078"/>
              <a:gd name="T31" fmla="*/ 2147483647 h 456"/>
              <a:gd name="T32" fmla="*/ 2147483647 w 1078"/>
              <a:gd name="T33" fmla="*/ 2147483647 h 456"/>
              <a:gd name="T34" fmla="*/ 2147483647 w 1078"/>
              <a:gd name="T35" fmla="*/ 2147483647 h 456"/>
              <a:gd name="T36" fmla="*/ 2147483647 w 1078"/>
              <a:gd name="T37" fmla="*/ 2147483647 h 456"/>
              <a:gd name="T38" fmla="*/ 2147483647 w 1078"/>
              <a:gd name="T39" fmla="*/ 2147483647 h 456"/>
              <a:gd name="T40" fmla="*/ 2147483647 w 1078"/>
              <a:gd name="T41" fmla="*/ 2147483647 h 456"/>
              <a:gd name="T42" fmla="*/ 2147483647 w 1078"/>
              <a:gd name="T43" fmla="*/ 2147483647 h 456"/>
              <a:gd name="T44" fmla="*/ 2147483647 w 1078"/>
              <a:gd name="T45" fmla="*/ 2147483647 h 456"/>
              <a:gd name="T46" fmla="*/ 2147483647 w 1078"/>
              <a:gd name="T47" fmla="*/ 2147483647 h 456"/>
              <a:gd name="T48" fmla="*/ 2147483647 w 1078"/>
              <a:gd name="T49" fmla="*/ 2147483647 h 456"/>
              <a:gd name="T50" fmla="*/ 0 w 1078"/>
              <a:gd name="T51" fmla="*/ 2147483647 h 4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8"/>
              <a:gd name="T79" fmla="*/ 0 h 456"/>
              <a:gd name="T80" fmla="*/ 1078 w 1078"/>
              <a:gd name="T81" fmla="*/ 456 h 4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8" h="456">
                <a:moveTo>
                  <a:pt x="1078" y="0"/>
                </a:moveTo>
                <a:lnTo>
                  <a:pt x="1031" y="5"/>
                </a:lnTo>
                <a:lnTo>
                  <a:pt x="982" y="11"/>
                </a:lnTo>
                <a:lnTo>
                  <a:pt x="934" y="19"/>
                </a:lnTo>
                <a:lnTo>
                  <a:pt x="887" y="28"/>
                </a:lnTo>
                <a:lnTo>
                  <a:pt x="841" y="38"/>
                </a:lnTo>
                <a:lnTo>
                  <a:pt x="793" y="49"/>
                </a:lnTo>
                <a:lnTo>
                  <a:pt x="747" y="61"/>
                </a:lnTo>
                <a:lnTo>
                  <a:pt x="701" y="75"/>
                </a:lnTo>
                <a:lnTo>
                  <a:pt x="655" y="90"/>
                </a:lnTo>
                <a:lnTo>
                  <a:pt x="610" y="106"/>
                </a:lnTo>
                <a:lnTo>
                  <a:pt x="565" y="123"/>
                </a:lnTo>
                <a:lnTo>
                  <a:pt x="521" y="141"/>
                </a:lnTo>
                <a:lnTo>
                  <a:pt x="477" y="160"/>
                </a:lnTo>
                <a:lnTo>
                  <a:pt x="433" y="180"/>
                </a:lnTo>
                <a:lnTo>
                  <a:pt x="391" y="200"/>
                </a:lnTo>
                <a:lnTo>
                  <a:pt x="349" y="223"/>
                </a:lnTo>
                <a:lnTo>
                  <a:pt x="308" y="245"/>
                </a:lnTo>
                <a:lnTo>
                  <a:pt x="266" y="269"/>
                </a:lnTo>
                <a:lnTo>
                  <a:pt x="227" y="293"/>
                </a:lnTo>
                <a:lnTo>
                  <a:pt x="186" y="319"/>
                </a:lnTo>
                <a:lnTo>
                  <a:pt x="148" y="345"/>
                </a:lnTo>
                <a:lnTo>
                  <a:pt x="110" y="371"/>
                </a:lnTo>
                <a:lnTo>
                  <a:pt x="72" y="399"/>
                </a:lnTo>
                <a:lnTo>
                  <a:pt x="36" y="427"/>
                </a:lnTo>
                <a:lnTo>
                  <a:pt x="0" y="456"/>
                </a:lnTo>
              </a:path>
            </a:pathLst>
          </a:custGeom>
          <a:noFill/>
          <a:ln w="6350">
            <a:solidFill>
              <a:srgbClr val="1F1A17"/>
            </a:solidFill>
            <a:round/>
            <a:headEnd/>
            <a:tailEnd/>
          </a:ln>
        </p:spPr>
        <p:txBody>
          <a:bodyPr/>
          <a:lstStyle/>
          <a:p>
            <a:endParaRPr lang="en-US"/>
          </a:p>
        </p:txBody>
      </p:sp>
      <p:sp>
        <p:nvSpPr>
          <p:cNvPr id="27722" name="Freeform 73"/>
          <p:cNvSpPr>
            <a:spLocks/>
          </p:cNvSpPr>
          <p:nvPr/>
        </p:nvSpPr>
        <p:spPr bwMode="auto">
          <a:xfrm>
            <a:off x="2327275" y="3155950"/>
            <a:ext cx="457200" cy="157163"/>
          </a:xfrm>
          <a:custGeom>
            <a:avLst/>
            <a:gdLst>
              <a:gd name="T0" fmla="*/ 0 w 866"/>
              <a:gd name="T1" fmla="*/ 2147483647 h 296"/>
              <a:gd name="T2" fmla="*/ 2147483647 w 866"/>
              <a:gd name="T3" fmla="*/ 2147483647 h 296"/>
              <a:gd name="T4" fmla="*/ 2147483647 w 866"/>
              <a:gd name="T5" fmla="*/ 2147483647 h 296"/>
              <a:gd name="T6" fmla="*/ 2147483647 w 866"/>
              <a:gd name="T7" fmla="*/ 2147483647 h 296"/>
              <a:gd name="T8" fmla="*/ 2147483647 w 866"/>
              <a:gd name="T9" fmla="*/ 2147483647 h 296"/>
              <a:gd name="T10" fmla="*/ 2147483647 w 866"/>
              <a:gd name="T11" fmla="*/ 2147483647 h 296"/>
              <a:gd name="T12" fmla="*/ 2147483647 w 866"/>
              <a:gd name="T13" fmla="*/ 2147483647 h 296"/>
              <a:gd name="T14" fmla="*/ 2147483647 w 866"/>
              <a:gd name="T15" fmla="*/ 2147483647 h 296"/>
              <a:gd name="T16" fmla="*/ 2147483647 w 866"/>
              <a:gd name="T17" fmla="*/ 2147483647 h 296"/>
              <a:gd name="T18" fmla="*/ 2147483647 w 866"/>
              <a:gd name="T19" fmla="*/ 2147483647 h 296"/>
              <a:gd name="T20" fmla="*/ 2147483647 w 866"/>
              <a:gd name="T21" fmla="*/ 2147483647 h 296"/>
              <a:gd name="T22" fmla="*/ 2147483647 w 866"/>
              <a:gd name="T23" fmla="*/ 2147483647 h 296"/>
              <a:gd name="T24" fmla="*/ 2147483647 w 866"/>
              <a:gd name="T25" fmla="*/ 2147483647 h 296"/>
              <a:gd name="T26" fmla="*/ 2147483647 w 866"/>
              <a:gd name="T27" fmla="*/ 2147483647 h 296"/>
              <a:gd name="T28" fmla="*/ 2147483647 w 866"/>
              <a:gd name="T29" fmla="*/ 2147483647 h 296"/>
              <a:gd name="T30" fmla="*/ 2147483647 w 866"/>
              <a:gd name="T31" fmla="*/ 2147483647 h 296"/>
              <a:gd name="T32" fmla="*/ 2147483647 w 866"/>
              <a:gd name="T33" fmla="*/ 2147483647 h 296"/>
              <a:gd name="T34" fmla="*/ 2147483647 w 866"/>
              <a:gd name="T35" fmla="*/ 2147483647 h 296"/>
              <a:gd name="T36" fmla="*/ 2147483647 w 866"/>
              <a:gd name="T37" fmla="*/ 2147483647 h 296"/>
              <a:gd name="T38" fmla="*/ 2147483647 w 866"/>
              <a:gd name="T39" fmla="*/ 0 h 2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6"/>
              <a:gd name="T61" fmla="*/ 0 h 296"/>
              <a:gd name="T62" fmla="*/ 866 w 866"/>
              <a:gd name="T63" fmla="*/ 296 h 2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6" h="296">
                <a:moveTo>
                  <a:pt x="0" y="296"/>
                </a:moveTo>
                <a:lnTo>
                  <a:pt x="42" y="271"/>
                </a:lnTo>
                <a:lnTo>
                  <a:pt x="82" y="246"/>
                </a:lnTo>
                <a:lnTo>
                  <a:pt x="125" y="222"/>
                </a:lnTo>
                <a:lnTo>
                  <a:pt x="167" y="201"/>
                </a:lnTo>
                <a:lnTo>
                  <a:pt x="210" y="179"/>
                </a:lnTo>
                <a:lnTo>
                  <a:pt x="254" y="158"/>
                </a:lnTo>
                <a:lnTo>
                  <a:pt x="298" y="139"/>
                </a:lnTo>
                <a:lnTo>
                  <a:pt x="342" y="121"/>
                </a:lnTo>
                <a:lnTo>
                  <a:pt x="387" y="104"/>
                </a:lnTo>
                <a:lnTo>
                  <a:pt x="433" y="88"/>
                </a:lnTo>
                <a:lnTo>
                  <a:pt x="480" y="73"/>
                </a:lnTo>
                <a:lnTo>
                  <a:pt x="526" y="60"/>
                </a:lnTo>
                <a:lnTo>
                  <a:pt x="574" y="48"/>
                </a:lnTo>
                <a:lnTo>
                  <a:pt x="621" y="37"/>
                </a:lnTo>
                <a:lnTo>
                  <a:pt x="670" y="27"/>
                </a:lnTo>
                <a:lnTo>
                  <a:pt x="718" y="19"/>
                </a:lnTo>
                <a:lnTo>
                  <a:pt x="767" y="12"/>
                </a:lnTo>
                <a:lnTo>
                  <a:pt x="816" y="4"/>
                </a:lnTo>
                <a:lnTo>
                  <a:pt x="866" y="0"/>
                </a:lnTo>
              </a:path>
            </a:pathLst>
          </a:custGeom>
          <a:noFill/>
          <a:ln w="6350">
            <a:solidFill>
              <a:srgbClr val="1F1A17"/>
            </a:solidFill>
            <a:round/>
            <a:headEnd/>
            <a:tailEnd/>
          </a:ln>
        </p:spPr>
        <p:txBody>
          <a:bodyPr/>
          <a:lstStyle/>
          <a:p>
            <a:endParaRPr lang="en-US"/>
          </a:p>
        </p:txBody>
      </p:sp>
      <p:sp>
        <p:nvSpPr>
          <p:cNvPr id="27723" name="Freeform 74"/>
          <p:cNvSpPr>
            <a:spLocks/>
          </p:cNvSpPr>
          <p:nvPr/>
        </p:nvSpPr>
        <p:spPr bwMode="auto">
          <a:xfrm>
            <a:off x="2784475" y="3155950"/>
            <a:ext cx="117475" cy="1004888"/>
          </a:xfrm>
          <a:custGeom>
            <a:avLst/>
            <a:gdLst>
              <a:gd name="T0" fmla="*/ 0 w 220"/>
              <a:gd name="T1" fmla="*/ 0 h 1898"/>
              <a:gd name="T2" fmla="*/ 0 w 220"/>
              <a:gd name="T3" fmla="*/ 2147483647 h 1898"/>
              <a:gd name="T4" fmla="*/ 2147483647 w 220"/>
              <a:gd name="T5" fmla="*/ 2147483647 h 1898"/>
              <a:gd name="T6" fmla="*/ 0 60000 65536"/>
              <a:gd name="T7" fmla="*/ 0 60000 65536"/>
              <a:gd name="T8" fmla="*/ 0 60000 65536"/>
              <a:gd name="T9" fmla="*/ 0 w 220"/>
              <a:gd name="T10" fmla="*/ 0 h 1898"/>
              <a:gd name="T11" fmla="*/ 220 w 220"/>
              <a:gd name="T12" fmla="*/ 1898 h 1898"/>
            </a:gdLst>
            <a:ahLst/>
            <a:cxnLst>
              <a:cxn ang="T6">
                <a:pos x="T0" y="T1"/>
              </a:cxn>
              <a:cxn ang="T7">
                <a:pos x="T2" y="T3"/>
              </a:cxn>
              <a:cxn ang="T8">
                <a:pos x="T4" y="T5"/>
              </a:cxn>
            </a:cxnLst>
            <a:rect l="T9" t="T10" r="T11" b="T12"/>
            <a:pathLst>
              <a:path w="220" h="1898">
                <a:moveTo>
                  <a:pt x="0" y="0"/>
                </a:moveTo>
                <a:lnTo>
                  <a:pt x="0" y="1898"/>
                </a:lnTo>
                <a:lnTo>
                  <a:pt x="220" y="1739"/>
                </a:lnTo>
              </a:path>
            </a:pathLst>
          </a:custGeom>
          <a:noFill/>
          <a:ln w="6350">
            <a:solidFill>
              <a:srgbClr val="1F1A17"/>
            </a:solidFill>
            <a:round/>
            <a:headEnd/>
            <a:tailEnd/>
          </a:ln>
        </p:spPr>
        <p:txBody>
          <a:bodyPr/>
          <a:lstStyle/>
          <a:p>
            <a:endParaRPr lang="en-US"/>
          </a:p>
        </p:txBody>
      </p:sp>
      <p:sp>
        <p:nvSpPr>
          <p:cNvPr id="27724" name="Freeform 75"/>
          <p:cNvSpPr>
            <a:spLocks/>
          </p:cNvSpPr>
          <p:nvPr/>
        </p:nvSpPr>
        <p:spPr bwMode="auto">
          <a:xfrm>
            <a:off x="2909888" y="3051175"/>
            <a:ext cx="84137" cy="1090613"/>
          </a:xfrm>
          <a:custGeom>
            <a:avLst/>
            <a:gdLst>
              <a:gd name="T0" fmla="*/ 2147483647 w 159"/>
              <a:gd name="T1" fmla="*/ 2147483647 h 2062"/>
              <a:gd name="T2" fmla="*/ 2147483647 w 159"/>
              <a:gd name="T3" fmla="*/ 0 h 2062"/>
              <a:gd name="T4" fmla="*/ 2147483647 w 159"/>
              <a:gd name="T5" fmla="*/ 2147483647 h 2062"/>
              <a:gd name="T6" fmla="*/ 0 w 159"/>
              <a:gd name="T7" fmla="*/ 2147483647 h 2062"/>
              <a:gd name="T8" fmla="*/ 2147483647 w 159"/>
              <a:gd name="T9" fmla="*/ 2147483647 h 2062"/>
              <a:gd name="T10" fmla="*/ 0 60000 65536"/>
              <a:gd name="T11" fmla="*/ 0 60000 65536"/>
              <a:gd name="T12" fmla="*/ 0 60000 65536"/>
              <a:gd name="T13" fmla="*/ 0 60000 65536"/>
              <a:gd name="T14" fmla="*/ 0 60000 65536"/>
              <a:gd name="T15" fmla="*/ 0 w 159"/>
              <a:gd name="T16" fmla="*/ 0 h 2062"/>
              <a:gd name="T17" fmla="*/ 159 w 159"/>
              <a:gd name="T18" fmla="*/ 2062 h 2062"/>
            </a:gdLst>
            <a:ahLst/>
            <a:cxnLst>
              <a:cxn ang="T10">
                <a:pos x="T0" y="T1"/>
              </a:cxn>
              <a:cxn ang="T11">
                <a:pos x="T2" y="T3"/>
              </a:cxn>
              <a:cxn ang="T12">
                <a:pos x="T4" y="T5"/>
              </a:cxn>
              <a:cxn ang="T13">
                <a:pos x="T6" y="T7"/>
              </a:cxn>
              <a:cxn ang="T14">
                <a:pos x="T8" y="T9"/>
              </a:cxn>
            </a:cxnLst>
            <a:rect l="T15" t="T16" r="T17" b="T18"/>
            <a:pathLst>
              <a:path w="159" h="2062">
                <a:moveTo>
                  <a:pt x="159" y="364"/>
                </a:moveTo>
                <a:lnTo>
                  <a:pt x="159" y="0"/>
                </a:lnTo>
                <a:lnTo>
                  <a:pt x="2" y="187"/>
                </a:lnTo>
                <a:lnTo>
                  <a:pt x="0" y="2062"/>
                </a:lnTo>
                <a:lnTo>
                  <a:pt x="130" y="1873"/>
                </a:lnTo>
              </a:path>
            </a:pathLst>
          </a:custGeom>
          <a:noFill/>
          <a:ln w="6350">
            <a:solidFill>
              <a:srgbClr val="1F1A17"/>
            </a:solidFill>
            <a:round/>
            <a:headEnd/>
            <a:tailEnd/>
          </a:ln>
        </p:spPr>
        <p:txBody>
          <a:bodyPr/>
          <a:lstStyle/>
          <a:p>
            <a:endParaRPr lang="en-US"/>
          </a:p>
        </p:txBody>
      </p:sp>
      <p:sp>
        <p:nvSpPr>
          <p:cNvPr id="27725" name="Freeform 76"/>
          <p:cNvSpPr>
            <a:spLocks/>
          </p:cNvSpPr>
          <p:nvPr/>
        </p:nvSpPr>
        <p:spPr bwMode="auto">
          <a:xfrm>
            <a:off x="2978150" y="3243263"/>
            <a:ext cx="15875" cy="798512"/>
          </a:xfrm>
          <a:custGeom>
            <a:avLst/>
            <a:gdLst>
              <a:gd name="T0" fmla="*/ 0 w 29"/>
              <a:gd name="T1" fmla="*/ 2147483647 h 1509"/>
              <a:gd name="T2" fmla="*/ 0 w 29"/>
              <a:gd name="T3" fmla="*/ 2147483647 h 1509"/>
              <a:gd name="T4" fmla="*/ 2147483647 w 29"/>
              <a:gd name="T5" fmla="*/ 0 h 1509"/>
              <a:gd name="T6" fmla="*/ 0 60000 65536"/>
              <a:gd name="T7" fmla="*/ 0 60000 65536"/>
              <a:gd name="T8" fmla="*/ 0 60000 65536"/>
              <a:gd name="T9" fmla="*/ 0 w 29"/>
              <a:gd name="T10" fmla="*/ 0 h 1509"/>
              <a:gd name="T11" fmla="*/ 29 w 29"/>
              <a:gd name="T12" fmla="*/ 1509 h 1509"/>
            </a:gdLst>
            <a:ahLst/>
            <a:cxnLst>
              <a:cxn ang="T6">
                <a:pos x="T0" y="T1"/>
              </a:cxn>
              <a:cxn ang="T7">
                <a:pos x="T2" y="T3"/>
              </a:cxn>
              <a:cxn ang="T8">
                <a:pos x="T4" y="T5"/>
              </a:cxn>
            </a:cxnLst>
            <a:rect l="T9" t="T10" r="T11" b="T12"/>
            <a:pathLst>
              <a:path w="29" h="1509">
                <a:moveTo>
                  <a:pt x="0" y="1509"/>
                </a:moveTo>
                <a:lnTo>
                  <a:pt x="0" y="43"/>
                </a:lnTo>
                <a:lnTo>
                  <a:pt x="29" y="0"/>
                </a:lnTo>
              </a:path>
            </a:pathLst>
          </a:custGeom>
          <a:noFill/>
          <a:ln w="6350">
            <a:solidFill>
              <a:srgbClr val="1F1A17"/>
            </a:solidFill>
            <a:round/>
            <a:headEnd/>
            <a:tailEnd/>
          </a:ln>
        </p:spPr>
        <p:txBody>
          <a:bodyPr/>
          <a:lstStyle/>
          <a:p>
            <a:endParaRPr lang="en-US"/>
          </a:p>
        </p:txBody>
      </p:sp>
      <p:sp>
        <p:nvSpPr>
          <p:cNvPr id="27726" name="Rectangle 77"/>
          <p:cNvSpPr>
            <a:spLocks noChangeArrowheads="1"/>
          </p:cNvSpPr>
          <p:nvPr/>
        </p:nvSpPr>
        <p:spPr bwMode="auto">
          <a:xfrm>
            <a:off x="3071813" y="2471738"/>
            <a:ext cx="677862" cy="215900"/>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XK ròng </a:t>
            </a:r>
            <a:endParaRPr lang="en-US" sz="3600">
              <a:latin typeface="Times New Roman" pitchFamily="18" charset="0"/>
            </a:endParaRPr>
          </a:p>
        </p:txBody>
      </p:sp>
      <p:sp>
        <p:nvSpPr>
          <p:cNvPr id="27727" name="Rectangle 78"/>
          <p:cNvSpPr>
            <a:spLocks noChangeArrowheads="1"/>
          </p:cNvSpPr>
          <p:nvPr/>
        </p:nvSpPr>
        <p:spPr bwMode="auto">
          <a:xfrm>
            <a:off x="3327400" y="2674938"/>
            <a:ext cx="339725"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- 4%</a:t>
            </a:r>
            <a:endParaRPr lang="en-US" sz="3600">
              <a:latin typeface="Times New Roman" pitchFamily="18" charset="0"/>
            </a:endParaRPr>
          </a:p>
        </p:txBody>
      </p:sp>
      <p:sp>
        <p:nvSpPr>
          <p:cNvPr id="27728" name="Rectangle 79"/>
          <p:cNvSpPr>
            <a:spLocks noChangeArrowheads="1"/>
          </p:cNvSpPr>
          <p:nvPr/>
        </p:nvSpPr>
        <p:spPr bwMode="auto">
          <a:xfrm>
            <a:off x="1190625" y="2487613"/>
            <a:ext cx="646113" cy="344487"/>
          </a:xfrm>
          <a:prstGeom prst="rect">
            <a:avLst/>
          </a:prstGeom>
          <a:noFill/>
          <a:ln w="9525">
            <a:noFill/>
            <a:miter lim="800000"/>
            <a:headEnd/>
            <a:tailEnd/>
          </a:ln>
        </p:spPr>
        <p:txBody>
          <a:bodyPr wrap="none" lIns="0" tIns="0" rIns="0" bIns="0">
            <a:spAutoFit/>
          </a:bodyPr>
          <a:lstStyle/>
          <a:p>
            <a:pPr algn="ctr" eaLnBrk="0" hangingPunct="0">
              <a:lnSpc>
                <a:spcPct val="80000"/>
              </a:lnSpc>
              <a:spcBef>
                <a:spcPct val="0"/>
              </a:spcBef>
            </a:pPr>
            <a:r>
              <a:rPr lang="en-US" sz="1400">
                <a:solidFill>
                  <a:schemeClr val="bg2"/>
                </a:solidFill>
                <a:latin typeface="Times New Roman" pitchFamily="18" charset="0"/>
              </a:rPr>
              <a:t>Đầu tư </a:t>
            </a:r>
          </a:p>
          <a:p>
            <a:pPr algn="ctr" eaLnBrk="0" hangingPunct="0">
              <a:lnSpc>
                <a:spcPct val="80000"/>
              </a:lnSpc>
              <a:spcBef>
                <a:spcPct val="0"/>
              </a:spcBef>
            </a:pPr>
            <a:r>
              <a:rPr lang="en-US" sz="1400">
                <a:solidFill>
                  <a:schemeClr val="bg2"/>
                </a:solidFill>
                <a:latin typeface="Times New Roman" pitchFamily="18" charset="0"/>
              </a:rPr>
              <a:t>Tư nhân </a:t>
            </a:r>
          </a:p>
        </p:txBody>
      </p:sp>
      <p:sp>
        <p:nvSpPr>
          <p:cNvPr id="27729" name="Rectangle 80"/>
          <p:cNvSpPr>
            <a:spLocks noChangeArrowheads="1"/>
          </p:cNvSpPr>
          <p:nvPr/>
        </p:nvSpPr>
        <p:spPr bwMode="auto">
          <a:xfrm>
            <a:off x="2247900" y="3373438"/>
            <a:ext cx="3254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chemeClr val="bg2"/>
                </a:solidFill>
                <a:latin typeface="Times New Roman" pitchFamily="18" charset="0"/>
              </a:rPr>
              <a:t>16%</a:t>
            </a:r>
          </a:p>
        </p:txBody>
      </p:sp>
      <p:sp>
        <p:nvSpPr>
          <p:cNvPr id="27730" name="Rectangle 81"/>
          <p:cNvSpPr>
            <a:spLocks noChangeArrowheads="1"/>
          </p:cNvSpPr>
          <p:nvPr/>
        </p:nvSpPr>
        <p:spPr bwMode="auto">
          <a:xfrm>
            <a:off x="1266825" y="3789363"/>
            <a:ext cx="484188" cy="430212"/>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chemeClr val="bg2"/>
                </a:solidFill>
                <a:latin typeface="Times New Roman" pitchFamily="18" charset="0"/>
              </a:rPr>
              <a:t>Chính </a:t>
            </a:r>
          </a:p>
          <a:p>
            <a:pPr eaLnBrk="0" hangingPunct="0">
              <a:spcBef>
                <a:spcPct val="0"/>
              </a:spcBef>
            </a:pPr>
            <a:r>
              <a:rPr lang="en-US" sz="1400">
                <a:solidFill>
                  <a:schemeClr val="bg2"/>
                </a:solidFill>
                <a:latin typeface="Times New Roman" pitchFamily="18" charset="0"/>
              </a:rPr>
              <a:t>phủ</a:t>
            </a:r>
            <a:endParaRPr lang="en-US" sz="3600">
              <a:solidFill>
                <a:schemeClr val="bg2"/>
              </a:solidFill>
              <a:latin typeface="Times New Roman" pitchFamily="18" charset="0"/>
            </a:endParaRPr>
          </a:p>
        </p:txBody>
      </p:sp>
      <p:sp>
        <p:nvSpPr>
          <p:cNvPr id="27731" name="Rectangle 82"/>
          <p:cNvSpPr>
            <a:spLocks noChangeArrowheads="1"/>
          </p:cNvSpPr>
          <p:nvPr/>
        </p:nvSpPr>
        <p:spPr bwMode="auto">
          <a:xfrm>
            <a:off x="1882775" y="4183063"/>
            <a:ext cx="3254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chemeClr val="bg2"/>
                </a:solidFill>
                <a:latin typeface="Times New Roman" pitchFamily="18" charset="0"/>
              </a:rPr>
              <a:t>18%</a:t>
            </a:r>
          </a:p>
        </p:txBody>
      </p:sp>
      <p:sp>
        <p:nvSpPr>
          <p:cNvPr id="27732" name="Line 83"/>
          <p:cNvSpPr>
            <a:spLocks noChangeShapeType="1"/>
          </p:cNvSpPr>
          <p:nvPr/>
        </p:nvSpPr>
        <p:spPr bwMode="auto">
          <a:xfrm flipH="1">
            <a:off x="2990850" y="2792413"/>
            <a:ext cx="257175" cy="209550"/>
          </a:xfrm>
          <a:prstGeom prst="line">
            <a:avLst/>
          </a:prstGeom>
          <a:noFill/>
          <a:ln w="19050">
            <a:solidFill>
              <a:srgbClr val="883886"/>
            </a:solidFill>
            <a:round/>
            <a:headEnd/>
            <a:tailEnd/>
          </a:ln>
        </p:spPr>
        <p:txBody>
          <a:bodyPr/>
          <a:lstStyle/>
          <a:p>
            <a:endParaRPr lang="en-US"/>
          </a:p>
        </p:txBody>
      </p:sp>
      <p:sp>
        <p:nvSpPr>
          <p:cNvPr id="27733" name="Rectangle 84"/>
          <p:cNvSpPr>
            <a:spLocks noChangeArrowheads="1"/>
          </p:cNvSpPr>
          <p:nvPr/>
        </p:nvSpPr>
        <p:spPr bwMode="auto">
          <a:xfrm>
            <a:off x="6777038" y="2468563"/>
            <a:ext cx="682625" cy="215900"/>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Tiền thuê</a:t>
            </a:r>
            <a:endParaRPr lang="en-US" sz="3600">
              <a:latin typeface="Times New Roman" pitchFamily="18" charset="0"/>
            </a:endParaRPr>
          </a:p>
        </p:txBody>
      </p:sp>
      <p:sp>
        <p:nvSpPr>
          <p:cNvPr id="27734" name="Rectangle 85"/>
          <p:cNvSpPr>
            <a:spLocks noChangeArrowheads="1"/>
          </p:cNvSpPr>
          <p:nvPr/>
        </p:nvSpPr>
        <p:spPr bwMode="auto">
          <a:xfrm>
            <a:off x="7137400" y="2668588"/>
            <a:ext cx="28098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 1%</a:t>
            </a:r>
            <a:endParaRPr lang="en-US" sz="3600">
              <a:latin typeface="Times New Roman" pitchFamily="18" charset="0"/>
            </a:endParaRPr>
          </a:p>
        </p:txBody>
      </p:sp>
      <p:sp>
        <p:nvSpPr>
          <p:cNvPr id="27735" name="Rectangle 86"/>
          <p:cNvSpPr>
            <a:spLocks noChangeArrowheads="1"/>
          </p:cNvSpPr>
          <p:nvPr/>
        </p:nvSpPr>
        <p:spPr bwMode="auto">
          <a:xfrm>
            <a:off x="5534025" y="2690813"/>
            <a:ext cx="612775" cy="215900"/>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Lãi ròng</a:t>
            </a:r>
            <a:endParaRPr lang="en-US" sz="3600">
              <a:latin typeface="Times New Roman" pitchFamily="18" charset="0"/>
            </a:endParaRPr>
          </a:p>
        </p:txBody>
      </p:sp>
      <p:sp>
        <p:nvSpPr>
          <p:cNvPr id="27736" name="Rectangle 88"/>
          <p:cNvSpPr>
            <a:spLocks noChangeArrowheads="1"/>
          </p:cNvSpPr>
          <p:nvPr/>
        </p:nvSpPr>
        <p:spPr bwMode="auto">
          <a:xfrm>
            <a:off x="6029325" y="3230563"/>
            <a:ext cx="2365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5%</a:t>
            </a:r>
            <a:endParaRPr lang="en-US" sz="1400">
              <a:latin typeface="Times New Roman" pitchFamily="18" charset="0"/>
            </a:endParaRPr>
          </a:p>
        </p:txBody>
      </p:sp>
      <p:sp>
        <p:nvSpPr>
          <p:cNvPr id="27737" name="Rectangle 89"/>
          <p:cNvSpPr>
            <a:spLocks noChangeArrowheads="1"/>
          </p:cNvSpPr>
          <p:nvPr/>
        </p:nvSpPr>
        <p:spPr bwMode="auto">
          <a:xfrm>
            <a:off x="4724400" y="2551113"/>
            <a:ext cx="584200" cy="430212"/>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Thuế </a:t>
            </a:r>
          </a:p>
          <a:p>
            <a:pPr eaLnBrk="0" hangingPunct="0">
              <a:spcBef>
                <a:spcPct val="0"/>
              </a:spcBef>
            </a:pPr>
            <a:r>
              <a:rPr lang="en-US" sz="1400">
                <a:solidFill>
                  <a:srgbClr val="1F1A17"/>
                </a:solidFill>
                <a:latin typeface="Times New Roman" pitchFamily="18" charset="0"/>
              </a:rPr>
              <a:t>gián thu</a:t>
            </a:r>
            <a:endParaRPr lang="en-US" sz="3600">
              <a:latin typeface="Times New Roman" pitchFamily="18" charset="0"/>
            </a:endParaRPr>
          </a:p>
        </p:txBody>
      </p:sp>
      <p:sp>
        <p:nvSpPr>
          <p:cNvPr id="27738" name="Rectangle 91"/>
          <p:cNvSpPr>
            <a:spLocks noChangeArrowheads="1"/>
          </p:cNvSpPr>
          <p:nvPr/>
        </p:nvSpPr>
        <p:spPr bwMode="auto">
          <a:xfrm>
            <a:off x="5705475" y="3497263"/>
            <a:ext cx="2365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8%</a:t>
            </a:r>
            <a:endParaRPr lang="en-US" sz="1400">
              <a:latin typeface="Times New Roman" pitchFamily="18" charset="0"/>
            </a:endParaRPr>
          </a:p>
        </p:txBody>
      </p:sp>
      <p:sp>
        <p:nvSpPr>
          <p:cNvPr id="27739" name="Rectangle 92"/>
          <p:cNvSpPr>
            <a:spLocks noChangeArrowheads="1"/>
          </p:cNvSpPr>
          <p:nvPr/>
        </p:nvSpPr>
        <p:spPr bwMode="auto">
          <a:xfrm>
            <a:off x="4256088" y="4381500"/>
            <a:ext cx="973137" cy="430213"/>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Lợi nhuận</a:t>
            </a:r>
          </a:p>
          <a:p>
            <a:pPr eaLnBrk="0" hangingPunct="0">
              <a:spcBef>
                <a:spcPct val="0"/>
              </a:spcBef>
            </a:pPr>
            <a:r>
              <a:rPr lang="en-US" sz="1400">
                <a:solidFill>
                  <a:srgbClr val="1F1A17"/>
                </a:solidFill>
                <a:latin typeface="Times New Roman" pitchFamily="18" charset="0"/>
              </a:rPr>
              <a:t>doanh nghiệp</a:t>
            </a:r>
            <a:endParaRPr lang="en-US" sz="3600">
              <a:latin typeface="Times New Roman" pitchFamily="18" charset="0"/>
            </a:endParaRPr>
          </a:p>
        </p:txBody>
      </p:sp>
      <p:sp>
        <p:nvSpPr>
          <p:cNvPr id="27740" name="Rectangle 94"/>
          <p:cNvSpPr>
            <a:spLocks noChangeArrowheads="1"/>
          </p:cNvSpPr>
          <p:nvPr/>
        </p:nvSpPr>
        <p:spPr bwMode="auto">
          <a:xfrm>
            <a:off x="5514975" y="4468813"/>
            <a:ext cx="2365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8%</a:t>
            </a:r>
            <a:endParaRPr lang="en-US" sz="1400">
              <a:latin typeface="Times New Roman" pitchFamily="18" charset="0"/>
            </a:endParaRPr>
          </a:p>
        </p:txBody>
      </p:sp>
      <p:sp>
        <p:nvSpPr>
          <p:cNvPr id="27741" name="Rectangle 95"/>
          <p:cNvSpPr>
            <a:spLocks noChangeArrowheads="1"/>
          </p:cNvSpPr>
          <p:nvPr/>
        </p:nvSpPr>
        <p:spPr bwMode="auto">
          <a:xfrm>
            <a:off x="4089400" y="5002213"/>
            <a:ext cx="1277938" cy="430212"/>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Thu nhập của </a:t>
            </a:r>
          </a:p>
          <a:p>
            <a:pPr eaLnBrk="0" hangingPunct="0">
              <a:spcBef>
                <a:spcPct val="0"/>
              </a:spcBef>
            </a:pPr>
            <a:r>
              <a:rPr lang="en-US" sz="1400">
                <a:solidFill>
                  <a:srgbClr val="1F1A17"/>
                </a:solidFill>
                <a:latin typeface="Times New Roman" pitchFamily="18" charset="0"/>
              </a:rPr>
              <a:t>người tự làm chủ</a:t>
            </a:r>
            <a:endParaRPr lang="en-US" sz="3600">
              <a:latin typeface="Times New Roman" pitchFamily="18" charset="0"/>
            </a:endParaRPr>
          </a:p>
        </p:txBody>
      </p:sp>
      <p:sp>
        <p:nvSpPr>
          <p:cNvPr id="27742" name="Rectangle 97"/>
          <p:cNvSpPr>
            <a:spLocks noChangeArrowheads="1"/>
          </p:cNvSpPr>
          <p:nvPr/>
        </p:nvSpPr>
        <p:spPr bwMode="auto">
          <a:xfrm>
            <a:off x="5734050" y="4830763"/>
            <a:ext cx="2365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7%</a:t>
            </a:r>
            <a:endParaRPr lang="en-US" sz="1400">
              <a:latin typeface="Times New Roman" pitchFamily="18" charset="0"/>
            </a:endParaRPr>
          </a:p>
        </p:txBody>
      </p:sp>
      <p:sp>
        <p:nvSpPr>
          <p:cNvPr id="27743" name="Rectangle 98"/>
          <p:cNvSpPr>
            <a:spLocks noChangeArrowheads="1"/>
          </p:cNvSpPr>
          <p:nvPr/>
        </p:nvSpPr>
        <p:spPr bwMode="auto">
          <a:xfrm>
            <a:off x="7391400" y="4926013"/>
            <a:ext cx="795338" cy="387350"/>
          </a:xfrm>
          <a:prstGeom prst="rect">
            <a:avLst/>
          </a:prstGeom>
          <a:noFill/>
          <a:ln w="9525">
            <a:noFill/>
            <a:miter lim="800000"/>
            <a:headEnd/>
            <a:tailEnd/>
          </a:ln>
        </p:spPr>
        <p:txBody>
          <a:bodyPr wrap="none" lIns="0" tIns="0" rIns="0" bIns="0">
            <a:spAutoFit/>
          </a:bodyPr>
          <a:lstStyle/>
          <a:p>
            <a:pPr algn="ctr" eaLnBrk="0" hangingPunct="0">
              <a:lnSpc>
                <a:spcPct val="90000"/>
              </a:lnSpc>
              <a:spcBef>
                <a:spcPct val="0"/>
              </a:spcBef>
            </a:pPr>
            <a:r>
              <a:rPr lang="en-US" sz="1400">
                <a:solidFill>
                  <a:srgbClr val="1F1A17"/>
                </a:solidFill>
                <a:latin typeface="Times New Roman" pitchFamily="18" charset="0"/>
              </a:rPr>
              <a:t>Tiềnlương </a:t>
            </a:r>
            <a:br>
              <a:rPr lang="en-US" sz="1400">
                <a:solidFill>
                  <a:srgbClr val="1F1A17"/>
                </a:solidFill>
                <a:latin typeface="Times New Roman" pitchFamily="18" charset="0"/>
              </a:rPr>
            </a:br>
            <a:r>
              <a:rPr lang="en-US" sz="1400">
                <a:solidFill>
                  <a:srgbClr val="1F1A17"/>
                </a:solidFill>
                <a:latin typeface="Times New Roman" pitchFamily="18" charset="0"/>
              </a:rPr>
              <a:t>nhân công </a:t>
            </a:r>
            <a:endParaRPr lang="en-US" sz="3600">
              <a:latin typeface="Times New Roman" pitchFamily="18" charset="0"/>
            </a:endParaRPr>
          </a:p>
        </p:txBody>
      </p:sp>
      <p:sp>
        <p:nvSpPr>
          <p:cNvPr id="27744" name="Rectangle 99"/>
          <p:cNvSpPr>
            <a:spLocks noChangeArrowheads="1"/>
          </p:cNvSpPr>
          <p:nvPr/>
        </p:nvSpPr>
        <p:spPr bwMode="auto">
          <a:xfrm>
            <a:off x="7188200" y="4151313"/>
            <a:ext cx="3254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58%</a:t>
            </a:r>
            <a:endParaRPr lang="en-US" sz="1400">
              <a:latin typeface="Times New Roman" pitchFamily="18" charset="0"/>
            </a:endParaRPr>
          </a:p>
        </p:txBody>
      </p:sp>
      <p:sp>
        <p:nvSpPr>
          <p:cNvPr id="27745" name="Line 100"/>
          <p:cNvSpPr>
            <a:spLocks noChangeShapeType="1"/>
          </p:cNvSpPr>
          <p:nvPr/>
        </p:nvSpPr>
        <p:spPr bwMode="auto">
          <a:xfrm>
            <a:off x="5076825" y="2954338"/>
            <a:ext cx="533400" cy="523875"/>
          </a:xfrm>
          <a:prstGeom prst="line">
            <a:avLst/>
          </a:prstGeom>
          <a:noFill/>
          <a:ln w="19050">
            <a:solidFill>
              <a:srgbClr val="883886"/>
            </a:solidFill>
            <a:round/>
            <a:headEnd/>
            <a:tailEnd/>
          </a:ln>
        </p:spPr>
        <p:txBody>
          <a:bodyPr/>
          <a:lstStyle/>
          <a:p>
            <a:endParaRPr lang="en-US"/>
          </a:p>
        </p:txBody>
      </p:sp>
      <p:sp>
        <p:nvSpPr>
          <p:cNvPr id="27746" name="Line 101"/>
          <p:cNvSpPr>
            <a:spLocks noChangeShapeType="1"/>
          </p:cNvSpPr>
          <p:nvPr/>
        </p:nvSpPr>
        <p:spPr bwMode="auto">
          <a:xfrm flipV="1">
            <a:off x="5219700" y="5078413"/>
            <a:ext cx="466725" cy="133350"/>
          </a:xfrm>
          <a:prstGeom prst="line">
            <a:avLst/>
          </a:prstGeom>
          <a:noFill/>
          <a:ln w="19050">
            <a:solidFill>
              <a:srgbClr val="883886"/>
            </a:solidFill>
            <a:round/>
            <a:headEnd/>
            <a:tailEnd/>
          </a:ln>
        </p:spPr>
        <p:txBody>
          <a:bodyPr/>
          <a:lstStyle/>
          <a:p>
            <a:endParaRPr lang="en-US"/>
          </a:p>
        </p:txBody>
      </p:sp>
      <p:sp>
        <p:nvSpPr>
          <p:cNvPr id="27747" name="Line 102"/>
          <p:cNvSpPr>
            <a:spLocks noChangeShapeType="1"/>
          </p:cNvSpPr>
          <p:nvPr/>
        </p:nvSpPr>
        <p:spPr bwMode="auto">
          <a:xfrm>
            <a:off x="5011738" y="4564063"/>
            <a:ext cx="369887" cy="57150"/>
          </a:xfrm>
          <a:prstGeom prst="line">
            <a:avLst/>
          </a:prstGeom>
          <a:noFill/>
          <a:ln w="19050">
            <a:solidFill>
              <a:srgbClr val="883886"/>
            </a:solidFill>
            <a:round/>
            <a:headEnd/>
            <a:tailEnd/>
          </a:ln>
        </p:spPr>
        <p:txBody>
          <a:bodyPr/>
          <a:lstStyle/>
          <a:p>
            <a:endParaRPr lang="en-US"/>
          </a:p>
        </p:txBody>
      </p:sp>
      <p:sp>
        <p:nvSpPr>
          <p:cNvPr id="27748" name="Rectangle 103"/>
          <p:cNvSpPr>
            <a:spLocks noChangeArrowheads="1"/>
          </p:cNvSpPr>
          <p:nvPr/>
        </p:nvSpPr>
        <p:spPr bwMode="auto">
          <a:xfrm>
            <a:off x="4314825" y="3478213"/>
            <a:ext cx="693738" cy="215900"/>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Khấu hao</a:t>
            </a:r>
            <a:endParaRPr lang="en-US" sz="3600">
              <a:latin typeface="Times New Roman" pitchFamily="18" charset="0"/>
            </a:endParaRPr>
          </a:p>
        </p:txBody>
      </p:sp>
      <p:sp>
        <p:nvSpPr>
          <p:cNvPr id="27749" name="Rectangle 104"/>
          <p:cNvSpPr>
            <a:spLocks noChangeArrowheads="1"/>
          </p:cNvSpPr>
          <p:nvPr/>
        </p:nvSpPr>
        <p:spPr bwMode="auto">
          <a:xfrm>
            <a:off x="5445125" y="3963988"/>
            <a:ext cx="325438" cy="212725"/>
          </a:xfrm>
          <a:prstGeom prst="rect">
            <a:avLst/>
          </a:prstGeom>
          <a:noFill/>
          <a:ln w="9525">
            <a:noFill/>
            <a:miter lim="800000"/>
            <a:headEnd/>
            <a:tailEnd/>
          </a:ln>
        </p:spPr>
        <p:txBody>
          <a:bodyPr wrap="none" lIns="0" tIns="0" rIns="0" bIns="0">
            <a:spAutoFit/>
          </a:bodyPr>
          <a:lstStyle/>
          <a:p>
            <a:pPr eaLnBrk="0" hangingPunct="0">
              <a:spcBef>
                <a:spcPct val="0"/>
              </a:spcBef>
            </a:pPr>
            <a:r>
              <a:rPr lang="en-US" sz="1400">
                <a:solidFill>
                  <a:srgbClr val="1F1A17"/>
                </a:solidFill>
                <a:latin typeface="Times New Roman" pitchFamily="18" charset="0"/>
              </a:rPr>
              <a:t>12%</a:t>
            </a:r>
            <a:endParaRPr lang="en-US" sz="1400">
              <a:latin typeface="Times New Roman" pitchFamily="18" charset="0"/>
            </a:endParaRPr>
          </a:p>
        </p:txBody>
      </p:sp>
      <p:sp>
        <p:nvSpPr>
          <p:cNvPr id="27750" name="Line 105"/>
          <p:cNvSpPr>
            <a:spLocks noChangeShapeType="1"/>
          </p:cNvSpPr>
          <p:nvPr/>
        </p:nvSpPr>
        <p:spPr bwMode="auto">
          <a:xfrm flipH="1">
            <a:off x="6677025" y="2792413"/>
            <a:ext cx="381000" cy="244475"/>
          </a:xfrm>
          <a:prstGeom prst="line">
            <a:avLst/>
          </a:prstGeom>
          <a:noFill/>
          <a:ln w="19050">
            <a:solidFill>
              <a:srgbClr val="883886"/>
            </a:solidFill>
            <a:round/>
            <a:headEnd/>
            <a:tailEnd/>
          </a:ln>
        </p:spPr>
        <p:txBody>
          <a:bodyPr/>
          <a:lstStyle/>
          <a:p>
            <a:endParaRPr lang="en-US"/>
          </a:p>
        </p:txBody>
      </p:sp>
      <p:sp>
        <p:nvSpPr>
          <p:cNvPr id="27751" name="Line 106"/>
          <p:cNvSpPr>
            <a:spLocks noChangeShapeType="1"/>
          </p:cNvSpPr>
          <p:nvPr/>
        </p:nvSpPr>
        <p:spPr bwMode="auto">
          <a:xfrm>
            <a:off x="5838825" y="2944813"/>
            <a:ext cx="152400" cy="228600"/>
          </a:xfrm>
          <a:prstGeom prst="line">
            <a:avLst/>
          </a:prstGeom>
          <a:noFill/>
          <a:ln w="19050">
            <a:solidFill>
              <a:srgbClr val="883886"/>
            </a:solidFill>
            <a:round/>
            <a:headEnd/>
            <a:tailEnd/>
          </a:ln>
        </p:spPr>
        <p:txBody>
          <a:bodyPr/>
          <a:lstStyle/>
          <a:p>
            <a:endParaRPr lang="en-US"/>
          </a:p>
        </p:txBody>
      </p:sp>
      <p:sp>
        <p:nvSpPr>
          <p:cNvPr id="27752" name="Rectangle 107"/>
          <p:cNvSpPr>
            <a:spLocks noChangeArrowheads="1"/>
          </p:cNvSpPr>
          <p:nvPr/>
        </p:nvSpPr>
        <p:spPr bwMode="auto">
          <a:xfrm>
            <a:off x="1644650" y="2103438"/>
            <a:ext cx="2425700" cy="274637"/>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a:solidFill>
                  <a:srgbClr val="1F1A17"/>
                </a:solidFill>
                <a:latin typeface="Times New Roman" pitchFamily="18" charset="0"/>
              </a:rPr>
              <a:t>(a) </a:t>
            </a:r>
            <a:r>
              <a:rPr lang="en-US" sz="1800" b="1" i="1">
                <a:solidFill>
                  <a:schemeClr val="hlink"/>
                </a:solidFill>
                <a:latin typeface="Times New Roman" pitchFamily="18" charset="0"/>
              </a:rPr>
              <a:t>Expenditure approach</a:t>
            </a:r>
          </a:p>
        </p:txBody>
      </p:sp>
      <p:sp>
        <p:nvSpPr>
          <p:cNvPr id="27753" name="Rectangle 108"/>
          <p:cNvSpPr>
            <a:spLocks noChangeArrowheads="1"/>
          </p:cNvSpPr>
          <p:nvPr/>
        </p:nvSpPr>
        <p:spPr bwMode="auto">
          <a:xfrm>
            <a:off x="4587875" y="2103438"/>
            <a:ext cx="3479800" cy="274637"/>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rgbClr val="1F1A17"/>
                </a:solidFill>
                <a:latin typeface="Times New Roman" pitchFamily="18" charset="0"/>
              </a:rPr>
              <a:t>(b) </a:t>
            </a:r>
            <a:r>
              <a:rPr lang="en-US" sz="1800" b="1" i="1">
                <a:solidFill>
                  <a:schemeClr val="hlink"/>
                </a:solidFill>
                <a:latin typeface="Times New Roman" pitchFamily="18" charset="0"/>
              </a:rPr>
              <a:t>Resource cost-income approach </a:t>
            </a:r>
            <a:r>
              <a:rPr lang="en-US" sz="1800" b="1" i="1" baseline="30000">
                <a:solidFill>
                  <a:schemeClr val="hlink"/>
                </a:solidFill>
                <a:latin typeface="Times New Roman" pitchFamily="18" charset="0"/>
              </a:rPr>
              <a:t>a</a:t>
            </a:r>
          </a:p>
        </p:txBody>
      </p:sp>
      <p:sp>
        <p:nvSpPr>
          <p:cNvPr id="27754" name="Rectangle 109"/>
          <p:cNvSpPr>
            <a:spLocks noChangeArrowheads="1"/>
          </p:cNvSpPr>
          <p:nvPr/>
        </p:nvSpPr>
        <p:spPr bwMode="auto">
          <a:xfrm>
            <a:off x="990600" y="5613400"/>
            <a:ext cx="2173288" cy="214313"/>
          </a:xfrm>
          <a:prstGeom prst="rect">
            <a:avLst/>
          </a:prstGeom>
          <a:noFill/>
          <a:ln w="19050" cap="rnd">
            <a:noFill/>
            <a:prstDash val="sysDot"/>
            <a:miter lim="800000"/>
            <a:headEnd/>
            <a:tailEnd type="none" w="lg" len="lg"/>
          </a:ln>
        </p:spPr>
        <p:txBody>
          <a:bodyPr wrap="none">
            <a:spAutoFit/>
          </a:bodyPr>
          <a:lstStyle/>
          <a:p>
            <a:pPr eaLnBrk="0" hangingPunct="0">
              <a:lnSpc>
                <a:spcPct val="80000"/>
              </a:lnSpc>
              <a:spcBef>
                <a:spcPct val="0"/>
              </a:spcBef>
            </a:pPr>
            <a:r>
              <a:rPr kumimoji="1" lang="en-US" sz="1000" b="1">
                <a:solidFill>
                  <a:schemeClr val="bg2"/>
                </a:solidFill>
                <a:latin typeface="Times New Roman" pitchFamily="18" charset="0"/>
              </a:rPr>
              <a:t>Source:  </a:t>
            </a:r>
            <a:r>
              <a:rPr kumimoji="1" lang="en-US" sz="1000">
                <a:solidFill>
                  <a:schemeClr val="bg2"/>
                </a:solidFill>
                <a:latin typeface="Times New Roman" pitchFamily="18" charset="0"/>
              </a:rPr>
              <a:t>http://www.economagic.com</a:t>
            </a:r>
            <a:r>
              <a:rPr kumimoji="1" lang="en-US" sz="1000" i="1">
                <a:solidFill>
                  <a:schemeClr val="bg2"/>
                </a:solidFill>
                <a:latin typeface="Times New Roman" pitchFamily="18" charset="0"/>
              </a:rPr>
              <a:t>.</a:t>
            </a:r>
          </a:p>
        </p:txBody>
      </p:sp>
      <p:sp>
        <p:nvSpPr>
          <p:cNvPr id="27755" name="Rectangle 110"/>
          <p:cNvSpPr>
            <a:spLocks noChangeArrowheads="1"/>
          </p:cNvSpPr>
          <p:nvPr/>
        </p:nvSpPr>
        <p:spPr bwMode="auto">
          <a:xfrm>
            <a:off x="6065838" y="5727700"/>
            <a:ext cx="2684462" cy="215900"/>
          </a:xfrm>
          <a:prstGeom prst="rect">
            <a:avLst/>
          </a:prstGeom>
          <a:noFill/>
          <a:ln w="19050" cap="rnd">
            <a:noFill/>
            <a:prstDash val="sysDot"/>
            <a:miter lim="800000"/>
            <a:headEnd/>
            <a:tailEnd type="none" w="lg" len="lg"/>
          </a:ln>
        </p:spPr>
        <p:txBody>
          <a:bodyPr wrap="none">
            <a:spAutoFit/>
          </a:bodyPr>
          <a:lstStyle/>
          <a:p>
            <a:pPr eaLnBrk="0" hangingPunct="0">
              <a:lnSpc>
                <a:spcPct val="80000"/>
              </a:lnSpc>
              <a:spcBef>
                <a:spcPct val="0"/>
              </a:spcBef>
            </a:pPr>
            <a:r>
              <a:rPr kumimoji="1" lang="en-US" sz="1400" b="1" i="1" baseline="30000">
                <a:solidFill>
                  <a:schemeClr val="hlink"/>
                </a:solidFill>
                <a:latin typeface="Times New Roman" pitchFamily="18" charset="0"/>
              </a:rPr>
              <a:t>a</a:t>
            </a:r>
            <a:r>
              <a:rPr kumimoji="1" lang="en-US" sz="900" b="1">
                <a:solidFill>
                  <a:schemeClr val="bg2"/>
                </a:solidFill>
                <a:latin typeface="Times New Roman" pitchFamily="18" charset="0"/>
              </a:rPr>
              <a:t> </a:t>
            </a:r>
            <a:r>
              <a:rPr kumimoji="1" lang="en-US" sz="1000" b="1">
                <a:solidFill>
                  <a:schemeClr val="bg2"/>
                </a:solidFill>
                <a:latin typeface="Times New Roman" pitchFamily="18" charset="0"/>
              </a:rPr>
              <a:t> </a:t>
            </a:r>
            <a:r>
              <a:rPr kumimoji="1" lang="en-US" sz="1000" i="1">
                <a:solidFill>
                  <a:schemeClr val="bg2"/>
                </a:solidFill>
                <a:latin typeface="Times New Roman" pitchFamily="18" charset="0"/>
              </a:rPr>
              <a:t>Bỏ qua thu nhập ròng của người nước ngoài</a:t>
            </a:r>
          </a:p>
        </p:txBody>
      </p:sp>
      <p:sp>
        <p:nvSpPr>
          <p:cNvPr id="27756" name="Rectangle 111"/>
          <p:cNvSpPr>
            <a:spLocks noChangeArrowheads="1"/>
          </p:cNvSpPr>
          <p:nvPr/>
        </p:nvSpPr>
        <p:spPr bwMode="auto">
          <a:xfrm>
            <a:off x="685800" y="114300"/>
            <a:ext cx="8305800" cy="1000125"/>
          </a:xfrm>
          <a:prstGeom prst="rect">
            <a:avLst/>
          </a:prstGeom>
          <a:noFill/>
          <a:ln w="9525">
            <a:noFill/>
            <a:miter lim="800000"/>
            <a:headEnd/>
            <a:tailEnd/>
          </a:ln>
        </p:spPr>
        <p:txBody>
          <a:bodyPr lIns="92075" tIns="46038" rIns="92075" bIns="46038"/>
          <a:lstStyle/>
          <a:p>
            <a:pPr marL="342900" indent="-342900"/>
            <a:r>
              <a:rPr lang="en-US" sz="3200" b="1">
                <a:solidFill>
                  <a:srgbClr val="030387"/>
                </a:solidFill>
                <a:latin typeface="Times New Roman" pitchFamily="18" charset="0"/>
                <a:ea typeface="HGHeiseiKakugothictaiW9" pitchFamily="49" charset="-128"/>
                <a:cs typeface="Times New Roman" pitchFamily="18" charset="0"/>
              </a:rPr>
              <a:t>Tương quan của các thành phần trong GDP Mỹ giai đoạn: 2000-2003</a:t>
            </a:r>
          </a:p>
        </p:txBody>
      </p:sp>
      <p:sp>
        <p:nvSpPr>
          <p:cNvPr id="27757" name="Line 112"/>
          <p:cNvSpPr>
            <a:spLocks noChangeShapeType="1"/>
          </p:cNvSpPr>
          <p:nvPr/>
        </p:nvSpPr>
        <p:spPr bwMode="auto">
          <a:xfrm>
            <a:off x="4772025" y="3716338"/>
            <a:ext cx="533400" cy="295275"/>
          </a:xfrm>
          <a:prstGeom prst="line">
            <a:avLst/>
          </a:prstGeom>
          <a:noFill/>
          <a:ln w="19050">
            <a:solidFill>
              <a:srgbClr val="883886"/>
            </a:solidFill>
            <a:round/>
            <a:headEnd/>
            <a:tailEnd/>
          </a:ln>
        </p:spPr>
        <p:txBody>
          <a:bodyPr/>
          <a:lstStyle/>
          <a:p>
            <a:endParaRPr lang="en-US"/>
          </a:p>
        </p:txBody>
      </p:sp>
      <p:sp>
        <p:nvSpPr>
          <p:cNvPr id="27758" name="Line 113"/>
          <p:cNvSpPr>
            <a:spLocks noChangeShapeType="1"/>
          </p:cNvSpPr>
          <p:nvPr/>
        </p:nvSpPr>
        <p:spPr bwMode="auto">
          <a:xfrm>
            <a:off x="7667625" y="4545013"/>
            <a:ext cx="276225" cy="333375"/>
          </a:xfrm>
          <a:prstGeom prst="line">
            <a:avLst/>
          </a:prstGeom>
          <a:noFill/>
          <a:ln w="19050">
            <a:solidFill>
              <a:srgbClr val="883886"/>
            </a:solidFill>
            <a:round/>
            <a:headEnd/>
            <a:tailEnd/>
          </a:ln>
        </p:spPr>
        <p:txBody>
          <a:bodyPr/>
          <a:lstStyle/>
          <a:p>
            <a:endParaRPr lang="en-US"/>
          </a:p>
        </p:txBody>
      </p:sp>
      <p:sp>
        <p:nvSpPr>
          <p:cNvPr id="27759" name="Line 114"/>
          <p:cNvSpPr>
            <a:spLocks noChangeShapeType="1"/>
          </p:cNvSpPr>
          <p:nvPr/>
        </p:nvSpPr>
        <p:spPr bwMode="auto">
          <a:xfrm>
            <a:off x="1647825" y="2868613"/>
            <a:ext cx="609600" cy="381000"/>
          </a:xfrm>
          <a:prstGeom prst="line">
            <a:avLst/>
          </a:prstGeom>
          <a:noFill/>
          <a:ln w="19050">
            <a:solidFill>
              <a:srgbClr val="883886"/>
            </a:solidFill>
            <a:round/>
            <a:headEnd/>
            <a:tailEnd/>
          </a:ln>
        </p:spPr>
        <p:txBody>
          <a:bodyPr/>
          <a:lstStyle/>
          <a:p>
            <a:endParaRPr lang="en-US"/>
          </a:p>
        </p:txBody>
      </p:sp>
      <p:sp>
        <p:nvSpPr>
          <p:cNvPr id="27760" name="Line 115"/>
          <p:cNvSpPr>
            <a:spLocks noChangeShapeType="1"/>
          </p:cNvSpPr>
          <p:nvPr/>
        </p:nvSpPr>
        <p:spPr bwMode="auto">
          <a:xfrm>
            <a:off x="1533525" y="4011613"/>
            <a:ext cx="228600" cy="228600"/>
          </a:xfrm>
          <a:prstGeom prst="line">
            <a:avLst/>
          </a:prstGeom>
          <a:noFill/>
          <a:ln w="19050">
            <a:solidFill>
              <a:srgbClr val="883886"/>
            </a:solidFill>
            <a:round/>
            <a:headEnd/>
            <a:tailEnd/>
          </a:ln>
        </p:spPr>
        <p:txBody>
          <a:bodyPr/>
          <a:lstStyle/>
          <a:p>
            <a:endParaRPr lang="en-US"/>
          </a:p>
        </p:txBody>
      </p:sp>
      <p:sp>
        <p:nvSpPr>
          <p:cNvPr id="27761" name="Line 116"/>
          <p:cNvSpPr>
            <a:spLocks noChangeShapeType="1"/>
          </p:cNvSpPr>
          <p:nvPr/>
        </p:nvSpPr>
        <p:spPr bwMode="auto">
          <a:xfrm flipV="1">
            <a:off x="2028825" y="5154613"/>
            <a:ext cx="304800" cy="95250"/>
          </a:xfrm>
          <a:prstGeom prst="line">
            <a:avLst/>
          </a:prstGeom>
          <a:noFill/>
          <a:ln w="19050">
            <a:solidFill>
              <a:srgbClr val="883886"/>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457200" y="1066800"/>
            <a:ext cx="8534400" cy="5181600"/>
          </a:xfrm>
          <a:prstGeom prst="rect">
            <a:avLst/>
          </a:prstGeom>
          <a:noFill/>
          <a:ln w="9525">
            <a:noFill/>
            <a:miter lim="800000"/>
            <a:headEnd/>
            <a:tailEnd/>
          </a:ln>
        </p:spPr>
        <p:txBody>
          <a:bodyPr lIns="92075" tIns="46038" rIns="92075" bIns="46038"/>
          <a:lstStyle/>
          <a:p>
            <a:pPr marL="342900" indent="-342900">
              <a:spcBef>
                <a:spcPts val="600"/>
              </a:spcBef>
              <a:spcAft>
                <a:spcPts val="600"/>
              </a:spcAft>
            </a:pPr>
            <a:r>
              <a:rPr lang="en-US" sz="2000" b="1" i="1">
                <a:solidFill>
                  <a:srgbClr val="556ADD"/>
                </a:solidFill>
                <a:cs typeface="Arial" charset="0"/>
              </a:rPr>
              <a:t>Tổng sản phẩm quốc gia </a:t>
            </a:r>
            <a:r>
              <a:rPr lang="en-US" sz="2000" i="1">
                <a:solidFill>
                  <a:srgbClr val="556ADD"/>
                </a:solidFill>
                <a:cs typeface="Arial" charset="0"/>
              </a:rPr>
              <a:t>(Gross National Product –GNP)</a:t>
            </a:r>
            <a:r>
              <a:rPr lang="en-US" sz="2000">
                <a:solidFill>
                  <a:srgbClr val="556ADD"/>
                </a:solidFill>
                <a:cs typeface="Arial" charset="0"/>
              </a:rPr>
              <a:t>: </a:t>
            </a:r>
            <a:br>
              <a:rPr lang="en-US" sz="2000">
                <a:solidFill>
                  <a:srgbClr val="556ADD"/>
                </a:solidFill>
                <a:cs typeface="Arial" charset="0"/>
              </a:rPr>
            </a:br>
            <a:r>
              <a:rPr lang="en-US" sz="2000">
                <a:cs typeface="Arial" charset="0"/>
              </a:rPr>
              <a:t>Sản phẩm được làm ra bởi một “quốc gia” – tất cả công dân của một nước, không kể là được sản xuất trong nước hay ngoài nước. </a:t>
            </a:r>
          </a:p>
          <a:p>
            <a:pPr marL="342900" indent="-342900">
              <a:spcBef>
                <a:spcPts val="600"/>
              </a:spcBef>
              <a:spcAft>
                <a:spcPts val="600"/>
              </a:spcAft>
            </a:pPr>
            <a:r>
              <a:rPr lang="en-US" sz="2000" b="1" i="1">
                <a:solidFill>
                  <a:srgbClr val="556ADD"/>
                </a:solidFill>
                <a:cs typeface="Arial" charset="0"/>
              </a:rPr>
              <a:t>Thu nhập quốc gia </a:t>
            </a:r>
            <a:r>
              <a:rPr lang="en-US" sz="2000" i="1">
                <a:solidFill>
                  <a:srgbClr val="556ADD"/>
                </a:solidFill>
                <a:cs typeface="Arial" charset="0"/>
              </a:rPr>
              <a:t>(National income – NI):</a:t>
            </a:r>
            <a:r>
              <a:rPr lang="en-US" sz="2000" i="1">
                <a:cs typeface="Arial" charset="0"/>
              </a:rPr>
              <a:t> </a:t>
            </a:r>
            <a:r>
              <a:rPr lang="en-US" sz="2000">
                <a:cs typeface="Arial" charset="0"/>
              </a:rPr>
              <a:t/>
            </a:r>
            <a:br>
              <a:rPr lang="en-US" sz="2000">
                <a:cs typeface="Arial" charset="0"/>
              </a:rPr>
            </a:br>
            <a:r>
              <a:rPr lang="en-US" sz="2000">
                <a:cs typeface="Arial" charset="0"/>
              </a:rPr>
              <a:t>Thu nhập nhận được của quốc gia (các công dân) trong một thời đoạn. Nó là tổng của tiền lương nhân công </a:t>
            </a:r>
            <a:r>
              <a:rPr lang="en-US" sz="2000" i="1">
                <a:cs typeface="Arial" charset="0"/>
              </a:rPr>
              <a:t>(employee compensation), </a:t>
            </a:r>
            <a:r>
              <a:rPr lang="en-US" sz="2000">
                <a:cs typeface="Arial" charset="0"/>
              </a:rPr>
              <a:t>tiền lương tự trả </a:t>
            </a:r>
            <a:r>
              <a:rPr lang="en-US" sz="2000" i="1">
                <a:cs typeface="Arial" charset="0"/>
              </a:rPr>
              <a:t>(self-employment income), </a:t>
            </a:r>
            <a:r>
              <a:rPr lang="en-US" sz="2000">
                <a:cs typeface="Arial" charset="0"/>
              </a:rPr>
              <a:t>tiền thuê </a:t>
            </a:r>
            <a:r>
              <a:rPr lang="en-US" sz="2000" i="1">
                <a:cs typeface="Arial" charset="0"/>
              </a:rPr>
              <a:t>(rents</a:t>
            </a:r>
            <a:r>
              <a:rPr lang="en-US" sz="2000">
                <a:cs typeface="Arial" charset="0"/>
              </a:rPr>
              <a:t>), tiền lãi vay </a:t>
            </a:r>
            <a:r>
              <a:rPr lang="en-US" sz="2000" i="1">
                <a:cs typeface="Arial" charset="0"/>
              </a:rPr>
              <a:t>(interest), </a:t>
            </a:r>
            <a:r>
              <a:rPr lang="en-US" sz="2000">
                <a:cs typeface="Arial" charset="0"/>
              </a:rPr>
              <a:t>và lợi nhuận doanh nghiệp </a:t>
            </a:r>
            <a:r>
              <a:rPr lang="en-US" sz="2000" i="1">
                <a:cs typeface="Arial" charset="0"/>
              </a:rPr>
              <a:t>(corporate profits). </a:t>
            </a:r>
          </a:p>
          <a:p>
            <a:pPr marL="342900" indent="-342900">
              <a:spcBef>
                <a:spcPts val="600"/>
              </a:spcBef>
              <a:spcAft>
                <a:spcPts val="600"/>
              </a:spcAft>
            </a:pPr>
            <a:r>
              <a:rPr lang="en-US" sz="2000" b="1" i="1">
                <a:solidFill>
                  <a:srgbClr val="556ADD"/>
                </a:solidFill>
                <a:cs typeface="Arial" charset="0"/>
              </a:rPr>
              <a:t>Thu nhập cá nhân </a:t>
            </a:r>
            <a:r>
              <a:rPr lang="en-US" sz="2000" i="1">
                <a:solidFill>
                  <a:srgbClr val="556ADD"/>
                </a:solidFill>
                <a:cs typeface="Arial" charset="0"/>
              </a:rPr>
              <a:t>(Personal income – PI)</a:t>
            </a:r>
            <a:r>
              <a:rPr lang="en-US" sz="2000">
                <a:solidFill>
                  <a:srgbClr val="556ADD"/>
                </a:solidFill>
                <a:cs typeface="Arial" charset="0"/>
              </a:rPr>
              <a:t>: </a:t>
            </a:r>
            <a:r>
              <a:rPr lang="en-US" sz="2000">
                <a:cs typeface="Arial" charset="0"/>
              </a:rPr>
              <a:t/>
            </a:r>
            <a:br>
              <a:rPr lang="en-US" sz="2000">
                <a:cs typeface="Arial" charset="0"/>
              </a:rPr>
            </a:br>
            <a:r>
              <a:rPr lang="en-US" sz="2000">
                <a:cs typeface="Arial" charset="0"/>
              </a:rPr>
              <a:t>Thu nhập nhận được của các hộ gia đình và các hộ tự doanh trong nước. Nó dùng để tiêu dùng, tiết kiệm và trả thuế thu nhập cá nhân.</a:t>
            </a:r>
          </a:p>
          <a:p>
            <a:pPr marL="342900" indent="-342900">
              <a:spcBef>
                <a:spcPts val="600"/>
              </a:spcBef>
              <a:spcAft>
                <a:spcPts val="600"/>
              </a:spcAft>
            </a:pPr>
            <a:r>
              <a:rPr lang="en-US" sz="2000" b="1" i="1">
                <a:solidFill>
                  <a:srgbClr val="556ADD"/>
                </a:solidFill>
                <a:cs typeface="Arial" charset="0"/>
              </a:rPr>
              <a:t>Thu nhập khả dụng </a:t>
            </a:r>
            <a:r>
              <a:rPr lang="en-US" sz="2000" i="1">
                <a:solidFill>
                  <a:srgbClr val="556ADD"/>
                </a:solidFill>
                <a:cs typeface="Arial" charset="0"/>
              </a:rPr>
              <a:t>(Disposable income – DI)</a:t>
            </a:r>
            <a:r>
              <a:rPr lang="en-US" sz="2000">
                <a:solidFill>
                  <a:srgbClr val="556ADD"/>
                </a:solidFill>
                <a:cs typeface="Arial" charset="0"/>
              </a:rPr>
              <a:t>: </a:t>
            </a:r>
            <a:r>
              <a:rPr lang="en-US" sz="2000">
                <a:cs typeface="Arial" charset="0"/>
              </a:rPr>
              <a:t/>
            </a:r>
            <a:br>
              <a:rPr lang="en-US" sz="2000">
                <a:cs typeface="Arial" charset="0"/>
              </a:rPr>
            </a:br>
            <a:r>
              <a:rPr lang="en-US" sz="2000">
                <a:cs typeface="Arial" charset="0"/>
              </a:rPr>
              <a:t>Thu nhập của các cá nhân sau khi trừ thuế. Nó dùng cho tiêu dùng hoặc tiết kiệm.  </a:t>
            </a:r>
          </a:p>
        </p:txBody>
      </p:sp>
      <p:sp>
        <p:nvSpPr>
          <p:cNvPr id="28675" name="Rectangle 3"/>
          <p:cNvSpPr>
            <a:spLocks noChangeArrowheads="1"/>
          </p:cNvSpPr>
          <p:nvPr/>
        </p:nvSpPr>
        <p:spPr bwMode="auto">
          <a:xfrm>
            <a:off x="914400" y="142875"/>
            <a:ext cx="8077200" cy="477838"/>
          </a:xfrm>
          <a:prstGeom prst="rect">
            <a:avLst/>
          </a:prstGeom>
          <a:noFill/>
          <a:ln w="9525">
            <a:noFill/>
            <a:miter lim="800000"/>
            <a:headEnd/>
            <a:tailEnd/>
          </a:ln>
        </p:spPr>
        <p:txBody>
          <a:bodyPr lIns="92075" tIns="46038" rIns="92075" bIns="46038"/>
          <a:lstStyle/>
          <a:p>
            <a:pPr marL="342900" indent="-342900">
              <a:lnSpc>
                <a:spcPct val="60000"/>
              </a:lnSpc>
            </a:pPr>
            <a:r>
              <a:rPr lang="en-US" sz="3400" b="1">
                <a:solidFill>
                  <a:srgbClr val="A71409"/>
                </a:solidFill>
                <a:cs typeface="Arial" charset="0"/>
              </a:rPr>
              <a:t>Các đo lường liên quan về thu nhập</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5650">
                                            <p:txEl>
                                              <p:pRg st="0" end="0"/>
                                            </p:txEl>
                                          </p:spTgt>
                                        </p:tgtEl>
                                        <p:attrNameLst>
                                          <p:attrName>style.visibility</p:attrName>
                                        </p:attrNameLst>
                                      </p:cBhvr>
                                      <p:to>
                                        <p:strVal val="visible"/>
                                      </p:to>
                                    </p:set>
                                    <p:animEffect transition="in" filter="slide(fromBottom)">
                                      <p:cBhvr>
                                        <p:cTn id="7" dur="500"/>
                                        <p:tgtEl>
                                          <p:spTgt spid="155650">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55650">
                                            <p:txEl>
                                              <p:pRg st="1" end="1"/>
                                            </p:txEl>
                                          </p:spTgt>
                                        </p:tgtEl>
                                        <p:attrNameLst>
                                          <p:attrName>style.visibility</p:attrName>
                                        </p:attrNameLst>
                                      </p:cBhvr>
                                      <p:to>
                                        <p:strVal val="visible"/>
                                      </p:to>
                                    </p:set>
                                    <p:animEffect transition="in" filter="slide(fromBottom)">
                                      <p:cBhvr>
                                        <p:cTn id="11" dur="500"/>
                                        <p:tgtEl>
                                          <p:spTgt spid="155650">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55650">
                                            <p:txEl>
                                              <p:pRg st="2" end="2"/>
                                            </p:txEl>
                                          </p:spTgt>
                                        </p:tgtEl>
                                        <p:attrNameLst>
                                          <p:attrName>style.visibility</p:attrName>
                                        </p:attrNameLst>
                                      </p:cBhvr>
                                      <p:to>
                                        <p:strVal val="visible"/>
                                      </p:to>
                                    </p:set>
                                    <p:animEffect transition="in" filter="slide(fromBottom)">
                                      <p:cBhvr>
                                        <p:cTn id="15" dur="500"/>
                                        <p:tgtEl>
                                          <p:spTgt spid="155650">
                                            <p:txEl>
                                              <p:pRg st="2" end="2"/>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55650">
                                            <p:txEl>
                                              <p:pRg st="3" end="3"/>
                                            </p:txEl>
                                          </p:spTgt>
                                        </p:tgtEl>
                                        <p:attrNameLst>
                                          <p:attrName>style.visibility</p:attrName>
                                        </p:attrNameLst>
                                      </p:cBhvr>
                                      <p:to>
                                        <p:strVal val="visible"/>
                                      </p:to>
                                    </p:set>
                                    <p:animEffect transition="in" filter="slide(fromBottom)">
                                      <p:cBhvr>
                                        <p:cTn id="19" dur="500"/>
                                        <p:tgtEl>
                                          <p:spTgt spid="155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4294967295"/>
          </p:nvPr>
        </p:nvSpPr>
        <p:spPr>
          <a:xfrm>
            <a:off x="8001000" y="6553200"/>
            <a:ext cx="1143000" cy="304800"/>
          </a:xfrm>
          <a:prstGeom prst="rect">
            <a:avLst/>
          </a:prstGeom>
        </p:spPr>
        <p:txBody>
          <a:bodyPr/>
          <a:lstStyle/>
          <a:p>
            <a:fld id="{86E079DB-BCB3-4CDB-A0D0-87C9E7E4B11B}" type="slidenum">
              <a:rPr lang="en-US" smtClean="0"/>
              <a:pPr/>
              <a:t>15</a:t>
            </a:fld>
            <a:r>
              <a:rPr lang="en-US" smtClean="0"/>
              <a:t> of 27</a:t>
            </a:r>
          </a:p>
        </p:txBody>
      </p:sp>
      <p:grpSp>
        <p:nvGrpSpPr>
          <p:cNvPr id="2" name="Group 2"/>
          <p:cNvGrpSpPr>
            <a:grpSpLocks/>
          </p:cNvGrpSpPr>
          <p:nvPr/>
        </p:nvGrpSpPr>
        <p:grpSpPr bwMode="auto">
          <a:xfrm>
            <a:off x="66675" y="533400"/>
            <a:ext cx="8986838" cy="5024438"/>
            <a:chOff x="42" y="336"/>
            <a:chExt cx="5661" cy="3165"/>
          </a:xfrm>
        </p:grpSpPr>
        <p:grpSp>
          <p:nvGrpSpPr>
            <p:cNvPr id="3" name="Group 3"/>
            <p:cNvGrpSpPr>
              <a:grpSpLocks/>
            </p:cNvGrpSpPr>
            <p:nvPr/>
          </p:nvGrpSpPr>
          <p:grpSpPr bwMode="auto">
            <a:xfrm>
              <a:off x="42" y="336"/>
              <a:ext cx="5661" cy="3165"/>
              <a:chOff x="42" y="336"/>
              <a:chExt cx="5661" cy="3165"/>
            </a:xfrm>
          </p:grpSpPr>
          <p:grpSp>
            <p:nvGrpSpPr>
              <p:cNvPr id="4" name="Group 4"/>
              <p:cNvGrpSpPr>
                <a:grpSpLocks/>
              </p:cNvGrpSpPr>
              <p:nvPr/>
            </p:nvGrpSpPr>
            <p:grpSpPr bwMode="auto">
              <a:xfrm>
                <a:off x="42" y="336"/>
                <a:ext cx="5661" cy="3165"/>
                <a:chOff x="42" y="336"/>
                <a:chExt cx="5661" cy="3165"/>
              </a:xfrm>
            </p:grpSpPr>
            <p:sp>
              <p:nvSpPr>
                <p:cNvPr id="156677" name="Rectangle 5"/>
                <p:cNvSpPr>
                  <a:spLocks noChangeArrowheads="1"/>
                </p:cNvSpPr>
                <p:nvPr/>
              </p:nvSpPr>
              <p:spPr bwMode="auto">
                <a:xfrm>
                  <a:off x="42" y="336"/>
                  <a:ext cx="5661" cy="3165"/>
                </a:xfrm>
                <a:prstGeom prst="rect">
                  <a:avLst/>
                </a:prstGeom>
                <a:solidFill>
                  <a:srgbClr val="FBF5DB"/>
                </a:solidFill>
                <a:ln w="12700">
                  <a:solidFill>
                    <a:srgbClr val="080808"/>
                  </a:solidFill>
                  <a:miter lim="800000"/>
                  <a:headEnd/>
                  <a:tailEnd type="none" w="lg" len="lg"/>
                </a:ln>
                <a:effectLst>
                  <a:outerShdw dist="35921" dir="2700000" algn="ctr" rotWithShape="0">
                    <a:schemeClr val="bg2"/>
                  </a:outerShdw>
                </a:effectLst>
              </p:spPr>
              <p:txBody>
                <a:bodyPr anchor="ctr">
                  <a:spAutoFit/>
                </a:bodyPr>
                <a:lstStyle/>
                <a:p>
                  <a:pPr>
                    <a:defRPr/>
                  </a:pPr>
                  <a:endParaRPr lang="en-US"/>
                </a:p>
              </p:txBody>
            </p:sp>
            <p:sp>
              <p:nvSpPr>
                <p:cNvPr id="29772" name="Rectangle 6"/>
                <p:cNvSpPr>
                  <a:spLocks noChangeArrowheads="1"/>
                </p:cNvSpPr>
                <p:nvPr/>
              </p:nvSpPr>
              <p:spPr bwMode="auto">
                <a:xfrm>
                  <a:off x="2080" y="363"/>
                  <a:ext cx="2624" cy="157"/>
                </a:xfrm>
                <a:prstGeom prst="rect">
                  <a:avLst/>
                </a:prstGeom>
                <a:noFill/>
                <a:ln w="9525">
                  <a:noFill/>
                  <a:miter lim="800000"/>
                  <a:headEnd/>
                  <a:tailEnd/>
                </a:ln>
              </p:spPr>
              <p:txBody>
                <a:bodyPr lIns="0" tIns="0" rIns="0" bIns="0">
                  <a:spAutoFit/>
                </a:bodyPr>
                <a:lstStyle/>
                <a:p>
                  <a:pPr algn="ctr" eaLnBrk="0" hangingPunct="0">
                    <a:lnSpc>
                      <a:spcPct val="90000"/>
                    </a:lnSpc>
                    <a:spcBef>
                      <a:spcPct val="0"/>
                    </a:spcBef>
                  </a:pPr>
                  <a:r>
                    <a:rPr lang="en-US" sz="1800" i="1">
                      <a:solidFill>
                        <a:srgbClr val="000000"/>
                      </a:solidFill>
                      <a:latin typeface="Times New Roman" pitchFamily="18" charset="0"/>
                    </a:rPr>
                    <a:t>Đo lường thu nhập của Mỹ năm 2001 </a:t>
                  </a:r>
                  <a:r>
                    <a:rPr lang="en-US" sz="1400" i="1">
                      <a:solidFill>
                        <a:srgbClr val="000000"/>
                      </a:solidFill>
                      <a:latin typeface="Times New Roman" pitchFamily="18" charset="0"/>
                    </a:rPr>
                    <a:t>(tỷ $)</a:t>
                  </a:r>
                  <a:endParaRPr lang="en-US" sz="1400" i="1">
                    <a:latin typeface="Times New Roman" pitchFamily="18" charset="0"/>
                  </a:endParaRPr>
                </a:p>
              </p:txBody>
            </p:sp>
          </p:grpSp>
          <p:sp>
            <p:nvSpPr>
              <p:cNvPr id="29770" name="Line 7"/>
              <p:cNvSpPr>
                <a:spLocks noChangeShapeType="1"/>
              </p:cNvSpPr>
              <p:nvPr/>
            </p:nvSpPr>
            <p:spPr bwMode="auto">
              <a:xfrm>
                <a:off x="82" y="3161"/>
                <a:ext cx="2805" cy="0"/>
              </a:xfrm>
              <a:prstGeom prst="line">
                <a:avLst/>
              </a:prstGeom>
              <a:noFill/>
              <a:ln w="28575">
                <a:solidFill>
                  <a:srgbClr val="080808"/>
                </a:solidFill>
                <a:round/>
                <a:headEnd/>
                <a:tailEnd/>
              </a:ln>
            </p:spPr>
            <p:txBody>
              <a:bodyPr anchor="ctr">
                <a:spAutoFit/>
              </a:bodyPr>
              <a:lstStyle/>
              <a:p>
                <a:endParaRPr lang="en-US"/>
              </a:p>
            </p:txBody>
          </p:sp>
        </p:grpSp>
        <p:sp>
          <p:nvSpPr>
            <p:cNvPr id="29768" name="Line 8"/>
            <p:cNvSpPr>
              <a:spLocks noChangeShapeType="1"/>
            </p:cNvSpPr>
            <p:nvPr/>
          </p:nvSpPr>
          <p:spPr bwMode="auto">
            <a:xfrm>
              <a:off x="3696" y="3161"/>
              <a:ext cx="1899" cy="0"/>
            </a:xfrm>
            <a:prstGeom prst="line">
              <a:avLst/>
            </a:prstGeom>
            <a:noFill/>
            <a:ln w="28575">
              <a:solidFill>
                <a:srgbClr val="080808"/>
              </a:solidFill>
              <a:round/>
              <a:headEnd/>
              <a:tailEnd/>
            </a:ln>
          </p:spPr>
          <p:txBody>
            <a:bodyPr anchor="ctr">
              <a:spAutoFit/>
            </a:bodyPr>
            <a:lstStyle/>
            <a:p>
              <a:endParaRPr lang="en-US"/>
            </a:p>
          </p:txBody>
        </p:sp>
      </p:grpSp>
      <p:sp>
        <p:nvSpPr>
          <p:cNvPr id="156681" name="Freeform 9"/>
          <p:cNvSpPr>
            <a:spLocks/>
          </p:cNvSpPr>
          <p:nvPr/>
        </p:nvSpPr>
        <p:spPr bwMode="auto">
          <a:xfrm>
            <a:off x="7392988" y="2212975"/>
            <a:ext cx="1433512" cy="2770188"/>
          </a:xfrm>
          <a:custGeom>
            <a:avLst/>
            <a:gdLst>
              <a:gd name="T0" fmla="*/ 0 w 1809"/>
              <a:gd name="T1" fmla="*/ 0 h 4988"/>
              <a:gd name="T2" fmla="*/ 2147483647 w 1809"/>
              <a:gd name="T3" fmla="*/ 0 h 4988"/>
              <a:gd name="T4" fmla="*/ 2147483647 w 1809"/>
              <a:gd name="T5" fmla="*/ 2147483647 h 4988"/>
              <a:gd name="T6" fmla="*/ 0 w 1809"/>
              <a:gd name="T7" fmla="*/ 2147483647 h 4988"/>
              <a:gd name="T8" fmla="*/ 0 w 1809"/>
              <a:gd name="T9" fmla="*/ 0 h 4988"/>
              <a:gd name="T10" fmla="*/ 0 w 1809"/>
              <a:gd name="T11" fmla="*/ 0 h 4988"/>
              <a:gd name="T12" fmla="*/ 0 60000 65536"/>
              <a:gd name="T13" fmla="*/ 0 60000 65536"/>
              <a:gd name="T14" fmla="*/ 0 60000 65536"/>
              <a:gd name="T15" fmla="*/ 0 60000 65536"/>
              <a:gd name="T16" fmla="*/ 0 60000 65536"/>
              <a:gd name="T17" fmla="*/ 0 60000 65536"/>
              <a:gd name="T18" fmla="*/ 0 w 1809"/>
              <a:gd name="T19" fmla="*/ 0 h 4988"/>
              <a:gd name="T20" fmla="*/ 1809 w 1809"/>
              <a:gd name="T21" fmla="*/ 4988 h 4988"/>
            </a:gdLst>
            <a:ahLst/>
            <a:cxnLst>
              <a:cxn ang="T12">
                <a:pos x="T0" y="T1"/>
              </a:cxn>
              <a:cxn ang="T13">
                <a:pos x="T2" y="T3"/>
              </a:cxn>
              <a:cxn ang="T14">
                <a:pos x="T4" y="T5"/>
              </a:cxn>
              <a:cxn ang="T15">
                <a:pos x="T6" y="T7"/>
              </a:cxn>
              <a:cxn ang="T16">
                <a:pos x="T8" y="T9"/>
              </a:cxn>
              <a:cxn ang="T17">
                <a:pos x="T10" y="T11"/>
              </a:cxn>
            </a:cxnLst>
            <a:rect l="T18" t="T19" r="T20" b="T21"/>
            <a:pathLst>
              <a:path w="1809" h="4988">
                <a:moveTo>
                  <a:pt x="0" y="0"/>
                </a:moveTo>
                <a:lnTo>
                  <a:pt x="1809" y="0"/>
                </a:lnTo>
                <a:lnTo>
                  <a:pt x="1809" y="4988"/>
                </a:lnTo>
                <a:lnTo>
                  <a:pt x="0" y="4988"/>
                </a:lnTo>
                <a:lnTo>
                  <a:pt x="0" y="0"/>
                </a:lnTo>
                <a:close/>
              </a:path>
            </a:pathLst>
          </a:custGeom>
          <a:solidFill>
            <a:srgbClr val="F2AF42">
              <a:alpha val="50195"/>
            </a:srgbClr>
          </a:solidFill>
          <a:ln w="19050">
            <a:solidFill>
              <a:schemeClr val="bg2"/>
            </a:solidFill>
            <a:round/>
            <a:headEnd/>
            <a:tailEnd/>
          </a:ln>
        </p:spPr>
        <p:txBody>
          <a:bodyPr/>
          <a:lstStyle/>
          <a:p>
            <a:endParaRPr lang="en-US"/>
          </a:p>
        </p:txBody>
      </p:sp>
      <p:grpSp>
        <p:nvGrpSpPr>
          <p:cNvPr id="5" name="Group 10"/>
          <p:cNvGrpSpPr>
            <a:grpSpLocks/>
          </p:cNvGrpSpPr>
          <p:nvPr/>
        </p:nvGrpSpPr>
        <p:grpSpPr bwMode="auto">
          <a:xfrm>
            <a:off x="158750" y="1136650"/>
            <a:ext cx="1431925" cy="254000"/>
            <a:chOff x="442" y="476"/>
            <a:chExt cx="938" cy="160"/>
          </a:xfrm>
        </p:grpSpPr>
        <p:sp>
          <p:nvSpPr>
            <p:cNvPr id="29765" name="Freeform 11"/>
            <p:cNvSpPr>
              <a:spLocks/>
            </p:cNvSpPr>
            <p:nvPr/>
          </p:nvSpPr>
          <p:spPr bwMode="auto">
            <a:xfrm>
              <a:off x="442" y="486"/>
              <a:ext cx="938" cy="150"/>
            </a:xfrm>
            <a:custGeom>
              <a:avLst/>
              <a:gdLst>
                <a:gd name="T0" fmla="*/ 0 w 1802"/>
                <a:gd name="T1" fmla="*/ 0 h 376"/>
                <a:gd name="T2" fmla="*/ 5 w 1802"/>
                <a:gd name="T3" fmla="*/ 0 h 376"/>
                <a:gd name="T4" fmla="*/ 5 w 1802"/>
                <a:gd name="T5" fmla="*/ 0 h 376"/>
                <a:gd name="T6" fmla="*/ 0 w 1802"/>
                <a:gd name="T7" fmla="*/ 0 h 376"/>
                <a:gd name="T8" fmla="*/ 0 w 1802"/>
                <a:gd name="T9" fmla="*/ 0 h 376"/>
                <a:gd name="T10" fmla="*/ 0 w 1802"/>
                <a:gd name="T11" fmla="*/ 0 h 376"/>
                <a:gd name="T12" fmla="*/ 0 60000 65536"/>
                <a:gd name="T13" fmla="*/ 0 60000 65536"/>
                <a:gd name="T14" fmla="*/ 0 60000 65536"/>
                <a:gd name="T15" fmla="*/ 0 60000 65536"/>
                <a:gd name="T16" fmla="*/ 0 60000 65536"/>
                <a:gd name="T17" fmla="*/ 0 60000 65536"/>
                <a:gd name="T18" fmla="*/ 0 w 1802"/>
                <a:gd name="T19" fmla="*/ 0 h 376"/>
                <a:gd name="T20" fmla="*/ 1802 w 1802"/>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1802" h="376">
                  <a:moveTo>
                    <a:pt x="0" y="0"/>
                  </a:moveTo>
                  <a:lnTo>
                    <a:pt x="1802" y="0"/>
                  </a:lnTo>
                  <a:lnTo>
                    <a:pt x="1802" y="376"/>
                  </a:lnTo>
                  <a:lnTo>
                    <a:pt x="0" y="376"/>
                  </a:lnTo>
                  <a:lnTo>
                    <a:pt x="0" y="0"/>
                  </a:lnTo>
                  <a:close/>
                </a:path>
              </a:pathLst>
            </a:custGeom>
            <a:solidFill>
              <a:srgbClr val="E1858C">
                <a:alpha val="50195"/>
              </a:srgbClr>
            </a:solidFill>
            <a:ln w="19050">
              <a:solidFill>
                <a:schemeClr val="bg2"/>
              </a:solidFill>
              <a:round/>
              <a:headEnd/>
              <a:tailEnd/>
            </a:ln>
          </p:spPr>
          <p:txBody>
            <a:bodyPr/>
            <a:lstStyle/>
            <a:p>
              <a:endParaRPr lang="en-US"/>
            </a:p>
          </p:txBody>
        </p:sp>
        <p:sp>
          <p:nvSpPr>
            <p:cNvPr id="29766" name="Rectangle 12"/>
            <p:cNvSpPr>
              <a:spLocks noChangeArrowheads="1"/>
            </p:cNvSpPr>
            <p:nvPr/>
          </p:nvSpPr>
          <p:spPr bwMode="auto">
            <a:xfrm>
              <a:off x="625" y="476"/>
              <a:ext cx="445" cy="145"/>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a:solidFill>
                    <a:schemeClr val="bg2"/>
                  </a:solidFill>
                  <a:latin typeface="Times New Roman" pitchFamily="18" charset="0"/>
                </a:rPr>
                <a:t>XK ròng</a:t>
              </a:r>
            </a:p>
          </p:txBody>
        </p:sp>
      </p:grpSp>
      <p:grpSp>
        <p:nvGrpSpPr>
          <p:cNvPr id="6" name="Group 13"/>
          <p:cNvGrpSpPr>
            <a:grpSpLocks/>
          </p:cNvGrpSpPr>
          <p:nvPr/>
        </p:nvGrpSpPr>
        <p:grpSpPr bwMode="auto">
          <a:xfrm>
            <a:off x="158750" y="1392238"/>
            <a:ext cx="1431925" cy="2165350"/>
            <a:chOff x="442" y="637"/>
            <a:chExt cx="938" cy="1364"/>
          </a:xfrm>
        </p:grpSpPr>
        <p:sp>
          <p:nvSpPr>
            <p:cNvPr id="29763" name="Freeform 14"/>
            <p:cNvSpPr>
              <a:spLocks/>
            </p:cNvSpPr>
            <p:nvPr/>
          </p:nvSpPr>
          <p:spPr bwMode="auto">
            <a:xfrm>
              <a:off x="442" y="637"/>
              <a:ext cx="938" cy="1364"/>
            </a:xfrm>
            <a:custGeom>
              <a:avLst/>
              <a:gdLst>
                <a:gd name="T0" fmla="*/ 0 w 1802"/>
                <a:gd name="T1" fmla="*/ 0 h 4091"/>
                <a:gd name="T2" fmla="*/ 5 w 1802"/>
                <a:gd name="T3" fmla="*/ 0 h 4091"/>
                <a:gd name="T4" fmla="*/ 5 w 1802"/>
                <a:gd name="T5" fmla="*/ 0 h 4091"/>
                <a:gd name="T6" fmla="*/ 0 w 1802"/>
                <a:gd name="T7" fmla="*/ 0 h 4091"/>
                <a:gd name="T8" fmla="*/ 0 w 1802"/>
                <a:gd name="T9" fmla="*/ 0 h 4091"/>
                <a:gd name="T10" fmla="*/ 0 w 1802"/>
                <a:gd name="T11" fmla="*/ 0 h 4091"/>
                <a:gd name="T12" fmla="*/ 0 60000 65536"/>
                <a:gd name="T13" fmla="*/ 0 60000 65536"/>
                <a:gd name="T14" fmla="*/ 0 60000 65536"/>
                <a:gd name="T15" fmla="*/ 0 60000 65536"/>
                <a:gd name="T16" fmla="*/ 0 60000 65536"/>
                <a:gd name="T17" fmla="*/ 0 60000 65536"/>
                <a:gd name="T18" fmla="*/ 0 w 1802"/>
                <a:gd name="T19" fmla="*/ 0 h 4091"/>
                <a:gd name="T20" fmla="*/ 1802 w 1802"/>
                <a:gd name="T21" fmla="*/ 4091 h 4091"/>
              </a:gdLst>
              <a:ahLst/>
              <a:cxnLst>
                <a:cxn ang="T12">
                  <a:pos x="T0" y="T1"/>
                </a:cxn>
                <a:cxn ang="T13">
                  <a:pos x="T2" y="T3"/>
                </a:cxn>
                <a:cxn ang="T14">
                  <a:pos x="T4" y="T5"/>
                </a:cxn>
                <a:cxn ang="T15">
                  <a:pos x="T6" y="T7"/>
                </a:cxn>
                <a:cxn ang="T16">
                  <a:pos x="T8" y="T9"/>
                </a:cxn>
                <a:cxn ang="T17">
                  <a:pos x="T10" y="T11"/>
                </a:cxn>
              </a:cxnLst>
              <a:rect l="T18" t="T19" r="T20" b="T21"/>
              <a:pathLst>
                <a:path w="1802" h="4091">
                  <a:moveTo>
                    <a:pt x="0" y="0"/>
                  </a:moveTo>
                  <a:lnTo>
                    <a:pt x="1802" y="0"/>
                  </a:lnTo>
                  <a:lnTo>
                    <a:pt x="1802" y="4091"/>
                  </a:lnTo>
                  <a:lnTo>
                    <a:pt x="0" y="4091"/>
                  </a:lnTo>
                  <a:lnTo>
                    <a:pt x="0" y="0"/>
                  </a:lnTo>
                  <a:close/>
                </a:path>
              </a:pathLst>
            </a:custGeom>
            <a:solidFill>
              <a:srgbClr val="F2AF42">
                <a:alpha val="50195"/>
              </a:srgbClr>
            </a:solidFill>
            <a:ln w="19050">
              <a:solidFill>
                <a:schemeClr val="bg2"/>
              </a:solidFill>
              <a:round/>
              <a:headEnd/>
              <a:tailEnd/>
            </a:ln>
          </p:spPr>
          <p:txBody>
            <a:bodyPr/>
            <a:lstStyle/>
            <a:p>
              <a:endParaRPr lang="en-US"/>
            </a:p>
          </p:txBody>
        </p:sp>
        <p:sp>
          <p:nvSpPr>
            <p:cNvPr id="29764" name="Rectangle 16"/>
            <p:cNvSpPr>
              <a:spLocks noChangeArrowheads="1"/>
            </p:cNvSpPr>
            <p:nvPr/>
          </p:nvSpPr>
          <p:spPr bwMode="auto">
            <a:xfrm>
              <a:off x="588" y="1098"/>
              <a:ext cx="615" cy="436"/>
            </a:xfrm>
            <a:prstGeom prst="rect">
              <a:avLst/>
            </a:prstGeom>
            <a:noFill/>
            <a:ln w="9525">
              <a:noFill/>
              <a:miter lim="800000"/>
              <a:headEnd/>
              <a:tailEnd/>
            </a:ln>
          </p:spPr>
          <p:txBody>
            <a:bodyPr lIns="0" tIns="0" rIns="0" bIns="0">
              <a:spAutoFit/>
            </a:bodyPr>
            <a:lstStyle/>
            <a:p>
              <a:pPr algn="ctr" eaLnBrk="0" hangingPunct="0">
                <a:spcBef>
                  <a:spcPct val="0"/>
                </a:spcBef>
              </a:pPr>
              <a:r>
                <a:rPr lang="en-US" sz="1500">
                  <a:solidFill>
                    <a:srgbClr val="000000"/>
                  </a:solidFill>
                  <a:latin typeface="Times New Roman" pitchFamily="18" charset="0"/>
                </a:rPr>
                <a:t>Chi tiêu cho tiêu dùng cá nhân</a:t>
              </a:r>
              <a:endParaRPr lang="en-US" sz="1500">
                <a:latin typeface="Times New Roman" pitchFamily="18" charset="0"/>
              </a:endParaRPr>
            </a:p>
          </p:txBody>
        </p:sp>
      </p:grpSp>
      <p:grpSp>
        <p:nvGrpSpPr>
          <p:cNvPr id="7" name="Group 19"/>
          <p:cNvGrpSpPr>
            <a:grpSpLocks/>
          </p:cNvGrpSpPr>
          <p:nvPr/>
        </p:nvGrpSpPr>
        <p:grpSpPr bwMode="auto">
          <a:xfrm>
            <a:off x="158750" y="3560763"/>
            <a:ext cx="1431925" cy="619125"/>
            <a:chOff x="442" y="2003"/>
            <a:chExt cx="938" cy="390"/>
          </a:xfrm>
        </p:grpSpPr>
        <p:sp>
          <p:nvSpPr>
            <p:cNvPr id="29761" name="Freeform 20"/>
            <p:cNvSpPr>
              <a:spLocks/>
            </p:cNvSpPr>
            <p:nvPr/>
          </p:nvSpPr>
          <p:spPr bwMode="auto">
            <a:xfrm>
              <a:off x="442" y="2003"/>
              <a:ext cx="938" cy="390"/>
            </a:xfrm>
            <a:custGeom>
              <a:avLst/>
              <a:gdLst>
                <a:gd name="T0" fmla="*/ 0 w 1802"/>
                <a:gd name="T1" fmla="*/ 0 h 1169"/>
                <a:gd name="T2" fmla="*/ 5 w 1802"/>
                <a:gd name="T3" fmla="*/ 0 h 1169"/>
                <a:gd name="T4" fmla="*/ 5 w 1802"/>
                <a:gd name="T5" fmla="*/ 0 h 1169"/>
                <a:gd name="T6" fmla="*/ 0 w 1802"/>
                <a:gd name="T7" fmla="*/ 0 h 1169"/>
                <a:gd name="T8" fmla="*/ 0 w 1802"/>
                <a:gd name="T9" fmla="*/ 0 h 1169"/>
                <a:gd name="T10" fmla="*/ 0 w 1802"/>
                <a:gd name="T11" fmla="*/ 0 h 1169"/>
                <a:gd name="T12" fmla="*/ 0 60000 65536"/>
                <a:gd name="T13" fmla="*/ 0 60000 65536"/>
                <a:gd name="T14" fmla="*/ 0 60000 65536"/>
                <a:gd name="T15" fmla="*/ 0 60000 65536"/>
                <a:gd name="T16" fmla="*/ 0 60000 65536"/>
                <a:gd name="T17" fmla="*/ 0 60000 65536"/>
                <a:gd name="T18" fmla="*/ 0 w 1802"/>
                <a:gd name="T19" fmla="*/ 0 h 1169"/>
                <a:gd name="T20" fmla="*/ 1802 w 1802"/>
                <a:gd name="T21" fmla="*/ 1169 h 1169"/>
              </a:gdLst>
              <a:ahLst/>
              <a:cxnLst>
                <a:cxn ang="T12">
                  <a:pos x="T0" y="T1"/>
                </a:cxn>
                <a:cxn ang="T13">
                  <a:pos x="T2" y="T3"/>
                </a:cxn>
                <a:cxn ang="T14">
                  <a:pos x="T4" y="T5"/>
                </a:cxn>
                <a:cxn ang="T15">
                  <a:pos x="T6" y="T7"/>
                </a:cxn>
                <a:cxn ang="T16">
                  <a:pos x="T8" y="T9"/>
                </a:cxn>
                <a:cxn ang="T17">
                  <a:pos x="T10" y="T11"/>
                </a:cxn>
              </a:cxnLst>
              <a:rect l="T18" t="T19" r="T20" b="T21"/>
              <a:pathLst>
                <a:path w="1802" h="1169">
                  <a:moveTo>
                    <a:pt x="0" y="0"/>
                  </a:moveTo>
                  <a:lnTo>
                    <a:pt x="1802" y="0"/>
                  </a:lnTo>
                  <a:lnTo>
                    <a:pt x="1802" y="1169"/>
                  </a:lnTo>
                  <a:lnTo>
                    <a:pt x="0" y="1169"/>
                  </a:lnTo>
                  <a:lnTo>
                    <a:pt x="0" y="0"/>
                  </a:lnTo>
                  <a:close/>
                </a:path>
              </a:pathLst>
            </a:custGeom>
            <a:solidFill>
              <a:srgbClr val="E1858C">
                <a:alpha val="50195"/>
              </a:srgbClr>
            </a:solidFill>
            <a:ln w="19050">
              <a:solidFill>
                <a:schemeClr val="bg2"/>
              </a:solidFill>
              <a:round/>
              <a:headEnd/>
              <a:tailEnd/>
            </a:ln>
          </p:spPr>
          <p:txBody>
            <a:bodyPr/>
            <a:lstStyle/>
            <a:p>
              <a:endParaRPr lang="en-US"/>
            </a:p>
          </p:txBody>
        </p:sp>
        <p:sp>
          <p:nvSpPr>
            <p:cNvPr id="29762" name="Rectangle 22"/>
            <p:cNvSpPr>
              <a:spLocks noChangeArrowheads="1"/>
            </p:cNvSpPr>
            <p:nvPr/>
          </p:nvSpPr>
          <p:spPr bwMode="auto">
            <a:xfrm>
              <a:off x="488" y="2012"/>
              <a:ext cx="849" cy="291"/>
            </a:xfrm>
            <a:prstGeom prst="rect">
              <a:avLst/>
            </a:prstGeom>
            <a:noFill/>
            <a:ln w="9525">
              <a:noFill/>
              <a:miter lim="800000"/>
              <a:headEnd/>
              <a:tailEnd/>
            </a:ln>
          </p:spPr>
          <p:txBody>
            <a:bodyPr lIns="0" tIns="0" rIns="0" bIns="0">
              <a:spAutoFit/>
            </a:bodyPr>
            <a:lstStyle/>
            <a:p>
              <a:pPr algn="ctr" eaLnBrk="0" hangingPunct="0">
                <a:spcBef>
                  <a:spcPct val="0"/>
                </a:spcBef>
              </a:pPr>
              <a:r>
                <a:rPr lang="en-US" sz="1500">
                  <a:solidFill>
                    <a:schemeClr val="bg2"/>
                  </a:solidFill>
                  <a:latin typeface="Times New Roman" pitchFamily="18" charset="0"/>
                </a:rPr>
                <a:t>Tổng đầu tư tư nhân trong nước</a:t>
              </a:r>
            </a:p>
          </p:txBody>
        </p:sp>
      </p:grpSp>
      <p:grpSp>
        <p:nvGrpSpPr>
          <p:cNvPr id="8" name="Group 25"/>
          <p:cNvGrpSpPr>
            <a:grpSpLocks/>
          </p:cNvGrpSpPr>
          <p:nvPr/>
        </p:nvGrpSpPr>
        <p:grpSpPr bwMode="auto">
          <a:xfrm>
            <a:off x="158750" y="4179888"/>
            <a:ext cx="1431925" cy="788987"/>
            <a:chOff x="442" y="2393"/>
            <a:chExt cx="938" cy="497"/>
          </a:xfrm>
        </p:grpSpPr>
        <p:sp>
          <p:nvSpPr>
            <p:cNvPr id="29759" name="Freeform 26"/>
            <p:cNvSpPr>
              <a:spLocks/>
            </p:cNvSpPr>
            <p:nvPr/>
          </p:nvSpPr>
          <p:spPr bwMode="auto">
            <a:xfrm>
              <a:off x="442" y="2393"/>
              <a:ext cx="938" cy="497"/>
            </a:xfrm>
            <a:custGeom>
              <a:avLst/>
              <a:gdLst>
                <a:gd name="T0" fmla="*/ 0 w 1802"/>
                <a:gd name="T1" fmla="*/ 0 h 1491"/>
                <a:gd name="T2" fmla="*/ 5 w 1802"/>
                <a:gd name="T3" fmla="*/ 0 h 1491"/>
                <a:gd name="T4" fmla="*/ 5 w 1802"/>
                <a:gd name="T5" fmla="*/ 0 h 1491"/>
                <a:gd name="T6" fmla="*/ 0 w 1802"/>
                <a:gd name="T7" fmla="*/ 0 h 1491"/>
                <a:gd name="T8" fmla="*/ 0 w 1802"/>
                <a:gd name="T9" fmla="*/ 0 h 1491"/>
                <a:gd name="T10" fmla="*/ 0 w 1802"/>
                <a:gd name="T11" fmla="*/ 0 h 1491"/>
                <a:gd name="T12" fmla="*/ 0 60000 65536"/>
                <a:gd name="T13" fmla="*/ 0 60000 65536"/>
                <a:gd name="T14" fmla="*/ 0 60000 65536"/>
                <a:gd name="T15" fmla="*/ 0 60000 65536"/>
                <a:gd name="T16" fmla="*/ 0 60000 65536"/>
                <a:gd name="T17" fmla="*/ 0 60000 65536"/>
                <a:gd name="T18" fmla="*/ 0 w 1802"/>
                <a:gd name="T19" fmla="*/ 0 h 1491"/>
                <a:gd name="T20" fmla="*/ 1802 w 1802"/>
                <a:gd name="T21" fmla="*/ 1491 h 1491"/>
              </a:gdLst>
              <a:ahLst/>
              <a:cxnLst>
                <a:cxn ang="T12">
                  <a:pos x="T0" y="T1"/>
                </a:cxn>
                <a:cxn ang="T13">
                  <a:pos x="T2" y="T3"/>
                </a:cxn>
                <a:cxn ang="T14">
                  <a:pos x="T4" y="T5"/>
                </a:cxn>
                <a:cxn ang="T15">
                  <a:pos x="T6" y="T7"/>
                </a:cxn>
                <a:cxn ang="T16">
                  <a:pos x="T8" y="T9"/>
                </a:cxn>
                <a:cxn ang="T17">
                  <a:pos x="T10" y="T11"/>
                </a:cxn>
              </a:cxnLst>
              <a:rect l="T18" t="T19" r="T20" b="T21"/>
              <a:pathLst>
                <a:path w="1802" h="1491">
                  <a:moveTo>
                    <a:pt x="0" y="0"/>
                  </a:moveTo>
                  <a:lnTo>
                    <a:pt x="1802" y="0"/>
                  </a:lnTo>
                  <a:lnTo>
                    <a:pt x="1802" y="1491"/>
                  </a:lnTo>
                  <a:lnTo>
                    <a:pt x="0" y="1491"/>
                  </a:lnTo>
                  <a:lnTo>
                    <a:pt x="0" y="0"/>
                  </a:lnTo>
                  <a:close/>
                </a:path>
              </a:pathLst>
            </a:custGeom>
            <a:solidFill>
              <a:srgbClr val="C684EA">
                <a:alpha val="50195"/>
              </a:srgbClr>
            </a:solidFill>
            <a:ln w="19050">
              <a:solidFill>
                <a:schemeClr val="bg2"/>
              </a:solidFill>
              <a:round/>
              <a:headEnd/>
              <a:tailEnd/>
            </a:ln>
          </p:spPr>
          <p:txBody>
            <a:bodyPr/>
            <a:lstStyle/>
            <a:p>
              <a:endParaRPr lang="en-US"/>
            </a:p>
          </p:txBody>
        </p:sp>
        <p:sp>
          <p:nvSpPr>
            <p:cNvPr id="29760" name="Rectangle 27"/>
            <p:cNvSpPr>
              <a:spLocks noChangeArrowheads="1"/>
            </p:cNvSpPr>
            <p:nvPr/>
          </p:nvSpPr>
          <p:spPr bwMode="auto">
            <a:xfrm>
              <a:off x="570" y="2448"/>
              <a:ext cx="666" cy="436"/>
            </a:xfrm>
            <a:prstGeom prst="rect">
              <a:avLst/>
            </a:prstGeom>
            <a:noFill/>
            <a:ln w="9525">
              <a:noFill/>
              <a:miter lim="800000"/>
              <a:headEnd/>
              <a:tailEnd/>
            </a:ln>
          </p:spPr>
          <p:txBody>
            <a:bodyPr lIns="0" tIns="0" rIns="0" bIns="0">
              <a:spAutoFit/>
            </a:bodyPr>
            <a:lstStyle/>
            <a:p>
              <a:pPr eaLnBrk="0" hangingPunct="0">
                <a:spcBef>
                  <a:spcPct val="0"/>
                </a:spcBef>
              </a:pPr>
              <a:r>
                <a:rPr lang="en-US" sz="1500">
                  <a:solidFill>
                    <a:schemeClr val="bg2"/>
                  </a:solidFill>
                  <a:latin typeface="Times New Roman" pitchFamily="18" charset="0"/>
                </a:rPr>
                <a:t>Đầu tư và chi tiêu của chính phủ</a:t>
              </a:r>
            </a:p>
          </p:txBody>
        </p:sp>
      </p:grpSp>
      <p:grpSp>
        <p:nvGrpSpPr>
          <p:cNvPr id="9" name="Group 30"/>
          <p:cNvGrpSpPr>
            <a:grpSpLocks/>
          </p:cNvGrpSpPr>
          <p:nvPr/>
        </p:nvGrpSpPr>
        <p:grpSpPr bwMode="auto">
          <a:xfrm>
            <a:off x="3108325" y="3654425"/>
            <a:ext cx="1462088" cy="501650"/>
            <a:chOff x="2672" y="2234"/>
            <a:chExt cx="958" cy="225"/>
          </a:xfrm>
        </p:grpSpPr>
        <p:sp>
          <p:nvSpPr>
            <p:cNvPr id="29757" name="Freeform 31"/>
            <p:cNvSpPr>
              <a:spLocks/>
            </p:cNvSpPr>
            <p:nvPr/>
          </p:nvSpPr>
          <p:spPr bwMode="auto">
            <a:xfrm>
              <a:off x="2672" y="2234"/>
              <a:ext cx="936" cy="225"/>
            </a:xfrm>
            <a:custGeom>
              <a:avLst/>
              <a:gdLst>
                <a:gd name="T0" fmla="*/ 0 w 1800"/>
                <a:gd name="T1" fmla="*/ 0 h 673"/>
                <a:gd name="T2" fmla="*/ 5 w 1800"/>
                <a:gd name="T3" fmla="*/ 0 h 673"/>
                <a:gd name="T4" fmla="*/ 5 w 1800"/>
                <a:gd name="T5" fmla="*/ 0 h 673"/>
                <a:gd name="T6" fmla="*/ 0 w 1800"/>
                <a:gd name="T7" fmla="*/ 0 h 673"/>
                <a:gd name="T8" fmla="*/ 0 w 1800"/>
                <a:gd name="T9" fmla="*/ 0 h 673"/>
                <a:gd name="T10" fmla="*/ 0 w 1800"/>
                <a:gd name="T11" fmla="*/ 0 h 673"/>
                <a:gd name="T12" fmla="*/ 0 60000 65536"/>
                <a:gd name="T13" fmla="*/ 0 60000 65536"/>
                <a:gd name="T14" fmla="*/ 0 60000 65536"/>
                <a:gd name="T15" fmla="*/ 0 60000 65536"/>
                <a:gd name="T16" fmla="*/ 0 60000 65536"/>
                <a:gd name="T17" fmla="*/ 0 60000 65536"/>
                <a:gd name="T18" fmla="*/ 0 w 1800"/>
                <a:gd name="T19" fmla="*/ 0 h 673"/>
                <a:gd name="T20" fmla="*/ 1800 w 1800"/>
                <a:gd name="T21" fmla="*/ 673 h 673"/>
              </a:gdLst>
              <a:ahLst/>
              <a:cxnLst>
                <a:cxn ang="T12">
                  <a:pos x="T0" y="T1"/>
                </a:cxn>
                <a:cxn ang="T13">
                  <a:pos x="T2" y="T3"/>
                </a:cxn>
                <a:cxn ang="T14">
                  <a:pos x="T4" y="T5"/>
                </a:cxn>
                <a:cxn ang="T15">
                  <a:pos x="T6" y="T7"/>
                </a:cxn>
                <a:cxn ang="T16">
                  <a:pos x="T8" y="T9"/>
                </a:cxn>
                <a:cxn ang="T17">
                  <a:pos x="T10" y="T11"/>
                </a:cxn>
              </a:cxnLst>
              <a:rect l="T18" t="T19" r="T20" b="T21"/>
              <a:pathLst>
                <a:path w="1800" h="673">
                  <a:moveTo>
                    <a:pt x="0" y="0"/>
                  </a:moveTo>
                  <a:lnTo>
                    <a:pt x="1800" y="0"/>
                  </a:lnTo>
                  <a:lnTo>
                    <a:pt x="1800" y="673"/>
                  </a:lnTo>
                  <a:lnTo>
                    <a:pt x="0" y="673"/>
                  </a:lnTo>
                  <a:lnTo>
                    <a:pt x="0" y="0"/>
                  </a:lnTo>
                  <a:close/>
                </a:path>
              </a:pathLst>
            </a:custGeom>
            <a:solidFill>
              <a:srgbClr val="E1858C">
                <a:alpha val="50195"/>
              </a:srgbClr>
            </a:solidFill>
            <a:ln w="19050">
              <a:solidFill>
                <a:schemeClr val="bg2"/>
              </a:solidFill>
              <a:round/>
              <a:headEnd/>
              <a:tailEnd/>
            </a:ln>
          </p:spPr>
          <p:txBody>
            <a:bodyPr/>
            <a:lstStyle/>
            <a:p>
              <a:endParaRPr lang="en-US"/>
            </a:p>
          </p:txBody>
        </p:sp>
        <p:sp>
          <p:nvSpPr>
            <p:cNvPr id="29758" name="Rectangle 32"/>
            <p:cNvSpPr>
              <a:spLocks noChangeArrowheads="1"/>
            </p:cNvSpPr>
            <p:nvPr/>
          </p:nvSpPr>
          <p:spPr bwMode="auto">
            <a:xfrm>
              <a:off x="2682" y="2244"/>
              <a:ext cx="948" cy="207"/>
            </a:xfrm>
            <a:prstGeom prst="rect">
              <a:avLst/>
            </a:prstGeom>
            <a:noFill/>
            <a:ln w="9525">
              <a:noFill/>
              <a:miter lim="800000"/>
              <a:headEnd/>
              <a:tailEnd/>
            </a:ln>
          </p:spPr>
          <p:txBody>
            <a:bodyPr lIns="0" tIns="0" rIns="0" bIns="0">
              <a:spAutoFit/>
            </a:bodyPr>
            <a:lstStyle/>
            <a:p>
              <a:pPr algn="ctr" eaLnBrk="0" hangingPunct="0">
                <a:spcBef>
                  <a:spcPct val="0"/>
                </a:spcBef>
              </a:pPr>
              <a:r>
                <a:rPr lang="en-US" sz="1500">
                  <a:solidFill>
                    <a:schemeClr val="bg2"/>
                  </a:solidFill>
                  <a:latin typeface="Times New Roman" pitchFamily="18" charset="0"/>
                </a:rPr>
                <a:t>Thu nhập của người tự làm chủ</a:t>
              </a:r>
            </a:p>
          </p:txBody>
        </p:sp>
      </p:grpSp>
      <p:grpSp>
        <p:nvGrpSpPr>
          <p:cNvPr id="10" name="Group 34"/>
          <p:cNvGrpSpPr>
            <a:grpSpLocks/>
          </p:cNvGrpSpPr>
          <p:nvPr/>
        </p:nvGrpSpPr>
        <p:grpSpPr bwMode="auto">
          <a:xfrm>
            <a:off x="3108325" y="4156075"/>
            <a:ext cx="1428750" cy="249238"/>
            <a:chOff x="1958" y="2575"/>
            <a:chExt cx="900" cy="148"/>
          </a:xfrm>
        </p:grpSpPr>
        <p:sp>
          <p:nvSpPr>
            <p:cNvPr id="29755" name="Freeform 35"/>
            <p:cNvSpPr>
              <a:spLocks/>
            </p:cNvSpPr>
            <p:nvPr/>
          </p:nvSpPr>
          <p:spPr bwMode="auto">
            <a:xfrm>
              <a:off x="1958" y="2575"/>
              <a:ext cx="900" cy="143"/>
            </a:xfrm>
            <a:custGeom>
              <a:avLst/>
              <a:gdLst>
                <a:gd name="T0" fmla="*/ 0 w 1800"/>
                <a:gd name="T1" fmla="*/ 0 h 383"/>
                <a:gd name="T2" fmla="*/ 4 w 1800"/>
                <a:gd name="T3" fmla="*/ 0 h 383"/>
                <a:gd name="T4" fmla="*/ 4 w 1800"/>
                <a:gd name="T5" fmla="*/ 0 h 383"/>
                <a:gd name="T6" fmla="*/ 0 w 1800"/>
                <a:gd name="T7" fmla="*/ 0 h 383"/>
                <a:gd name="T8" fmla="*/ 0 w 1800"/>
                <a:gd name="T9" fmla="*/ 0 h 383"/>
                <a:gd name="T10" fmla="*/ 0 w 1800"/>
                <a:gd name="T11" fmla="*/ 0 h 383"/>
                <a:gd name="T12" fmla="*/ 0 60000 65536"/>
                <a:gd name="T13" fmla="*/ 0 60000 65536"/>
                <a:gd name="T14" fmla="*/ 0 60000 65536"/>
                <a:gd name="T15" fmla="*/ 0 60000 65536"/>
                <a:gd name="T16" fmla="*/ 0 60000 65536"/>
                <a:gd name="T17" fmla="*/ 0 60000 65536"/>
                <a:gd name="T18" fmla="*/ 0 w 1800"/>
                <a:gd name="T19" fmla="*/ 0 h 383"/>
                <a:gd name="T20" fmla="*/ 1800 w 1800"/>
                <a:gd name="T21" fmla="*/ 383 h 383"/>
              </a:gdLst>
              <a:ahLst/>
              <a:cxnLst>
                <a:cxn ang="T12">
                  <a:pos x="T0" y="T1"/>
                </a:cxn>
                <a:cxn ang="T13">
                  <a:pos x="T2" y="T3"/>
                </a:cxn>
                <a:cxn ang="T14">
                  <a:pos x="T4" y="T5"/>
                </a:cxn>
                <a:cxn ang="T15">
                  <a:pos x="T6" y="T7"/>
                </a:cxn>
                <a:cxn ang="T16">
                  <a:pos x="T8" y="T9"/>
                </a:cxn>
                <a:cxn ang="T17">
                  <a:pos x="T10" y="T11"/>
                </a:cxn>
              </a:cxnLst>
              <a:rect l="T18" t="T19" r="T20" b="T21"/>
              <a:pathLst>
                <a:path w="1800" h="383">
                  <a:moveTo>
                    <a:pt x="0" y="0"/>
                  </a:moveTo>
                  <a:lnTo>
                    <a:pt x="1800" y="0"/>
                  </a:lnTo>
                  <a:lnTo>
                    <a:pt x="1800" y="383"/>
                  </a:lnTo>
                  <a:lnTo>
                    <a:pt x="0" y="383"/>
                  </a:lnTo>
                  <a:lnTo>
                    <a:pt x="0" y="0"/>
                  </a:lnTo>
                  <a:close/>
                </a:path>
              </a:pathLst>
            </a:custGeom>
            <a:solidFill>
              <a:srgbClr val="C684EA">
                <a:alpha val="50195"/>
              </a:srgbClr>
            </a:solidFill>
            <a:ln w="19050">
              <a:solidFill>
                <a:schemeClr val="bg2"/>
              </a:solidFill>
              <a:round/>
              <a:headEnd/>
              <a:tailEnd/>
            </a:ln>
          </p:spPr>
          <p:txBody>
            <a:bodyPr/>
            <a:lstStyle/>
            <a:p>
              <a:endParaRPr lang="en-US"/>
            </a:p>
          </p:txBody>
        </p:sp>
        <p:sp>
          <p:nvSpPr>
            <p:cNvPr id="29756" name="Rectangle 36"/>
            <p:cNvSpPr>
              <a:spLocks noChangeArrowheads="1"/>
            </p:cNvSpPr>
            <p:nvPr/>
          </p:nvSpPr>
          <p:spPr bwMode="auto">
            <a:xfrm>
              <a:off x="2208" y="2578"/>
              <a:ext cx="372" cy="145"/>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a:solidFill>
                    <a:schemeClr val="bg2"/>
                  </a:solidFill>
                  <a:latin typeface="Times New Roman" pitchFamily="18" charset="0"/>
                </a:rPr>
                <a:t>Tiền lãi</a:t>
              </a:r>
            </a:p>
          </p:txBody>
        </p:sp>
      </p:grpSp>
      <p:grpSp>
        <p:nvGrpSpPr>
          <p:cNvPr id="11" name="Group 37"/>
          <p:cNvGrpSpPr>
            <a:grpSpLocks/>
          </p:cNvGrpSpPr>
          <p:nvPr/>
        </p:nvGrpSpPr>
        <p:grpSpPr bwMode="auto">
          <a:xfrm>
            <a:off x="3108325" y="4392613"/>
            <a:ext cx="1428750" cy="252412"/>
            <a:chOff x="2670" y="2563"/>
            <a:chExt cx="938" cy="142"/>
          </a:xfrm>
        </p:grpSpPr>
        <p:sp>
          <p:nvSpPr>
            <p:cNvPr id="29753" name="Freeform 38"/>
            <p:cNvSpPr>
              <a:spLocks/>
            </p:cNvSpPr>
            <p:nvPr/>
          </p:nvSpPr>
          <p:spPr bwMode="auto">
            <a:xfrm>
              <a:off x="2670" y="2563"/>
              <a:ext cx="938" cy="142"/>
            </a:xfrm>
            <a:custGeom>
              <a:avLst/>
              <a:gdLst>
                <a:gd name="T0" fmla="*/ 0 w 1803"/>
                <a:gd name="T1" fmla="*/ 0 h 409"/>
                <a:gd name="T2" fmla="*/ 5 w 1803"/>
                <a:gd name="T3" fmla="*/ 0 h 409"/>
                <a:gd name="T4" fmla="*/ 5 w 1803"/>
                <a:gd name="T5" fmla="*/ 0 h 409"/>
                <a:gd name="T6" fmla="*/ 0 w 1803"/>
                <a:gd name="T7" fmla="*/ 0 h 409"/>
                <a:gd name="T8" fmla="*/ 0 w 1803"/>
                <a:gd name="T9" fmla="*/ 0 h 409"/>
                <a:gd name="T10" fmla="*/ 0 w 1803"/>
                <a:gd name="T11" fmla="*/ 0 h 409"/>
                <a:gd name="T12" fmla="*/ 0 60000 65536"/>
                <a:gd name="T13" fmla="*/ 0 60000 65536"/>
                <a:gd name="T14" fmla="*/ 0 60000 65536"/>
                <a:gd name="T15" fmla="*/ 0 60000 65536"/>
                <a:gd name="T16" fmla="*/ 0 60000 65536"/>
                <a:gd name="T17" fmla="*/ 0 60000 65536"/>
                <a:gd name="T18" fmla="*/ 0 w 1803"/>
                <a:gd name="T19" fmla="*/ 0 h 409"/>
                <a:gd name="T20" fmla="*/ 1803 w 1803"/>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1803" h="409">
                  <a:moveTo>
                    <a:pt x="0" y="0"/>
                  </a:moveTo>
                  <a:lnTo>
                    <a:pt x="1803" y="0"/>
                  </a:lnTo>
                  <a:lnTo>
                    <a:pt x="1803" y="409"/>
                  </a:lnTo>
                  <a:lnTo>
                    <a:pt x="0" y="409"/>
                  </a:lnTo>
                  <a:lnTo>
                    <a:pt x="0" y="0"/>
                  </a:lnTo>
                  <a:close/>
                </a:path>
              </a:pathLst>
            </a:custGeom>
            <a:solidFill>
              <a:srgbClr val="CCCCCC"/>
            </a:solidFill>
            <a:ln w="19050">
              <a:solidFill>
                <a:schemeClr val="bg2"/>
              </a:solidFill>
              <a:round/>
              <a:headEnd/>
              <a:tailEnd/>
            </a:ln>
          </p:spPr>
          <p:txBody>
            <a:bodyPr/>
            <a:lstStyle/>
            <a:p>
              <a:endParaRPr lang="en-US"/>
            </a:p>
          </p:txBody>
        </p:sp>
        <p:sp>
          <p:nvSpPr>
            <p:cNvPr id="29754" name="Rectangle 39"/>
            <p:cNvSpPr>
              <a:spLocks noChangeArrowheads="1"/>
            </p:cNvSpPr>
            <p:nvPr/>
          </p:nvSpPr>
          <p:spPr bwMode="auto">
            <a:xfrm>
              <a:off x="2904" y="2568"/>
              <a:ext cx="478" cy="130"/>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a:solidFill>
                    <a:srgbClr val="000000"/>
                  </a:solidFill>
                  <a:latin typeface="Times New Roman" pitchFamily="18" charset="0"/>
                </a:rPr>
                <a:t>Tiền thuê</a:t>
              </a:r>
              <a:endParaRPr lang="en-US" sz="1500">
                <a:latin typeface="Times New Roman" pitchFamily="18" charset="0"/>
              </a:endParaRPr>
            </a:p>
          </p:txBody>
        </p:sp>
      </p:grpSp>
      <p:grpSp>
        <p:nvGrpSpPr>
          <p:cNvPr id="12" name="Group 40"/>
          <p:cNvGrpSpPr>
            <a:grpSpLocks/>
          </p:cNvGrpSpPr>
          <p:nvPr/>
        </p:nvGrpSpPr>
        <p:grpSpPr bwMode="auto">
          <a:xfrm>
            <a:off x="3108325" y="4652963"/>
            <a:ext cx="1428750" cy="315912"/>
            <a:chOff x="1958" y="2901"/>
            <a:chExt cx="900" cy="199"/>
          </a:xfrm>
        </p:grpSpPr>
        <p:sp>
          <p:nvSpPr>
            <p:cNvPr id="29751" name="Freeform 41"/>
            <p:cNvSpPr>
              <a:spLocks/>
            </p:cNvSpPr>
            <p:nvPr/>
          </p:nvSpPr>
          <p:spPr bwMode="auto">
            <a:xfrm>
              <a:off x="1958" y="2901"/>
              <a:ext cx="900" cy="199"/>
            </a:xfrm>
            <a:custGeom>
              <a:avLst/>
              <a:gdLst>
                <a:gd name="T0" fmla="*/ 0 w 1800"/>
                <a:gd name="T1" fmla="*/ 0 h 633"/>
                <a:gd name="T2" fmla="*/ 4 w 1800"/>
                <a:gd name="T3" fmla="*/ 0 h 633"/>
                <a:gd name="T4" fmla="*/ 4 w 1800"/>
                <a:gd name="T5" fmla="*/ 0 h 633"/>
                <a:gd name="T6" fmla="*/ 0 w 1800"/>
                <a:gd name="T7" fmla="*/ 0 h 633"/>
                <a:gd name="T8" fmla="*/ 0 w 1800"/>
                <a:gd name="T9" fmla="*/ 0 h 633"/>
                <a:gd name="T10" fmla="*/ 0 w 1800"/>
                <a:gd name="T11" fmla="*/ 0 h 633"/>
                <a:gd name="T12" fmla="*/ 0 60000 65536"/>
                <a:gd name="T13" fmla="*/ 0 60000 65536"/>
                <a:gd name="T14" fmla="*/ 0 60000 65536"/>
                <a:gd name="T15" fmla="*/ 0 60000 65536"/>
                <a:gd name="T16" fmla="*/ 0 60000 65536"/>
                <a:gd name="T17" fmla="*/ 0 60000 65536"/>
                <a:gd name="T18" fmla="*/ 0 w 1800"/>
                <a:gd name="T19" fmla="*/ 0 h 633"/>
                <a:gd name="T20" fmla="*/ 1800 w 1800"/>
                <a:gd name="T21" fmla="*/ 633 h 633"/>
              </a:gdLst>
              <a:ahLst/>
              <a:cxnLst>
                <a:cxn ang="T12">
                  <a:pos x="T0" y="T1"/>
                </a:cxn>
                <a:cxn ang="T13">
                  <a:pos x="T2" y="T3"/>
                </a:cxn>
                <a:cxn ang="T14">
                  <a:pos x="T4" y="T5"/>
                </a:cxn>
                <a:cxn ang="T15">
                  <a:pos x="T6" y="T7"/>
                </a:cxn>
                <a:cxn ang="T16">
                  <a:pos x="T8" y="T9"/>
                </a:cxn>
                <a:cxn ang="T17">
                  <a:pos x="T10" y="T11"/>
                </a:cxn>
              </a:cxnLst>
              <a:rect l="T18" t="T19" r="T20" b="T21"/>
              <a:pathLst>
                <a:path w="1800" h="633">
                  <a:moveTo>
                    <a:pt x="0" y="0"/>
                  </a:moveTo>
                  <a:lnTo>
                    <a:pt x="1800" y="0"/>
                  </a:lnTo>
                  <a:lnTo>
                    <a:pt x="1800" y="633"/>
                  </a:lnTo>
                  <a:lnTo>
                    <a:pt x="0" y="633"/>
                  </a:lnTo>
                  <a:lnTo>
                    <a:pt x="0" y="0"/>
                  </a:lnTo>
                  <a:close/>
                </a:path>
              </a:pathLst>
            </a:custGeom>
            <a:solidFill>
              <a:srgbClr val="C684EA">
                <a:alpha val="50195"/>
              </a:srgbClr>
            </a:solidFill>
            <a:ln w="19050">
              <a:solidFill>
                <a:schemeClr val="bg2"/>
              </a:solidFill>
              <a:round/>
              <a:headEnd/>
              <a:tailEnd/>
            </a:ln>
          </p:spPr>
          <p:txBody>
            <a:bodyPr/>
            <a:lstStyle/>
            <a:p>
              <a:endParaRPr lang="en-US"/>
            </a:p>
          </p:txBody>
        </p:sp>
        <p:sp>
          <p:nvSpPr>
            <p:cNvPr id="29752" name="Rectangle 42"/>
            <p:cNvSpPr>
              <a:spLocks noChangeArrowheads="1"/>
            </p:cNvSpPr>
            <p:nvPr/>
          </p:nvSpPr>
          <p:spPr bwMode="auto">
            <a:xfrm>
              <a:off x="2081" y="2920"/>
              <a:ext cx="703" cy="145"/>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500">
                  <a:solidFill>
                    <a:srgbClr val="000000"/>
                  </a:solidFill>
                  <a:latin typeface="Times New Roman" pitchFamily="18" charset="0"/>
                </a:rPr>
                <a:t>Lợi nhuận DN</a:t>
              </a:r>
              <a:endParaRPr lang="en-US" sz="1500">
                <a:latin typeface="Times New Roman" pitchFamily="18" charset="0"/>
              </a:endParaRPr>
            </a:p>
          </p:txBody>
        </p:sp>
      </p:grpSp>
      <p:sp>
        <p:nvSpPr>
          <p:cNvPr id="156715" name="Freeform 43"/>
          <p:cNvSpPr>
            <a:spLocks/>
          </p:cNvSpPr>
          <p:nvPr/>
        </p:nvSpPr>
        <p:spPr bwMode="auto">
          <a:xfrm>
            <a:off x="1636713" y="1333500"/>
            <a:ext cx="1435100" cy="3635375"/>
          </a:xfrm>
          <a:custGeom>
            <a:avLst/>
            <a:gdLst>
              <a:gd name="T0" fmla="*/ 0 w 1808"/>
              <a:gd name="T1" fmla="*/ 0 h 6869"/>
              <a:gd name="T2" fmla="*/ 2147483647 w 1808"/>
              <a:gd name="T3" fmla="*/ 0 h 6869"/>
              <a:gd name="T4" fmla="*/ 2147483647 w 1808"/>
              <a:gd name="T5" fmla="*/ 2147483647 h 6869"/>
              <a:gd name="T6" fmla="*/ 0 w 1808"/>
              <a:gd name="T7" fmla="*/ 2147483647 h 6869"/>
              <a:gd name="T8" fmla="*/ 0 w 1808"/>
              <a:gd name="T9" fmla="*/ 0 h 6869"/>
              <a:gd name="T10" fmla="*/ 0 w 1808"/>
              <a:gd name="T11" fmla="*/ 0 h 6869"/>
              <a:gd name="T12" fmla="*/ 0 60000 65536"/>
              <a:gd name="T13" fmla="*/ 0 60000 65536"/>
              <a:gd name="T14" fmla="*/ 0 60000 65536"/>
              <a:gd name="T15" fmla="*/ 0 60000 65536"/>
              <a:gd name="T16" fmla="*/ 0 60000 65536"/>
              <a:gd name="T17" fmla="*/ 0 60000 65536"/>
              <a:gd name="T18" fmla="*/ 0 w 1808"/>
              <a:gd name="T19" fmla="*/ 0 h 6869"/>
              <a:gd name="T20" fmla="*/ 1808 w 1808"/>
              <a:gd name="T21" fmla="*/ 6869 h 6869"/>
            </a:gdLst>
            <a:ahLst/>
            <a:cxnLst>
              <a:cxn ang="T12">
                <a:pos x="T0" y="T1"/>
              </a:cxn>
              <a:cxn ang="T13">
                <a:pos x="T2" y="T3"/>
              </a:cxn>
              <a:cxn ang="T14">
                <a:pos x="T4" y="T5"/>
              </a:cxn>
              <a:cxn ang="T15">
                <a:pos x="T6" y="T7"/>
              </a:cxn>
              <a:cxn ang="T16">
                <a:pos x="T8" y="T9"/>
              </a:cxn>
              <a:cxn ang="T17">
                <a:pos x="T10" y="T11"/>
              </a:cxn>
            </a:cxnLst>
            <a:rect l="T18" t="T19" r="T20" b="T21"/>
            <a:pathLst>
              <a:path w="1808" h="6869">
                <a:moveTo>
                  <a:pt x="0" y="0"/>
                </a:moveTo>
                <a:lnTo>
                  <a:pt x="1808" y="0"/>
                </a:lnTo>
                <a:lnTo>
                  <a:pt x="1808" y="6869"/>
                </a:lnTo>
                <a:lnTo>
                  <a:pt x="0" y="6869"/>
                </a:lnTo>
                <a:lnTo>
                  <a:pt x="0" y="0"/>
                </a:lnTo>
                <a:close/>
              </a:path>
            </a:pathLst>
          </a:custGeom>
          <a:solidFill>
            <a:srgbClr val="F2AF42">
              <a:alpha val="50195"/>
            </a:srgbClr>
          </a:solidFill>
          <a:ln w="19050">
            <a:solidFill>
              <a:schemeClr val="bg2"/>
            </a:solidFill>
            <a:round/>
            <a:headEnd/>
            <a:tailEnd/>
          </a:ln>
        </p:spPr>
        <p:txBody>
          <a:bodyPr/>
          <a:lstStyle/>
          <a:p>
            <a:endParaRPr lang="en-US"/>
          </a:p>
        </p:txBody>
      </p:sp>
      <p:grpSp>
        <p:nvGrpSpPr>
          <p:cNvPr id="13" name="Group 44"/>
          <p:cNvGrpSpPr>
            <a:grpSpLocks/>
          </p:cNvGrpSpPr>
          <p:nvPr/>
        </p:nvGrpSpPr>
        <p:grpSpPr bwMode="auto">
          <a:xfrm>
            <a:off x="4791075" y="1682750"/>
            <a:ext cx="847725" cy="1476375"/>
            <a:chOff x="3102" y="976"/>
            <a:chExt cx="534" cy="930"/>
          </a:xfrm>
        </p:grpSpPr>
        <p:sp>
          <p:nvSpPr>
            <p:cNvPr id="29749" name="Rectangle 45"/>
            <p:cNvSpPr>
              <a:spLocks noChangeArrowheads="1"/>
            </p:cNvSpPr>
            <p:nvPr/>
          </p:nvSpPr>
          <p:spPr bwMode="auto">
            <a:xfrm>
              <a:off x="3102" y="976"/>
              <a:ext cx="447" cy="145"/>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b="1">
                  <a:solidFill>
                    <a:srgbClr val="FF0066"/>
                  </a:solidFill>
                  <a:latin typeface="Times New Roman" pitchFamily="18" charset="0"/>
                </a:rPr>
                <a:t>– TRỪ –</a:t>
              </a:r>
            </a:p>
          </p:txBody>
        </p:sp>
        <p:sp>
          <p:nvSpPr>
            <p:cNvPr id="29750" name="Rectangle 46"/>
            <p:cNvSpPr>
              <a:spLocks noChangeArrowheads="1"/>
            </p:cNvSpPr>
            <p:nvPr/>
          </p:nvSpPr>
          <p:spPr bwMode="auto">
            <a:xfrm>
              <a:off x="3105" y="1121"/>
              <a:ext cx="531" cy="785"/>
            </a:xfrm>
            <a:prstGeom prst="rect">
              <a:avLst/>
            </a:prstGeom>
            <a:noFill/>
            <a:ln w="9525">
              <a:noFill/>
              <a:miter lim="800000"/>
              <a:headEnd/>
              <a:tailEnd/>
            </a:ln>
          </p:spPr>
          <p:txBody>
            <a:bodyPr lIns="0" tIns="0" rIns="0" bIns="0">
              <a:spAutoFit/>
            </a:bodyPr>
            <a:lstStyle/>
            <a:p>
              <a:pPr eaLnBrk="0" hangingPunct="0">
                <a:lnSpc>
                  <a:spcPct val="90000"/>
                </a:lnSpc>
                <a:spcBef>
                  <a:spcPct val="0"/>
                </a:spcBef>
              </a:pPr>
              <a:r>
                <a:rPr lang="en-US" sz="1500">
                  <a:solidFill>
                    <a:srgbClr val="000000"/>
                  </a:solidFill>
                  <a:latin typeface="Times New Roman" pitchFamily="18" charset="0"/>
                </a:rPr>
                <a:t>Lợi nhuận DN và thuế, bảo hiểm xã hội</a:t>
              </a:r>
            </a:p>
            <a:p>
              <a:pPr eaLnBrk="0" hangingPunct="0">
                <a:lnSpc>
                  <a:spcPct val="90000"/>
                </a:lnSpc>
                <a:spcBef>
                  <a:spcPct val="0"/>
                </a:spcBef>
              </a:pPr>
              <a:endParaRPr lang="en-US" sz="1500">
                <a:solidFill>
                  <a:srgbClr val="000000"/>
                </a:solidFill>
                <a:latin typeface="Times New Roman" pitchFamily="18" charset="0"/>
              </a:endParaRPr>
            </a:p>
          </p:txBody>
        </p:sp>
      </p:grpSp>
      <p:sp>
        <p:nvSpPr>
          <p:cNvPr id="156719" name="Rectangle 47"/>
          <p:cNvSpPr>
            <a:spLocks noChangeArrowheads="1"/>
          </p:cNvSpPr>
          <p:nvPr/>
        </p:nvSpPr>
        <p:spPr bwMode="auto">
          <a:xfrm>
            <a:off x="625475" y="5111750"/>
            <a:ext cx="455613" cy="171450"/>
          </a:xfrm>
          <a:prstGeom prst="rect">
            <a:avLst/>
          </a:prstGeom>
          <a:noFill/>
          <a:ln w="9525">
            <a:noFill/>
            <a:miter lim="800000"/>
            <a:headEnd/>
            <a:tailEnd/>
          </a:ln>
        </p:spPr>
        <p:txBody>
          <a:bodyPr wrap="none" lIns="0" tIns="0" rIns="0" bIns="0">
            <a:spAutoFit/>
          </a:bodyPr>
          <a:lstStyle/>
          <a:p>
            <a:pPr algn="ctr" eaLnBrk="0" hangingPunct="0">
              <a:lnSpc>
                <a:spcPct val="70000"/>
              </a:lnSpc>
              <a:spcBef>
                <a:spcPct val="0"/>
              </a:spcBef>
            </a:pPr>
            <a:r>
              <a:rPr lang="en-US" sz="1600">
                <a:solidFill>
                  <a:srgbClr val="000000"/>
                </a:solidFill>
                <a:latin typeface="Times New Roman" pitchFamily="18" charset="0"/>
              </a:rPr>
              <a:t>GDP </a:t>
            </a:r>
          </a:p>
        </p:txBody>
      </p:sp>
      <p:sp>
        <p:nvSpPr>
          <p:cNvPr id="29712" name="Rectangle 48"/>
          <p:cNvSpPr>
            <a:spLocks noChangeArrowheads="1"/>
          </p:cNvSpPr>
          <p:nvPr/>
        </p:nvSpPr>
        <p:spPr bwMode="auto">
          <a:xfrm>
            <a:off x="996950" y="5200650"/>
            <a:ext cx="50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 </a:t>
            </a:r>
            <a:endParaRPr lang="en-US" sz="1600">
              <a:latin typeface="Times New Roman" pitchFamily="18" charset="0"/>
            </a:endParaRPr>
          </a:p>
        </p:txBody>
      </p:sp>
      <p:sp>
        <p:nvSpPr>
          <p:cNvPr id="156721" name="Rectangle 49"/>
          <p:cNvSpPr>
            <a:spLocks noChangeArrowheads="1"/>
          </p:cNvSpPr>
          <p:nvPr/>
        </p:nvSpPr>
        <p:spPr bwMode="auto">
          <a:xfrm>
            <a:off x="466725" y="5260975"/>
            <a:ext cx="6604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$10,208</a:t>
            </a:r>
            <a:endParaRPr lang="en-US" sz="1600">
              <a:latin typeface="Times New Roman" pitchFamily="18" charset="0"/>
            </a:endParaRPr>
          </a:p>
        </p:txBody>
      </p:sp>
      <p:sp>
        <p:nvSpPr>
          <p:cNvPr id="156722" name="Rectangle 50"/>
          <p:cNvSpPr>
            <a:spLocks noChangeArrowheads="1"/>
          </p:cNvSpPr>
          <p:nvPr/>
        </p:nvSpPr>
        <p:spPr bwMode="auto">
          <a:xfrm>
            <a:off x="1992313" y="5260975"/>
            <a:ext cx="6604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$10,203</a:t>
            </a:r>
            <a:endParaRPr lang="en-US" sz="1600">
              <a:latin typeface="Times New Roman" pitchFamily="18" charset="0"/>
            </a:endParaRPr>
          </a:p>
        </p:txBody>
      </p:sp>
      <p:sp>
        <p:nvSpPr>
          <p:cNvPr id="156723" name="Rectangle 51"/>
          <p:cNvSpPr>
            <a:spLocks noChangeArrowheads="1"/>
          </p:cNvSpPr>
          <p:nvPr/>
        </p:nvSpPr>
        <p:spPr bwMode="auto">
          <a:xfrm>
            <a:off x="3352800" y="5054600"/>
            <a:ext cx="1025525" cy="246063"/>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TN quốc gia</a:t>
            </a:r>
          </a:p>
        </p:txBody>
      </p:sp>
      <p:sp>
        <p:nvSpPr>
          <p:cNvPr id="29716" name="Rectangle 52"/>
          <p:cNvSpPr>
            <a:spLocks noChangeArrowheads="1"/>
          </p:cNvSpPr>
          <p:nvPr/>
        </p:nvSpPr>
        <p:spPr bwMode="auto">
          <a:xfrm>
            <a:off x="3783013" y="5200650"/>
            <a:ext cx="50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 </a:t>
            </a:r>
            <a:endParaRPr lang="en-US" sz="1600">
              <a:latin typeface="Times New Roman" pitchFamily="18" charset="0"/>
            </a:endParaRPr>
          </a:p>
        </p:txBody>
      </p:sp>
      <p:sp>
        <p:nvSpPr>
          <p:cNvPr id="156725" name="Rectangle 53"/>
          <p:cNvSpPr>
            <a:spLocks noChangeArrowheads="1"/>
          </p:cNvSpPr>
          <p:nvPr/>
        </p:nvSpPr>
        <p:spPr bwMode="auto">
          <a:xfrm>
            <a:off x="3535363" y="5260975"/>
            <a:ext cx="558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$8,218</a:t>
            </a:r>
            <a:endParaRPr lang="en-US" sz="1600">
              <a:latin typeface="Times New Roman" pitchFamily="18" charset="0"/>
            </a:endParaRPr>
          </a:p>
        </p:txBody>
      </p:sp>
      <p:sp>
        <p:nvSpPr>
          <p:cNvPr id="156726" name="Rectangle 54"/>
          <p:cNvSpPr>
            <a:spLocks noChangeArrowheads="1"/>
          </p:cNvSpPr>
          <p:nvPr/>
        </p:nvSpPr>
        <p:spPr bwMode="auto">
          <a:xfrm>
            <a:off x="6205538" y="5064125"/>
            <a:ext cx="957262" cy="246063"/>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TN cá nhân</a:t>
            </a:r>
            <a:endParaRPr lang="en-US" sz="1600">
              <a:latin typeface="Times New Roman" pitchFamily="18" charset="0"/>
            </a:endParaRPr>
          </a:p>
        </p:txBody>
      </p:sp>
      <p:sp>
        <p:nvSpPr>
          <p:cNvPr id="29719" name="Rectangle 55"/>
          <p:cNvSpPr>
            <a:spLocks noChangeArrowheads="1"/>
          </p:cNvSpPr>
          <p:nvPr/>
        </p:nvSpPr>
        <p:spPr bwMode="auto">
          <a:xfrm>
            <a:off x="6500813" y="5200650"/>
            <a:ext cx="50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 </a:t>
            </a:r>
            <a:endParaRPr lang="en-US" sz="1600">
              <a:latin typeface="Times New Roman" pitchFamily="18" charset="0"/>
            </a:endParaRPr>
          </a:p>
        </p:txBody>
      </p:sp>
      <p:sp>
        <p:nvSpPr>
          <p:cNvPr id="156728" name="Rectangle 56"/>
          <p:cNvSpPr>
            <a:spLocks noChangeArrowheads="1"/>
          </p:cNvSpPr>
          <p:nvPr/>
        </p:nvSpPr>
        <p:spPr bwMode="auto">
          <a:xfrm>
            <a:off x="6334125" y="5260975"/>
            <a:ext cx="558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$8,724</a:t>
            </a:r>
            <a:endParaRPr lang="en-US" sz="1600">
              <a:latin typeface="Times New Roman" pitchFamily="18" charset="0"/>
            </a:endParaRPr>
          </a:p>
        </p:txBody>
      </p:sp>
      <p:sp>
        <p:nvSpPr>
          <p:cNvPr id="156729" name="Rectangle 57"/>
          <p:cNvSpPr>
            <a:spLocks noChangeArrowheads="1"/>
          </p:cNvSpPr>
          <p:nvPr/>
        </p:nvSpPr>
        <p:spPr bwMode="auto">
          <a:xfrm>
            <a:off x="7620000" y="5064125"/>
            <a:ext cx="1082675" cy="246063"/>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TN khả dụng</a:t>
            </a:r>
          </a:p>
        </p:txBody>
      </p:sp>
      <p:sp>
        <p:nvSpPr>
          <p:cNvPr id="29722" name="Rectangle 58"/>
          <p:cNvSpPr>
            <a:spLocks noChangeArrowheads="1"/>
          </p:cNvSpPr>
          <p:nvPr/>
        </p:nvSpPr>
        <p:spPr bwMode="auto">
          <a:xfrm>
            <a:off x="7366000" y="5200650"/>
            <a:ext cx="50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 </a:t>
            </a:r>
            <a:endParaRPr lang="en-US" sz="1600">
              <a:latin typeface="Times New Roman" pitchFamily="18" charset="0"/>
            </a:endParaRPr>
          </a:p>
        </p:txBody>
      </p:sp>
      <p:sp>
        <p:nvSpPr>
          <p:cNvPr id="156731" name="Rectangle 59"/>
          <p:cNvSpPr>
            <a:spLocks noChangeArrowheads="1"/>
          </p:cNvSpPr>
          <p:nvPr/>
        </p:nvSpPr>
        <p:spPr bwMode="auto">
          <a:xfrm>
            <a:off x="7896225" y="5260975"/>
            <a:ext cx="558800" cy="244475"/>
          </a:xfrm>
          <a:prstGeom prst="rect">
            <a:avLst/>
          </a:prstGeom>
          <a:noFill/>
          <a:ln w="9525">
            <a:noFill/>
            <a:miter lim="800000"/>
            <a:headEnd/>
            <a:tailEnd/>
          </a:ln>
        </p:spPr>
        <p:txBody>
          <a:bodyPr wrap="none" lIns="0" tIns="0" rIns="0" bIns="0">
            <a:spAutoFit/>
          </a:bodyPr>
          <a:lstStyle/>
          <a:p>
            <a:pPr eaLnBrk="0" hangingPunct="0">
              <a:spcBef>
                <a:spcPct val="0"/>
              </a:spcBef>
            </a:pPr>
            <a:r>
              <a:rPr lang="en-US" sz="1600">
                <a:solidFill>
                  <a:srgbClr val="000000"/>
                </a:solidFill>
                <a:latin typeface="Times New Roman" pitchFamily="18" charset="0"/>
              </a:rPr>
              <a:t>$7,417</a:t>
            </a:r>
            <a:endParaRPr lang="en-US" sz="1600">
              <a:latin typeface="Times New Roman" pitchFamily="18" charset="0"/>
            </a:endParaRPr>
          </a:p>
        </p:txBody>
      </p:sp>
      <p:sp>
        <p:nvSpPr>
          <p:cNvPr id="156732" name="Freeform 60"/>
          <p:cNvSpPr>
            <a:spLocks/>
          </p:cNvSpPr>
          <p:nvPr/>
        </p:nvSpPr>
        <p:spPr bwMode="auto">
          <a:xfrm>
            <a:off x="1638300" y="1162050"/>
            <a:ext cx="1433513" cy="171450"/>
          </a:xfrm>
          <a:custGeom>
            <a:avLst/>
            <a:gdLst>
              <a:gd name="T0" fmla="*/ 0 w 1809"/>
              <a:gd name="T1" fmla="*/ 0 h 263"/>
              <a:gd name="T2" fmla="*/ 2147483647 w 1809"/>
              <a:gd name="T3" fmla="*/ 0 h 263"/>
              <a:gd name="T4" fmla="*/ 2147483647 w 1809"/>
              <a:gd name="T5" fmla="*/ 2147483647 h 263"/>
              <a:gd name="T6" fmla="*/ 0 w 1809"/>
              <a:gd name="T7" fmla="*/ 2147483647 h 263"/>
              <a:gd name="T8" fmla="*/ 0 w 1809"/>
              <a:gd name="T9" fmla="*/ 0 h 263"/>
              <a:gd name="T10" fmla="*/ 0 w 1809"/>
              <a:gd name="T11" fmla="*/ 0 h 263"/>
              <a:gd name="T12" fmla="*/ 0 60000 65536"/>
              <a:gd name="T13" fmla="*/ 0 60000 65536"/>
              <a:gd name="T14" fmla="*/ 0 60000 65536"/>
              <a:gd name="T15" fmla="*/ 0 60000 65536"/>
              <a:gd name="T16" fmla="*/ 0 60000 65536"/>
              <a:gd name="T17" fmla="*/ 0 60000 65536"/>
              <a:gd name="T18" fmla="*/ 0 w 1809"/>
              <a:gd name="T19" fmla="*/ 0 h 263"/>
              <a:gd name="T20" fmla="*/ 1809 w 1809"/>
              <a:gd name="T21" fmla="*/ 263 h 263"/>
            </a:gdLst>
            <a:ahLst/>
            <a:cxnLst>
              <a:cxn ang="T12">
                <a:pos x="T0" y="T1"/>
              </a:cxn>
              <a:cxn ang="T13">
                <a:pos x="T2" y="T3"/>
              </a:cxn>
              <a:cxn ang="T14">
                <a:pos x="T4" y="T5"/>
              </a:cxn>
              <a:cxn ang="T15">
                <a:pos x="T6" y="T7"/>
              </a:cxn>
              <a:cxn ang="T16">
                <a:pos x="T8" y="T9"/>
              </a:cxn>
              <a:cxn ang="T17">
                <a:pos x="T10" y="T11"/>
              </a:cxn>
            </a:cxnLst>
            <a:rect l="T18" t="T19" r="T20" b="T21"/>
            <a:pathLst>
              <a:path w="1809" h="263">
                <a:moveTo>
                  <a:pt x="0" y="0"/>
                </a:moveTo>
                <a:lnTo>
                  <a:pt x="1809" y="0"/>
                </a:lnTo>
                <a:lnTo>
                  <a:pt x="1809" y="263"/>
                </a:lnTo>
                <a:lnTo>
                  <a:pt x="0" y="263"/>
                </a:lnTo>
                <a:lnTo>
                  <a:pt x="0" y="0"/>
                </a:lnTo>
                <a:close/>
              </a:path>
            </a:pathLst>
          </a:custGeom>
          <a:solidFill>
            <a:schemeClr val="bg1"/>
          </a:solidFill>
          <a:ln w="19050">
            <a:solidFill>
              <a:schemeClr val="bg2"/>
            </a:solidFill>
            <a:prstDash val="sysDot"/>
            <a:round/>
            <a:headEnd/>
            <a:tailEnd/>
          </a:ln>
        </p:spPr>
        <p:txBody>
          <a:bodyPr/>
          <a:lstStyle/>
          <a:p>
            <a:endParaRPr lang="en-US"/>
          </a:p>
        </p:txBody>
      </p:sp>
      <p:sp>
        <p:nvSpPr>
          <p:cNvPr id="156733" name="AutoShape 61"/>
          <p:cNvSpPr>
            <a:spLocks noChangeArrowheads="1"/>
          </p:cNvSpPr>
          <p:nvPr/>
        </p:nvSpPr>
        <p:spPr bwMode="auto">
          <a:xfrm>
            <a:off x="4800600" y="3270250"/>
            <a:ext cx="609600" cy="228600"/>
          </a:xfrm>
          <a:prstGeom prst="rightArrow">
            <a:avLst>
              <a:gd name="adj1" fmla="val 50000"/>
              <a:gd name="adj2" fmla="val 66667"/>
            </a:avLst>
          </a:prstGeom>
          <a:solidFill>
            <a:srgbClr val="080808"/>
          </a:solidFill>
          <a:ln w="19050" cap="rnd">
            <a:noFill/>
            <a:prstDash val="sysDot"/>
            <a:miter lim="800000"/>
            <a:headEnd/>
            <a:tailEnd type="none" w="lg" len="lg"/>
          </a:ln>
        </p:spPr>
        <p:txBody>
          <a:bodyPr wrap="none" anchor="ctr">
            <a:spAutoFit/>
          </a:bodyPr>
          <a:lstStyle/>
          <a:p>
            <a:endParaRPr lang="en-US"/>
          </a:p>
        </p:txBody>
      </p:sp>
      <p:sp>
        <p:nvSpPr>
          <p:cNvPr id="156734" name="Rectangle 62"/>
          <p:cNvSpPr>
            <a:spLocks noChangeArrowheads="1"/>
          </p:cNvSpPr>
          <p:nvPr/>
        </p:nvSpPr>
        <p:spPr bwMode="auto">
          <a:xfrm>
            <a:off x="1600200" y="5572125"/>
            <a:ext cx="7391400" cy="279400"/>
          </a:xfrm>
          <a:prstGeom prst="rect">
            <a:avLst/>
          </a:prstGeom>
          <a:noFill/>
          <a:ln w="9525">
            <a:noFill/>
            <a:miter lim="800000"/>
            <a:headEnd/>
            <a:tailEnd/>
          </a:ln>
        </p:spPr>
        <p:txBody>
          <a:bodyPr lIns="92075" tIns="46038" rIns="92075" bIns="46038"/>
          <a:lstStyle/>
          <a:p>
            <a:pPr marL="342900" indent="-342900">
              <a:lnSpc>
                <a:spcPct val="80000"/>
              </a:lnSpc>
            </a:pPr>
            <a:r>
              <a:rPr lang="en-US" sz="2000" b="1">
                <a:solidFill>
                  <a:srgbClr val="000000"/>
                </a:solidFill>
                <a:cs typeface="Arial" charset="0"/>
              </a:rPr>
              <a:t>5 cách khác nhau để đo lường thu nhập quốc gia.</a:t>
            </a:r>
          </a:p>
        </p:txBody>
      </p:sp>
      <p:sp>
        <p:nvSpPr>
          <p:cNvPr id="156735" name="Rectangle 63"/>
          <p:cNvSpPr>
            <a:spLocks noChangeArrowheads="1"/>
          </p:cNvSpPr>
          <p:nvPr/>
        </p:nvSpPr>
        <p:spPr bwMode="auto">
          <a:xfrm>
            <a:off x="0" y="5867400"/>
            <a:ext cx="9144000" cy="736600"/>
          </a:xfrm>
          <a:prstGeom prst="rect">
            <a:avLst/>
          </a:prstGeom>
          <a:noFill/>
          <a:ln w="9525">
            <a:noFill/>
            <a:miter lim="800000"/>
            <a:headEnd/>
            <a:tailEnd/>
          </a:ln>
        </p:spPr>
        <p:txBody>
          <a:bodyPr lIns="92075" tIns="46038" rIns="92075" bIns="46038"/>
          <a:lstStyle/>
          <a:p>
            <a:pPr marL="342900" indent="-342900" algn="ctr"/>
            <a:r>
              <a:rPr lang="en-US" sz="1600">
                <a:solidFill>
                  <a:srgbClr val="000000"/>
                </a:solidFill>
                <a:cs typeface="Arial" charset="0"/>
              </a:rPr>
              <a:t>Trải từ khái niệm </a:t>
            </a:r>
            <a:r>
              <a:rPr lang="en-US" sz="1600" b="1" i="1">
                <a:solidFill>
                  <a:srgbClr val="000000"/>
                </a:solidFill>
                <a:cs typeface="Arial" charset="0"/>
              </a:rPr>
              <a:t>GDP</a:t>
            </a:r>
            <a:r>
              <a:rPr lang="en-US" sz="1600">
                <a:solidFill>
                  <a:srgbClr val="000000"/>
                </a:solidFill>
                <a:cs typeface="Arial" charset="0"/>
              </a:rPr>
              <a:t> (rộng nhất) đến </a:t>
            </a:r>
            <a:r>
              <a:rPr lang="en-US" sz="1600" b="1" i="1">
                <a:solidFill>
                  <a:srgbClr val="000000"/>
                </a:solidFill>
                <a:cs typeface="Arial" charset="0"/>
              </a:rPr>
              <a:t>Thu nhập khả dụng </a:t>
            </a:r>
            <a:r>
              <a:rPr lang="en-US" sz="1600" i="1">
                <a:solidFill>
                  <a:srgbClr val="000000"/>
                </a:solidFill>
                <a:cs typeface="Arial" charset="0"/>
              </a:rPr>
              <a:t>(Là phần còn lại để hộ gia đình dùng để tiêu dùng hay tiết kiệm)</a:t>
            </a:r>
            <a:r>
              <a:rPr lang="en-US" sz="1600">
                <a:solidFill>
                  <a:srgbClr val="000000"/>
                </a:solidFill>
                <a:cs typeface="Arial" charset="0"/>
              </a:rPr>
              <a:t>.</a:t>
            </a:r>
          </a:p>
        </p:txBody>
      </p:sp>
      <p:sp>
        <p:nvSpPr>
          <p:cNvPr id="29728" name="Rectangle 64"/>
          <p:cNvSpPr>
            <a:spLocks noChangeArrowheads="1"/>
          </p:cNvSpPr>
          <p:nvPr/>
        </p:nvSpPr>
        <p:spPr bwMode="auto">
          <a:xfrm>
            <a:off x="914400" y="142875"/>
            <a:ext cx="7391400" cy="393700"/>
          </a:xfrm>
          <a:prstGeom prst="rect">
            <a:avLst/>
          </a:prstGeom>
          <a:noFill/>
          <a:ln w="9525">
            <a:noFill/>
            <a:miter lim="800000"/>
            <a:headEnd/>
            <a:tailEnd/>
          </a:ln>
        </p:spPr>
        <p:txBody>
          <a:bodyPr lIns="92075" tIns="46038" rIns="92075" bIns="46038"/>
          <a:lstStyle/>
          <a:p>
            <a:pPr marL="342900" indent="-342900">
              <a:lnSpc>
                <a:spcPct val="60000"/>
              </a:lnSpc>
            </a:pPr>
            <a:r>
              <a:rPr lang="en-US" sz="3400">
                <a:solidFill>
                  <a:srgbClr val="A71409"/>
                </a:solidFill>
                <a:latin typeface="Arial Black" pitchFamily="34" charset="0"/>
              </a:rPr>
              <a:t>5 Cách đo thu nhập quốc gia</a:t>
            </a:r>
          </a:p>
        </p:txBody>
      </p:sp>
      <p:grpSp>
        <p:nvGrpSpPr>
          <p:cNvPr id="14" name="Group 65"/>
          <p:cNvGrpSpPr>
            <a:grpSpLocks/>
          </p:cNvGrpSpPr>
          <p:nvPr/>
        </p:nvGrpSpPr>
        <p:grpSpPr bwMode="auto">
          <a:xfrm>
            <a:off x="7392988" y="1724025"/>
            <a:ext cx="1433512" cy="474663"/>
            <a:chOff x="4657" y="1056"/>
            <a:chExt cx="903" cy="299"/>
          </a:xfrm>
        </p:grpSpPr>
        <p:sp>
          <p:nvSpPr>
            <p:cNvPr id="29747" name="Freeform 66"/>
            <p:cNvSpPr>
              <a:spLocks/>
            </p:cNvSpPr>
            <p:nvPr/>
          </p:nvSpPr>
          <p:spPr bwMode="auto">
            <a:xfrm>
              <a:off x="4657" y="1056"/>
              <a:ext cx="903" cy="299"/>
            </a:xfrm>
            <a:custGeom>
              <a:avLst/>
              <a:gdLst>
                <a:gd name="T0" fmla="*/ 3 w 1809"/>
                <a:gd name="T1" fmla="*/ 0 h 845"/>
                <a:gd name="T2" fmla="*/ 3 w 1809"/>
                <a:gd name="T3" fmla="*/ 0 h 845"/>
                <a:gd name="T4" fmla="*/ 0 w 1809"/>
                <a:gd name="T5" fmla="*/ 0 h 845"/>
                <a:gd name="T6" fmla="*/ 0 w 1809"/>
                <a:gd name="T7" fmla="*/ 0 h 845"/>
                <a:gd name="T8" fmla="*/ 3 w 1809"/>
                <a:gd name="T9" fmla="*/ 0 h 845"/>
                <a:gd name="T10" fmla="*/ 3 w 1809"/>
                <a:gd name="T11" fmla="*/ 0 h 845"/>
                <a:gd name="T12" fmla="*/ 0 60000 65536"/>
                <a:gd name="T13" fmla="*/ 0 60000 65536"/>
                <a:gd name="T14" fmla="*/ 0 60000 65536"/>
                <a:gd name="T15" fmla="*/ 0 60000 65536"/>
                <a:gd name="T16" fmla="*/ 0 60000 65536"/>
                <a:gd name="T17" fmla="*/ 0 60000 65536"/>
                <a:gd name="T18" fmla="*/ 0 w 1809"/>
                <a:gd name="T19" fmla="*/ 0 h 845"/>
                <a:gd name="T20" fmla="*/ 1809 w 1809"/>
                <a:gd name="T21" fmla="*/ 845 h 845"/>
              </a:gdLst>
              <a:ahLst/>
              <a:cxnLst>
                <a:cxn ang="T12">
                  <a:pos x="T0" y="T1"/>
                </a:cxn>
                <a:cxn ang="T13">
                  <a:pos x="T2" y="T3"/>
                </a:cxn>
                <a:cxn ang="T14">
                  <a:pos x="T4" y="T5"/>
                </a:cxn>
                <a:cxn ang="T15">
                  <a:pos x="T6" y="T7"/>
                </a:cxn>
                <a:cxn ang="T16">
                  <a:pos x="T8" y="T9"/>
                </a:cxn>
                <a:cxn ang="T17">
                  <a:pos x="T10" y="T11"/>
                </a:cxn>
              </a:cxnLst>
              <a:rect l="T18" t="T19" r="T20" b="T21"/>
              <a:pathLst>
                <a:path w="1809" h="845">
                  <a:moveTo>
                    <a:pt x="1809" y="0"/>
                  </a:moveTo>
                  <a:lnTo>
                    <a:pt x="1809" y="845"/>
                  </a:lnTo>
                  <a:lnTo>
                    <a:pt x="0" y="845"/>
                  </a:lnTo>
                  <a:lnTo>
                    <a:pt x="0" y="0"/>
                  </a:lnTo>
                  <a:lnTo>
                    <a:pt x="1809" y="0"/>
                  </a:lnTo>
                  <a:close/>
                </a:path>
              </a:pathLst>
            </a:custGeom>
            <a:solidFill>
              <a:srgbClr val="FFFFFF"/>
            </a:solidFill>
            <a:ln w="19050">
              <a:solidFill>
                <a:schemeClr val="bg2"/>
              </a:solidFill>
              <a:prstDash val="sysDot"/>
              <a:round/>
              <a:headEnd/>
              <a:tailEnd/>
            </a:ln>
          </p:spPr>
          <p:txBody>
            <a:bodyPr/>
            <a:lstStyle/>
            <a:p>
              <a:endParaRPr lang="en-US"/>
            </a:p>
          </p:txBody>
        </p:sp>
        <p:sp>
          <p:nvSpPr>
            <p:cNvPr id="29748" name="Rectangle 67"/>
            <p:cNvSpPr>
              <a:spLocks noChangeArrowheads="1"/>
            </p:cNvSpPr>
            <p:nvPr/>
          </p:nvSpPr>
          <p:spPr bwMode="auto">
            <a:xfrm>
              <a:off x="4752" y="1110"/>
              <a:ext cx="670" cy="204"/>
            </a:xfrm>
            <a:prstGeom prst="rect">
              <a:avLst/>
            </a:prstGeom>
            <a:noFill/>
            <a:ln w="9525">
              <a:noFill/>
              <a:miter lim="800000"/>
              <a:headEnd/>
              <a:tailEnd/>
            </a:ln>
          </p:spPr>
          <p:txBody>
            <a:bodyPr lIns="0" tIns="0" rIns="0" bIns="0">
              <a:spAutoFit/>
            </a:bodyPr>
            <a:lstStyle/>
            <a:p>
              <a:pPr algn="ctr" eaLnBrk="0" hangingPunct="0">
                <a:lnSpc>
                  <a:spcPct val="70000"/>
                </a:lnSpc>
                <a:spcBef>
                  <a:spcPct val="0"/>
                </a:spcBef>
              </a:pPr>
              <a:r>
                <a:rPr lang="en-US" sz="1500">
                  <a:solidFill>
                    <a:srgbClr val="000000"/>
                  </a:solidFill>
                  <a:latin typeface="Times New Roman" pitchFamily="18" charset="0"/>
                </a:rPr>
                <a:t>Thuế thu nhập cá nhân</a:t>
              </a:r>
            </a:p>
          </p:txBody>
        </p:sp>
      </p:grpSp>
      <p:sp>
        <p:nvSpPr>
          <p:cNvPr id="156740" name="Rectangle 68"/>
          <p:cNvSpPr>
            <a:spLocks noChangeArrowheads="1"/>
          </p:cNvSpPr>
          <p:nvPr/>
        </p:nvSpPr>
        <p:spPr bwMode="auto">
          <a:xfrm>
            <a:off x="2133600" y="5111750"/>
            <a:ext cx="455613" cy="171450"/>
          </a:xfrm>
          <a:prstGeom prst="rect">
            <a:avLst/>
          </a:prstGeom>
          <a:noFill/>
          <a:ln w="9525">
            <a:noFill/>
            <a:miter lim="800000"/>
            <a:headEnd/>
            <a:tailEnd/>
          </a:ln>
        </p:spPr>
        <p:txBody>
          <a:bodyPr wrap="none" lIns="0" tIns="0" rIns="0" bIns="0">
            <a:spAutoFit/>
          </a:bodyPr>
          <a:lstStyle/>
          <a:p>
            <a:pPr algn="ctr" eaLnBrk="0" hangingPunct="0">
              <a:lnSpc>
                <a:spcPct val="70000"/>
              </a:lnSpc>
              <a:spcBef>
                <a:spcPct val="0"/>
              </a:spcBef>
            </a:pPr>
            <a:r>
              <a:rPr lang="en-US" sz="1600">
                <a:solidFill>
                  <a:srgbClr val="000000"/>
                </a:solidFill>
                <a:latin typeface="Times New Roman" pitchFamily="18" charset="0"/>
              </a:rPr>
              <a:t>GNP </a:t>
            </a:r>
          </a:p>
        </p:txBody>
      </p:sp>
      <p:grpSp>
        <p:nvGrpSpPr>
          <p:cNvPr id="15" name="Group 69"/>
          <p:cNvGrpSpPr>
            <a:grpSpLocks/>
          </p:cNvGrpSpPr>
          <p:nvPr/>
        </p:nvGrpSpPr>
        <p:grpSpPr bwMode="auto">
          <a:xfrm>
            <a:off x="933450" y="828675"/>
            <a:ext cx="2852738" cy="387350"/>
            <a:chOff x="588" y="522"/>
            <a:chExt cx="1797" cy="244"/>
          </a:xfrm>
        </p:grpSpPr>
        <p:sp>
          <p:nvSpPr>
            <p:cNvPr id="29745" name="Rectangle 70"/>
            <p:cNvSpPr>
              <a:spLocks noChangeArrowheads="1"/>
            </p:cNvSpPr>
            <p:nvPr/>
          </p:nvSpPr>
          <p:spPr bwMode="auto">
            <a:xfrm>
              <a:off x="588" y="522"/>
              <a:ext cx="1797" cy="145"/>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a:solidFill>
                    <a:srgbClr val="000000"/>
                  </a:solidFill>
                  <a:latin typeface="Times New Roman" pitchFamily="18" charset="0"/>
                </a:rPr>
                <a:t>Thu nhập ròng của người nước ngoài</a:t>
              </a:r>
              <a:endParaRPr lang="en-US" sz="1500">
                <a:latin typeface="Times New Roman" pitchFamily="18" charset="0"/>
              </a:endParaRPr>
            </a:p>
          </p:txBody>
        </p:sp>
        <p:sp>
          <p:nvSpPr>
            <p:cNvPr id="29746" name="Line 71"/>
            <p:cNvSpPr>
              <a:spLocks noChangeShapeType="1"/>
            </p:cNvSpPr>
            <p:nvPr/>
          </p:nvSpPr>
          <p:spPr bwMode="auto">
            <a:xfrm>
              <a:off x="1381" y="666"/>
              <a:ext cx="110" cy="100"/>
            </a:xfrm>
            <a:prstGeom prst="line">
              <a:avLst/>
            </a:prstGeom>
            <a:noFill/>
            <a:ln w="31750">
              <a:solidFill>
                <a:srgbClr val="000000"/>
              </a:solidFill>
              <a:round/>
              <a:headEnd/>
              <a:tailEnd/>
            </a:ln>
          </p:spPr>
          <p:txBody>
            <a:bodyPr/>
            <a:lstStyle/>
            <a:p>
              <a:endParaRPr lang="en-US"/>
            </a:p>
          </p:txBody>
        </p:sp>
      </p:grpSp>
      <p:grpSp>
        <p:nvGrpSpPr>
          <p:cNvPr id="16" name="Group 72"/>
          <p:cNvGrpSpPr>
            <a:grpSpLocks/>
          </p:cNvGrpSpPr>
          <p:nvPr/>
        </p:nvGrpSpPr>
        <p:grpSpPr bwMode="auto">
          <a:xfrm>
            <a:off x="3108325" y="1906588"/>
            <a:ext cx="1428750" cy="1751012"/>
            <a:chOff x="1958" y="1171"/>
            <a:chExt cx="900" cy="1200"/>
          </a:xfrm>
        </p:grpSpPr>
        <p:sp>
          <p:nvSpPr>
            <p:cNvPr id="29743" name="Freeform 73"/>
            <p:cNvSpPr>
              <a:spLocks/>
            </p:cNvSpPr>
            <p:nvPr/>
          </p:nvSpPr>
          <p:spPr bwMode="auto">
            <a:xfrm>
              <a:off x="1958" y="1171"/>
              <a:ext cx="900" cy="1200"/>
            </a:xfrm>
            <a:custGeom>
              <a:avLst/>
              <a:gdLst>
                <a:gd name="T0" fmla="*/ 0 w 1800"/>
                <a:gd name="T1" fmla="*/ 0 h 3431"/>
                <a:gd name="T2" fmla="*/ 4 w 1800"/>
                <a:gd name="T3" fmla="*/ 0 h 3431"/>
                <a:gd name="T4" fmla="*/ 4 w 1800"/>
                <a:gd name="T5" fmla="*/ 0 h 3431"/>
                <a:gd name="T6" fmla="*/ 0 w 1800"/>
                <a:gd name="T7" fmla="*/ 0 h 3431"/>
                <a:gd name="T8" fmla="*/ 0 w 1800"/>
                <a:gd name="T9" fmla="*/ 0 h 3431"/>
                <a:gd name="T10" fmla="*/ 0 w 1800"/>
                <a:gd name="T11" fmla="*/ 0 h 3431"/>
                <a:gd name="T12" fmla="*/ 0 60000 65536"/>
                <a:gd name="T13" fmla="*/ 0 60000 65536"/>
                <a:gd name="T14" fmla="*/ 0 60000 65536"/>
                <a:gd name="T15" fmla="*/ 0 60000 65536"/>
                <a:gd name="T16" fmla="*/ 0 60000 65536"/>
                <a:gd name="T17" fmla="*/ 0 60000 65536"/>
                <a:gd name="T18" fmla="*/ 0 w 1800"/>
                <a:gd name="T19" fmla="*/ 0 h 3431"/>
                <a:gd name="T20" fmla="*/ 1800 w 1800"/>
                <a:gd name="T21" fmla="*/ 3431 h 3431"/>
              </a:gdLst>
              <a:ahLst/>
              <a:cxnLst>
                <a:cxn ang="T12">
                  <a:pos x="T0" y="T1"/>
                </a:cxn>
                <a:cxn ang="T13">
                  <a:pos x="T2" y="T3"/>
                </a:cxn>
                <a:cxn ang="T14">
                  <a:pos x="T4" y="T5"/>
                </a:cxn>
                <a:cxn ang="T15">
                  <a:pos x="T6" y="T7"/>
                </a:cxn>
                <a:cxn ang="T16">
                  <a:pos x="T8" y="T9"/>
                </a:cxn>
                <a:cxn ang="T17">
                  <a:pos x="T10" y="T11"/>
                </a:cxn>
              </a:cxnLst>
              <a:rect l="T18" t="T19" r="T20" b="T21"/>
              <a:pathLst>
                <a:path w="1800" h="3431">
                  <a:moveTo>
                    <a:pt x="0" y="0"/>
                  </a:moveTo>
                  <a:lnTo>
                    <a:pt x="1800" y="0"/>
                  </a:lnTo>
                  <a:lnTo>
                    <a:pt x="1800" y="3431"/>
                  </a:lnTo>
                  <a:lnTo>
                    <a:pt x="0" y="3431"/>
                  </a:lnTo>
                  <a:lnTo>
                    <a:pt x="0" y="0"/>
                  </a:lnTo>
                  <a:close/>
                </a:path>
              </a:pathLst>
            </a:custGeom>
            <a:solidFill>
              <a:srgbClr val="F2AF42">
                <a:alpha val="50195"/>
              </a:srgbClr>
            </a:solidFill>
            <a:ln w="19050">
              <a:solidFill>
                <a:schemeClr val="bg2"/>
              </a:solidFill>
              <a:round/>
              <a:headEnd/>
              <a:tailEnd/>
            </a:ln>
          </p:spPr>
          <p:txBody>
            <a:bodyPr/>
            <a:lstStyle/>
            <a:p>
              <a:endParaRPr lang="en-US"/>
            </a:p>
          </p:txBody>
        </p:sp>
        <p:sp>
          <p:nvSpPr>
            <p:cNvPr id="29744" name="Rectangle 75"/>
            <p:cNvSpPr>
              <a:spLocks noChangeArrowheads="1"/>
            </p:cNvSpPr>
            <p:nvPr/>
          </p:nvSpPr>
          <p:spPr bwMode="auto">
            <a:xfrm>
              <a:off x="2180" y="1617"/>
              <a:ext cx="556" cy="291"/>
            </a:xfrm>
            <a:prstGeom prst="rect">
              <a:avLst/>
            </a:prstGeom>
            <a:noFill/>
            <a:ln w="9525">
              <a:noFill/>
              <a:miter lim="800000"/>
              <a:headEnd/>
              <a:tailEnd/>
            </a:ln>
          </p:spPr>
          <p:txBody>
            <a:bodyPr lIns="0" tIns="0" rIns="0" bIns="0">
              <a:spAutoFit/>
            </a:bodyPr>
            <a:lstStyle/>
            <a:p>
              <a:pPr eaLnBrk="0" hangingPunct="0">
                <a:spcBef>
                  <a:spcPct val="0"/>
                </a:spcBef>
              </a:pPr>
              <a:r>
                <a:rPr lang="en-US" sz="1500">
                  <a:solidFill>
                    <a:srgbClr val="000000"/>
                  </a:solidFill>
                  <a:latin typeface="Times New Roman" pitchFamily="18" charset="0"/>
                </a:rPr>
                <a:t>Tiền lương nhân công</a:t>
              </a:r>
              <a:endParaRPr lang="en-US" sz="1500">
                <a:latin typeface="Times New Roman" pitchFamily="18" charset="0"/>
              </a:endParaRPr>
            </a:p>
          </p:txBody>
        </p:sp>
      </p:grpSp>
      <p:grpSp>
        <p:nvGrpSpPr>
          <p:cNvPr id="17" name="Group 77"/>
          <p:cNvGrpSpPr>
            <a:grpSpLocks/>
          </p:cNvGrpSpPr>
          <p:nvPr/>
        </p:nvGrpSpPr>
        <p:grpSpPr bwMode="auto">
          <a:xfrm>
            <a:off x="3111500" y="1166813"/>
            <a:ext cx="1425575" cy="279400"/>
            <a:chOff x="1960" y="705"/>
            <a:chExt cx="898" cy="176"/>
          </a:xfrm>
        </p:grpSpPr>
        <p:sp>
          <p:nvSpPr>
            <p:cNvPr id="29741" name="Freeform 78"/>
            <p:cNvSpPr>
              <a:spLocks/>
            </p:cNvSpPr>
            <p:nvPr/>
          </p:nvSpPr>
          <p:spPr bwMode="auto">
            <a:xfrm>
              <a:off x="1960" y="705"/>
              <a:ext cx="898" cy="176"/>
            </a:xfrm>
            <a:custGeom>
              <a:avLst/>
              <a:gdLst>
                <a:gd name="T0" fmla="*/ 0 w 1794"/>
                <a:gd name="T1" fmla="*/ 0 h 377"/>
                <a:gd name="T2" fmla="*/ 4 w 1794"/>
                <a:gd name="T3" fmla="*/ 0 h 377"/>
                <a:gd name="T4" fmla="*/ 4 w 1794"/>
                <a:gd name="T5" fmla="*/ 0 h 377"/>
                <a:gd name="T6" fmla="*/ 0 w 1794"/>
                <a:gd name="T7" fmla="*/ 0 h 377"/>
                <a:gd name="T8" fmla="*/ 0 w 1794"/>
                <a:gd name="T9" fmla="*/ 0 h 377"/>
                <a:gd name="T10" fmla="*/ 0 w 1794"/>
                <a:gd name="T11" fmla="*/ 0 h 377"/>
                <a:gd name="T12" fmla="*/ 0 60000 65536"/>
                <a:gd name="T13" fmla="*/ 0 60000 65536"/>
                <a:gd name="T14" fmla="*/ 0 60000 65536"/>
                <a:gd name="T15" fmla="*/ 0 60000 65536"/>
                <a:gd name="T16" fmla="*/ 0 60000 65536"/>
                <a:gd name="T17" fmla="*/ 0 60000 65536"/>
                <a:gd name="T18" fmla="*/ 0 w 1794"/>
                <a:gd name="T19" fmla="*/ 0 h 377"/>
                <a:gd name="T20" fmla="*/ 1794 w 1794"/>
                <a:gd name="T21" fmla="*/ 377 h 377"/>
              </a:gdLst>
              <a:ahLst/>
              <a:cxnLst>
                <a:cxn ang="T12">
                  <a:pos x="T0" y="T1"/>
                </a:cxn>
                <a:cxn ang="T13">
                  <a:pos x="T2" y="T3"/>
                </a:cxn>
                <a:cxn ang="T14">
                  <a:pos x="T4" y="T5"/>
                </a:cxn>
                <a:cxn ang="T15">
                  <a:pos x="T6" y="T7"/>
                </a:cxn>
                <a:cxn ang="T16">
                  <a:pos x="T8" y="T9"/>
                </a:cxn>
                <a:cxn ang="T17">
                  <a:pos x="T10" y="T11"/>
                </a:cxn>
              </a:cxnLst>
              <a:rect l="T18" t="T19" r="T20" b="T21"/>
              <a:pathLst>
                <a:path w="1794" h="377">
                  <a:moveTo>
                    <a:pt x="0" y="0"/>
                  </a:moveTo>
                  <a:lnTo>
                    <a:pt x="1794" y="0"/>
                  </a:lnTo>
                  <a:lnTo>
                    <a:pt x="1794" y="377"/>
                  </a:lnTo>
                  <a:lnTo>
                    <a:pt x="0" y="377"/>
                  </a:lnTo>
                  <a:lnTo>
                    <a:pt x="0" y="0"/>
                  </a:lnTo>
                  <a:close/>
                </a:path>
              </a:pathLst>
            </a:custGeom>
            <a:solidFill>
              <a:srgbClr val="FFFFFF"/>
            </a:solidFill>
            <a:ln w="19050">
              <a:solidFill>
                <a:schemeClr val="bg2"/>
              </a:solidFill>
              <a:prstDash val="sysDot"/>
              <a:round/>
              <a:headEnd/>
              <a:tailEnd/>
            </a:ln>
          </p:spPr>
          <p:txBody>
            <a:bodyPr/>
            <a:lstStyle/>
            <a:p>
              <a:endParaRPr lang="en-US"/>
            </a:p>
          </p:txBody>
        </p:sp>
        <p:sp>
          <p:nvSpPr>
            <p:cNvPr id="29742" name="Rectangle 79"/>
            <p:cNvSpPr>
              <a:spLocks noChangeArrowheads="1"/>
            </p:cNvSpPr>
            <p:nvPr/>
          </p:nvSpPr>
          <p:spPr bwMode="auto">
            <a:xfrm>
              <a:off x="2112" y="705"/>
              <a:ext cx="468" cy="145"/>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a:solidFill>
                    <a:srgbClr val="000000"/>
                  </a:solidFill>
                  <a:latin typeface="Times New Roman" pitchFamily="18" charset="0"/>
                </a:rPr>
                <a:t>Khấu hao</a:t>
              </a:r>
              <a:endParaRPr lang="en-US" sz="1500">
                <a:latin typeface="Times New Roman" pitchFamily="18" charset="0"/>
              </a:endParaRPr>
            </a:p>
          </p:txBody>
        </p:sp>
      </p:grpSp>
      <p:grpSp>
        <p:nvGrpSpPr>
          <p:cNvPr id="18" name="Group 80"/>
          <p:cNvGrpSpPr>
            <a:grpSpLocks/>
          </p:cNvGrpSpPr>
          <p:nvPr/>
        </p:nvGrpSpPr>
        <p:grpSpPr bwMode="auto">
          <a:xfrm>
            <a:off x="3108325" y="1438275"/>
            <a:ext cx="1428750" cy="452438"/>
            <a:chOff x="1958" y="894"/>
            <a:chExt cx="900" cy="285"/>
          </a:xfrm>
        </p:grpSpPr>
        <p:sp>
          <p:nvSpPr>
            <p:cNvPr id="29739" name="Freeform 81"/>
            <p:cNvSpPr>
              <a:spLocks/>
            </p:cNvSpPr>
            <p:nvPr/>
          </p:nvSpPr>
          <p:spPr bwMode="auto">
            <a:xfrm>
              <a:off x="1958" y="894"/>
              <a:ext cx="900" cy="285"/>
            </a:xfrm>
            <a:custGeom>
              <a:avLst/>
              <a:gdLst>
                <a:gd name="T0" fmla="*/ 0 w 1800"/>
                <a:gd name="T1" fmla="*/ 0 h 964"/>
                <a:gd name="T2" fmla="*/ 0 w 1800"/>
                <a:gd name="T3" fmla="*/ 0 h 964"/>
                <a:gd name="T4" fmla="*/ 4 w 1800"/>
                <a:gd name="T5" fmla="*/ 0 h 964"/>
                <a:gd name="T6" fmla="*/ 4 w 1800"/>
                <a:gd name="T7" fmla="*/ 0 h 964"/>
                <a:gd name="T8" fmla="*/ 0 w 1800"/>
                <a:gd name="T9" fmla="*/ 0 h 964"/>
                <a:gd name="T10" fmla="*/ 0 w 1800"/>
                <a:gd name="T11" fmla="*/ 0 h 964"/>
                <a:gd name="T12" fmla="*/ 0 60000 65536"/>
                <a:gd name="T13" fmla="*/ 0 60000 65536"/>
                <a:gd name="T14" fmla="*/ 0 60000 65536"/>
                <a:gd name="T15" fmla="*/ 0 60000 65536"/>
                <a:gd name="T16" fmla="*/ 0 60000 65536"/>
                <a:gd name="T17" fmla="*/ 0 60000 65536"/>
                <a:gd name="T18" fmla="*/ 0 w 1800"/>
                <a:gd name="T19" fmla="*/ 0 h 964"/>
                <a:gd name="T20" fmla="*/ 1800 w 1800"/>
                <a:gd name="T21" fmla="*/ 964 h 964"/>
              </a:gdLst>
              <a:ahLst/>
              <a:cxnLst>
                <a:cxn ang="T12">
                  <a:pos x="T0" y="T1"/>
                </a:cxn>
                <a:cxn ang="T13">
                  <a:pos x="T2" y="T3"/>
                </a:cxn>
                <a:cxn ang="T14">
                  <a:pos x="T4" y="T5"/>
                </a:cxn>
                <a:cxn ang="T15">
                  <a:pos x="T6" y="T7"/>
                </a:cxn>
                <a:cxn ang="T16">
                  <a:pos x="T8" y="T9"/>
                </a:cxn>
                <a:cxn ang="T17">
                  <a:pos x="T10" y="T11"/>
                </a:cxn>
              </a:cxnLst>
              <a:rect l="T18" t="T19" r="T20" b="T21"/>
              <a:pathLst>
                <a:path w="1800" h="964">
                  <a:moveTo>
                    <a:pt x="0" y="964"/>
                  </a:moveTo>
                  <a:lnTo>
                    <a:pt x="0" y="0"/>
                  </a:lnTo>
                  <a:lnTo>
                    <a:pt x="1800" y="0"/>
                  </a:lnTo>
                  <a:lnTo>
                    <a:pt x="1800" y="964"/>
                  </a:lnTo>
                  <a:lnTo>
                    <a:pt x="0" y="964"/>
                  </a:lnTo>
                  <a:close/>
                </a:path>
              </a:pathLst>
            </a:custGeom>
            <a:solidFill>
              <a:srgbClr val="FFFFFF"/>
            </a:solidFill>
            <a:ln w="19050">
              <a:solidFill>
                <a:schemeClr val="bg2"/>
              </a:solidFill>
              <a:prstDash val="sysDot"/>
              <a:round/>
              <a:headEnd/>
              <a:tailEnd/>
            </a:ln>
          </p:spPr>
          <p:txBody>
            <a:bodyPr/>
            <a:lstStyle/>
            <a:p>
              <a:endParaRPr lang="en-US"/>
            </a:p>
          </p:txBody>
        </p:sp>
        <p:sp>
          <p:nvSpPr>
            <p:cNvPr id="29740" name="Rectangle 82"/>
            <p:cNvSpPr>
              <a:spLocks noChangeArrowheads="1"/>
            </p:cNvSpPr>
            <p:nvPr/>
          </p:nvSpPr>
          <p:spPr bwMode="auto">
            <a:xfrm>
              <a:off x="2014" y="974"/>
              <a:ext cx="671" cy="87"/>
            </a:xfrm>
            <a:prstGeom prst="rect">
              <a:avLst/>
            </a:prstGeom>
            <a:noFill/>
            <a:ln w="9525">
              <a:noFill/>
              <a:miter lim="800000"/>
              <a:headEnd/>
              <a:tailEnd/>
            </a:ln>
          </p:spPr>
          <p:txBody>
            <a:bodyPr wrap="none" lIns="0" tIns="0" rIns="0" bIns="0">
              <a:spAutoFit/>
            </a:bodyPr>
            <a:lstStyle/>
            <a:p>
              <a:pPr algn="ctr" eaLnBrk="0" hangingPunct="0">
                <a:lnSpc>
                  <a:spcPct val="60000"/>
                </a:lnSpc>
                <a:spcBef>
                  <a:spcPct val="0"/>
                </a:spcBef>
              </a:pPr>
              <a:r>
                <a:rPr lang="en-US" sz="1500">
                  <a:solidFill>
                    <a:srgbClr val="000000"/>
                  </a:solidFill>
                  <a:latin typeface="Times New Roman" pitchFamily="18" charset="0"/>
                </a:rPr>
                <a:t>Thuế gián thu</a:t>
              </a:r>
            </a:p>
          </p:txBody>
        </p:sp>
      </p:grpSp>
      <p:grpSp>
        <p:nvGrpSpPr>
          <p:cNvPr id="19" name="Group 83"/>
          <p:cNvGrpSpPr>
            <a:grpSpLocks/>
          </p:cNvGrpSpPr>
          <p:nvPr/>
        </p:nvGrpSpPr>
        <p:grpSpPr bwMode="auto">
          <a:xfrm>
            <a:off x="4800600" y="3756025"/>
            <a:ext cx="1066800" cy="1268413"/>
            <a:chOff x="3108" y="2204"/>
            <a:chExt cx="672" cy="799"/>
          </a:xfrm>
        </p:grpSpPr>
        <p:sp>
          <p:nvSpPr>
            <p:cNvPr id="29737" name="Rectangle 84"/>
            <p:cNvSpPr>
              <a:spLocks noChangeArrowheads="1"/>
            </p:cNvSpPr>
            <p:nvPr/>
          </p:nvSpPr>
          <p:spPr bwMode="auto">
            <a:xfrm>
              <a:off x="3108" y="2204"/>
              <a:ext cx="545" cy="145"/>
            </a:xfrm>
            <a:prstGeom prst="rect">
              <a:avLst/>
            </a:prstGeom>
            <a:noFill/>
            <a:ln w="9525">
              <a:noFill/>
              <a:miter lim="800000"/>
              <a:headEnd/>
              <a:tailEnd/>
            </a:ln>
          </p:spPr>
          <p:txBody>
            <a:bodyPr wrap="none" lIns="0" tIns="0" rIns="0" bIns="0">
              <a:spAutoFit/>
            </a:bodyPr>
            <a:lstStyle/>
            <a:p>
              <a:pPr eaLnBrk="0" hangingPunct="0">
                <a:spcBef>
                  <a:spcPct val="0"/>
                </a:spcBef>
              </a:pPr>
              <a:r>
                <a:rPr lang="en-US" sz="1500" b="1">
                  <a:solidFill>
                    <a:srgbClr val="FF0066"/>
                  </a:solidFill>
                  <a:latin typeface="Times New Roman" pitchFamily="18" charset="0"/>
                </a:rPr>
                <a:t>– CỘNG –</a:t>
              </a:r>
            </a:p>
          </p:txBody>
        </p:sp>
        <p:sp>
          <p:nvSpPr>
            <p:cNvPr id="29738" name="Rectangle 85"/>
            <p:cNvSpPr>
              <a:spLocks noChangeArrowheads="1"/>
            </p:cNvSpPr>
            <p:nvPr/>
          </p:nvSpPr>
          <p:spPr bwMode="auto">
            <a:xfrm>
              <a:off x="3111" y="2349"/>
              <a:ext cx="669" cy="654"/>
            </a:xfrm>
            <a:prstGeom prst="rect">
              <a:avLst/>
            </a:prstGeom>
            <a:noFill/>
            <a:ln w="9525">
              <a:noFill/>
              <a:miter lim="800000"/>
              <a:headEnd/>
              <a:tailEnd/>
            </a:ln>
          </p:spPr>
          <p:txBody>
            <a:bodyPr lIns="0" tIns="0" rIns="0" bIns="0">
              <a:spAutoFit/>
            </a:bodyPr>
            <a:lstStyle/>
            <a:p>
              <a:pPr eaLnBrk="0" hangingPunct="0">
                <a:lnSpc>
                  <a:spcPct val="90000"/>
                </a:lnSpc>
                <a:spcBef>
                  <a:spcPct val="0"/>
                </a:spcBef>
              </a:pPr>
              <a:r>
                <a:rPr lang="en-US" sz="1500">
                  <a:solidFill>
                    <a:srgbClr val="000000"/>
                  </a:solidFill>
                  <a:latin typeface="Times New Roman" pitchFamily="18" charset="0"/>
                </a:rPr>
                <a:t>Thanh toán chuyển nhượng,</a:t>
              </a:r>
              <a:br>
                <a:rPr lang="en-US" sz="1500">
                  <a:solidFill>
                    <a:srgbClr val="000000"/>
                  </a:solidFill>
                  <a:latin typeface="Times New Roman" pitchFamily="18" charset="0"/>
                </a:rPr>
              </a:br>
              <a:r>
                <a:rPr lang="en-US" sz="1500">
                  <a:solidFill>
                    <a:srgbClr val="000000"/>
                  </a:solidFill>
                  <a:latin typeface="Times New Roman" pitchFamily="18" charset="0"/>
                </a:rPr>
                <a:t>lãi ròng,</a:t>
              </a:r>
            </a:p>
            <a:p>
              <a:pPr eaLnBrk="0" hangingPunct="0">
                <a:lnSpc>
                  <a:spcPct val="90000"/>
                </a:lnSpc>
                <a:spcBef>
                  <a:spcPct val="0"/>
                </a:spcBef>
              </a:pPr>
              <a:r>
                <a:rPr lang="en-US" sz="1500">
                  <a:solidFill>
                    <a:srgbClr val="000000"/>
                  </a:solidFill>
                  <a:latin typeface="Times New Roman" pitchFamily="18" charset="0"/>
                </a:rPr>
                <a:t>và cổ tức</a:t>
              </a:r>
            </a:p>
          </p:txBody>
        </p:sp>
      </p:grpSp>
      <p:sp>
        <p:nvSpPr>
          <p:cNvPr id="156758" name="Freeform 86"/>
          <p:cNvSpPr>
            <a:spLocks/>
          </p:cNvSpPr>
          <p:nvPr/>
        </p:nvSpPr>
        <p:spPr bwMode="auto">
          <a:xfrm>
            <a:off x="5913438" y="1725613"/>
            <a:ext cx="1433512" cy="3257550"/>
          </a:xfrm>
          <a:custGeom>
            <a:avLst/>
            <a:gdLst>
              <a:gd name="T0" fmla="*/ 0 w 1808"/>
              <a:gd name="T1" fmla="*/ 0 h 5833"/>
              <a:gd name="T2" fmla="*/ 2147483647 w 1808"/>
              <a:gd name="T3" fmla="*/ 0 h 5833"/>
              <a:gd name="T4" fmla="*/ 2147483647 w 1808"/>
              <a:gd name="T5" fmla="*/ 2147483647 h 5833"/>
              <a:gd name="T6" fmla="*/ 0 w 1808"/>
              <a:gd name="T7" fmla="*/ 2147483647 h 5833"/>
              <a:gd name="T8" fmla="*/ 0 w 1808"/>
              <a:gd name="T9" fmla="*/ 0 h 5833"/>
              <a:gd name="T10" fmla="*/ 0 w 1808"/>
              <a:gd name="T11" fmla="*/ 0 h 5833"/>
              <a:gd name="T12" fmla="*/ 0 60000 65536"/>
              <a:gd name="T13" fmla="*/ 0 60000 65536"/>
              <a:gd name="T14" fmla="*/ 0 60000 65536"/>
              <a:gd name="T15" fmla="*/ 0 60000 65536"/>
              <a:gd name="T16" fmla="*/ 0 60000 65536"/>
              <a:gd name="T17" fmla="*/ 0 60000 65536"/>
              <a:gd name="T18" fmla="*/ 0 w 1808"/>
              <a:gd name="T19" fmla="*/ 0 h 5833"/>
              <a:gd name="T20" fmla="*/ 1808 w 1808"/>
              <a:gd name="T21" fmla="*/ 5833 h 5833"/>
            </a:gdLst>
            <a:ahLst/>
            <a:cxnLst>
              <a:cxn ang="T12">
                <a:pos x="T0" y="T1"/>
              </a:cxn>
              <a:cxn ang="T13">
                <a:pos x="T2" y="T3"/>
              </a:cxn>
              <a:cxn ang="T14">
                <a:pos x="T4" y="T5"/>
              </a:cxn>
              <a:cxn ang="T15">
                <a:pos x="T6" y="T7"/>
              </a:cxn>
              <a:cxn ang="T16">
                <a:pos x="T8" y="T9"/>
              </a:cxn>
              <a:cxn ang="T17">
                <a:pos x="T10" y="T11"/>
              </a:cxn>
            </a:cxnLst>
            <a:rect l="T18" t="T19" r="T20" b="T21"/>
            <a:pathLst>
              <a:path w="1808" h="5833">
                <a:moveTo>
                  <a:pt x="0" y="0"/>
                </a:moveTo>
                <a:lnTo>
                  <a:pt x="1808" y="0"/>
                </a:lnTo>
                <a:lnTo>
                  <a:pt x="1808" y="5833"/>
                </a:lnTo>
                <a:lnTo>
                  <a:pt x="0" y="5833"/>
                </a:lnTo>
                <a:lnTo>
                  <a:pt x="0" y="0"/>
                </a:lnTo>
                <a:close/>
              </a:path>
            </a:pathLst>
          </a:custGeom>
          <a:solidFill>
            <a:srgbClr val="F2AF42">
              <a:alpha val="50195"/>
            </a:srgbClr>
          </a:solidFill>
          <a:ln w="19050">
            <a:solidFill>
              <a:schemeClr val="bg2"/>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6734"/>
                                        </p:tgtEl>
                                        <p:attrNameLst>
                                          <p:attrName>style.visibility</p:attrName>
                                        </p:attrNameLst>
                                      </p:cBhvr>
                                      <p:to>
                                        <p:strVal val="visible"/>
                                      </p:to>
                                    </p:set>
                                    <p:animEffect transition="in" filter="slide(fromBottom)">
                                      <p:cBhvr>
                                        <p:cTn id="7" dur="500"/>
                                        <p:tgtEl>
                                          <p:spTgt spid="156734"/>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156719"/>
                                        </p:tgtEl>
                                        <p:attrNameLst>
                                          <p:attrName>style.visibility</p:attrName>
                                        </p:attrNameLst>
                                      </p:cBhvr>
                                      <p:to>
                                        <p:strVal val="visible"/>
                                      </p:to>
                                    </p:set>
                                    <p:anim calcmode="lin" valueType="num">
                                      <p:cBhvr>
                                        <p:cTn id="11" dur="500" fill="hold"/>
                                        <p:tgtEl>
                                          <p:spTgt spid="156719"/>
                                        </p:tgtEl>
                                        <p:attrNameLst>
                                          <p:attrName>ppt_w</p:attrName>
                                        </p:attrNameLst>
                                      </p:cBhvr>
                                      <p:tavLst>
                                        <p:tav tm="0">
                                          <p:val>
                                            <p:strVal val="2/3*#ppt_w"/>
                                          </p:val>
                                        </p:tav>
                                        <p:tav tm="100000">
                                          <p:val>
                                            <p:strVal val="#ppt_w"/>
                                          </p:val>
                                        </p:tav>
                                      </p:tavLst>
                                    </p:anim>
                                    <p:anim calcmode="lin" valueType="num">
                                      <p:cBhvr>
                                        <p:cTn id="12" dur="500" fill="hold"/>
                                        <p:tgtEl>
                                          <p:spTgt spid="156719"/>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17"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ppt_h/2"/>
                                          </p:val>
                                        </p:tav>
                                        <p:tav tm="100000">
                                          <p:val>
                                            <p:strVal val="#ppt_y"/>
                                          </p:val>
                                        </p:tav>
                                      </p:tavLst>
                                    </p:anim>
                                    <p:anim calcmode="lin" valueType="num">
                                      <p:cBhvr>
                                        <p:cTn id="18" dur="500" fill="hold"/>
                                        <p:tgtEl>
                                          <p:spTgt spid="8"/>
                                        </p:tgtEl>
                                        <p:attrNameLst>
                                          <p:attrName>ppt_w</p:attrName>
                                        </p:attrNameLst>
                                      </p:cBhvr>
                                      <p:tavLst>
                                        <p:tav tm="0">
                                          <p:val>
                                            <p:strVal val="#ppt_w"/>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7"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par>
                          <p:cTn id="27" fill="hold">
                            <p:stCondLst>
                              <p:cond delay="2000"/>
                            </p:stCondLst>
                            <p:childTnLst>
                              <p:par>
                                <p:cTn id="28" presetID="17"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ppt_h/2"/>
                                          </p:val>
                                        </p:tav>
                                        <p:tav tm="100000">
                                          <p:val>
                                            <p:strVal val="#ppt_y"/>
                                          </p:val>
                                        </p:tav>
                                      </p:tavLst>
                                    </p:anim>
                                    <p:anim calcmode="lin" valueType="num">
                                      <p:cBhvr>
                                        <p:cTn id="32" dur="500" fill="hold"/>
                                        <p:tgtEl>
                                          <p:spTgt spid="6"/>
                                        </p:tgtEl>
                                        <p:attrNameLst>
                                          <p:attrName>ppt_w</p:attrName>
                                        </p:attrNameLst>
                                      </p:cBhvr>
                                      <p:tavLst>
                                        <p:tav tm="0">
                                          <p:val>
                                            <p:strVal val="#ppt_w"/>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childTnLst>
                                </p:cTn>
                              </p:par>
                            </p:childTnLst>
                          </p:cTn>
                        </p:par>
                        <p:par>
                          <p:cTn id="34" fill="hold">
                            <p:stCondLst>
                              <p:cond delay="2500"/>
                            </p:stCondLst>
                            <p:childTnLst>
                              <p:par>
                                <p:cTn id="35" presetID="17"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ppt_h/2"/>
                                          </p:val>
                                        </p:tav>
                                        <p:tav tm="100000">
                                          <p:val>
                                            <p:strVal val="#ppt_y"/>
                                          </p:val>
                                        </p:tav>
                                      </p:tavLst>
                                    </p:anim>
                                    <p:anim calcmode="lin" valueType="num">
                                      <p:cBhvr>
                                        <p:cTn id="39" dur="500" fill="hold"/>
                                        <p:tgtEl>
                                          <p:spTgt spid="5"/>
                                        </p:tgtEl>
                                        <p:attrNameLst>
                                          <p:attrName>ppt_w</p:attrName>
                                        </p:attrNameLst>
                                      </p:cBhvr>
                                      <p:tavLst>
                                        <p:tav tm="0">
                                          <p:val>
                                            <p:strVal val="#ppt_w"/>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childTnLst>
                                </p:cTn>
                              </p:par>
                            </p:childTnLst>
                          </p:cTn>
                        </p:par>
                        <p:par>
                          <p:cTn id="41" fill="hold">
                            <p:stCondLst>
                              <p:cond delay="3000"/>
                            </p:stCondLst>
                            <p:childTnLst>
                              <p:par>
                                <p:cTn id="42" presetID="23" presetClass="entr" presetSubtype="32" fill="hold" grpId="0" nodeType="afterEffect">
                                  <p:stCondLst>
                                    <p:cond delay="0"/>
                                  </p:stCondLst>
                                  <p:childTnLst>
                                    <p:set>
                                      <p:cBhvr>
                                        <p:cTn id="43" dur="1" fill="hold">
                                          <p:stCondLst>
                                            <p:cond delay="0"/>
                                          </p:stCondLst>
                                        </p:cTn>
                                        <p:tgtEl>
                                          <p:spTgt spid="156721"/>
                                        </p:tgtEl>
                                        <p:attrNameLst>
                                          <p:attrName>style.visibility</p:attrName>
                                        </p:attrNameLst>
                                      </p:cBhvr>
                                      <p:to>
                                        <p:strVal val="visible"/>
                                      </p:to>
                                    </p:set>
                                    <p:anim calcmode="lin" valueType="num">
                                      <p:cBhvr>
                                        <p:cTn id="44" dur="500" fill="hold"/>
                                        <p:tgtEl>
                                          <p:spTgt spid="156721"/>
                                        </p:tgtEl>
                                        <p:attrNameLst>
                                          <p:attrName>ppt_w</p:attrName>
                                        </p:attrNameLst>
                                      </p:cBhvr>
                                      <p:tavLst>
                                        <p:tav tm="0">
                                          <p:val>
                                            <p:strVal val="4*#ppt_w"/>
                                          </p:val>
                                        </p:tav>
                                        <p:tav tm="100000">
                                          <p:val>
                                            <p:strVal val="#ppt_w"/>
                                          </p:val>
                                        </p:tav>
                                      </p:tavLst>
                                    </p:anim>
                                    <p:anim calcmode="lin" valueType="num">
                                      <p:cBhvr>
                                        <p:cTn id="45" dur="500" fill="hold"/>
                                        <p:tgtEl>
                                          <p:spTgt spid="156721"/>
                                        </p:tgtEl>
                                        <p:attrNameLst>
                                          <p:attrName>ppt_h</p:attrName>
                                        </p:attrNameLst>
                                      </p:cBhvr>
                                      <p:tavLst>
                                        <p:tav tm="0">
                                          <p:val>
                                            <p:strVal val="4*#ppt_h"/>
                                          </p:val>
                                        </p:tav>
                                        <p:tav tm="100000">
                                          <p:val>
                                            <p:strVal val="#ppt_h"/>
                                          </p:val>
                                        </p:tav>
                                      </p:tavLst>
                                    </p:anim>
                                  </p:childTnLst>
                                </p:cTn>
                              </p:par>
                            </p:childTnLst>
                          </p:cTn>
                        </p:par>
                        <p:par>
                          <p:cTn id="46" fill="hold">
                            <p:stCondLst>
                              <p:cond delay="3500"/>
                            </p:stCondLst>
                            <p:childTnLst>
                              <p:par>
                                <p:cTn id="47" presetID="23" presetClass="entr" presetSubtype="272" fill="hold" grpId="0" nodeType="afterEffect">
                                  <p:stCondLst>
                                    <p:cond delay="0"/>
                                  </p:stCondLst>
                                  <p:childTnLst>
                                    <p:set>
                                      <p:cBhvr>
                                        <p:cTn id="48" dur="1" fill="hold">
                                          <p:stCondLst>
                                            <p:cond delay="0"/>
                                          </p:stCondLst>
                                        </p:cTn>
                                        <p:tgtEl>
                                          <p:spTgt spid="156740"/>
                                        </p:tgtEl>
                                        <p:attrNameLst>
                                          <p:attrName>style.visibility</p:attrName>
                                        </p:attrNameLst>
                                      </p:cBhvr>
                                      <p:to>
                                        <p:strVal val="visible"/>
                                      </p:to>
                                    </p:set>
                                    <p:anim calcmode="lin" valueType="num">
                                      <p:cBhvr>
                                        <p:cTn id="49" dur="500" fill="hold"/>
                                        <p:tgtEl>
                                          <p:spTgt spid="156740"/>
                                        </p:tgtEl>
                                        <p:attrNameLst>
                                          <p:attrName>ppt_w</p:attrName>
                                        </p:attrNameLst>
                                      </p:cBhvr>
                                      <p:tavLst>
                                        <p:tav tm="0">
                                          <p:val>
                                            <p:strVal val="2/3*#ppt_w"/>
                                          </p:val>
                                        </p:tav>
                                        <p:tav tm="100000">
                                          <p:val>
                                            <p:strVal val="#ppt_w"/>
                                          </p:val>
                                        </p:tav>
                                      </p:tavLst>
                                    </p:anim>
                                    <p:anim calcmode="lin" valueType="num">
                                      <p:cBhvr>
                                        <p:cTn id="50" dur="500" fill="hold"/>
                                        <p:tgtEl>
                                          <p:spTgt spid="156740"/>
                                        </p:tgtEl>
                                        <p:attrNameLst>
                                          <p:attrName>ppt_h</p:attrName>
                                        </p:attrNameLst>
                                      </p:cBhvr>
                                      <p:tavLst>
                                        <p:tav tm="0">
                                          <p:val>
                                            <p:strVal val="2/3*#ppt_h"/>
                                          </p:val>
                                        </p:tav>
                                        <p:tav tm="100000">
                                          <p:val>
                                            <p:strVal val="#ppt_h"/>
                                          </p:val>
                                        </p:tav>
                                      </p:tavLst>
                                    </p:anim>
                                  </p:childTnLst>
                                </p:cTn>
                              </p:par>
                            </p:childTnLst>
                          </p:cTn>
                        </p:par>
                        <p:par>
                          <p:cTn id="51" fill="hold">
                            <p:stCondLst>
                              <p:cond delay="4000"/>
                            </p:stCondLst>
                            <p:childTnLst>
                              <p:par>
                                <p:cTn id="52" presetID="17" presetClass="entr" presetSubtype="4" fill="hold" grpId="0" nodeType="afterEffect">
                                  <p:stCondLst>
                                    <p:cond delay="0"/>
                                  </p:stCondLst>
                                  <p:childTnLst>
                                    <p:set>
                                      <p:cBhvr>
                                        <p:cTn id="53" dur="1" fill="hold">
                                          <p:stCondLst>
                                            <p:cond delay="0"/>
                                          </p:stCondLst>
                                        </p:cTn>
                                        <p:tgtEl>
                                          <p:spTgt spid="156715"/>
                                        </p:tgtEl>
                                        <p:attrNameLst>
                                          <p:attrName>style.visibility</p:attrName>
                                        </p:attrNameLst>
                                      </p:cBhvr>
                                      <p:to>
                                        <p:strVal val="visible"/>
                                      </p:to>
                                    </p:set>
                                    <p:anim calcmode="lin" valueType="num">
                                      <p:cBhvr>
                                        <p:cTn id="54" dur="500" fill="hold"/>
                                        <p:tgtEl>
                                          <p:spTgt spid="156715"/>
                                        </p:tgtEl>
                                        <p:attrNameLst>
                                          <p:attrName>ppt_x</p:attrName>
                                        </p:attrNameLst>
                                      </p:cBhvr>
                                      <p:tavLst>
                                        <p:tav tm="0">
                                          <p:val>
                                            <p:strVal val="#ppt_x"/>
                                          </p:val>
                                        </p:tav>
                                        <p:tav tm="100000">
                                          <p:val>
                                            <p:strVal val="#ppt_x"/>
                                          </p:val>
                                        </p:tav>
                                      </p:tavLst>
                                    </p:anim>
                                    <p:anim calcmode="lin" valueType="num">
                                      <p:cBhvr>
                                        <p:cTn id="55" dur="500" fill="hold"/>
                                        <p:tgtEl>
                                          <p:spTgt spid="156715"/>
                                        </p:tgtEl>
                                        <p:attrNameLst>
                                          <p:attrName>ppt_y</p:attrName>
                                        </p:attrNameLst>
                                      </p:cBhvr>
                                      <p:tavLst>
                                        <p:tav tm="0">
                                          <p:val>
                                            <p:strVal val="#ppt_y+#ppt_h/2"/>
                                          </p:val>
                                        </p:tav>
                                        <p:tav tm="100000">
                                          <p:val>
                                            <p:strVal val="#ppt_y"/>
                                          </p:val>
                                        </p:tav>
                                      </p:tavLst>
                                    </p:anim>
                                    <p:anim calcmode="lin" valueType="num">
                                      <p:cBhvr>
                                        <p:cTn id="56" dur="500" fill="hold"/>
                                        <p:tgtEl>
                                          <p:spTgt spid="156715"/>
                                        </p:tgtEl>
                                        <p:attrNameLst>
                                          <p:attrName>ppt_w</p:attrName>
                                        </p:attrNameLst>
                                      </p:cBhvr>
                                      <p:tavLst>
                                        <p:tav tm="0">
                                          <p:val>
                                            <p:strVal val="#ppt_w"/>
                                          </p:val>
                                        </p:tav>
                                        <p:tav tm="100000">
                                          <p:val>
                                            <p:strVal val="#ppt_w"/>
                                          </p:val>
                                        </p:tav>
                                      </p:tavLst>
                                    </p:anim>
                                    <p:anim calcmode="lin" valueType="num">
                                      <p:cBhvr>
                                        <p:cTn id="57" dur="500" fill="hold"/>
                                        <p:tgtEl>
                                          <p:spTgt spid="156715"/>
                                        </p:tgtEl>
                                        <p:attrNameLst>
                                          <p:attrName>ppt_h</p:attrName>
                                        </p:attrNameLst>
                                      </p:cBhvr>
                                      <p:tavLst>
                                        <p:tav tm="0">
                                          <p:val>
                                            <p:fltVal val="0"/>
                                          </p:val>
                                        </p:tav>
                                        <p:tav tm="100000">
                                          <p:val>
                                            <p:strVal val="#ppt_h"/>
                                          </p:val>
                                        </p:tav>
                                      </p:tavLst>
                                    </p:anim>
                                  </p:childTnLst>
                                </p:cTn>
                              </p:par>
                            </p:childTnLst>
                          </p:cTn>
                        </p:par>
                        <p:par>
                          <p:cTn id="58" fill="hold">
                            <p:stCondLst>
                              <p:cond delay="4500"/>
                            </p:stCondLst>
                            <p:childTnLst>
                              <p:par>
                                <p:cTn id="59" presetID="9" presetClass="entr" presetSubtype="0" fill="hold" grpId="0" nodeType="afterEffect">
                                  <p:stCondLst>
                                    <p:cond delay="0"/>
                                  </p:stCondLst>
                                  <p:childTnLst>
                                    <p:set>
                                      <p:cBhvr>
                                        <p:cTn id="60" dur="1" fill="hold">
                                          <p:stCondLst>
                                            <p:cond delay="0"/>
                                          </p:stCondLst>
                                        </p:cTn>
                                        <p:tgtEl>
                                          <p:spTgt spid="156732"/>
                                        </p:tgtEl>
                                        <p:attrNameLst>
                                          <p:attrName>style.visibility</p:attrName>
                                        </p:attrNameLst>
                                      </p:cBhvr>
                                      <p:to>
                                        <p:strVal val="visible"/>
                                      </p:to>
                                    </p:set>
                                    <p:animEffect transition="in" filter="dissolve">
                                      <p:cBhvr>
                                        <p:cTn id="61" dur="500"/>
                                        <p:tgtEl>
                                          <p:spTgt spid="156732"/>
                                        </p:tgtEl>
                                      </p:cBhvr>
                                    </p:animEffect>
                                  </p:childTnLst>
                                </p:cTn>
                              </p:par>
                            </p:childTnLst>
                          </p:cTn>
                        </p:par>
                        <p:par>
                          <p:cTn id="62" fill="hold">
                            <p:stCondLst>
                              <p:cond delay="5000"/>
                            </p:stCondLst>
                            <p:childTnLst>
                              <p:par>
                                <p:cTn id="63" presetID="9" presetClass="entr" presetSubtype="0"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par>
                          <p:cTn id="66" fill="hold">
                            <p:stCondLst>
                              <p:cond delay="5500"/>
                            </p:stCondLst>
                            <p:childTnLst>
                              <p:par>
                                <p:cTn id="67" presetID="23" presetClass="entr" presetSubtype="32" fill="hold" grpId="0" nodeType="afterEffect">
                                  <p:stCondLst>
                                    <p:cond delay="0"/>
                                  </p:stCondLst>
                                  <p:childTnLst>
                                    <p:set>
                                      <p:cBhvr>
                                        <p:cTn id="68" dur="1" fill="hold">
                                          <p:stCondLst>
                                            <p:cond delay="0"/>
                                          </p:stCondLst>
                                        </p:cTn>
                                        <p:tgtEl>
                                          <p:spTgt spid="156722"/>
                                        </p:tgtEl>
                                        <p:attrNameLst>
                                          <p:attrName>style.visibility</p:attrName>
                                        </p:attrNameLst>
                                      </p:cBhvr>
                                      <p:to>
                                        <p:strVal val="visible"/>
                                      </p:to>
                                    </p:set>
                                    <p:anim calcmode="lin" valueType="num">
                                      <p:cBhvr>
                                        <p:cTn id="69" dur="500" fill="hold"/>
                                        <p:tgtEl>
                                          <p:spTgt spid="156722"/>
                                        </p:tgtEl>
                                        <p:attrNameLst>
                                          <p:attrName>ppt_w</p:attrName>
                                        </p:attrNameLst>
                                      </p:cBhvr>
                                      <p:tavLst>
                                        <p:tav tm="0">
                                          <p:val>
                                            <p:strVal val="4*#ppt_w"/>
                                          </p:val>
                                        </p:tav>
                                        <p:tav tm="100000">
                                          <p:val>
                                            <p:strVal val="#ppt_w"/>
                                          </p:val>
                                        </p:tav>
                                      </p:tavLst>
                                    </p:anim>
                                    <p:anim calcmode="lin" valueType="num">
                                      <p:cBhvr>
                                        <p:cTn id="70" dur="500" fill="hold"/>
                                        <p:tgtEl>
                                          <p:spTgt spid="156722"/>
                                        </p:tgtEl>
                                        <p:attrNameLst>
                                          <p:attrName>ppt_h</p:attrName>
                                        </p:attrNameLst>
                                      </p:cBhvr>
                                      <p:tavLst>
                                        <p:tav tm="0">
                                          <p:val>
                                            <p:strVal val="4*#ppt_h"/>
                                          </p:val>
                                        </p:tav>
                                        <p:tav tm="100000">
                                          <p:val>
                                            <p:strVal val="#ppt_h"/>
                                          </p:val>
                                        </p:tav>
                                      </p:tavLst>
                                    </p:anim>
                                  </p:childTnLst>
                                </p:cTn>
                              </p:par>
                            </p:childTnLst>
                          </p:cTn>
                        </p:par>
                        <p:par>
                          <p:cTn id="71" fill="hold">
                            <p:stCondLst>
                              <p:cond delay="6000"/>
                            </p:stCondLst>
                            <p:childTnLst>
                              <p:par>
                                <p:cTn id="72" presetID="23" presetClass="entr" presetSubtype="272" fill="hold" grpId="0" nodeType="afterEffect">
                                  <p:stCondLst>
                                    <p:cond delay="0"/>
                                  </p:stCondLst>
                                  <p:childTnLst>
                                    <p:set>
                                      <p:cBhvr>
                                        <p:cTn id="73" dur="1" fill="hold">
                                          <p:stCondLst>
                                            <p:cond delay="0"/>
                                          </p:stCondLst>
                                        </p:cTn>
                                        <p:tgtEl>
                                          <p:spTgt spid="156723"/>
                                        </p:tgtEl>
                                        <p:attrNameLst>
                                          <p:attrName>style.visibility</p:attrName>
                                        </p:attrNameLst>
                                      </p:cBhvr>
                                      <p:to>
                                        <p:strVal val="visible"/>
                                      </p:to>
                                    </p:set>
                                    <p:anim calcmode="lin" valueType="num">
                                      <p:cBhvr>
                                        <p:cTn id="74" dur="500" fill="hold"/>
                                        <p:tgtEl>
                                          <p:spTgt spid="156723"/>
                                        </p:tgtEl>
                                        <p:attrNameLst>
                                          <p:attrName>ppt_w</p:attrName>
                                        </p:attrNameLst>
                                      </p:cBhvr>
                                      <p:tavLst>
                                        <p:tav tm="0">
                                          <p:val>
                                            <p:strVal val="2/3*#ppt_w"/>
                                          </p:val>
                                        </p:tav>
                                        <p:tav tm="100000">
                                          <p:val>
                                            <p:strVal val="#ppt_w"/>
                                          </p:val>
                                        </p:tav>
                                      </p:tavLst>
                                    </p:anim>
                                    <p:anim calcmode="lin" valueType="num">
                                      <p:cBhvr>
                                        <p:cTn id="75" dur="500" fill="hold"/>
                                        <p:tgtEl>
                                          <p:spTgt spid="156723"/>
                                        </p:tgtEl>
                                        <p:attrNameLst>
                                          <p:attrName>ppt_h</p:attrName>
                                        </p:attrNameLst>
                                      </p:cBhvr>
                                      <p:tavLst>
                                        <p:tav tm="0">
                                          <p:val>
                                            <p:strVal val="2/3*#ppt_h"/>
                                          </p:val>
                                        </p:tav>
                                        <p:tav tm="100000">
                                          <p:val>
                                            <p:strVal val="#ppt_h"/>
                                          </p:val>
                                        </p:tav>
                                      </p:tavLst>
                                    </p:anim>
                                  </p:childTnLst>
                                </p:cTn>
                              </p:par>
                            </p:childTnLst>
                          </p:cTn>
                        </p:par>
                        <p:par>
                          <p:cTn id="76" fill="hold">
                            <p:stCondLst>
                              <p:cond delay="6500"/>
                            </p:stCondLst>
                            <p:childTnLst>
                              <p:par>
                                <p:cTn id="77" presetID="17" presetClass="entr" presetSubtype="4" fill="hold" nodeType="after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ppt_x</p:attrName>
                                        </p:attrNameLst>
                                      </p:cBhvr>
                                      <p:tavLst>
                                        <p:tav tm="0">
                                          <p:val>
                                            <p:strVal val="#ppt_x"/>
                                          </p:val>
                                        </p:tav>
                                        <p:tav tm="100000">
                                          <p:val>
                                            <p:strVal val="#ppt_x"/>
                                          </p:val>
                                        </p:tav>
                                      </p:tavLst>
                                    </p:anim>
                                    <p:anim calcmode="lin" valueType="num">
                                      <p:cBhvr>
                                        <p:cTn id="80" dur="500" fill="hold"/>
                                        <p:tgtEl>
                                          <p:spTgt spid="12"/>
                                        </p:tgtEl>
                                        <p:attrNameLst>
                                          <p:attrName>ppt_y</p:attrName>
                                        </p:attrNameLst>
                                      </p:cBhvr>
                                      <p:tavLst>
                                        <p:tav tm="0">
                                          <p:val>
                                            <p:strVal val="#ppt_y+#ppt_h/2"/>
                                          </p:val>
                                        </p:tav>
                                        <p:tav tm="100000">
                                          <p:val>
                                            <p:strVal val="#ppt_y"/>
                                          </p:val>
                                        </p:tav>
                                      </p:tavLst>
                                    </p:anim>
                                    <p:anim calcmode="lin" valueType="num">
                                      <p:cBhvr>
                                        <p:cTn id="81" dur="500" fill="hold"/>
                                        <p:tgtEl>
                                          <p:spTgt spid="12"/>
                                        </p:tgtEl>
                                        <p:attrNameLst>
                                          <p:attrName>ppt_w</p:attrName>
                                        </p:attrNameLst>
                                      </p:cBhvr>
                                      <p:tavLst>
                                        <p:tav tm="0">
                                          <p:val>
                                            <p:strVal val="#ppt_w"/>
                                          </p:val>
                                        </p:tav>
                                        <p:tav tm="100000">
                                          <p:val>
                                            <p:strVal val="#ppt_w"/>
                                          </p:val>
                                        </p:tav>
                                      </p:tavLst>
                                    </p:anim>
                                    <p:anim calcmode="lin" valueType="num">
                                      <p:cBhvr>
                                        <p:cTn id="82" dur="500" fill="hold"/>
                                        <p:tgtEl>
                                          <p:spTgt spid="12"/>
                                        </p:tgtEl>
                                        <p:attrNameLst>
                                          <p:attrName>ppt_h</p:attrName>
                                        </p:attrNameLst>
                                      </p:cBhvr>
                                      <p:tavLst>
                                        <p:tav tm="0">
                                          <p:val>
                                            <p:fltVal val="0"/>
                                          </p:val>
                                        </p:tav>
                                        <p:tav tm="100000">
                                          <p:val>
                                            <p:strVal val="#ppt_h"/>
                                          </p:val>
                                        </p:tav>
                                      </p:tavLst>
                                    </p:anim>
                                  </p:childTnLst>
                                </p:cTn>
                              </p:par>
                            </p:childTnLst>
                          </p:cTn>
                        </p:par>
                        <p:par>
                          <p:cTn id="83" fill="hold">
                            <p:stCondLst>
                              <p:cond delay="7000"/>
                            </p:stCondLst>
                            <p:childTnLst>
                              <p:par>
                                <p:cTn id="84" presetID="17" presetClass="entr" presetSubtype="4" fill="hold"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500" fill="hold"/>
                                        <p:tgtEl>
                                          <p:spTgt spid="11"/>
                                        </p:tgtEl>
                                        <p:attrNameLst>
                                          <p:attrName>ppt_x</p:attrName>
                                        </p:attrNameLst>
                                      </p:cBhvr>
                                      <p:tavLst>
                                        <p:tav tm="0">
                                          <p:val>
                                            <p:strVal val="#ppt_x"/>
                                          </p:val>
                                        </p:tav>
                                        <p:tav tm="100000">
                                          <p:val>
                                            <p:strVal val="#ppt_x"/>
                                          </p:val>
                                        </p:tav>
                                      </p:tavLst>
                                    </p:anim>
                                    <p:anim calcmode="lin" valueType="num">
                                      <p:cBhvr>
                                        <p:cTn id="87" dur="500" fill="hold"/>
                                        <p:tgtEl>
                                          <p:spTgt spid="11"/>
                                        </p:tgtEl>
                                        <p:attrNameLst>
                                          <p:attrName>ppt_y</p:attrName>
                                        </p:attrNameLst>
                                      </p:cBhvr>
                                      <p:tavLst>
                                        <p:tav tm="0">
                                          <p:val>
                                            <p:strVal val="#ppt_y+#ppt_h/2"/>
                                          </p:val>
                                        </p:tav>
                                        <p:tav tm="100000">
                                          <p:val>
                                            <p:strVal val="#ppt_y"/>
                                          </p:val>
                                        </p:tav>
                                      </p:tavLst>
                                    </p:anim>
                                    <p:anim calcmode="lin" valueType="num">
                                      <p:cBhvr>
                                        <p:cTn id="88" dur="500" fill="hold"/>
                                        <p:tgtEl>
                                          <p:spTgt spid="11"/>
                                        </p:tgtEl>
                                        <p:attrNameLst>
                                          <p:attrName>ppt_w</p:attrName>
                                        </p:attrNameLst>
                                      </p:cBhvr>
                                      <p:tavLst>
                                        <p:tav tm="0">
                                          <p:val>
                                            <p:strVal val="#ppt_w"/>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childTnLst>
                                </p:cTn>
                              </p:par>
                            </p:childTnLst>
                          </p:cTn>
                        </p:par>
                        <p:par>
                          <p:cTn id="90" fill="hold">
                            <p:stCondLst>
                              <p:cond delay="7500"/>
                            </p:stCondLst>
                            <p:childTnLst>
                              <p:par>
                                <p:cTn id="91" presetID="17" presetClass="entr" presetSubtype="4" fill="hold" nodeType="after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ppt_x</p:attrName>
                                        </p:attrNameLst>
                                      </p:cBhvr>
                                      <p:tavLst>
                                        <p:tav tm="0">
                                          <p:val>
                                            <p:strVal val="#ppt_x"/>
                                          </p:val>
                                        </p:tav>
                                        <p:tav tm="100000">
                                          <p:val>
                                            <p:strVal val="#ppt_x"/>
                                          </p:val>
                                        </p:tav>
                                      </p:tavLst>
                                    </p:anim>
                                    <p:anim calcmode="lin" valueType="num">
                                      <p:cBhvr>
                                        <p:cTn id="94" dur="500" fill="hold"/>
                                        <p:tgtEl>
                                          <p:spTgt spid="10"/>
                                        </p:tgtEl>
                                        <p:attrNameLst>
                                          <p:attrName>ppt_y</p:attrName>
                                        </p:attrNameLst>
                                      </p:cBhvr>
                                      <p:tavLst>
                                        <p:tav tm="0">
                                          <p:val>
                                            <p:strVal val="#ppt_y+#ppt_h/2"/>
                                          </p:val>
                                        </p:tav>
                                        <p:tav tm="100000">
                                          <p:val>
                                            <p:strVal val="#ppt_y"/>
                                          </p:val>
                                        </p:tav>
                                      </p:tavLst>
                                    </p:anim>
                                    <p:anim calcmode="lin" valueType="num">
                                      <p:cBhvr>
                                        <p:cTn id="95" dur="500" fill="hold"/>
                                        <p:tgtEl>
                                          <p:spTgt spid="10"/>
                                        </p:tgtEl>
                                        <p:attrNameLst>
                                          <p:attrName>ppt_w</p:attrName>
                                        </p:attrNameLst>
                                      </p:cBhvr>
                                      <p:tavLst>
                                        <p:tav tm="0">
                                          <p:val>
                                            <p:strVal val="#ppt_w"/>
                                          </p:val>
                                        </p:tav>
                                        <p:tav tm="100000">
                                          <p:val>
                                            <p:strVal val="#ppt_w"/>
                                          </p:val>
                                        </p:tav>
                                      </p:tavLst>
                                    </p:anim>
                                    <p:anim calcmode="lin" valueType="num">
                                      <p:cBhvr>
                                        <p:cTn id="96" dur="500" fill="hold"/>
                                        <p:tgtEl>
                                          <p:spTgt spid="10"/>
                                        </p:tgtEl>
                                        <p:attrNameLst>
                                          <p:attrName>ppt_h</p:attrName>
                                        </p:attrNameLst>
                                      </p:cBhvr>
                                      <p:tavLst>
                                        <p:tav tm="0">
                                          <p:val>
                                            <p:fltVal val="0"/>
                                          </p:val>
                                        </p:tav>
                                        <p:tav tm="100000">
                                          <p:val>
                                            <p:strVal val="#ppt_h"/>
                                          </p:val>
                                        </p:tav>
                                      </p:tavLst>
                                    </p:anim>
                                  </p:childTnLst>
                                </p:cTn>
                              </p:par>
                            </p:childTnLst>
                          </p:cTn>
                        </p:par>
                        <p:par>
                          <p:cTn id="97" fill="hold">
                            <p:stCondLst>
                              <p:cond delay="8000"/>
                            </p:stCondLst>
                            <p:childTnLst>
                              <p:par>
                                <p:cTn id="98" presetID="17" presetClass="entr" presetSubtype="4" fill="hold" nodeType="afterEffect">
                                  <p:stCondLst>
                                    <p:cond delay="0"/>
                                  </p:stCondLst>
                                  <p:childTnLst>
                                    <p:set>
                                      <p:cBhvr>
                                        <p:cTn id="99" dur="1" fill="hold">
                                          <p:stCondLst>
                                            <p:cond delay="0"/>
                                          </p:stCondLst>
                                        </p:cTn>
                                        <p:tgtEl>
                                          <p:spTgt spid="9"/>
                                        </p:tgtEl>
                                        <p:attrNameLst>
                                          <p:attrName>style.visibility</p:attrName>
                                        </p:attrNameLst>
                                      </p:cBhvr>
                                      <p:to>
                                        <p:strVal val="visible"/>
                                      </p:to>
                                    </p:set>
                                    <p:anim calcmode="lin" valueType="num">
                                      <p:cBhvr>
                                        <p:cTn id="100" dur="500" fill="hold"/>
                                        <p:tgtEl>
                                          <p:spTgt spid="9"/>
                                        </p:tgtEl>
                                        <p:attrNameLst>
                                          <p:attrName>ppt_x</p:attrName>
                                        </p:attrNameLst>
                                      </p:cBhvr>
                                      <p:tavLst>
                                        <p:tav tm="0">
                                          <p:val>
                                            <p:strVal val="#ppt_x"/>
                                          </p:val>
                                        </p:tav>
                                        <p:tav tm="100000">
                                          <p:val>
                                            <p:strVal val="#ppt_x"/>
                                          </p:val>
                                        </p:tav>
                                      </p:tavLst>
                                    </p:anim>
                                    <p:anim calcmode="lin" valueType="num">
                                      <p:cBhvr>
                                        <p:cTn id="101" dur="500" fill="hold"/>
                                        <p:tgtEl>
                                          <p:spTgt spid="9"/>
                                        </p:tgtEl>
                                        <p:attrNameLst>
                                          <p:attrName>ppt_y</p:attrName>
                                        </p:attrNameLst>
                                      </p:cBhvr>
                                      <p:tavLst>
                                        <p:tav tm="0">
                                          <p:val>
                                            <p:strVal val="#ppt_y+#ppt_h/2"/>
                                          </p:val>
                                        </p:tav>
                                        <p:tav tm="100000">
                                          <p:val>
                                            <p:strVal val="#ppt_y"/>
                                          </p:val>
                                        </p:tav>
                                      </p:tavLst>
                                    </p:anim>
                                    <p:anim calcmode="lin" valueType="num">
                                      <p:cBhvr>
                                        <p:cTn id="102" dur="500" fill="hold"/>
                                        <p:tgtEl>
                                          <p:spTgt spid="9"/>
                                        </p:tgtEl>
                                        <p:attrNameLst>
                                          <p:attrName>ppt_w</p:attrName>
                                        </p:attrNameLst>
                                      </p:cBhvr>
                                      <p:tavLst>
                                        <p:tav tm="0">
                                          <p:val>
                                            <p:strVal val="#ppt_w"/>
                                          </p:val>
                                        </p:tav>
                                        <p:tav tm="100000">
                                          <p:val>
                                            <p:strVal val="#ppt_w"/>
                                          </p:val>
                                        </p:tav>
                                      </p:tavLst>
                                    </p:anim>
                                    <p:anim calcmode="lin" valueType="num">
                                      <p:cBhvr>
                                        <p:cTn id="103" dur="500" fill="hold"/>
                                        <p:tgtEl>
                                          <p:spTgt spid="9"/>
                                        </p:tgtEl>
                                        <p:attrNameLst>
                                          <p:attrName>ppt_h</p:attrName>
                                        </p:attrNameLst>
                                      </p:cBhvr>
                                      <p:tavLst>
                                        <p:tav tm="0">
                                          <p:val>
                                            <p:fltVal val="0"/>
                                          </p:val>
                                        </p:tav>
                                        <p:tav tm="100000">
                                          <p:val>
                                            <p:strVal val="#ppt_h"/>
                                          </p:val>
                                        </p:tav>
                                      </p:tavLst>
                                    </p:anim>
                                  </p:childTnLst>
                                </p:cTn>
                              </p:par>
                            </p:childTnLst>
                          </p:cTn>
                        </p:par>
                        <p:par>
                          <p:cTn id="104" fill="hold">
                            <p:stCondLst>
                              <p:cond delay="8500"/>
                            </p:stCondLst>
                            <p:childTnLst>
                              <p:par>
                                <p:cTn id="105" presetID="17" presetClass="entr" presetSubtype="4" fill="hold" nodeType="after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p:cTn id="107" dur="500" fill="hold"/>
                                        <p:tgtEl>
                                          <p:spTgt spid="16"/>
                                        </p:tgtEl>
                                        <p:attrNameLst>
                                          <p:attrName>ppt_x</p:attrName>
                                        </p:attrNameLst>
                                      </p:cBhvr>
                                      <p:tavLst>
                                        <p:tav tm="0">
                                          <p:val>
                                            <p:strVal val="#ppt_x"/>
                                          </p:val>
                                        </p:tav>
                                        <p:tav tm="100000">
                                          <p:val>
                                            <p:strVal val="#ppt_x"/>
                                          </p:val>
                                        </p:tav>
                                      </p:tavLst>
                                    </p:anim>
                                    <p:anim calcmode="lin" valueType="num">
                                      <p:cBhvr>
                                        <p:cTn id="108" dur="500" fill="hold"/>
                                        <p:tgtEl>
                                          <p:spTgt spid="16"/>
                                        </p:tgtEl>
                                        <p:attrNameLst>
                                          <p:attrName>ppt_y</p:attrName>
                                        </p:attrNameLst>
                                      </p:cBhvr>
                                      <p:tavLst>
                                        <p:tav tm="0">
                                          <p:val>
                                            <p:strVal val="#ppt_y+#ppt_h/2"/>
                                          </p:val>
                                        </p:tav>
                                        <p:tav tm="100000">
                                          <p:val>
                                            <p:strVal val="#ppt_y"/>
                                          </p:val>
                                        </p:tav>
                                      </p:tavLst>
                                    </p:anim>
                                    <p:anim calcmode="lin" valueType="num">
                                      <p:cBhvr>
                                        <p:cTn id="109" dur="500" fill="hold"/>
                                        <p:tgtEl>
                                          <p:spTgt spid="16"/>
                                        </p:tgtEl>
                                        <p:attrNameLst>
                                          <p:attrName>ppt_w</p:attrName>
                                        </p:attrNameLst>
                                      </p:cBhvr>
                                      <p:tavLst>
                                        <p:tav tm="0">
                                          <p:val>
                                            <p:strVal val="#ppt_w"/>
                                          </p:val>
                                        </p:tav>
                                        <p:tav tm="100000">
                                          <p:val>
                                            <p:strVal val="#ppt_w"/>
                                          </p:val>
                                        </p:tav>
                                      </p:tavLst>
                                    </p:anim>
                                    <p:anim calcmode="lin" valueType="num">
                                      <p:cBhvr>
                                        <p:cTn id="110" dur="500" fill="hold"/>
                                        <p:tgtEl>
                                          <p:spTgt spid="16"/>
                                        </p:tgtEl>
                                        <p:attrNameLst>
                                          <p:attrName>ppt_h</p:attrName>
                                        </p:attrNameLst>
                                      </p:cBhvr>
                                      <p:tavLst>
                                        <p:tav tm="0">
                                          <p:val>
                                            <p:fltVal val="0"/>
                                          </p:val>
                                        </p:tav>
                                        <p:tav tm="100000">
                                          <p:val>
                                            <p:strVal val="#ppt_h"/>
                                          </p:val>
                                        </p:tav>
                                      </p:tavLst>
                                    </p:anim>
                                  </p:childTnLst>
                                </p:cTn>
                              </p:par>
                            </p:childTnLst>
                          </p:cTn>
                        </p:par>
                        <p:par>
                          <p:cTn id="111" fill="hold">
                            <p:stCondLst>
                              <p:cond delay="9000"/>
                            </p:stCondLst>
                            <p:childTnLst>
                              <p:par>
                                <p:cTn id="112" presetID="9" presetClass="entr" presetSubtype="0" fill="hold"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dissolve">
                                      <p:cBhvr>
                                        <p:cTn id="114" dur="500"/>
                                        <p:tgtEl>
                                          <p:spTgt spid="18"/>
                                        </p:tgtEl>
                                      </p:cBhvr>
                                    </p:animEffect>
                                  </p:childTnLst>
                                </p:cTn>
                              </p:par>
                            </p:childTnLst>
                          </p:cTn>
                        </p:par>
                        <p:par>
                          <p:cTn id="115" fill="hold">
                            <p:stCondLst>
                              <p:cond delay="9500"/>
                            </p:stCondLst>
                            <p:childTnLst>
                              <p:par>
                                <p:cTn id="116" presetID="9" presetClass="entr" presetSubtype="0" fill="hold" nodeType="after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childTnLst>
                          </p:cTn>
                        </p:par>
                        <p:par>
                          <p:cTn id="119" fill="hold">
                            <p:stCondLst>
                              <p:cond delay="10000"/>
                            </p:stCondLst>
                            <p:childTnLst>
                              <p:par>
                                <p:cTn id="120" presetID="23" presetClass="entr" presetSubtype="32" fill="hold" grpId="0" nodeType="afterEffect">
                                  <p:stCondLst>
                                    <p:cond delay="0"/>
                                  </p:stCondLst>
                                  <p:childTnLst>
                                    <p:set>
                                      <p:cBhvr>
                                        <p:cTn id="121" dur="1" fill="hold">
                                          <p:stCondLst>
                                            <p:cond delay="0"/>
                                          </p:stCondLst>
                                        </p:cTn>
                                        <p:tgtEl>
                                          <p:spTgt spid="156725"/>
                                        </p:tgtEl>
                                        <p:attrNameLst>
                                          <p:attrName>style.visibility</p:attrName>
                                        </p:attrNameLst>
                                      </p:cBhvr>
                                      <p:to>
                                        <p:strVal val="visible"/>
                                      </p:to>
                                    </p:set>
                                    <p:anim calcmode="lin" valueType="num">
                                      <p:cBhvr>
                                        <p:cTn id="122" dur="500" fill="hold"/>
                                        <p:tgtEl>
                                          <p:spTgt spid="156725"/>
                                        </p:tgtEl>
                                        <p:attrNameLst>
                                          <p:attrName>ppt_w</p:attrName>
                                        </p:attrNameLst>
                                      </p:cBhvr>
                                      <p:tavLst>
                                        <p:tav tm="0">
                                          <p:val>
                                            <p:strVal val="4*#ppt_w"/>
                                          </p:val>
                                        </p:tav>
                                        <p:tav tm="100000">
                                          <p:val>
                                            <p:strVal val="#ppt_w"/>
                                          </p:val>
                                        </p:tav>
                                      </p:tavLst>
                                    </p:anim>
                                    <p:anim calcmode="lin" valueType="num">
                                      <p:cBhvr>
                                        <p:cTn id="123" dur="500" fill="hold"/>
                                        <p:tgtEl>
                                          <p:spTgt spid="156725"/>
                                        </p:tgtEl>
                                        <p:attrNameLst>
                                          <p:attrName>ppt_h</p:attrName>
                                        </p:attrNameLst>
                                      </p:cBhvr>
                                      <p:tavLst>
                                        <p:tav tm="0">
                                          <p:val>
                                            <p:strVal val="4*#ppt_h"/>
                                          </p:val>
                                        </p:tav>
                                        <p:tav tm="100000">
                                          <p:val>
                                            <p:strVal val="#ppt_h"/>
                                          </p:val>
                                        </p:tav>
                                      </p:tavLst>
                                    </p:anim>
                                  </p:childTnLst>
                                </p:cTn>
                              </p:par>
                            </p:childTnLst>
                          </p:cTn>
                        </p:par>
                        <p:par>
                          <p:cTn id="124" fill="hold">
                            <p:stCondLst>
                              <p:cond delay="10500"/>
                            </p:stCondLst>
                            <p:childTnLst>
                              <p:par>
                                <p:cTn id="125" presetID="23" presetClass="entr" presetSubtype="272" fill="hold" nodeType="after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p:cTn id="127" dur="500" fill="hold"/>
                                        <p:tgtEl>
                                          <p:spTgt spid="13"/>
                                        </p:tgtEl>
                                        <p:attrNameLst>
                                          <p:attrName>ppt_w</p:attrName>
                                        </p:attrNameLst>
                                      </p:cBhvr>
                                      <p:tavLst>
                                        <p:tav tm="0">
                                          <p:val>
                                            <p:strVal val="2/3*#ppt_w"/>
                                          </p:val>
                                        </p:tav>
                                        <p:tav tm="100000">
                                          <p:val>
                                            <p:strVal val="#ppt_w"/>
                                          </p:val>
                                        </p:tav>
                                      </p:tavLst>
                                    </p:anim>
                                    <p:anim calcmode="lin" valueType="num">
                                      <p:cBhvr>
                                        <p:cTn id="128" dur="500" fill="hold"/>
                                        <p:tgtEl>
                                          <p:spTgt spid="13"/>
                                        </p:tgtEl>
                                        <p:attrNameLst>
                                          <p:attrName>ppt_h</p:attrName>
                                        </p:attrNameLst>
                                      </p:cBhvr>
                                      <p:tavLst>
                                        <p:tav tm="0">
                                          <p:val>
                                            <p:strVal val="2/3*#ppt_h"/>
                                          </p:val>
                                        </p:tav>
                                        <p:tav tm="100000">
                                          <p:val>
                                            <p:strVal val="#ppt_h"/>
                                          </p:val>
                                        </p:tav>
                                      </p:tavLst>
                                    </p:anim>
                                  </p:childTnLst>
                                </p:cTn>
                              </p:par>
                              <p:par>
                                <p:cTn id="129" presetID="23" presetClass="entr" presetSubtype="288" fill="hold" nodeType="withEffect">
                                  <p:stCondLst>
                                    <p:cond delay="0"/>
                                  </p:stCondLst>
                                  <p:childTnLst>
                                    <p:set>
                                      <p:cBhvr>
                                        <p:cTn id="130" dur="1" fill="hold">
                                          <p:stCondLst>
                                            <p:cond delay="0"/>
                                          </p:stCondLst>
                                        </p:cTn>
                                        <p:tgtEl>
                                          <p:spTgt spid="19"/>
                                        </p:tgtEl>
                                        <p:attrNameLst>
                                          <p:attrName>style.visibility</p:attrName>
                                        </p:attrNameLst>
                                      </p:cBhvr>
                                      <p:to>
                                        <p:strVal val="visible"/>
                                      </p:to>
                                    </p:set>
                                    <p:anim calcmode="lin" valueType="num">
                                      <p:cBhvr>
                                        <p:cTn id="131" dur="500" fill="hold"/>
                                        <p:tgtEl>
                                          <p:spTgt spid="19"/>
                                        </p:tgtEl>
                                        <p:attrNameLst>
                                          <p:attrName>ppt_w</p:attrName>
                                        </p:attrNameLst>
                                      </p:cBhvr>
                                      <p:tavLst>
                                        <p:tav tm="0">
                                          <p:val>
                                            <p:strVal val="4/3*#ppt_w"/>
                                          </p:val>
                                        </p:tav>
                                        <p:tav tm="100000">
                                          <p:val>
                                            <p:strVal val="#ppt_w"/>
                                          </p:val>
                                        </p:tav>
                                      </p:tavLst>
                                    </p:anim>
                                    <p:anim calcmode="lin" valueType="num">
                                      <p:cBhvr>
                                        <p:cTn id="132" dur="500" fill="hold"/>
                                        <p:tgtEl>
                                          <p:spTgt spid="19"/>
                                        </p:tgtEl>
                                        <p:attrNameLst>
                                          <p:attrName>ppt_h</p:attrName>
                                        </p:attrNameLst>
                                      </p:cBhvr>
                                      <p:tavLst>
                                        <p:tav tm="0">
                                          <p:val>
                                            <p:strVal val="4/3*#ppt_h"/>
                                          </p:val>
                                        </p:tav>
                                        <p:tav tm="100000">
                                          <p:val>
                                            <p:strVal val="#ppt_h"/>
                                          </p:val>
                                        </p:tav>
                                      </p:tavLst>
                                    </p:anim>
                                  </p:childTnLst>
                                </p:cTn>
                              </p:par>
                            </p:childTnLst>
                          </p:cTn>
                        </p:par>
                        <p:par>
                          <p:cTn id="133" fill="hold">
                            <p:stCondLst>
                              <p:cond delay="11000"/>
                            </p:stCondLst>
                            <p:childTnLst>
                              <p:par>
                                <p:cTn id="134" presetID="17" presetClass="entr" presetSubtype="8" fill="hold" grpId="0" nodeType="afterEffect">
                                  <p:stCondLst>
                                    <p:cond delay="0"/>
                                  </p:stCondLst>
                                  <p:childTnLst>
                                    <p:set>
                                      <p:cBhvr>
                                        <p:cTn id="135" dur="1" fill="hold">
                                          <p:stCondLst>
                                            <p:cond delay="0"/>
                                          </p:stCondLst>
                                        </p:cTn>
                                        <p:tgtEl>
                                          <p:spTgt spid="156733"/>
                                        </p:tgtEl>
                                        <p:attrNameLst>
                                          <p:attrName>style.visibility</p:attrName>
                                        </p:attrNameLst>
                                      </p:cBhvr>
                                      <p:to>
                                        <p:strVal val="visible"/>
                                      </p:to>
                                    </p:set>
                                    <p:anim calcmode="lin" valueType="num">
                                      <p:cBhvr>
                                        <p:cTn id="136" dur="500" fill="hold"/>
                                        <p:tgtEl>
                                          <p:spTgt spid="156733"/>
                                        </p:tgtEl>
                                        <p:attrNameLst>
                                          <p:attrName>ppt_x</p:attrName>
                                        </p:attrNameLst>
                                      </p:cBhvr>
                                      <p:tavLst>
                                        <p:tav tm="0">
                                          <p:val>
                                            <p:strVal val="#ppt_x-#ppt_w/2"/>
                                          </p:val>
                                        </p:tav>
                                        <p:tav tm="100000">
                                          <p:val>
                                            <p:strVal val="#ppt_x"/>
                                          </p:val>
                                        </p:tav>
                                      </p:tavLst>
                                    </p:anim>
                                    <p:anim calcmode="lin" valueType="num">
                                      <p:cBhvr>
                                        <p:cTn id="137" dur="500" fill="hold"/>
                                        <p:tgtEl>
                                          <p:spTgt spid="156733"/>
                                        </p:tgtEl>
                                        <p:attrNameLst>
                                          <p:attrName>ppt_y</p:attrName>
                                        </p:attrNameLst>
                                      </p:cBhvr>
                                      <p:tavLst>
                                        <p:tav tm="0">
                                          <p:val>
                                            <p:strVal val="#ppt_y"/>
                                          </p:val>
                                        </p:tav>
                                        <p:tav tm="100000">
                                          <p:val>
                                            <p:strVal val="#ppt_y"/>
                                          </p:val>
                                        </p:tav>
                                      </p:tavLst>
                                    </p:anim>
                                    <p:anim calcmode="lin" valueType="num">
                                      <p:cBhvr>
                                        <p:cTn id="138" dur="500" fill="hold"/>
                                        <p:tgtEl>
                                          <p:spTgt spid="156733"/>
                                        </p:tgtEl>
                                        <p:attrNameLst>
                                          <p:attrName>ppt_w</p:attrName>
                                        </p:attrNameLst>
                                      </p:cBhvr>
                                      <p:tavLst>
                                        <p:tav tm="0">
                                          <p:val>
                                            <p:fltVal val="0"/>
                                          </p:val>
                                        </p:tav>
                                        <p:tav tm="100000">
                                          <p:val>
                                            <p:strVal val="#ppt_w"/>
                                          </p:val>
                                        </p:tav>
                                      </p:tavLst>
                                    </p:anim>
                                    <p:anim calcmode="lin" valueType="num">
                                      <p:cBhvr>
                                        <p:cTn id="139" dur="500" fill="hold"/>
                                        <p:tgtEl>
                                          <p:spTgt spid="156733"/>
                                        </p:tgtEl>
                                        <p:attrNameLst>
                                          <p:attrName>ppt_h</p:attrName>
                                        </p:attrNameLst>
                                      </p:cBhvr>
                                      <p:tavLst>
                                        <p:tav tm="0">
                                          <p:val>
                                            <p:strVal val="#ppt_h"/>
                                          </p:val>
                                        </p:tav>
                                        <p:tav tm="100000">
                                          <p:val>
                                            <p:strVal val="#ppt_h"/>
                                          </p:val>
                                        </p:tav>
                                      </p:tavLst>
                                    </p:anim>
                                  </p:childTnLst>
                                </p:cTn>
                              </p:par>
                            </p:childTnLst>
                          </p:cTn>
                        </p:par>
                        <p:par>
                          <p:cTn id="140" fill="hold">
                            <p:stCondLst>
                              <p:cond delay="11500"/>
                            </p:stCondLst>
                            <p:childTnLst>
                              <p:par>
                                <p:cTn id="141" presetID="23" presetClass="entr" presetSubtype="272" fill="hold" grpId="0" nodeType="afterEffect">
                                  <p:stCondLst>
                                    <p:cond delay="0"/>
                                  </p:stCondLst>
                                  <p:childTnLst>
                                    <p:set>
                                      <p:cBhvr>
                                        <p:cTn id="142" dur="1" fill="hold">
                                          <p:stCondLst>
                                            <p:cond delay="0"/>
                                          </p:stCondLst>
                                        </p:cTn>
                                        <p:tgtEl>
                                          <p:spTgt spid="156726"/>
                                        </p:tgtEl>
                                        <p:attrNameLst>
                                          <p:attrName>style.visibility</p:attrName>
                                        </p:attrNameLst>
                                      </p:cBhvr>
                                      <p:to>
                                        <p:strVal val="visible"/>
                                      </p:to>
                                    </p:set>
                                    <p:anim calcmode="lin" valueType="num">
                                      <p:cBhvr>
                                        <p:cTn id="143" dur="500" fill="hold"/>
                                        <p:tgtEl>
                                          <p:spTgt spid="156726"/>
                                        </p:tgtEl>
                                        <p:attrNameLst>
                                          <p:attrName>ppt_w</p:attrName>
                                        </p:attrNameLst>
                                      </p:cBhvr>
                                      <p:tavLst>
                                        <p:tav tm="0">
                                          <p:val>
                                            <p:strVal val="2/3*#ppt_w"/>
                                          </p:val>
                                        </p:tav>
                                        <p:tav tm="100000">
                                          <p:val>
                                            <p:strVal val="#ppt_w"/>
                                          </p:val>
                                        </p:tav>
                                      </p:tavLst>
                                    </p:anim>
                                    <p:anim calcmode="lin" valueType="num">
                                      <p:cBhvr>
                                        <p:cTn id="144" dur="500" fill="hold"/>
                                        <p:tgtEl>
                                          <p:spTgt spid="156726"/>
                                        </p:tgtEl>
                                        <p:attrNameLst>
                                          <p:attrName>ppt_h</p:attrName>
                                        </p:attrNameLst>
                                      </p:cBhvr>
                                      <p:tavLst>
                                        <p:tav tm="0">
                                          <p:val>
                                            <p:strVal val="2/3*#ppt_h"/>
                                          </p:val>
                                        </p:tav>
                                        <p:tav tm="100000">
                                          <p:val>
                                            <p:strVal val="#ppt_h"/>
                                          </p:val>
                                        </p:tav>
                                      </p:tavLst>
                                    </p:anim>
                                  </p:childTnLst>
                                </p:cTn>
                              </p:par>
                            </p:childTnLst>
                          </p:cTn>
                        </p:par>
                        <p:par>
                          <p:cTn id="145" fill="hold">
                            <p:stCondLst>
                              <p:cond delay="12000"/>
                            </p:stCondLst>
                            <p:childTnLst>
                              <p:par>
                                <p:cTn id="146" presetID="17" presetClass="entr" presetSubtype="4" fill="hold" grpId="0" nodeType="afterEffect">
                                  <p:stCondLst>
                                    <p:cond delay="0"/>
                                  </p:stCondLst>
                                  <p:childTnLst>
                                    <p:set>
                                      <p:cBhvr>
                                        <p:cTn id="147" dur="1" fill="hold">
                                          <p:stCondLst>
                                            <p:cond delay="0"/>
                                          </p:stCondLst>
                                        </p:cTn>
                                        <p:tgtEl>
                                          <p:spTgt spid="156758"/>
                                        </p:tgtEl>
                                        <p:attrNameLst>
                                          <p:attrName>style.visibility</p:attrName>
                                        </p:attrNameLst>
                                      </p:cBhvr>
                                      <p:to>
                                        <p:strVal val="visible"/>
                                      </p:to>
                                    </p:set>
                                    <p:anim calcmode="lin" valueType="num">
                                      <p:cBhvr>
                                        <p:cTn id="148" dur="500" fill="hold"/>
                                        <p:tgtEl>
                                          <p:spTgt spid="156758"/>
                                        </p:tgtEl>
                                        <p:attrNameLst>
                                          <p:attrName>ppt_x</p:attrName>
                                        </p:attrNameLst>
                                      </p:cBhvr>
                                      <p:tavLst>
                                        <p:tav tm="0">
                                          <p:val>
                                            <p:strVal val="#ppt_x"/>
                                          </p:val>
                                        </p:tav>
                                        <p:tav tm="100000">
                                          <p:val>
                                            <p:strVal val="#ppt_x"/>
                                          </p:val>
                                        </p:tav>
                                      </p:tavLst>
                                    </p:anim>
                                    <p:anim calcmode="lin" valueType="num">
                                      <p:cBhvr>
                                        <p:cTn id="149" dur="500" fill="hold"/>
                                        <p:tgtEl>
                                          <p:spTgt spid="156758"/>
                                        </p:tgtEl>
                                        <p:attrNameLst>
                                          <p:attrName>ppt_y</p:attrName>
                                        </p:attrNameLst>
                                      </p:cBhvr>
                                      <p:tavLst>
                                        <p:tav tm="0">
                                          <p:val>
                                            <p:strVal val="#ppt_y+#ppt_h/2"/>
                                          </p:val>
                                        </p:tav>
                                        <p:tav tm="100000">
                                          <p:val>
                                            <p:strVal val="#ppt_y"/>
                                          </p:val>
                                        </p:tav>
                                      </p:tavLst>
                                    </p:anim>
                                    <p:anim calcmode="lin" valueType="num">
                                      <p:cBhvr>
                                        <p:cTn id="150" dur="500" fill="hold"/>
                                        <p:tgtEl>
                                          <p:spTgt spid="156758"/>
                                        </p:tgtEl>
                                        <p:attrNameLst>
                                          <p:attrName>ppt_w</p:attrName>
                                        </p:attrNameLst>
                                      </p:cBhvr>
                                      <p:tavLst>
                                        <p:tav tm="0">
                                          <p:val>
                                            <p:strVal val="#ppt_w"/>
                                          </p:val>
                                        </p:tav>
                                        <p:tav tm="100000">
                                          <p:val>
                                            <p:strVal val="#ppt_w"/>
                                          </p:val>
                                        </p:tav>
                                      </p:tavLst>
                                    </p:anim>
                                    <p:anim calcmode="lin" valueType="num">
                                      <p:cBhvr>
                                        <p:cTn id="151" dur="500" fill="hold"/>
                                        <p:tgtEl>
                                          <p:spTgt spid="156758"/>
                                        </p:tgtEl>
                                        <p:attrNameLst>
                                          <p:attrName>ppt_h</p:attrName>
                                        </p:attrNameLst>
                                      </p:cBhvr>
                                      <p:tavLst>
                                        <p:tav tm="0">
                                          <p:val>
                                            <p:fltVal val="0"/>
                                          </p:val>
                                        </p:tav>
                                        <p:tav tm="100000">
                                          <p:val>
                                            <p:strVal val="#ppt_h"/>
                                          </p:val>
                                        </p:tav>
                                      </p:tavLst>
                                    </p:anim>
                                  </p:childTnLst>
                                </p:cTn>
                              </p:par>
                            </p:childTnLst>
                          </p:cTn>
                        </p:par>
                        <p:par>
                          <p:cTn id="152" fill="hold">
                            <p:stCondLst>
                              <p:cond delay="12500"/>
                            </p:stCondLst>
                            <p:childTnLst>
                              <p:par>
                                <p:cTn id="153" presetID="23" presetClass="entr" presetSubtype="32" fill="hold" grpId="0" nodeType="afterEffect">
                                  <p:stCondLst>
                                    <p:cond delay="0"/>
                                  </p:stCondLst>
                                  <p:childTnLst>
                                    <p:set>
                                      <p:cBhvr>
                                        <p:cTn id="154" dur="1" fill="hold">
                                          <p:stCondLst>
                                            <p:cond delay="0"/>
                                          </p:stCondLst>
                                        </p:cTn>
                                        <p:tgtEl>
                                          <p:spTgt spid="156728"/>
                                        </p:tgtEl>
                                        <p:attrNameLst>
                                          <p:attrName>style.visibility</p:attrName>
                                        </p:attrNameLst>
                                      </p:cBhvr>
                                      <p:to>
                                        <p:strVal val="visible"/>
                                      </p:to>
                                    </p:set>
                                    <p:anim calcmode="lin" valueType="num">
                                      <p:cBhvr>
                                        <p:cTn id="155" dur="500" fill="hold"/>
                                        <p:tgtEl>
                                          <p:spTgt spid="156728"/>
                                        </p:tgtEl>
                                        <p:attrNameLst>
                                          <p:attrName>ppt_w</p:attrName>
                                        </p:attrNameLst>
                                      </p:cBhvr>
                                      <p:tavLst>
                                        <p:tav tm="0">
                                          <p:val>
                                            <p:strVal val="4*#ppt_w"/>
                                          </p:val>
                                        </p:tav>
                                        <p:tav tm="100000">
                                          <p:val>
                                            <p:strVal val="#ppt_w"/>
                                          </p:val>
                                        </p:tav>
                                      </p:tavLst>
                                    </p:anim>
                                    <p:anim calcmode="lin" valueType="num">
                                      <p:cBhvr>
                                        <p:cTn id="156" dur="500" fill="hold"/>
                                        <p:tgtEl>
                                          <p:spTgt spid="156728"/>
                                        </p:tgtEl>
                                        <p:attrNameLst>
                                          <p:attrName>ppt_h</p:attrName>
                                        </p:attrNameLst>
                                      </p:cBhvr>
                                      <p:tavLst>
                                        <p:tav tm="0">
                                          <p:val>
                                            <p:strVal val="4*#ppt_h"/>
                                          </p:val>
                                        </p:tav>
                                        <p:tav tm="100000">
                                          <p:val>
                                            <p:strVal val="#ppt_h"/>
                                          </p:val>
                                        </p:tav>
                                      </p:tavLst>
                                    </p:anim>
                                  </p:childTnLst>
                                </p:cTn>
                              </p:par>
                            </p:childTnLst>
                          </p:cTn>
                        </p:par>
                        <p:par>
                          <p:cTn id="157" fill="hold">
                            <p:stCondLst>
                              <p:cond delay="13000"/>
                            </p:stCondLst>
                            <p:childTnLst>
                              <p:par>
                                <p:cTn id="158" presetID="23" presetClass="entr" presetSubtype="272" fill="hold" grpId="0" nodeType="afterEffect">
                                  <p:stCondLst>
                                    <p:cond delay="0"/>
                                  </p:stCondLst>
                                  <p:childTnLst>
                                    <p:set>
                                      <p:cBhvr>
                                        <p:cTn id="159" dur="1" fill="hold">
                                          <p:stCondLst>
                                            <p:cond delay="0"/>
                                          </p:stCondLst>
                                        </p:cTn>
                                        <p:tgtEl>
                                          <p:spTgt spid="156729"/>
                                        </p:tgtEl>
                                        <p:attrNameLst>
                                          <p:attrName>style.visibility</p:attrName>
                                        </p:attrNameLst>
                                      </p:cBhvr>
                                      <p:to>
                                        <p:strVal val="visible"/>
                                      </p:to>
                                    </p:set>
                                    <p:anim calcmode="lin" valueType="num">
                                      <p:cBhvr>
                                        <p:cTn id="160" dur="500" fill="hold"/>
                                        <p:tgtEl>
                                          <p:spTgt spid="156729"/>
                                        </p:tgtEl>
                                        <p:attrNameLst>
                                          <p:attrName>ppt_w</p:attrName>
                                        </p:attrNameLst>
                                      </p:cBhvr>
                                      <p:tavLst>
                                        <p:tav tm="0">
                                          <p:val>
                                            <p:strVal val="2/3*#ppt_w"/>
                                          </p:val>
                                        </p:tav>
                                        <p:tav tm="100000">
                                          <p:val>
                                            <p:strVal val="#ppt_w"/>
                                          </p:val>
                                        </p:tav>
                                      </p:tavLst>
                                    </p:anim>
                                    <p:anim calcmode="lin" valueType="num">
                                      <p:cBhvr>
                                        <p:cTn id="161" dur="500" fill="hold"/>
                                        <p:tgtEl>
                                          <p:spTgt spid="156729"/>
                                        </p:tgtEl>
                                        <p:attrNameLst>
                                          <p:attrName>ppt_h</p:attrName>
                                        </p:attrNameLst>
                                      </p:cBhvr>
                                      <p:tavLst>
                                        <p:tav tm="0">
                                          <p:val>
                                            <p:strVal val="2/3*#ppt_h"/>
                                          </p:val>
                                        </p:tav>
                                        <p:tav tm="100000">
                                          <p:val>
                                            <p:strVal val="#ppt_h"/>
                                          </p:val>
                                        </p:tav>
                                      </p:tavLst>
                                    </p:anim>
                                  </p:childTnLst>
                                </p:cTn>
                              </p:par>
                            </p:childTnLst>
                          </p:cTn>
                        </p:par>
                        <p:par>
                          <p:cTn id="162" fill="hold">
                            <p:stCondLst>
                              <p:cond delay="13500"/>
                            </p:stCondLst>
                            <p:childTnLst>
                              <p:par>
                                <p:cTn id="163" presetID="17" presetClass="entr" presetSubtype="4" fill="hold" grpId="0" nodeType="afterEffect">
                                  <p:stCondLst>
                                    <p:cond delay="0"/>
                                  </p:stCondLst>
                                  <p:childTnLst>
                                    <p:set>
                                      <p:cBhvr>
                                        <p:cTn id="164" dur="1" fill="hold">
                                          <p:stCondLst>
                                            <p:cond delay="0"/>
                                          </p:stCondLst>
                                        </p:cTn>
                                        <p:tgtEl>
                                          <p:spTgt spid="156681"/>
                                        </p:tgtEl>
                                        <p:attrNameLst>
                                          <p:attrName>style.visibility</p:attrName>
                                        </p:attrNameLst>
                                      </p:cBhvr>
                                      <p:to>
                                        <p:strVal val="visible"/>
                                      </p:to>
                                    </p:set>
                                    <p:anim calcmode="lin" valueType="num">
                                      <p:cBhvr>
                                        <p:cTn id="165" dur="500" fill="hold"/>
                                        <p:tgtEl>
                                          <p:spTgt spid="156681"/>
                                        </p:tgtEl>
                                        <p:attrNameLst>
                                          <p:attrName>ppt_x</p:attrName>
                                        </p:attrNameLst>
                                      </p:cBhvr>
                                      <p:tavLst>
                                        <p:tav tm="0">
                                          <p:val>
                                            <p:strVal val="#ppt_x"/>
                                          </p:val>
                                        </p:tav>
                                        <p:tav tm="100000">
                                          <p:val>
                                            <p:strVal val="#ppt_x"/>
                                          </p:val>
                                        </p:tav>
                                      </p:tavLst>
                                    </p:anim>
                                    <p:anim calcmode="lin" valueType="num">
                                      <p:cBhvr>
                                        <p:cTn id="166" dur="500" fill="hold"/>
                                        <p:tgtEl>
                                          <p:spTgt spid="156681"/>
                                        </p:tgtEl>
                                        <p:attrNameLst>
                                          <p:attrName>ppt_y</p:attrName>
                                        </p:attrNameLst>
                                      </p:cBhvr>
                                      <p:tavLst>
                                        <p:tav tm="0">
                                          <p:val>
                                            <p:strVal val="#ppt_y+#ppt_h/2"/>
                                          </p:val>
                                        </p:tav>
                                        <p:tav tm="100000">
                                          <p:val>
                                            <p:strVal val="#ppt_y"/>
                                          </p:val>
                                        </p:tav>
                                      </p:tavLst>
                                    </p:anim>
                                    <p:anim calcmode="lin" valueType="num">
                                      <p:cBhvr>
                                        <p:cTn id="167" dur="500" fill="hold"/>
                                        <p:tgtEl>
                                          <p:spTgt spid="156681"/>
                                        </p:tgtEl>
                                        <p:attrNameLst>
                                          <p:attrName>ppt_w</p:attrName>
                                        </p:attrNameLst>
                                      </p:cBhvr>
                                      <p:tavLst>
                                        <p:tav tm="0">
                                          <p:val>
                                            <p:strVal val="#ppt_w"/>
                                          </p:val>
                                        </p:tav>
                                        <p:tav tm="100000">
                                          <p:val>
                                            <p:strVal val="#ppt_w"/>
                                          </p:val>
                                        </p:tav>
                                      </p:tavLst>
                                    </p:anim>
                                    <p:anim calcmode="lin" valueType="num">
                                      <p:cBhvr>
                                        <p:cTn id="168" dur="500" fill="hold"/>
                                        <p:tgtEl>
                                          <p:spTgt spid="156681"/>
                                        </p:tgtEl>
                                        <p:attrNameLst>
                                          <p:attrName>ppt_h</p:attrName>
                                        </p:attrNameLst>
                                      </p:cBhvr>
                                      <p:tavLst>
                                        <p:tav tm="0">
                                          <p:val>
                                            <p:fltVal val="0"/>
                                          </p:val>
                                        </p:tav>
                                        <p:tav tm="100000">
                                          <p:val>
                                            <p:strVal val="#ppt_h"/>
                                          </p:val>
                                        </p:tav>
                                      </p:tavLst>
                                    </p:anim>
                                  </p:childTnLst>
                                </p:cTn>
                              </p:par>
                            </p:childTnLst>
                          </p:cTn>
                        </p:par>
                        <p:par>
                          <p:cTn id="169" fill="hold">
                            <p:stCondLst>
                              <p:cond delay="14000"/>
                            </p:stCondLst>
                            <p:childTnLst>
                              <p:par>
                                <p:cTn id="170" presetID="9" presetClass="entr" presetSubtype="0" fill="hold" nodeType="afterEffect">
                                  <p:stCondLst>
                                    <p:cond delay="0"/>
                                  </p:stCondLst>
                                  <p:childTnLst>
                                    <p:set>
                                      <p:cBhvr>
                                        <p:cTn id="171" dur="1" fill="hold">
                                          <p:stCondLst>
                                            <p:cond delay="0"/>
                                          </p:stCondLst>
                                        </p:cTn>
                                        <p:tgtEl>
                                          <p:spTgt spid="14"/>
                                        </p:tgtEl>
                                        <p:attrNameLst>
                                          <p:attrName>style.visibility</p:attrName>
                                        </p:attrNameLst>
                                      </p:cBhvr>
                                      <p:to>
                                        <p:strVal val="visible"/>
                                      </p:to>
                                    </p:set>
                                    <p:animEffect transition="in" filter="dissolve">
                                      <p:cBhvr>
                                        <p:cTn id="172" dur="500"/>
                                        <p:tgtEl>
                                          <p:spTgt spid="14"/>
                                        </p:tgtEl>
                                      </p:cBhvr>
                                    </p:animEffect>
                                  </p:childTnLst>
                                </p:cTn>
                              </p:par>
                            </p:childTnLst>
                          </p:cTn>
                        </p:par>
                        <p:par>
                          <p:cTn id="173" fill="hold">
                            <p:stCondLst>
                              <p:cond delay="14500"/>
                            </p:stCondLst>
                            <p:childTnLst>
                              <p:par>
                                <p:cTn id="174" presetID="23" presetClass="entr" presetSubtype="32" fill="hold" grpId="0" nodeType="afterEffect">
                                  <p:stCondLst>
                                    <p:cond delay="0"/>
                                  </p:stCondLst>
                                  <p:childTnLst>
                                    <p:set>
                                      <p:cBhvr>
                                        <p:cTn id="175" dur="1" fill="hold">
                                          <p:stCondLst>
                                            <p:cond delay="0"/>
                                          </p:stCondLst>
                                        </p:cTn>
                                        <p:tgtEl>
                                          <p:spTgt spid="156731"/>
                                        </p:tgtEl>
                                        <p:attrNameLst>
                                          <p:attrName>style.visibility</p:attrName>
                                        </p:attrNameLst>
                                      </p:cBhvr>
                                      <p:to>
                                        <p:strVal val="visible"/>
                                      </p:to>
                                    </p:set>
                                    <p:anim calcmode="lin" valueType="num">
                                      <p:cBhvr>
                                        <p:cTn id="176" dur="500" fill="hold"/>
                                        <p:tgtEl>
                                          <p:spTgt spid="156731"/>
                                        </p:tgtEl>
                                        <p:attrNameLst>
                                          <p:attrName>ppt_w</p:attrName>
                                        </p:attrNameLst>
                                      </p:cBhvr>
                                      <p:tavLst>
                                        <p:tav tm="0">
                                          <p:val>
                                            <p:strVal val="4*#ppt_w"/>
                                          </p:val>
                                        </p:tav>
                                        <p:tav tm="100000">
                                          <p:val>
                                            <p:strVal val="#ppt_w"/>
                                          </p:val>
                                        </p:tav>
                                      </p:tavLst>
                                    </p:anim>
                                    <p:anim calcmode="lin" valueType="num">
                                      <p:cBhvr>
                                        <p:cTn id="177" dur="500" fill="hold"/>
                                        <p:tgtEl>
                                          <p:spTgt spid="156731"/>
                                        </p:tgtEl>
                                        <p:attrNameLst>
                                          <p:attrName>ppt_h</p:attrName>
                                        </p:attrNameLst>
                                      </p:cBhvr>
                                      <p:tavLst>
                                        <p:tav tm="0">
                                          <p:val>
                                            <p:strVal val="4*#ppt_h"/>
                                          </p:val>
                                        </p:tav>
                                        <p:tav tm="100000">
                                          <p:val>
                                            <p:strVal val="#ppt_h"/>
                                          </p:val>
                                        </p:tav>
                                      </p:tavLst>
                                    </p:anim>
                                  </p:childTnLst>
                                </p:cTn>
                              </p:par>
                            </p:childTnLst>
                          </p:cTn>
                        </p:par>
                        <p:par>
                          <p:cTn id="178" fill="hold">
                            <p:stCondLst>
                              <p:cond delay="15000"/>
                            </p:stCondLst>
                            <p:childTnLst>
                              <p:par>
                                <p:cTn id="179" presetID="12" presetClass="entr" presetSubtype="4" fill="hold" grpId="0" nodeType="afterEffect">
                                  <p:stCondLst>
                                    <p:cond delay="0"/>
                                  </p:stCondLst>
                                  <p:childTnLst>
                                    <p:set>
                                      <p:cBhvr>
                                        <p:cTn id="180" dur="1" fill="hold">
                                          <p:stCondLst>
                                            <p:cond delay="0"/>
                                          </p:stCondLst>
                                        </p:cTn>
                                        <p:tgtEl>
                                          <p:spTgt spid="156735"/>
                                        </p:tgtEl>
                                        <p:attrNameLst>
                                          <p:attrName>style.visibility</p:attrName>
                                        </p:attrNameLst>
                                      </p:cBhvr>
                                      <p:to>
                                        <p:strVal val="visible"/>
                                      </p:to>
                                    </p:set>
                                    <p:animEffect transition="in" filter="slide(fromBottom)">
                                      <p:cBhvr>
                                        <p:cTn id="181" dur="500"/>
                                        <p:tgtEl>
                                          <p:spTgt spid="156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animBg="1"/>
      <p:bldP spid="156715" grpId="0" animBg="1"/>
      <p:bldP spid="156719" grpId="0"/>
      <p:bldP spid="156721" grpId="0"/>
      <p:bldP spid="156722" grpId="0"/>
      <p:bldP spid="156723" grpId="0"/>
      <p:bldP spid="156725" grpId="0"/>
      <p:bldP spid="156726" grpId="0"/>
      <p:bldP spid="156728" grpId="0"/>
      <p:bldP spid="156729" grpId="0"/>
      <p:bldP spid="156731" grpId="0"/>
      <p:bldP spid="156732" grpId="0" animBg="1"/>
      <p:bldP spid="156733" grpId="0" animBg="1"/>
      <p:bldP spid="156734" grpId="0"/>
      <p:bldP spid="156735" grpId="0"/>
      <p:bldP spid="156740" grpId="0"/>
      <p:bldP spid="1567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4294967295"/>
          </p:nvPr>
        </p:nvSpPr>
        <p:spPr>
          <a:xfrm>
            <a:off x="8001000" y="6553200"/>
            <a:ext cx="1143000" cy="304800"/>
          </a:xfrm>
          <a:prstGeom prst="rect">
            <a:avLst/>
          </a:prstGeom>
        </p:spPr>
        <p:txBody>
          <a:bodyPr/>
          <a:lstStyle/>
          <a:p>
            <a:fld id="{5D4E2C94-C94C-4244-AB91-0FFDED0FF5D2}" type="slidenum">
              <a:rPr lang="en-US" smtClean="0"/>
              <a:pPr/>
              <a:t>16</a:t>
            </a:fld>
            <a:r>
              <a:rPr lang="en-US" smtClean="0"/>
              <a:t> of 27</a:t>
            </a:r>
          </a:p>
        </p:txBody>
      </p:sp>
      <p:sp>
        <p:nvSpPr>
          <p:cNvPr id="30723" name="Rectangle 2"/>
          <p:cNvSpPr>
            <a:spLocks noGrp="1" noChangeArrowheads="1"/>
          </p:cNvSpPr>
          <p:nvPr>
            <p:ph type="title"/>
          </p:nvPr>
        </p:nvSpPr>
        <p:spPr/>
        <p:txBody>
          <a:bodyPr/>
          <a:lstStyle/>
          <a:p>
            <a:pPr eaLnBrk="1" hangingPunct="1"/>
            <a:r>
              <a:rPr lang="en-US" b="1" smtClean="0">
                <a:latin typeface="Arial" charset="0"/>
                <a:cs typeface="Arial" charset="0"/>
              </a:rPr>
              <a:t>Cân bằng chi tiêu và thu nhập</a:t>
            </a:r>
          </a:p>
        </p:txBody>
      </p:sp>
      <p:sp>
        <p:nvSpPr>
          <p:cNvPr id="160771" name="Rectangle 3"/>
          <p:cNvSpPr>
            <a:spLocks noChangeArrowheads="1"/>
          </p:cNvSpPr>
          <p:nvPr/>
        </p:nvSpPr>
        <p:spPr bwMode="auto">
          <a:xfrm>
            <a:off x="5557838" y="5548313"/>
            <a:ext cx="195262" cy="487362"/>
          </a:xfrm>
          <a:prstGeom prst="rect">
            <a:avLst/>
          </a:prstGeom>
          <a:noFill/>
          <a:ln w="9525">
            <a:noFill/>
            <a:miter lim="800000"/>
            <a:headEnd/>
            <a:tailEnd/>
          </a:ln>
        </p:spPr>
        <p:txBody>
          <a:bodyPr wrap="none" lIns="0" tIns="0" rIns="0" bIns="0">
            <a:spAutoFit/>
          </a:bodyPr>
          <a:lstStyle/>
          <a:p>
            <a:pPr eaLnBrk="0" hangingPunct="0">
              <a:spcBef>
                <a:spcPct val="0"/>
              </a:spcBef>
            </a:pPr>
            <a:r>
              <a:rPr lang="en-US" sz="3200">
                <a:solidFill>
                  <a:srgbClr val="000000"/>
                </a:solidFill>
                <a:latin typeface="Arial Narrow" pitchFamily="34" charset="0"/>
              </a:rPr>
              <a:t>=</a:t>
            </a:r>
            <a:endParaRPr lang="en-US" sz="3200">
              <a:latin typeface="Arial Narrow" pitchFamily="34" charset="0"/>
            </a:endParaRPr>
          </a:p>
        </p:txBody>
      </p:sp>
      <p:grpSp>
        <p:nvGrpSpPr>
          <p:cNvPr id="2" name="Group 4"/>
          <p:cNvGrpSpPr>
            <a:grpSpLocks/>
          </p:cNvGrpSpPr>
          <p:nvPr/>
        </p:nvGrpSpPr>
        <p:grpSpPr bwMode="auto">
          <a:xfrm>
            <a:off x="3036888" y="1619250"/>
            <a:ext cx="742950" cy="3825875"/>
            <a:chOff x="1913" y="1513"/>
            <a:chExt cx="468" cy="1989"/>
          </a:xfrm>
        </p:grpSpPr>
        <p:sp>
          <p:nvSpPr>
            <p:cNvPr id="30772" name="Freeform 5"/>
            <p:cNvSpPr>
              <a:spLocks/>
            </p:cNvSpPr>
            <p:nvPr/>
          </p:nvSpPr>
          <p:spPr bwMode="auto">
            <a:xfrm>
              <a:off x="1913" y="1513"/>
              <a:ext cx="78" cy="1989"/>
            </a:xfrm>
            <a:custGeom>
              <a:avLst/>
              <a:gdLst>
                <a:gd name="T0" fmla="*/ 0 w 8"/>
                <a:gd name="T1" fmla="*/ 0 h 250"/>
                <a:gd name="T2" fmla="*/ 812631381 w 8"/>
                <a:gd name="T3" fmla="*/ 0 h 250"/>
                <a:gd name="T4" fmla="*/ 1633106437 w 8"/>
                <a:gd name="T5" fmla="*/ 129101439 h 250"/>
                <a:gd name="T6" fmla="*/ 2147483647 w 8"/>
                <a:gd name="T7" fmla="*/ 129101439 h 250"/>
                <a:gd name="T8" fmla="*/ 2147483647 w 8"/>
                <a:gd name="T9" fmla="*/ 256159779 h 250"/>
                <a:gd name="T10" fmla="*/ 2147483647 w 8"/>
                <a:gd name="T11" fmla="*/ 256159779 h 250"/>
                <a:gd name="T12" fmla="*/ 2147483647 w 8"/>
                <a:gd name="T13" fmla="*/ 385485927 h 250"/>
                <a:gd name="T14" fmla="*/ 2147483647 w 8"/>
                <a:gd name="T15" fmla="*/ 514587208 h 250"/>
                <a:gd name="T16" fmla="*/ 2147483647 w 8"/>
                <a:gd name="T17" fmla="*/ 514587208 h 250"/>
                <a:gd name="T18" fmla="*/ 2147483647 w 8"/>
                <a:gd name="T19" fmla="*/ 2147483647 h 250"/>
                <a:gd name="T20" fmla="*/ 2147483647 w 8"/>
                <a:gd name="T21" fmla="*/ 2147483647 h 250"/>
                <a:gd name="T22" fmla="*/ 2147483647 w 8"/>
                <a:gd name="T23" fmla="*/ 2147483647 h 250"/>
                <a:gd name="T24" fmla="*/ 2147483647 w 8"/>
                <a:gd name="T25" fmla="*/ 2147483647 h 250"/>
                <a:gd name="T26" fmla="*/ 2147483647 w 8"/>
                <a:gd name="T27" fmla="*/ 2147483647 h 250"/>
                <a:gd name="T28" fmla="*/ 2147483647 w 8"/>
                <a:gd name="T29" fmla="*/ 2147483647 h 250"/>
                <a:gd name="T30" fmla="*/ 2147483647 w 8"/>
                <a:gd name="T31" fmla="*/ 2147483647 h 250"/>
                <a:gd name="T32" fmla="*/ 2147483647 w 8"/>
                <a:gd name="T33" fmla="*/ 2147483647 h 250"/>
                <a:gd name="T34" fmla="*/ 2147483647 w 8"/>
                <a:gd name="T35" fmla="*/ 2147483647 h 250"/>
                <a:gd name="T36" fmla="*/ 2147483647 w 8"/>
                <a:gd name="T37" fmla="*/ 2147483647 h 250"/>
                <a:gd name="T38" fmla="*/ 2147483647 w 8"/>
                <a:gd name="T39" fmla="*/ 2147483647 h 250"/>
                <a:gd name="T40" fmla="*/ 2147483647 w 8"/>
                <a:gd name="T41" fmla="*/ 2147483647 h 250"/>
                <a:gd name="T42" fmla="*/ 2147483647 w 8"/>
                <a:gd name="T43" fmla="*/ 2147483647 h 250"/>
                <a:gd name="T44" fmla="*/ 2147483647 w 8"/>
                <a:gd name="T45" fmla="*/ 2147483647 h 250"/>
                <a:gd name="T46" fmla="*/ 2147483647 w 8"/>
                <a:gd name="T47" fmla="*/ 2147483647 h 250"/>
                <a:gd name="T48" fmla="*/ 2147483647 w 8"/>
                <a:gd name="T49" fmla="*/ 2147483647 h 250"/>
                <a:gd name="T50" fmla="*/ 2147483647 w 8"/>
                <a:gd name="T51" fmla="*/ 2147483647 h 250"/>
                <a:gd name="T52" fmla="*/ 2147483647 w 8"/>
                <a:gd name="T53" fmla="*/ 2147483647 h 250"/>
                <a:gd name="T54" fmla="*/ 2147483647 w 8"/>
                <a:gd name="T55" fmla="*/ 2147483647 h 250"/>
                <a:gd name="T56" fmla="*/ 2147483647 w 8"/>
                <a:gd name="T57" fmla="*/ 2147483647 h 250"/>
                <a:gd name="T58" fmla="*/ 2147483647 w 8"/>
                <a:gd name="T59" fmla="*/ 2147483647 h 250"/>
                <a:gd name="T60" fmla="*/ 2147483647 w 8"/>
                <a:gd name="T61" fmla="*/ 2147483647 h 250"/>
                <a:gd name="T62" fmla="*/ 2147483647 w 8"/>
                <a:gd name="T63" fmla="*/ 2147483647 h 250"/>
                <a:gd name="T64" fmla="*/ 1633106437 w 8"/>
                <a:gd name="T65" fmla="*/ 2147483647 h 250"/>
                <a:gd name="T66" fmla="*/ 812631381 w 8"/>
                <a:gd name="T67" fmla="*/ 2147483647 h 250"/>
                <a:gd name="T68" fmla="*/ 0 w 8"/>
                <a:gd name="T69" fmla="*/ 2147483647 h 2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50"/>
                <a:gd name="T107" fmla="*/ 8 w 8"/>
                <a:gd name="T108" fmla="*/ 250 h 2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50">
                  <a:moveTo>
                    <a:pt x="0" y="0"/>
                  </a:moveTo>
                  <a:lnTo>
                    <a:pt x="1" y="0"/>
                  </a:lnTo>
                  <a:lnTo>
                    <a:pt x="2" y="1"/>
                  </a:lnTo>
                  <a:lnTo>
                    <a:pt x="3" y="1"/>
                  </a:lnTo>
                  <a:lnTo>
                    <a:pt x="3" y="2"/>
                  </a:lnTo>
                  <a:lnTo>
                    <a:pt x="4" y="2"/>
                  </a:lnTo>
                  <a:lnTo>
                    <a:pt x="4" y="3"/>
                  </a:lnTo>
                  <a:lnTo>
                    <a:pt x="4" y="4"/>
                  </a:lnTo>
                  <a:lnTo>
                    <a:pt x="4" y="120"/>
                  </a:lnTo>
                  <a:lnTo>
                    <a:pt x="5" y="121"/>
                  </a:lnTo>
                  <a:lnTo>
                    <a:pt x="5" y="122"/>
                  </a:lnTo>
                  <a:lnTo>
                    <a:pt x="6" y="123"/>
                  </a:lnTo>
                  <a:lnTo>
                    <a:pt x="7" y="124"/>
                  </a:lnTo>
                  <a:lnTo>
                    <a:pt x="8" y="124"/>
                  </a:lnTo>
                  <a:lnTo>
                    <a:pt x="7" y="124"/>
                  </a:lnTo>
                  <a:lnTo>
                    <a:pt x="6" y="125"/>
                  </a:lnTo>
                  <a:lnTo>
                    <a:pt x="5" y="126"/>
                  </a:lnTo>
                  <a:lnTo>
                    <a:pt x="5" y="127"/>
                  </a:lnTo>
                  <a:lnTo>
                    <a:pt x="4" y="128"/>
                  </a:lnTo>
                  <a:lnTo>
                    <a:pt x="4" y="246"/>
                  </a:lnTo>
                  <a:lnTo>
                    <a:pt x="4" y="247"/>
                  </a:lnTo>
                  <a:lnTo>
                    <a:pt x="4" y="248"/>
                  </a:lnTo>
                  <a:lnTo>
                    <a:pt x="3" y="249"/>
                  </a:lnTo>
                  <a:lnTo>
                    <a:pt x="2" y="250"/>
                  </a:lnTo>
                  <a:lnTo>
                    <a:pt x="1" y="250"/>
                  </a:lnTo>
                  <a:lnTo>
                    <a:pt x="0" y="250"/>
                  </a:lnTo>
                </a:path>
              </a:pathLst>
            </a:custGeom>
            <a:noFill/>
            <a:ln w="15875">
              <a:solidFill>
                <a:srgbClr val="000000"/>
              </a:solidFill>
              <a:round/>
              <a:headEnd/>
              <a:tailEnd/>
            </a:ln>
          </p:spPr>
          <p:txBody>
            <a:bodyPr/>
            <a:lstStyle/>
            <a:p>
              <a:endParaRPr lang="en-US"/>
            </a:p>
          </p:txBody>
        </p:sp>
        <p:sp>
          <p:nvSpPr>
            <p:cNvPr id="30773" name="Freeform 6"/>
            <p:cNvSpPr>
              <a:spLocks/>
            </p:cNvSpPr>
            <p:nvPr/>
          </p:nvSpPr>
          <p:spPr bwMode="auto">
            <a:xfrm>
              <a:off x="2303" y="1513"/>
              <a:ext cx="78" cy="1981"/>
            </a:xfrm>
            <a:custGeom>
              <a:avLst/>
              <a:gdLst>
                <a:gd name="T0" fmla="*/ 2147483647 w 8"/>
                <a:gd name="T1" fmla="*/ 2147483647 h 249"/>
                <a:gd name="T2" fmla="*/ 2147483647 w 8"/>
                <a:gd name="T3" fmla="*/ 2147483647 h 249"/>
                <a:gd name="T4" fmla="*/ 2147483647 w 8"/>
                <a:gd name="T5" fmla="*/ 2147483647 h 249"/>
                <a:gd name="T6" fmla="*/ 2147483647 w 8"/>
                <a:gd name="T7" fmla="*/ 2147483647 h 249"/>
                <a:gd name="T8" fmla="*/ 2147483647 w 8"/>
                <a:gd name="T9" fmla="*/ 2147483647 h 249"/>
                <a:gd name="T10" fmla="*/ 2147483647 w 8"/>
                <a:gd name="T11" fmla="*/ 2147483647 h 249"/>
                <a:gd name="T12" fmla="*/ 2147483647 w 8"/>
                <a:gd name="T13" fmla="*/ 2147483647 h 249"/>
                <a:gd name="T14" fmla="*/ 2147483647 w 8"/>
                <a:gd name="T15" fmla="*/ 2147483647 h 249"/>
                <a:gd name="T16" fmla="*/ 2147483647 w 8"/>
                <a:gd name="T17" fmla="*/ 2147483647 h 249"/>
                <a:gd name="T18" fmla="*/ 2147483647 w 8"/>
                <a:gd name="T19" fmla="*/ 2147483647 h 249"/>
                <a:gd name="T20" fmla="*/ 2147483647 w 8"/>
                <a:gd name="T21" fmla="*/ 2147483647 h 249"/>
                <a:gd name="T22" fmla="*/ 2147483647 w 8"/>
                <a:gd name="T23" fmla="*/ 2147483647 h 249"/>
                <a:gd name="T24" fmla="*/ 2147483647 w 8"/>
                <a:gd name="T25" fmla="*/ 2147483647 h 249"/>
                <a:gd name="T26" fmla="*/ 2147483647 w 8"/>
                <a:gd name="T27" fmla="*/ 2147483647 h 249"/>
                <a:gd name="T28" fmla="*/ 1633106437 w 8"/>
                <a:gd name="T29" fmla="*/ 2147483647 h 249"/>
                <a:gd name="T30" fmla="*/ 1633106437 w 8"/>
                <a:gd name="T31" fmla="*/ 2147483647 h 249"/>
                <a:gd name="T32" fmla="*/ 812631381 w 8"/>
                <a:gd name="T33" fmla="*/ 2147483647 h 249"/>
                <a:gd name="T34" fmla="*/ 0 w 8"/>
                <a:gd name="T35" fmla="*/ 2147483647 h 249"/>
                <a:gd name="T36" fmla="*/ 812631381 w 8"/>
                <a:gd name="T37" fmla="*/ 2147483647 h 249"/>
                <a:gd name="T38" fmla="*/ 1633106437 w 8"/>
                <a:gd name="T39" fmla="*/ 2147483647 h 249"/>
                <a:gd name="T40" fmla="*/ 1633106437 w 8"/>
                <a:gd name="T41" fmla="*/ 2147483647 h 249"/>
                <a:gd name="T42" fmla="*/ 2147483647 w 8"/>
                <a:gd name="T43" fmla="*/ 2147483647 h 249"/>
                <a:gd name="T44" fmla="*/ 2147483647 w 8"/>
                <a:gd name="T45" fmla="*/ 2147483647 h 249"/>
                <a:gd name="T46" fmla="*/ 2147483647 w 8"/>
                <a:gd name="T47" fmla="*/ 2147483647 h 249"/>
                <a:gd name="T48" fmla="*/ 2147483647 w 8"/>
                <a:gd name="T49" fmla="*/ 2147483647 h 249"/>
                <a:gd name="T50" fmla="*/ 2147483647 w 8"/>
                <a:gd name="T51" fmla="*/ 2147483647 h 249"/>
                <a:gd name="T52" fmla="*/ 2147483647 w 8"/>
                <a:gd name="T53" fmla="*/ 514497620 h 249"/>
                <a:gd name="T54" fmla="*/ 2147483647 w 8"/>
                <a:gd name="T55" fmla="*/ 385443505 h 249"/>
                <a:gd name="T56" fmla="*/ 2147483647 w 8"/>
                <a:gd name="T57" fmla="*/ 256100880 h 249"/>
                <a:gd name="T58" fmla="*/ 2147483647 w 8"/>
                <a:gd name="T59" fmla="*/ 129086352 h 249"/>
                <a:gd name="T60" fmla="*/ 2147483647 w 8"/>
                <a:gd name="T61" fmla="*/ 129086352 h 249"/>
                <a:gd name="T62" fmla="*/ 2147483647 w 8"/>
                <a:gd name="T63" fmla="*/ 0 h 249"/>
                <a:gd name="T64" fmla="*/ 2147483647 w 8"/>
                <a:gd name="T65" fmla="*/ 0 h 249"/>
                <a:gd name="T66" fmla="*/ 2147483647 w 8"/>
                <a:gd name="T67" fmla="*/ 0 h 249"/>
                <a:gd name="T68" fmla="*/ 2147483647 w 8"/>
                <a:gd name="T69" fmla="*/ 0 h 2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49"/>
                <a:gd name="T107" fmla="*/ 8 w 8"/>
                <a:gd name="T108" fmla="*/ 249 h 24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49">
                  <a:moveTo>
                    <a:pt x="8" y="249"/>
                  </a:moveTo>
                  <a:lnTo>
                    <a:pt x="7" y="249"/>
                  </a:lnTo>
                  <a:lnTo>
                    <a:pt x="6" y="249"/>
                  </a:lnTo>
                  <a:lnTo>
                    <a:pt x="5" y="248"/>
                  </a:lnTo>
                  <a:lnTo>
                    <a:pt x="4" y="247"/>
                  </a:lnTo>
                  <a:lnTo>
                    <a:pt x="4" y="246"/>
                  </a:lnTo>
                  <a:lnTo>
                    <a:pt x="4" y="245"/>
                  </a:lnTo>
                  <a:lnTo>
                    <a:pt x="4" y="128"/>
                  </a:lnTo>
                  <a:lnTo>
                    <a:pt x="4" y="127"/>
                  </a:lnTo>
                  <a:lnTo>
                    <a:pt x="3" y="126"/>
                  </a:lnTo>
                  <a:lnTo>
                    <a:pt x="2" y="125"/>
                  </a:lnTo>
                  <a:lnTo>
                    <a:pt x="1" y="125"/>
                  </a:lnTo>
                  <a:lnTo>
                    <a:pt x="0" y="124"/>
                  </a:lnTo>
                  <a:lnTo>
                    <a:pt x="1" y="124"/>
                  </a:lnTo>
                  <a:lnTo>
                    <a:pt x="2" y="124"/>
                  </a:lnTo>
                  <a:lnTo>
                    <a:pt x="3" y="123"/>
                  </a:lnTo>
                  <a:lnTo>
                    <a:pt x="4" y="122"/>
                  </a:lnTo>
                  <a:lnTo>
                    <a:pt x="4" y="121"/>
                  </a:lnTo>
                  <a:lnTo>
                    <a:pt x="4" y="120"/>
                  </a:lnTo>
                  <a:lnTo>
                    <a:pt x="4" y="4"/>
                  </a:lnTo>
                  <a:lnTo>
                    <a:pt x="4" y="3"/>
                  </a:lnTo>
                  <a:lnTo>
                    <a:pt x="4" y="2"/>
                  </a:lnTo>
                  <a:lnTo>
                    <a:pt x="5" y="1"/>
                  </a:lnTo>
                  <a:lnTo>
                    <a:pt x="6" y="0"/>
                  </a:lnTo>
                  <a:lnTo>
                    <a:pt x="7" y="0"/>
                  </a:lnTo>
                  <a:lnTo>
                    <a:pt x="8" y="0"/>
                  </a:lnTo>
                </a:path>
              </a:pathLst>
            </a:custGeom>
            <a:noFill/>
            <a:ln w="15875">
              <a:solidFill>
                <a:srgbClr val="000000"/>
              </a:solidFill>
              <a:round/>
              <a:headEnd/>
              <a:tailEnd/>
            </a:ln>
          </p:spPr>
          <p:txBody>
            <a:bodyPr/>
            <a:lstStyle/>
            <a:p>
              <a:endParaRPr lang="en-US"/>
            </a:p>
          </p:txBody>
        </p:sp>
        <p:sp>
          <p:nvSpPr>
            <p:cNvPr id="30774" name="Text Box 7"/>
            <p:cNvSpPr txBox="1">
              <a:spLocks noChangeArrowheads="1"/>
            </p:cNvSpPr>
            <p:nvPr/>
          </p:nvSpPr>
          <p:spPr bwMode="auto">
            <a:xfrm>
              <a:off x="1959" y="2400"/>
              <a:ext cx="385" cy="231"/>
            </a:xfrm>
            <a:prstGeom prst="rect">
              <a:avLst/>
            </a:prstGeom>
            <a:noFill/>
            <a:ln w="12700">
              <a:noFill/>
              <a:miter lim="800000"/>
              <a:headEnd/>
              <a:tailEnd/>
            </a:ln>
          </p:spPr>
          <p:txBody>
            <a:bodyPr>
              <a:spAutoFit/>
            </a:bodyPr>
            <a:lstStyle/>
            <a:p>
              <a:pPr algn="ctr" eaLnBrk="0" hangingPunct="0">
                <a:spcBef>
                  <a:spcPct val="0"/>
                </a:spcBef>
              </a:pPr>
              <a:r>
                <a:rPr lang="en-US" sz="1800" b="1">
                  <a:latin typeface="Arial Narrow" pitchFamily="34" charset="0"/>
                </a:rPr>
                <a:t>GDP</a:t>
              </a:r>
            </a:p>
          </p:txBody>
        </p:sp>
      </p:grpSp>
      <p:grpSp>
        <p:nvGrpSpPr>
          <p:cNvPr id="3" name="Group 8"/>
          <p:cNvGrpSpPr>
            <a:grpSpLocks/>
          </p:cNvGrpSpPr>
          <p:nvPr/>
        </p:nvGrpSpPr>
        <p:grpSpPr bwMode="auto">
          <a:xfrm>
            <a:off x="3811588" y="1222375"/>
            <a:ext cx="1439862" cy="4222750"/>
            <a:chOff x="2401" y="1313"/>
            <a:chExt cx="907" cy="2189"/>
          </a:xfrm>
        </p:grpSpPr>
        <p:sp>
          <p:nvSpPr>
            <p:cNvPr id="30768" name="Freeform 9"/>
            <p:cNvSpPr>
              <a:spLocks/>
            </p:cNvSpPr>
            <p:nvPr/>
          </p:nvSpPr>
          <p:spPr bwMode="auto">
            <a:xfrm>
              <a:off x="2401" y="1314"/>
              <a:ext cx="907" cy="2188"/>
            </a:xfrm>
            <a:custGeom>
              <a:avLst/>
              <a:gdLst>
                <a:gd name="T0" fmla="*/ 0 w 93"/>
                <a:gd name="T1" fmla="*/ 0 h 275"/>
                <a:gd name="T2" fmla="*/ 2147483647 w 93"/>
                <a:gd name="T3" fmla="*/ 0 h 275"/>
                <a:gd name="T4" fmla="*/ 2147483647 w 93"/>
                <a:gd name="T5" fmla="*/ 2147483647 h 275"/>
                <a:gd name="T6" fmla="*/ 0 w 93"/>
                <a:gd name="T7" fmla="*/ 2147483647 h 275"/>
                <a:gd name="T8" fmla="*/ 0 w 93"/>
                <a:gd name="T9" fmla="*/ 0 h 275"/>
                <a:gd name="T10" fmla="*/ 0 w 93"/>
                <a:gd name="T11" fmla="*/ 0 h 275"/>
                <a:gd name="T12" fmla="*/ 0 60000 65536"/>
                <a:gd name="T13" fmla="*/ 0 60000 65536"/>
                <a:gd name="T14" fmla="*/ 0 60000 65536"/>
                <a:gd name="T15" fmla="*/ 0 60000 65536"/>
                <a:gd name="T16" fmla="*/ 0 60000 65536"/>
                <a:gd name="T17" fmla="*/ 0 60000 65536"/>
                <a:gd name="T18" fmla="*/ 0 w 93"/>
                <a:gd name="T19" fmla="*/ 0 h 275"/>
                <a:gd name="T20" fmla="*/ 93 w 93"/>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93" h="275">
                  <a:moveTo>
                    <a:pt x="0" y="0"/>
                  </a:moveTo>
                  <a:lnTo>
                    <a:pt x="93" y="0"/>
                  </a:lnTo>
                  <a:lnTo>
                    <a:pt x="93" y="275"/>
                  </a:lnTo>
                  <a:lnTo>
                    <a:pt x="0" y="275"/>
                  </a:lnTo>
                  <a:lnTo>
                    <a:pt x="0" y="0"/>
                  </a:lnTo>
                  <a:close/>
                </a:path>
              </a:pathLst>
            </a:custGeom>
            <a:solidFill>
              <a:srgbClr val="FF9933">
                <a:alpha val="50195"/>
              </a:srgbClr>
            </a:solidFill>
            <a:ln w="15875">
              <a:solidFill>
                <a:schemeClr val="accent2"/>
              </a:solidFill>
              <a:round/>
              <a:headEnd/>
              <a:tailEnd/>
            </a:ln>
          </p:spPr>
          <p:txBody>
            <a:bodyPr/>
            <a:lstStyle/>
            <a:p>
              <a:endParaRPr lang="en-US"/>
            </a:p>
          </p:txBody>
        </p:sp>
        <p:sp>
          <p:nvSpPr>
            <p:cNvPr id="30769" name="Line 10"/>
            <p:cNvSpPr>
              <a:spLocks noChangeShapeType="1"/>
            </p:cNvSpPr>
            <p:nvPr/>
          </p:nvSpPr>
          <p:spPr bwMode="auto">
            <a:xfrm>
              <a:off x="2401" y="1505"/>
              <a:ext cx="907" cy="1"/>
            </a:xfrm>
            <a:prstGeom prst="line">
              <a:avLst/>
            </a:prstGeom>
            <a:noFill/>
            <a:ln w="0">
              <a:solidFill>
                <a:srgbClr val="FFFFFF"/>
              </a:solidFill>
              <a:round/>
              <a:headEnd/>
              <a:tailEnd/>
            </a:ln>
          </p:spPr>
          <p:txBody>
            <a:bodyPr/>
            <a:lstStyle/>
            <a:p>
              <a:endParaRPr lang="en-US"/>
            </a:p>
          </p:txBody>
        </p:sp>
        <p:sp>
          <p:nvSpPr>
            <p:cNvPr id="30770" name="Line 11"/>
            <p:cNvSpPr>
              <a:spLocks noChangeShapeType="1"/>
            </p:cNvSpPr>
            <p:nvPr/>
          </p:nvSpPr>
          <p:spPr bwMode="auto">
            <a:xfrm>
              <a:off x="2401" y="1505"/>
              <a:ext cx="907" cy="1"/>
            </a:xfrm>
            <a:prstGeom prst="line">
              <a:avLst/>
            </a:prstGeom>
            <a:noFill/>
            <a:ln w="15875">
              <a:solidFill>
                <a:schemeClr val="accent2"/>
              </a:solidFill>
              <a:round/>
              <a:headEnd/>
              <a:tailEnd/>
            </a:ln>
          </p:spPr>
          <p:txBody>
            <a:bodyPr/>
            <a:lstStyle/>
            <a:p>
              <a:endParaRPr lang="en-US"/>
            </a:p>
          </p:txBody>
        </p:sp>
        <p:sp>
          <p:nvSpPr>
            <p:cNvPr id="30771" name="Text Box 12"/>
            <p:cNvSpPr txBox="1">
              <a:spLocks noChangeArrowheads="1"/>
            </p:cNvSpPr>
            <p:nvPr/>
          </p:nvSpPr>
          <p:spPr bwMode="auto">
            <a:xfrm>
              <a:off x="2406" y="1313"/>
              <a:ext cx="900" cy="227"/>
            </a:xfrm>
            <a:prstGeom prst="rect">
              <a:avLst/>
            </a:prstGeom>
            <a:noFill/>
            <a:ln w="12700">
              <a:noFill/>
              <a:miter lim="800000"/>
              <a:headEnd/>
              <a:tailEnd/>
            </a:ln>
          </p:spPr>
          <p:txBody>
            <a:bodyPr>
              <a:spAutoFit/>
            </a:bodyPr>
            <a:lstStyle/>
            <a:p>
              <a:pPr algn="ctr" eaLnBrk="0" hangingPunct="0">
                <a:lnSpc>
                  <a:spcPct val="70000"/>
                </a:lnSpc>
                <a:spcBef>
                  <a:spcPct val="0"/>
                </a:spcBef>
              </a:pPr>
              <a:r>
                <a:rPr lang="en-US" sz="1600" b="1">
                  <a:latin typeface="Arial Narrow" pitchFamily="34" charset="0"/>
                </a:rPr>
                <a:t>TN ròng từ nhân tố NN</a:t>
              </a:r>
            </a:p>
          </p:txBody>
        </p:sp>
      </p:grpSp>
      <p:grpSp>
        <p:nvGrpSpPr>
          <p:cNvPr id="4" name="Group 13"/>
          <p:cNvGrpSpPr>
            <a:grpSpLocks/>
          </p:cNvGrpSpPr>
          <p:nvPr/>
        </p:nvGrpSpPr>
        <p:grpSpPr bwMode="auto">
          <a:xfrm>
            <a:off x="5283200" y="1227138"/>
            <a:ext cx="774700" cy="4217987"/>
            <a:chOff x="3328" y="1314"/>
            <a:chExt cx="488" cy="2188"/>
          </a:xfrm>
        </p:grpSpPr>
        <p:sp>
          <p:nvSpPr>
            <p:cNvPr id="30765" name="Freeform 14"/>
            <p:cNvSpPr>
              <a:spLocks/>
            </p:cNvSpPr>
            <p:nvPr/>
          </p:nvSpPr>
          <p:spPr bwMode="auto">
            <a:xfrm>
              <a:off x="3738" y="1314"/>
              <a:ext cx="78" cy="2188"/>
            </a:xfrm>
            <a:custGeom>
              <a:avLst/>
              <a:gdLst>
                <a:gd name="T0" fmla="*/ 2147483647 w 8"/>
                <a:gd name="T1" fmla="*/ 0 h 275"/>
                <a:gd name="T2" fmla="*/ 2147483647 w 8"/>
                <a:gd name="T3" fmla="*/ 0 h 275"/>
                <a:gd name="T4" fmla="*/ 2147483647 w 8"/>
                <a:gd name="T5" fmla="*/ 129129147 h 275"/>
                <a:gd name="T6" fmla="*/ 2147483647 w 8"/>
                <a:gd name="T7" fmla="*/ 129129147 h 275"/>
                <a:gd name="T8" fmla="*/ 2147483647 w 8"/>
                <a:gd name="T9" fmla="*/ 256218410 h 275"/>
                <a:gd name="T10" fmla="*/ 2147483647 w 8"/>
                <a:gd name="T11" fmla="*/ 256218410 h 275"/>
                <a:gd name="T12" fmla="*/ 2147483647 w 8"/>
                <a:gd name="T13" fmla="*/ 385604038 h 275"/>
                <a:gd name="T14" fmla="*/ 2147483647 w 8"/>
                <a:gd name="T15" fmla="*/ 514704828 h 275"/>
                <a:gd name="T16" fmla="*/ 2147483647 w 8"/>
                <a:gd name="T17" fmla="*/ 514704828 h 275"/>
                <a:gd name="T18" fmla="*/ 2147483647 w 8"/>
                <a:gd name="T19" fmla="*/ 2147483647 h 275"/>
                <a:gd name="T20" fmla="*/ 2147483647 w 8"/>
                <a:gd name="T21" fmla="*/ 2147483647 h 275"/>
                <a:gd name="T22" fmla="*/ 2147483647 w 8"/>
                <a:gd name="T23" fmla="*/ 2147483647 h 275"/>
                <a:gd name="T24" fmla="*/ 2147483647 w 8"/>
                <a:gd name="T25" fmla="*/ 2147483647 h 275"/>
                <a:gd name="T26" fmla="*/ 1633106437 w 8"/>
                <a:gd name="T27" fmla="*/ 2147483647 h 275"/>
                <a:gd name="T28" fmla="*/ 1633106437 w 8"/>
                <a:gd name="T29" fmla="*/ 2147483647 h 275"/>
                <a:gd name="T30" fmla="*/ 812631381 w 8"/>
                <a:gd name="T31" fmla="*/ 2147483647 h 275"/>
                <a:gd name="T32" fmla="*/ 0 w 8"/>
                <a:gd name="T33" fmla="*/ 2147483647 h 275"/>
                <a:gd name="T34" fmla="*/ 0 w 8"/>
                <a:gd name="T35" fmla="*/ 2147483647 h 275"/>
                <a:gd name="T36" fmla="*/ 0 w 8"/>
                <a:gd name="T37" fmla="*/ 2147483647 h 275"/>
                <a:gd name="T38" fmla="*/ 812631381 w 8"/>
                <a:gd name="T39" fmla="*/ 2147483647 h 275"/>
                <a:gd name="T40" fmla="*/ 1633106437 w 8"/>
                <a:gd name="T41" fmla="*/ 2147483647 h 275"/>
                <a:gd name="T42" fmla="*/ 1633106437 w 8"/>
                <a:gd name="T43" fmla="*/ 2147483647 h 275"/>
                <a:gd name="T44" fmla="*/ 2147483647 w 8"/>
                <a:gd name="T45" fmla="*/ 2147483647 h 275"/>
                <a:gd name="T46" fmla="*/ 2147483647 w 8"/>
                <a:gd name="T47" fmla="*/ 2147483647 h 275"/>
                <a:gd name="T48" fmla="*/ 2147483647 w 8"/>
                <a:gd name="T49" fmla="*/ 2147483647 h 275"/>
                <a:gd name="T50" fmla="*/ 2147483647 w 8"/>
                <a:gd name="T51" fmla="*/ 2147483647 h 275"/>
                <a:gd name="T52" fmla="*/ 2147483647 w 8"/>
                <a:gd name="T53" fmla="*/ 2147483647 h 275"/>
                <a:gd name="T54" fmla="*/ 2147483647 w 8"/>
                <a:gd name="T55" fmla="*/ 2147483647 h 275"/>
                <a:gd name="T56" fmla="*/ 2147483647 w 8"/>
                <a:gd name="T57" fmla="*/ 2147483647 h 275"/>
                <a:gd name="T58" fmla="*/ 2147483647 w 8"/>
                <a:gd name="T59" fmla="*/ 2147483647 h 275"/>
                <a:gd name="T60" fmla="*/ 2147483647 w 8"/>
                <a:gd name="T61" fmla="*/ 2147483647 h 275"/>
                <a:gd name="T62" fmla="*/ 2147483647 w 8"/>
                <a:gd name="T63" fmla="*/ 2147483647 h 275"/>
                <a:gd name="T64" fmla="*/ 2147483647 w 8"/>
                <a:gd name="T65" fmla="*/ 2147483647 h 275"/>
                <a:gd name="T66" fmla="*/ 2147483647 w 8"/>
                <a:gd name="T67" fmla="*/ 2147483647 h 275"/>
                <a:gd name="T68" fmla="*/ 2147483647 w 8"/>
                <a:gd name="T69" fmla="*/ 2147483647 h 2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75"/>
                <a:gd name="T107" fmla="*/ 8 w 8"/>
                <a:gd name="T108" fmla="*/ 275 h 2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75">
                  <a:moveTo>
                    <a:pt x="8" y="0"/>
                  </a:moveTo>
                  <a:lnTo>
                    <a:pt x="7" y="0"/>
                  </a:lnTo>
                  <a:lnTo>
                    <a:pt x="6" y="1"/>
                  </a:lnTo>
                  <a:lnTo>
                    <a:pt x="5" y="1"/>
                  </a:lnTo>
                  <a:lnTo>
                    <a:pt x="5" y="2"/>
                  </a:lnTo>
                  <a:lnTo>
                    <a:pt x="4" y="2"/>
                  </a:lnTo>
                  <a:lnTo>
                    <a:pt x="4" y="3"/>
                  </a:lnTo>
                  <a:lnTo>
                    <a:pt x="4" y="4"/>
                  </a:lnTo>
                  <a:lnTo>
                    <a:pt x="4" y="134"/>
                  </a:lnTo>
                  <a:lnTo>
                    <a:pt x="4" y="135"/>
                  </a:lnTo>
                  <a:lnTo>
                    <a:pt x="3" y="136"/>
                  </a:lnTo>
                  <a:lnTo>
                    <a:pt x="3" y="137"/>
                  </a:lnTo>
                  <a:lnTo>
                    <a:pt x="2" y="137"/>
                  </a:lnTo>
                  <a:lnTo>
                    <a:pt x="2" y="138"/>
                  </a:lnTo>
                  <a:lnTo>
                    <a:pt x="1" y="138"/>
                  </a:lnTo>
                  <a:lnTo>
                    <a:pt x="0" y="138"/>
                  </a:lnTo>
                  <a:lnTo>
                    <a:pt x="0" y="139"/>
                  </a:lnTo>
                  <a:lnTo>
                    <a:pt x="1" y="139"/>
                  </a:lnTo>
                  <a:lnTo>
                    <a:pt x="2" y="139"/>
                  </a:lnTo>
                  <a:lnTo>
                    <a:pt x="2" y="140"/>
                  </a:lnTo>
                  <a:lnTo>
                    <a:pt x="3" y="140"/>
                  </a:lnTo>
                  <a:lnTo>
                    <a:pt x="3" y="141"/>
                  </a:lnTo>
                  <a:lnTo>
                    <a:pt x="4" y="142"/>
                  </a:lnTo>
                  <a:lnTo>
                    <a:pt x="4" y="271"/>
                  </a:lnTo>
                  <a:lnTo>
                    <a:pt x="4" y="272"/>
                  </a:lnTo>
                  <a:lnTo>
                    <a:pt x="4" y="273"/>
                  </a:lnTo>
                  <a:lnTo>
                    <a:pt x="5" y="274"/>
                  </a:lnTo>
                  <a:lnTo>
                    <a:pt x="6" y="274"/>
                  </a:lnTo>
                  <a:lnTo>
                    <a:pt x="7" y="275"/>
                  </a:lnTo>
                  <a:lnTo>
                    <a:pt x="8" y="275"/>
                  </a:lnTo>
                </a:path>
              </a:pathLst>
            </a:custGeom>
            <a:noFill/>
            <a:ln w="15875">
              <a:solidFill>
                <a:srgbClr val="000000"/>
              </a:solidFill>
              <a:round/>
              <a:headEnd/>
              <a:tailEnd/>
            </a:ln>
          </p:spPr>
          <p:txBody>
            <a:bodyPr/>
            <a:lstStyle/>
            <a:p>
              <a:endParaRPr lang="en-US"/>
            </a:p>
          </p:txBody>
        </p:sp>
        <p:sp>
          <p:nvSpPr>
            <p:cNvPr id="30766" name="Freeform 15"/>
            <p:cNvSpPr>
              <a:spLocks/>
            </p:cNvSpPr>
            <p:nvPr/>
          </p:nvSpPr>
          <p:spPr bwMode="auto">
            <a:xfrm>
              <a:off x="3328" y="1322"/>
              <a:ext cx="78" cy="2180"/>
            </a:xfrm>
            <a:custGeom>
              <a:avLst/>
              <a:gdLst>
                <a:gd name="T0" fmla="*/ 0 w 8"/>
                <a:gd name="T1" fmla="*/ 2147483647 h 274"/>
                <a:gd name="T2" fmla="*/ 812631381 w 8"/>
                <a:gd name="T3" fmla="*/ 2147483647 h 274"/>
                <a:gd name="T4" fmla="*/ 1633106437 w 8"/>
                <a:gd name="T5" fmla="*/ 2147483647 h 274"/>
                <a:gd name="T6" fmla="*/ 1633106437 w 8"/>
                <a:gd name="T7" fmla="*/ 2147483647 h 274"/>
                <a:gd name="T8" fmla="*/ 2147483647 w 8"/>
                <a:gd name="T9" fmla="*/ 2147483647 h 274"/>
                <a:gd name="T10" fmla="*/ 2147483647 w 8"/>
                <a:gd name="T11" fmla="*/ 2147483647 h 274"/>
                <a:gd name="T12" fmla="*/ 2147483647 w 8"/>
                <a:gd name="T13" fmla="*/ 2147483647 h 274"/>
                <a:gd name="T14" fmla="*/ 2147483647 w 8"/>
                <a:gd name="T15" fmla="*/ 2147483647 h 274"/>
                <a:gd name="T16" fmla="*/ 2147483647 w 8"/>
                <a:gd name="T17" fmla="*/ 2147483647 h 274"/>
                <a:gd name="T18" fmla="*/ 2147483647 w 8"/>
                <a:gd name="T19" fmla="*/ 2147483647 h 274"/>
                <a:gd name="T20" fmla="*/ 2147483647 w 8"/>
                <a:gd name="T21" fmla="*/ 2147483647 h 274"/>
                <a:gd name="T22" fmla="*/ 2147483647 w 8"/>
                <a:gd name="T23" fmla="*/ 2147483647 h 274"/>
                <a:gd name="T24" fmla="*/ 2147483647 w 8"/>
                <a:gd name="T25" fmla="*/ 2147483647 h 274"/>
                <a:gd name="T26" fmla="*/ 2147483647 w 8"/>
                <a:gd name="T27" fmla="*/ 2147483647 h 274"/>
                <a:gd name="T28" fmla="*/ 2147483647 w 8"/>
                <a:gd name="T29" fmla="*/ 2147483647 h 274"/>
                <a:gd name="T30" fmla="*/ 2147483647 w 8"/>
                <a:gd name="T31" fmla="*/ 2147483647 h 274"/>
                <a:gd name="T32" fmla="*/ 2147483647 w 8"/>
                <a:gd name="T33" fmla="*/ 2147483647 h 274"/>
                <a:gd name="T34" fmla="*/ 2147483647 w 8"/>
                <a:gd name="T35" fmla="*/ 2147483647 h 274"/>
                <a:gd name="T36" fmla="*/ 2147483647 w 8"/>
                <a:gd name="T37" fmla="*/ 2147483647 h 274"/>
                <a:gd name="T38" fmla="*/ 2147483647 w 8"/>
                <a:gd name="T39" fmla="*/ 2147483647 h 274"/>
                <a:gd name="T40" fmla="*/ 2147483647 w 8"/>
                <a:gd name="T41" fmla="*/ 2147483647 h 274"/>
                <a:gd name="T42" fmla="*/ 2147483647 w 8"/>
                <a:gd name="T43" fmla="*/ 2147483647 h 274"/>
                <a:gd name="T44" fmla="*/ 2147483647 w 8"/>
                <a:gd name="T45" fmla="*/ 2147483647 h 274"/>
                <a:gd name="T46" fmla="*/ 2147483647 w 8"/>
                <a:gd name="T47" fmla="*/ 2147483647 h 274"/>
                <a:gd name="T48" fmla="*/ 2147483647 w 8"/>
                <a:gd name="T49" fmla="*/ 2147483647 h 274"/>
                <a:gd name="T50" fmla="*/ 2147483647 w 8"/>
                <a:gd name="T51" fmla="*/ 2147483647 h 274"/>
                <a:gd name="T52" fmla="*/ 2147483647 w 8"/>
                <a:gd name="T53" fmla="*/ 514651752 h 274"/>
                <a:gd name="T54" fmla="*/ 2147483647 w 8"/>
                <a:gd name="T55" fmla="*/ 385532924 h 274"/>
                <a:gd name="T56" fmla="*/ 2147483647 w 8"/>
                <a:gd name="T57" fmla="*/ 256193931 h 274"/>
                <a:gd name="T58" fmla="*/ 2147483647 w 8"/>
                <a:gd name="T59" fmla="*/ 256193931 h 274"/>
                <a:gd name="T60" fmla="*/ 2147483647 w 8"/>
                <a:gd name="T61" fmla="*/ 129118924 h 274"/>
                <a:gd name="T62" fmla="*/ 1633106437 w 8"/>
                <a:gd name="T63" fmla="*/ 129118924 h 274"/>
                <a:gd name="T64" fmla="*/ 1633106437 w 8"/>
                <a:gd name="T65" fmla="*/ 0 h 274"/>
                <a:gd name="T66" fmla="*/ 812631381 w 8"/>
                <a:gd name="T67" fmla="*/ 0 h 274"/>
                <a:gd name="T68" fmla="*/ 0 w 8"/>
                <a:gd name="T69" fmla="*/ 0 h 2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74"/>
                <a:gd name="T107" fmla="*/ 8 w 8"/>
                <a:gd name="T108" fmla="*/ 274 h 2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74">
                  <a:moveTo>
                    <a:pt x="0" y="274"/>
                  </a:moveTo>
                  <a:lnTo>
                    <a:pt x="1" y="274"/>
                  </a:lnTo>
                  <a:lnTo>
                    <a:pt x="2" y="274"/>
                  </a:lnTo>
                  <a:lnTo>
                    <a:pt x="2" y="273"/>
                  </a:lnTo>
                  <a:lnTo>
                    <a:pt x="3" y="273"/>
                  </a:lnTo>
                  <a:lnTo>
                    <a:pt x="3" y="272"/>
                  </a:lnTo>
                  <a:lnTo>
                    <a:pt x="4" y="272"/>
                  </a:lnTo>
                  <a:lnTo>
                    <a:pt x="4" y="271"/>
                  </a:lnTo>
                  <a:lnTo>
                    <a:pt x="4" y="270"/>
                  </a:lnTo>
                  <a:lnTo>
                    <a:pt x="4" y="141"/>
                  </a:lnTo>
                  <a:lnTo>
                    <a:pt x="4" y="140"/>
                  </a:lnTo>
                  <a:lnTo>
                    <a:pt x="5" y="139"/>
                  </a:lnTo>
                  <a:lnTo>
                    <a:pt x="6" y="138"/>
                  </a:lnTo>
                  <a:lnTo>
                    <a:pt x="7" y="138"/>
                  </a:lnTo>
                  <a:lnTo>
                    <a:pt x="8" y="137"/>
                  </a:lnTo>
                  <a:lnTo>
                    <a:pt x="7" y="137"/>
                  </a:lnTo>
                  <a:lnTo>
                    <a:pt x="6" y="137"/>
                  </a:lnTo>
                  <a:lnTo>
                    <a:pt x="5" y="136"/>
                  </a:lnTo>
                  <a:lnTo>
                    <a:pt x="4" y="135"/>
                  </a:lnTo>
                  <a:lnTo>
                    <a:pt x="4" y="134"/>
                  </a:lnTo>
                  <a:lnTo>
                    <a:pt x="4" y="133"/>
                  </a:lnTo>
                  <a:lnTo>
                    <a:pt x="4" y="4"/>
                  </a:lnTo>
                  <a:lnTo>
                    <a:pt x="4" y="3"/>
                  </a:lnTo>
                  <a:lnTo>
                    <a:pt x="4" y="2"/>
                  </a:lnTo>
                  <a:lnTo>
                    <a:pt x="3" y="2"/>
                  </a:lnTo>
                  <a:lnTo>
                    <a:pt x="3" y="1"/>
                  </a:lnTo>
                  <a:lnTo>
                    <a:pt x="2" y="1"/>
                  </a:lnTo>
                  <a:lnTo>
                    <a:pt x="2" y="0"/>
                  </a:lnTo>
                  <a:lnTo>
                    <a:pt x="1" y="0"/>
                  </a:lnTo>
                  <a:lnTo>
                    <a:pt x="0" y="0"/>
                  </a:lnTo>
                </a:path>
              </a:pathLst>
            </a:custGeom>
            <a:noFill/>
            <a:ln w="15875">
              <a:solidFill>
                <a:srgbClr val="000000"/>
              </a:solidFill>
              <a:round/>
              <a:headEnd/>
              <a:tailEnd/>
            </a:ln>
          </p:spPr>
          <p:txBody>
            <a:bodyPr/>
            <a:lstStyle/>
            <a:p>
              <a:endParaRPr lang="en-US"/>
            </a:p>
          </p:txBody>
        </p:sp>
        <p:sp>
          <p:nvSpPr>
            <p:cNvPr id="30767" name="Text Box 16"/>
            <p:cNvSpPr txBox="1">
              <a:spLocks noChangeArrowheads="1"/>
            </p:cNvSpPr>
            <p:nvPr/>
          </p:nvSpPr>
          <p:spPr bwMode="auto">
            <a:xfrm>
              <a:off x="3374" y="2300"/>
              <a:ext cx="385" cy="231"/>
            </a:xfrm>
            <a:prstGeom prst="rect">
              <a:avLst/>
            </a:prstGeom>
            <a:noFill/>
            <a:ln w="12700">
              <a:noFill/>
              <a:miter lim="800000"/>
              <a:headEnd/>
              <a:tailEnd/>
            </a:ln>
          </p:spPr>
          <p:txBody>
            <a:bodyPr>
              <a:spAutoFit/>
            </a:bodyPr>
            <a:lstStyle/>
            <a:p>
              <a:pPr algn="ctr" eaLnBrk="0" hangingPunct="0">
                <a:spcBef>
                  <a:spcPct val="0"/>
                </a:spcBef>
              </a:pPr>
              <a:r>
                <a:rPr lang="en-US" sz="1800" b="1">
                  <a:latin typeface="Arial Narrow" pitchFamily="34" charset="0"/>
                </a:rPr>
                <a:t>GNP</a:t>
              </a:r>
            </a:p>
          </p:txBody>
        </p:sp>
      </p:grpSp>
      <p:grpSp>
        <p:nvGrpSpPr>
          <p:cNvPr id="5" name="Group 17"/>
          <p:cNvGrpSpPr>
            <a:grpSpLocks/>
          </p:cNvGrpSpPr>
          <p:nvPr/>
        </p:nvGrpSpPr>
        <p:grpSpPr bwMode="auto">
          <a:xfrm>
            <a:off x="5788025" y="1227138"/>
            <a:ext cx="2063750" cy="4217987"/>
            <a:chOff x="3646" y="1314"/>
            <a:chExt cx="1300" cy="2188"/>
          </a:xfrm>
        </p:grpSpPr>
        <p:sp>
          <p:nvSpPr>
            <p:cNvPr id="30748" name="Freeform 18"/>
            <p:cNvSpPr>
              <a:spLocks/>
            </p:cNvSpPr>
            <p:nvPr/>
          </p:nvSpPr>
          <p:spPr bwMode="auto">
            <a:xfrm>
              <a:off x="3835" y="1314"/>
              <a:ext cx="908" cy="2188"/>
            </a:xfrm>
            <a:custGeom>
              <a:avLst/>
              <a:gdLst>
                <a:gd name="T0" fmla="*/ 0 w 93"/>
                <a:gd name="T1" fmla="*/ 0 h 275"/>
                <a:gd name="T2" fmla="*/ 2147483647 w 93"/>
                <a:gd name="T3" fmla="*/ 0 h 275"/>
                <a:gd name="T4" fmla="*/ 2147483647 w 93"/>
                <a:gd name="T5" fmla="*/ 2147483647 h 275"/>
                <a:gd name="T6" fmla="*/ 0 w 93"/>
                <a:gd name="T7" fmla="*/ 2147483647 h 275"/>
                <a:gd name="T8" fmla="*/ 0 w 93"/>
                <a:gd name="T9" fmla="*/ 0 h 275"/>
                <a:gd name="T10" fmla="*/ 0 w 93"/>
                <a:gd name="T11" fmla="*/ 0 h 275"/>
                <a:gd name="T12" fmla="*/ 0 60000 65536"/>
                <a:gd name="T13" fmla="*/ 0 60000 65536"/>
                <a:gd name="T14" fmla="*/ 0 60000 65536"/>
                <a:gd name="T15" fmla="*/ 0 60000 65536"/>
                <a:gd name="T16" fmla="*/ 0 60000 65536"/>
                <a:gd name="T17" fmla="*/ 0 60000 65536"/>
                <a:gd name="T18" fmla="*/ 0 w 93"/>
                <a:gd name="T19" fmla="*/ 0 h 275"/>
                <a:gd name="T20" fmla="*/ 93 w 93"/>
                <a:gd name="T21" fmla="*/ 275 h 275"/>
              </a:gdLst>
              <a:ahLst/>
              <a:cxnLst>
                <a:cxn ang="T12">
                  <a:pos x="T0" y="T1"/>
                </a:cxn>
                <a:cxn ang="T13">
                  <a:pos x="T2" y="T3"/>
                </a:cxn>
                <a:cxn ang="T14">
                  <a:pos x="T4" y="T5"/>
                </a:cxn>
                <a:cxn ang="T15">
                  <a:pos x="T6" y="T7"/>
                </a:cxn>
                <a:cxn ang="T16">
                  <a:pos x="T8" y="T9"/>
                </a:cxn>
                <a:cxn ang="T17">
                  <a:pos x="T10" y="T11"/>
                </a:cxn>
              </a:cxnLst>
              <a:rect l="T18" t="T19" r="T20" b="T21"/>
              <a:pathLst>
                <a:path w="93" h="275">
                  <a:moveTo>
                    <a:pt x="0" y="0"/>
                  </a:moveTo>
                  <a:lnTo>
                    <a:pt x="93" y="0"/>
                  </a:lnTo>
                  <a:lnTo>
                    <a:pt x="93" y="275"/>
                  </a:lnTo>
                  <a:lnTo>
                    <a:pt x="0" y="275"/>
                  </a:lnTo>
                  <a:lnTo>
                    <a:pt x="0" y="0"/>
                  </a:lnTo>
                  <a:close/>
                </a:path>
              </a:pathLst>
            </a:custGeom>
            <a:solidFill>
              <a:schemeClr val="folHlink">
                <a:alpha val="50195"/>
              </a:schemeClr>
            </a:solidFill>
            <a:ln w="15875">
              <a:solidFill>
                <a:schemeClr val="accent2"/>
              </a:solidFill>
              <a:round/>
              <a:headEnd/>
              <a:tailEnd/>
            </a:ln>
          </p:spPr>
          <p:txBody>
            <a:bodyPr/>
            <a:lstStyle/>
            <a:p>
              <a:endParaRPr lang="en-US"/>
            </a:p>
          </p:txBody>
        </p:sp>
        <p:sp>
          <p:nvSpPr>
            <p:cNvPr id="30749" name="Line 19"/>
            <p:cNvSpPr>
              <a:spLocks noChangeShapeType="1"/>
            </p:cNvSpPr>
            <p:nvPr/>
          </p:nvSpPr>
          <p:spPr bwMode="auto">
            <a:xfrm>
              <a:off x="3835" y="1505"/>
              <a:ext cx="908" cy="1"/>
            </a:xfrm>
            <a:prstGeom prst="line">
              <a:avLst/>
            </a:prstGeom>
            <a:noFill/>
            <a:ln w="0">
              <a:solidFill>
                <a:srgbClr val="FFFFFF"/>
              </a:solidFill>
              <a:round/>
              <a:headEnd/>
              <a:tailEnd/>
            </a:ln>
          </p:spPr>
          <p:txBody>
            <a:bodyPr/>
            <a:lstStyle/>
            <a:p>
              <a:endParaRPr lang="en-US"/>
            </a:p>
          </p:txBody>
        </p:sp>
        <p:sp>
          <p:nvSpPr>
            <p:cNvPr id="30750" name="Line 20"/>
            <p:cNvSpPr>
              <a:spLocks noChangeShapeType="1"/>
            </p:cNvSpPr>
            <p:nvPr/>
          </p:nvSpPr>
          <p:spPr bwMode="auto">
            <a:xfrm>
              <a:off x="3835" y="1505"/>
              <a:ext cx="908" cy="1"/>
            </a:xfrm>
            <a:prstGeom prst="line">
              <a:avLst/>
            </a:prstGeom>
            <a:noFill/>
            <a:ln w="15875">
              <a:solidFill>
                <a:schemeClr val="accent2"/>
              </a:solidFill>
              <a:round/>
              <a:headEnd/>
              <a:tailEnd/>
            </a:ln>
          </p:spPr>
          <p:txBody>
            <a:bodyPr/>
            <a:lstStyle/>
            <a:p>
              <a:endParaRPr lang="en-US"/>
            </a:p>
          </p:txBody>
        </p:sp>
        <p:sp>
          <p:nvSpPr>
            <p:cNvPr id="30751" name="Line 21"/>
            <p:cNvSpPr>
              <a:spLocks noChangeShapeType="1"/>
            </p:cNvSpPr>
            <p:nvPr/>
          </p:nvSpPr>
          <p:spPr bwMode="auto">
            <a:xfrm>
              <a:off x="3835" y="1648"/>
              <a:ext cx="908" cy="1"/>
            </a:xfrm>
            <a:prstGeom prst="line">
              <a:avLst/>
            </a:prstGeom>
            <a:noFill/>
            <a:ln w="0">
              <a:solidFill>
                <a:srgbClr val="FFFFFF"/>
              </a:solidFill>
              <a:round/>
              <a:headEnd/>
              <a:tailEnd/>
            </a:ln>
          </p:spPr>
          <p:txBody>
            <a:bodyPr/>
            <a:lstStyle/>
            <a:p>
              <a:endParaRPr lang="en-US"/>
            </a:p>
          </p:txBody>
        </p:sp>
        <p:sp>
          <p:nvSpPr>
            <p:cNvPr id="30752" name="Line 22"/>
            <p:cNvSpPr>
              <a:spLocks noChangeShapeType="1"/>
            </p:cNvSpPr>
            <p:nvPr/>
          </p:nvSpPr>
          <p:spPr bwMode="auto">
            <a:xfrm>
              <a:off x="3835" y="1648"/>
              <a:ext cx="908" cy="1"/>
            </a:xfrm>
            <a:prstGeom prst="line">
              <a:avLst/>
            </a:prstGeom>
            <a:noFill/>
            <a:ln w="15875">
              <a:solidFill>
                <a:schemeClr val="accent2"/>
              </a:solidFill>
              <a:round/>
              <a:headEnd/>
              <a:tailEnd/>
            </a:ln>
          </p:spPr>
          <p:txBody>
            <a:bodyPr/>
            <a:lstStyle/>
            <a:p>
              <a:endParaRPr lang="en-US"/>
            </a:p>
          </p:txBody>
        </p:sp>
        <p:sp>
          <p:nvSpPr>
            <p:cNvPr id="30753" name="Line 23"/>
            <p:cNvSpPr>
              <a:spLocks noChangeShapeType="1"/>
            </p:cNvSpPr>
            <p:nvPr/>
          </p:nvSpPr>
          <p:spPr bwMode="auto">
            <a:xfrm>
              <a:off x="3835" y="1752"/>
              <a:ext cx="908" cy="1"/>
            </a:xfrm>
            <a:prstGeom prst="line">
              <a:avLst/>
            </a:prstGeom>
            <a:noFill/>
            <a:ln w="0">
              <a:solidFill>
                <a:srgbClr val="FFFFFF"/>
              </a:solidFill>
              <a:round/>
              <a:headEnd/>
              <a:tailEnd/>
            </a:ln>
          </p:spPr>
          <p:txBody>
            <a:bodyPr/>
            <a:lstStyle/>
            <a:p>
              <a:endParaRPr lang="en-US"/>
            </a:p>
          </p:txBody>
        </p:sp>
        <p:sp>
          <p:nvSpPr>
            <p:cNvPr id="30754" name="Line 24"/>
            <p:cNvSpPr>
              <a:spLocks noChangeShapeType="1"/>
            </p:cNvSpPr>
            <p:nvPr/>
          </p:nvSpPr>
          <p:spPr bwMode="auto">
            <a:xfrm>
              <a:off x="3835" y="1752"/>
              <a:ext cx="908" cy="1"/>
            </a:xfrm>
            <a:prstGeom prst="line">
              <a:avLst/>
            </a:prstGeom>
            <a:noFill/>
            <a:ln w="15875">
              <a:solidFill>
                <a:schemeClr val="accent2"/>
              </a:solidFill>
              <a:round/>
              <a:headEnd/>
              <a:tailEnd/>
            </a:ln>
          </p:spPr>
          <p:txBody>
            <a:bodyPr/>
            <a:lstStyle/>
            <a:p>
              <a:endParaRPr lang="en-US"/>
            </a:p>
          </p:txBody>
        </p:sp>
        <p:sp>
          <p:nvSpPr>
            <p:cNvPr id="30755" name="Line 25"/>
            <p:cNvSpPr>
              <a:spLocks noChangeShapeType="1"/>
            </p:cNvSpPr>
            <p:nvPr/>
          </p:nvSpPr>
          <p:spPr bwMode="auto">
            <a:xfrm>
              <a:off x="3835" y="2078"/>
              <a:ext cx="908" cy="1"/>
            </a:xfrm>
            <a:prstGeom prst="line">
              <a:avLst/>
            </a:prstGeom>
            <a:noFill/>
            <a:ln w="0">
              <a:solidFill>
                <a:srgbClr val="FFFFFF"/>
              </a:solidFill>
              <a:round/>
              <a:headEnd/>
              <a:tailEnd/>
            </a:ln>
          </p:spPr>
          <p:txBody>
            <a:bodyPr/>
            <a:lstStyle/>
            <a:p>
              <a:endParaRPr lang="en-US"/>
            </a:p>
          </p:txBody>
        </p:sp>
        <p:sp>
          <p:nvSpPr>
            <p:cNvPr id="30756" name="Line 26"/>
            <p:cNvSpPr>
              <a:spLocks noChangeShapeType="1"/>
            </p:cNvSpPr>
            <p:nvPr/>
          </p:nvSpPr>
          <p:spPr bwMode="auto">
            <a:xfrm>
              <a:off x="3835" y="2078"/>
              <a:ext cx="908" cy="1"/>
            </a:xfrm>
            <a:prstGeom prst="line">
              <a:avLst/>
            </a:prstGeom>
            <a:noFill/>
            <a:ln w="15875">
              <a:solidFill>
                <a:schemeClr val="accent2"/>
              </a:solidFill>
              <a:round/>
              <a:headEnd/>
              <a:tailEnd/>
            </a:ln>
          </p:spPr>
          <p:txBody>
            <a:bodyPr/>
            <a:lstStyle/>
            <a:p>
              <a:endParaRPr lang="en-US"/>
            </a:p>
          </p:txBody>
        </p:sp>
        <p:sp>
          <p:nvSpPr>
            <p:cNvPr id="30757" name="Line 27"/>
            <p:cNvSpPr>
              <a:spLocks noChangeShapeType="1"/>
            </p:cNvSpPr>
            <p:nvPr/>
          </p:nvSpPr>
          <p:spPr bwMode="auto">
            <a:xfrm>
              <a:off x="3835" y="2332"/>
              <a:ext cx="908" cy="1"/>
            </a:xfrm>
            <a:prstGeom prst="line">
              <a:avLst/>
            </a:prstGeom>
            <a:noFill/>
            <a:ln w="0">
              <a:solidFill>
                <a:srgbClr val="FFFFFF"/>
              </a:solidFill>
              <a:round/>
              <a:headEnd/>
              <a:tailEnd/>
            </a:ln>
          </p:spPr>
          <p:txBody>
            <a:bodyPr/>
            <a:lstStyle/>
            <a:p>
              <a:endParaRPr lang="en-US"/>
            </a:p>
          </p:txBody>
        </p:sp>
        <p:sp>
          <p:nvSpPr>
            <p:cNvPr id="30758" name="Line 28"/>
            <p:cNvSpPr>
              <a:spLocks noChangeShapeType="1"/>
            </p:cNvSpPr>
            <p:nvPr/>
          </p:nvSpPr>
          <p:spPr bwMode="auto">
            <a:xfrm>
              <a:off x="3835" y="2332"/>
              <a:ext cx="908" cy="1"/>
            </a:xfrm>
            <a:prstGeom prst="line">
              <a:avLst/>
            </a:prstGeom>
            <a:noFill/>
            <a:ln w="15875">
              <a:solidFill>
                <a:schemeClr val="accent2"/>
              </a:solidFill>
              <a:round/>
              <a:headEnd/>
              <a:tailEnd/>
            </a:ln>
          </p:spPr>
          <p:txBody>
            <a:bodyPr/>
            <a:lstStyle/>
            <a:p>
              <a:endParaRPr lang="en-US"/>
            </a:p>
          </p:txBody>
        </p:sp>
        <p:sp>
          <p:nvSpPr>
            <p:cNvPr id="30759" name="Text Box 29"/>
            <p:cNvSpPr txBox="1">
              <a:spLocks noChangeArrowheads="1"/>
            </p:cNvSpPr>
            <p:nvPr/>
          </p:nvSpPr>
          <p:spPr bwMode="auto">
            <a:xfrm>
              <a:off x="3846" y="1356"/>
              <a:ext cx="900" cy="169"/>
            </a:xfrm>
            <a:prstGeom prst="rect">
              <a:avLst/>
            </a:prstGeom>
            <a:noFill/>
            <a:ln w="12700">
              <a:noFill/>
              <a:miter lim="800000"/>
              <a:headEnd/>
              <a:tailEnd/>
            </a:ln>
          </p:spPr>
          <p:txBody>
            <a:bodyPr>
              <a:spAutoFit/>
            </a:bodyPr>
            <a:lstStyle/>
            <a:p>
              <a:pPr algn="ctr" eaLnBrk="0" hangingPunct="0">
                <a:lnSpc>
                  <a:spcPct val="70000"/>
                </a:lnSpc>
                <a:spcBef>
                  <a:spcPct val="0"/>
                </a:spcBef>
              </a:pPr>
              <a:r>
                <a:rPr lang="en-US" sz="1600" b="1">
                  <a:latin typeface="Arial Narrow" pitchFamily="34" charset="0"/>
                </a:rPr>
                <a:t>Khấu hao</a:t>
              </a:r>
            </a:p>
          </p:txBody>
        </p:sp>
        <p:sp>
          <p:nvSpPr>
            <p:cNvPr id="30760" name="Text Box 30"/>
            <p:cNvSpPr txBox="1">
              <a:spLocks noChangeArrowheads="1"/>
            </p:cNvSpPr>
            <p:nvPr/>
          </p:nvSpPr>
          <p:spPr bwMode="auto">
            <a:xfrm>
              <a:off x="3646" y="1529"/>
              <a:ext cx="1300" cy="139"/>
            </a:xfrm>
            <a:prstGeom prst="rect">
              <a:avLst/>
            </a:prstGeom>
            <a:noFill/>
            <a:ln w="12700">
              <a:noFill/>
              <a:miter lim="800000"/>
              <a:headEnd/>
              <a:tailEnd/>
            </a:ln>
          </p:spPr>
          <p:txBody>
            <a:bodyPr>
              <a:spAutoFit/>
            </a:bodyPr>
            <a:lstStyle/>
            <a:p>
              <a:pPr algn="ctr" eaLnBrk="0" hangingPunct="0">
                <a:lnSpc>
                  <a:spcPct val="70000"/>
                </a:lnSpc>
                <a:spcBef>
                  <a:spcPct val="0"/>
                </a:spcBef>
              </a:pPr>
              <a:r>
                <a:rPr lang="en-US" sz="1600" b="1">
                  <a:latin typeface="Arial Narrow" pitchFamily="34" charset="0"/>
                </a:rPr>
                <a:t>Thuế gián thu</a:t>
              </a:r>
            </a:p>
          </p:txBody>
        </p:sp>
        <p:sp>
          <p:nvSpPr>
            <p:cNvPr id="30761" name="Text Box 31"/>
            <p:cNvSpPr txBox="1">
              <a:spLocks noChangeArrowheads="1"/>
            </p:cNvSpPr>
            <p:nvPr/>
          </p:nvSpPr>
          <p:spPr bwMode="auto">
            <a:xfrm>
              <a:off x="3842" y="1646"/>
              <a:ext cx="904" cy="138"/>
            </a:xfrm>
            <a:prstGeom prst="rect">
              <a:avLst/>
            </a:prstGeom>
            <a:noFill/>
            <a:ln w="12700">
              <a:noFill/>
              <a:miter lim="800000"/>
              <a:headEnd/>
              <a:tailEnd/>
            </a:ln>
          </p:spPr>
          <p:txBody>
            <a:bodyPr>
              <a:spAutoFit/>
            </a:bodyPr>
            <a:lstStyle/>
            <a:p>
              <a:pPr algn="ctr" eaLnBrk="0" hangingPunct="0">
                <a:lnSpc>
                  <a:spcPct val="70000"/>
                </a:lnSpc>
                <a:spcBef>
                  <a:spcPct val="0"/>
                </a:spcBef>
              </a:pPr>
              <a:r>
                <a:rPr lang="en-US" sz="1600" b="1">
                  <a:latin typeface="Arial Narrow" pitchFamily="34" charset="0"/>
                </a:rPr>
                <a:t>Tiền thuê</a:t>
              </a:r>
            </a:p>
          </p:txBody>
        </p:sp>
        <p:sp>
          <p:nvSpPr>
            <p:cNvPr id="30762" name="Text Box 32"/>
            <p:cNvSpPr txBox="1">
              <a:spLocks noChangeArrowheads="1"/>
            </p:cNvSpPr>
            <p:nvPr/>
          </p:nvSpPr>
          <p:spPr bwMode="auto">
            <a:xfrm>
              <a:off x="3838" y="1853"/>
              <a:ext cx="904" cy="138"/>
            </a:xfrm>
            <a:prstGeom prst="rect">
              <a:avLst/>
            </a:prstGeom>
            <a:noFill/>
            <a:ln w="12700">
              <a:noFill/>
              <a:miter lim="800000"/>
              <a:headEnd/>
              <a:tailEnd/>
            </a:ln>
          </p:spPr>
          <p:txBody>
            <a:bodyPr>
              <a:spAutoFit/>
            </a:bodyPr>
            <a:lstStyle/>
            <a:p>
              <a:pPr algn="ctr" eaLnBrk="0" hangingPunct="0">
                <a:lnSpc>
                  <a:spcPct val="70000"/>
                </a:lnSpc>
                <a:spcBef>
                  <a:spcPct val="0"/>
                </a:spcBef>
              </a:pPr>
              <a:r>
                <a:rPr lang="en-US" sz="1600" b="1">
                  <a:latin typeface="Arial Narrow" pitchFamily="34" charset="0"/>
                </a:rPr>
                <a:t>Lãi vay</a:t>
              </a:r>
            </a:p>
          </p:txBody>
        </p:sp>
        <p:sp>
          <p:nvSpPr>
            <p:cNvPr id="30763" name="Text Box 33"/>
            <p:cNvSpPr txBox="1">
              <a:spLocks noChangeArrowheads="1"/>
            </p:cNvSpPr>
            <p:nvPr/>
          </p:nvSpPr>
          <p:spPr bwMode="auto">
            <a:xfrm>
              <a:off x="3834" y="2122"/>
              <a:ext cx="904" cy="139"/>
            </a:xfrm>
            <a:prstGeom prst="rect">
              <a:avLst/>
            </a:prstGeom>
            <a:noFill/>
            <a:ln w="12700">
              <a:noFill/>
              <a:miter lim="800000"/>
              <a:headEnd/>
              <a:tailEnd/>
            </a:ln>
          </p:spPr>
          <p:txBody>
            <a:bodyPr>
              <a:spAutoFit/>
            </a:bodyPr>
            <a:lstStyle/>
            <a:p>
              <a:pPr algn="ctr" eaLnBrk="0" hangingPunct="0">
                <a:lnSpc>
                  <a:spcPct val="70000"/>
                </a:lnSpc>
                <a:spcBef>
                  <a:spcPct val="0"/>
                </a:spcBef>
              </a:pPr>
              <a:r>
                <a:rPr lang="en-US" sz="1600" b="1">
                  <a:latin typeface="Arial Narrow" pitchFamily="34" charset="0"/>
                </a:rPr>
                <a:t>Lợi nhuận</a:t>
              </a:r>
            </a:p>
          </p:txBody>
        </p:sp>
        <p:sp>
          <p:nvSpPr>
            <p:cNvPr id="30764" name="Text Box 34"/>
            <p:cNvSpPr txBox="1">
              <a:spLocks noChangeArrowheads="1"/>
            </p:cNvSpPr>
            <p:nvPr/>
          </p:nvSpPr>
          <p:spPr bwMode="auto">
            <a:xfrm>
              <a:off x="3834" y="2978"/>
              <a:ext cx="904" cy="182"/>
            </a:xfrm>
            <a:prstGeom prst="rect">
              <a:avLst/>
            </a:prstGeom>
            <a:noFill/>
            <a:ln w="12700">
              <a:noFill/>
              <a:miter lim="800000"/>
              <a:headEnd/>
              <a:tailEnd/>
            </a:ln>
          </p:spPr>
          <p:txBody>
            <a:bodyPr>
              <a:spAutoFit/>
            </a:bodyPr>
            <a:lstStyle/>
            <a:p>
              <a:pPr algn="ctr" eaLnBrk="0" hangingPunct="0">
                <a:lnSpc>
                  <a:spcPct val="80000"/>
                </a:lnSpc>
                <a:spcBef>
                  <a:spcPct val="0"/>
                </a:spcBef>
              </a:pPr>
              <a:r>
                <a:rPr lang="en-US" sz="1600" b="1">
                  <a:latin typeface="Arial Narrow" pitchFamily="34" charset="0"/>
                </a:rPr>
                <a:t>Tiền lương</a:t>
              </a:r>
            </a:p>
          </p:txBody>
        </p:sp>
      </p:grpSp>
      <p:grpSp>
        <p:nvGrpSpPr>
          <p:cNvPr id="6" name="Group 35"/>
          <p:cNvGrpSpPr>
            <a:grpSpLocks/>
          </p:cNvGrpSpPr>
          <p:nvPr/>
        </p:nvGrpSpPr>
        <p:grpSpPr bwMode="auto">
          <a:xfrm>
            <a:off x="7559675" y="1600200"/>
            <a:ext cx="908050" cy="3832225"/>
            <a:chOff x="4762" y="1648"/>
            <a:chExt cx="572" cy="1846"/>
          </a:xfrm>
        </p:grpSpPr>
        <p:sp>
          <p:nvSpPr>
            <p:cNvPr id="30746" name="Freeform 36"/>
            <p:cNvSpPr>
              <a:spLocks/>
            </p:cNvSpPr>
            <p:nvPr/>
          </p:nvSpPr>
          <p:spPr bwMode="auto">
            <a:xfrm>
              <a:off x="4762" y="1648"/>
              <a:ext cx="78" cy="1846"/>
            </a:xfrm>
            <a:custGeom>
              <a:avLst/>
              <a:gdLst>
                <a:gd name="T0" fmla="*/ 0 w 8"/>
                <a:gd name="T1" fmla="*/ 0 h 232"/>
                <a:gd name="T2" fmla="*/ 0 w 8"/>
                <a:gd name="T3" fmla="*/ 0 h 232"/>
                <a:gd name="T4" fmla="*/ 812631381 w 8"/>
                <a:gd name="T5" fmla="*/ 0 h 232"/>
                <a:gd name="T6" fmla="*/ 1633106437 w 8"/>
                <a:gd name="T7" fmla="*/ 129171811 h 232"/>
                <a:gd name="T8" fmla="*/ 1633106437 w 8"/>
                <a:gd name="T9" fmla="*/ 129171811 h 232"/>
                <a:gd name="T10" fmla="*/ 2147483647 w 8"/>
                <a:gd name="T11" fmla="*/ 256559750 h 232"/>
                <a:gd name="T12" fmla="*/ 2147483647 w 8"/>
                <a:gd name="T13" fmla="*/ 385735603 h 232"/>
                <a:gd name="T14" fmla="*/ 2147483647 w 8"/>
                <a:gd name="T15" fmla="*/ 385735603 h 232"/>
                <a:gd name="T16" fmla="*/ 2147483647 w 8"/>
                <a:gd name="T17" fmla="*/ 514939528 h 232"/>
                <a:gd name="T18" fmla="*/ 2147483647 w 8"/>
                <a:gd name="T19" fmla="*/ 2147483647 h 232"/>
                <a:gd name="T20" fmla="*/ 2147483647 w 8"/>
                <a:gd name="T21" fmla="*/ 2147483647 h 232"/>
                <a:gd name="T22" fmla="*/ 2147483647 w 8"/>
                <a:gd name="T23" fmla="*/ 2147483647 h 232"/>
                <a:gd name="T24" fmla="*/ 2147483647 w 8"/>
                <a:gd name="T25" fmla="*/ 2147483647 h 232"/>
                <a:gd name="T26" fmla="*/ 2147483647 w 8"/>
                <a:gd name="T27" fmla="*/ 2147483647 h 232"/>
                <a:gd name="T28" fmla="*/ 2147483647 w 8"/>
                <a:gd name="T29" fmla="*/ 2147483647 h 232"/>
                <a:gd name="T30" fmla="*/ 2147483647 w 8"/>
                <a:gd name="T31" fmla="*/ 2147483647 h 232"/>
                <a:gd name="T32" fmla="*/ 2147483647 w 8"/>
                <a:gd name="T33" fmla="*/ 2147483647 h 232"/>
                <a:gd name="T34" fmla="*/ 2147483647 w 8"/>
                <a:gd name="T35" fmla="*/ 2147483647 h 232"/>
                <a:gd name="T36" fmla="*/ 2147483647 w 8"/>
                <a:gd name="T37" fmla="*/ 2147483647 h 232"/>
                <a:gd name="T38" fmla="*/ 2147483647 w 8"/>
                <a:gd name="T39" fmla="*/ 2147483647 h 232"/>
                <a:gd name="T40" fmla="*/ 2147483647 w 8"/>
                <a:gd name="T41" fmla="*/ 2147483647 h 232"/>
                <a:gd name="T42" fmla="*/ 2147483647 w 8"/>
                <a:gd name="T43" fmla="*/ 2147483647 h 232"/>
                <a:gd name="T44" fmla="*/ 2147483647 w 8"/>
                <a:gd name="T45" fmla="*/ 2147483647 h 232"/>
                <a:gd name="T46" fmla="*/ 2147483647 w 8"/>
                <a:gd name="T47" fmla="*/ 2147483647 h 232"/>
                <a:gd name="T48" fmla="*/ 2147483647 w 8"/>
                <a:gd name="T49" fmla="*/ 2147483647 h 232"/>
                <a:gd name="T50" fmla="*/ 2147483647 w 8"/>
                <a:gd name="T51" fmla="*/ 2147483647 h 232"/>
                <a:gd name="T52" fmla="*/ 2147483647 w 8"/>
                <a:gd name="T53" fmla="*/ 2147483647 h 232"/>
                <a:gd name="T54" fmla="*/ 2147483647 w 8"/>
                <a:gd name="T55" fmla="*/ 2147483647 h 232"/>
                <a:gd name="T56" fmla="*/ 2147483647 w 8"/>
                <a:gd name="T57" fmla="*/ 2147483647 h 232"/>
                <a:gd name="T58" fmla="*/ 2147483647 w 8"/>
                <a:gd name="T59" fmla="*/ 2147483647 h 232"/>
                <a:gd name="T60" fmla="*/ 1633106437 w 8"/>
                <a:gd name="T61" fmla="*/ 2147483647 h 232"/>
                <a:gd name="T62" fmla="*/ 1633106437 w 8"/>
                <a:gd name="T63" fmla="*/ 2147483647 h 232"/>
                <a:gd name="T64" fmla="*/ 812631381 w 8"/>
                <a:gd name="T65" fmla="*/ 2147483647 h 232"/>
                <a:gd name="T66" fmla="*/ 0 w 8"/>
                <a:gd name="T67" fmla="*/ 2147483647 h 232"/>
                <a:gd name="T68" fmla="*/ 0 w 8"/>
                <a:gd name="T69" fmla="*/ 2147483647 h 2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
                <a:gd name="T106" fmla="*/ 0 h 232"/>
                <a:gd name="T107" fmla="*/ 8 w 8"/>
                <a:gd name="T108" fmla="*/ 232 h 2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 h="232">
                  <a:moveTo>
                    <a:pt x="0" y="0"/>
                  </a:moveTo>
                  <a:lnTo>
                    <a:pt x="0" y="0"/>
                  </a:lnTo>
                  <a:lnTo>
                    <a:pt x="1" y="0"/>
                  </a:lnTo>
                  <a:lnTo>
                    <a:pt x="2" y="1"/>
                  </a:lnTo>
                  <a:lnTo>
                    <a:pt x="3" y="2"/>
                  </a:lnTo>
                  <a:lnTo>
                    <a:pt x="3" y="3"/>
                  </a:lnTo>
                  <a:lnTo>
                    <a:pt x="4" y="3"/>
                  </a:lnTo>
                  <a:lnTo>
                    <a:pt x="4" y="4"/>
                  </a:lnTo>
                  <a:lnTo>
                    <a:pt x="4" y="114"/>
                  </a:lnTo>
                  <a:lnTo>
                    <a:pt x="4" y="115"/>
                  </a:lnTo>
                  <a:lnTo>
                    <a:pt x="4" y="116"/>
                  </a:lnTo>
                  <a:lnTo>
                    <a:pt x="5" y="117"/>
                  </a:lnTo>
                  <a:lnTo>
                    <a:pt x="6" y="117"/>
                  </a:lnTo>
                  <a:lnTo>
                    <a:pt x="7" y="118"/>
                  </a:lnTo>
                  <a:lnTo>
                    <a:pt x="8" y="118"/>
                  </a:lnTo>
                  <a:lnTo>
                    <a:pt x="7" y="118"/>
                  </a:lnTo>
                  <a:lnTo>
                    <a:pt x="6" y="118"/>
                  </a:lnTo>
                  <a:lnTo>
                    <a:pt x="5" y="118"/>
                  </a:lnTo>
                  <a:lnTo>
                    <a:pt x="5" y="119"/>
                  </a:lnTo>
                  <a:lnTo>
                    <a:pt x="4" y="120"/>
                  </a:lnTo>
                  <a:lnTo>
                    <a:pt x="4" y="121"/>
                  </a:lnTo>
                  <a:lnTo>
                    <a:pt x="4" y="122"/>
                  </a:lnTo>
                  <a:lnTo>
                    <a:pt x="4" y="228"/>
                  </a:lnTo>
                  <a:lnTo>
                    <a:pt x="4" y="229"/>
                  </a:lnTo>
                  <a:lnTo>
                    <a:pt x="3" y="230"/>
                  </a:lnTo>
                  <a:lnTo>
                    <a:pt x="2" y="231"/>
                  </a:lnTo>
                  <a:lnTo>
                    <a:pt x="2" y="232"/>
                  </a:lnTo>
                  <a:lnTo>
                    <a:pt x="1" y="232"/>
                  </a:lnTo>
                  <a:lnTo>
                    <a:pt x="0" y="232"/>
                  </a:lnTo>
                </a:path>
              </a:pathLst>
            </a:custGeom>
            <a:noFill/>
            <a:ln w="15875">
              <a:solidFill>
                <a:srgbClr val="000000"/>
              </a:solidFill>
              <a:round/>
              <a:headEnd/>
              <a:tailEnd/>
            </a:ln>
          </p:spPr>
          <p:txBody>
            <a:bodyPr/>
            <a:lstStyle/>
            <a:p>
              <a:endParaRPr lang="en-US"/>
            </a:p>
          </p:txBody>
        </p:sp>
        <p:sp>
          <p:nvSpPr>
            <p:cNvPr id="30747" name="Text Box 37"/>
            <p:cNvSpPr txBox="1">
              <a:spLocks noChangeArrowheads="1"/>
            </p:cNvSpPr>
            <p:nvPr/>
          </p:nvSpPr>
          <p:spPr bwMode="auto">
            <a:xfrm>
              <a:off x="4854" y="2460"/>
              <a:ext cx="480" cy="276"/>
            </a:xfrm>
            <a:prstGeom prst="rect">
              <a:avLst/>
            </a:prstGeom>
            <a:noFill/>
            <a:ln w="12700">
              <a:noFill/>
              <a:miter lim="800000"/>
              <a:headEnd/>
              <a:tailEnd/>
            </a:ln>
          </p:spPr>
          <p:txBody>
            <a:bodyPr lIns="0" tIns="0" rIns="0" bIns="0">
              <a:spAutoFit/>
            </a:bodyPr>
            <a:lstStyle/>
            <a:p>
              <a:pPr eaLnBrk="0" hangingPunct="0">
                <a:lnSpc>
                  <a:spcPct val="80000"/>
                </a:lnSpc>
                <a:spcBef>
                  <a:spcPct val="0"/>
                </a:spcBef>
              </a:pPr>
              <a:r>
                <a:rPr lang="en-US" sz="1800" b="1">
                  <a:latin typeface="Arial Narrow" pitchFamily="34" charset="0"/>
                </a:rPr>
                <a:t>National Income</a:t>
              </a:r>
            </a:p>
          </p:txBody>
        </p:sp>
      </p:grpSp>
      <p:sp>
        <p:nvSpPr>
          <p:cNvPr id="160806" name="Rectangle 38"/>
          <p:cNvSpPr>
            <a:spLocks noChangeArrowheads="1"/>
          </p:cNvSpPr>
          <p:nvPr/>
        </p:nvSpPr>
        <p:spPr bwMode="auto">
          <a:xfrm>
            <a:off x="6467475" y="5486400"/>
            <a:ext cx="887413" cy="615950"/>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2000">
                <a:solidFill>
                  <a:srgbClr val="000000"/>
                </a:solidFill>
                <a:latin typeface="Arial Narrow" pitchFamily="34" charset="0"/>
              </a:rPr>
              <a:t>(3)</a:t>
            </a:r>
          </a:p>
          <a:p>
            <a:pPr algn="ctr" eaLnBrk="0" hangingPunct="0">
              <a:spcBef>
                <a:spcPct val="0"/>
              </a:spcBef>
            </a:pPr>
            <a:r>
              <a:rPr lang="en-US" sz="2000">
                <a:solidFill>
                  <a:srgbClr val="000000"/>
                </a:solidFill>
                <a:latin typeface="Arial Narrow" pitchFamily="34" charset="0"/>
              </a:rPr>
              <a:t>Thu nhập</a:t>
            </a:r>
            <a:endParaRPr lang="en-US" sz="2000">
              <a:latin typeface="Arial Narrow" pitchFamily="34" charset="0"/>
            </a:endParaRPr>
          </a:p>
        </p:txBody>
      </p:sp>
      <p:sp>
        <p:nvSpPr>
          <p:cNvPr id="160807" name="Rectangle 39"/>
          <p:cNvSpPr>
            <a:spLocks noChangeArrowheads="1"/>
          </p:cNvSpPr>
          <p:nvPr/>
        </p:nvSpPr>
        <p:spPr bwMode="auto">
          <a:xfrm>
            <a:off x="4219575" y="5486400"/>
            <a:ext cx="1052513" cy="615950"/>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2000">
                <a:solidFill>
                  <a:srgbClr val="000000"/>
                </a:solidFill>
                <a:latin typeface="Arial Narrow" pitchFamily="34" charset="0"/>
              </a:rPr>
              <a:t>(2)</a:t>
            </a:r>
          </a:p>
          <a:p>
            <a:pPr algn="ctr" eaLnBrk="0" hangingPunct="0">
              <a:spcBef>
                <a:spcPct val="0"/>
              </a:spcBef>
            </a:pPr>
            <a:r>
              <a:rPr lang="en-US" sz="2000">
                <a:solidFill>
                  <a:srgbClr val="000000"/>
                </a:solidFill>
                <a:latin typeface="Arial Narrow" pitchFamily="34" charset="0"/>
              </a:rPr>
              <a:t>Sản lượng</a:t>
            </a:r>
            <a:endParaRPr lang="en-US" sz="2000">
              <a:latin typeface="Arial Narrow" pitchFamily="34" charset="0"/>
            </a:endParaRPr>
          </a:p>
        </p:txBody>
      </p:sp>
      <p:grpSp>
        <p:nvGrpSpPr>
          <p:cNvPr id="7" name="Group 40"/>
          <p:cNvGrpSpPr>
            <a:grpSpLocks/>
          </p:cNvGrpSpPr>
          <p:nvPr/>
        </p:nvGrpSpPr>
        <p:grpSpPr bwMode="auto">
          <a:xfrm>
            <a:off x="1581150" y="1514475"/>
            <a:ext cx="1439863" cy="3930650"/>
            <a:chOff x="996" y="1466"/>
            <a:chExt cx="907" cy="2036"/>
          </a:xfrm>
        </p:grpSpPr>
        <p:sp>
          <p:nvSpPr>
            <p:cNvPr id="30735" name="Line 41"/>
            <p:cNvSpPr>
              <a:spLocks noChangeShapeType="1"/>
            </p:cNvSpPr>
            <p:nvPr/>
          </p:nvSpPr>
          <p:spPr bwMode="auto">
            <a:xfrm>
              <a:off x="996" y="1895"/>
              <a:ext cx="907" cy="1"/>
            </a:xfrm>
            <a:prstGeom prst="line">
              <a:avLst/>
            </a:prstGeom>
            <a:noFill/>
            <a:ln w="0">
              <a:solidFill>
                <a:schemeClr val="accent2"/>
              </a:solidFill>
              <a:round/>
              <a:headEnd/>
              <a:tailEnd/>
            </a:ln>
          </p:spPr>
          <p:txBody>
            <a:bodyPr/>
            <a:lstStyle/>
            <a:p>
              <a:endParaRPr lang="en-US"/>
            </a:p>
          </p:txBody>
        </p:sp>
        <p:sp>
          <p:nvSpPr>
            <p:cNvPr id="30736" name="Line 42"/>
            <p:cNvSpPr>
              <a:spLocks noChangeShapeType="1"/>
            </p:cNvSpPr>
            <p:nvPr/>
          </p:nvSpPr>
          <p:spPr bwMode="auto">
            <a:xfrm>
              <a:off x="996" y="1895"/>
              <a:ext cx="907" cy="1"/>
            </a:xfrm>
            <a:prstGeom prst="line">
              <a:avLst/>
            </a:prstGeom>
            <a:noFill/>
            <a:ln w="15875">
              <a:solidFill>
                <a:schemeClr val="accent2"/>
              </a:solidFill>
              <a:round/>
              <a:headEnd/>
              <a:tailEnd/>
            </a:ln>
          </p:spPr>
          <p:txBody>
            <a:bodyPr/>
            <a:lstStyle/>
            <a:p>
              <a:endParaRPr lang="en-US"/>
            </a:p>
          </p:txBody>
        </p:sp>
        <p:sp>
          <p:nvSpPr>
            <p:cNvPr id="30737" name="Line 43"/>
            <p:cNvSpPr>
              <a:spLocks noChangeShapeType="1"/>
            </p:cNvSpPr>
            <p:nvPr/>
          </p:nvSpPr>
          <p:spPr bwMode="auto">
            <a:xfrm>
              <a:off x="996" y="1608"/>
              <a:ext cx="907" cy="1"/>
            </a:xfrm>
            <a:prstGeom prst="line">
              <a:avLst/>
            </a:prstGeom>
            <a:noFill/>
            <a:ln w="0">
              <a:solidFill>
                <a:schemeClr val="accent2"/>
              </a:solidFill>
              <a:round/>
              <a:headEnd/>
              <a:tailEnd/>
            </a:ln>
          </p:spPr>
          <p:txBody>
            <a:bodyPr/>
            <a:lstStyle/>
            <a:p>
              <a:endParaRPr lang="en-US"/>
            </a:p>
          </p:txBody>
        </p:sp>
        <p:sp>
          <p:nvSpPr>
            <p:cNvPr id="30738" name="Line 44"/>
            <p:cNvSpPr>
              <a:spLocks noChangeShapeType="1"/>
            </p:cNvSpPr>
            <p:nvPr/>
          </p:nvSpPr>
          <p:spPr bwMode="auto">
            <a:xfrm>
              <a:off x="996" y="1608"/>
              <a:ext cx="907" cy="1"/>
            </a:xfrm>
            <a:prstGeom prst="line">
              <a:avLst/>
            </a:prstGeom>
            <a:noFill/>
            <a:ln w="15875">
              <a:solidFill>
                <a:schemeClr val="accent2"/>
              </a:solidFill>
              <a:round/>
              <a:headEnd/>
              <a:tailEnd/>
            </a:ln>
          </p:spPr>
          <p:txBody>
            <a:bodyPr/>
            <a:lstStyle/>
            <a:p>
              <a:endParaRPr lang="en-US"/>
            </a:p>
          </p:txBody>
        </p:sp>
        <p:sp>
          <p:nvSpPr>
            <p:cNvPr id="30739" name="Line 45"/>
            <p:cNvSpPr>
              <a:spLocks noChangeShapeType="1"/>
            </p:cNvSpPr>
            <p:nvPr/>
          </p:nvSpPr>
          <p:spPr bwMode="auto">
            <a:xfrm>
              <a:off x="996" y="2173"/>
              <a:ext cx="907" cy="1"/>
            </a:xfrm>
            <a:prstGeom prst="line">
              <a:avLst/>
            </a:prstGeom>
            <a:noFill/>
            <a:ln w="0">
              <a:solidFill>
                <a:schemeClr val="accent2"/>
              </a:solidFill>
              <a:round/>
              <a:headEnd/>
              <a:tailEnd/>
            </a:ln>
          </p:spPr>
          <p:txBody>
            <a:bodyPr/>
            <a:lstStyle/>
            <a:p>
              <a:endParaRPr lang="en-US"/>
            </a:p>
          </p:txBody>
        </p:sp>
        <p:sp>
          <p:nvSpPr>
            <p:cNvPr id="30740" name="Line 46"/>
            <p:cNvSpPr>
              <a:spLocks noChangeShapeType="1"/>
            </p:cNvSpPr>
            <p:nvPr/>
          </p:nvSpPr>
          <p:spPr bwMode="auto">
            <a:xfrm>
              <a:off x="996" y="2173"/>
              <a:ext cx="907" cy="1"/>
            </a:xfrm>
            <a:prstGeom prst="line">
              <a:avLst/>
            </a:prstGeom>
            <a:noFill/>
            <a:ln w="15875">
              <a:solidFill>
                <a:schemeClr val="accent2"/>
              </a:solidFill>
              <a:round/>
              <a:headEnd/>
              <a:tailEnd/>
            </a:ln>
          </p:spPr>
          <p:txBody>
            <a:bodyPr/>
            <a:lstStyle/>
            <a:p>
              <a:endParaRPr lang="en-US"/>
            </a:p>
          </p:txBody>
        </p:sp>
        <p:sp>
          <p:nvSpPr>
            <p:cNvPr id="30741" name="Freeform 47"/>
            <p:cNvSpPr>
              <a:spLocks/>
            </p:cNvSpPr>
            <p:nvPr/>
          </p:nvSpPr>
          <p:spPr bwMode="auto">
            <a:xfrm>
              <a:off x="996" y="1505"/>
              <a:ext cx="907" cy="1997"/>
            </a:xfrm>
            <a:custGeom>
              <a:avLst/>
              <a:gdLst>
                <a:gd name="T0" fmla="*/ 0 w 93"/>
                <a:gd name="T1" fmla="*/ 0 h 251"/>
                <a:gd name="T2" fmla="*/ 2147483647 w 93"/>
                <a:gd name="T3" fmla="*/ 0 h 251"/>
                <a:gd name="T4" fmla="*/ 2147483647 w 93"/>
                <a:gd name="T5" fmla="*/ 2147483647 h 251"/>
                <a:gd name="T6" fmla="*/ 0 w 93"/>
                <a:gd name="T7" fmla="*/ 2147483647 h 251"/>
                <a:gd name="T8" fmla="*/ 0 w 93"/>
                <a:gd name="T9" fmla="*/ 0 h 251"/>
                <a:gd name="T10" fmla="*/ 0 w 93"/>
                <a:gd name="T11" fmla="*/ 0 h 251"/>
                <a:gd name="T12" fmla="*/ 0 60000 65536"/>
                <a:gd name="T13" fmla="*/ 0 60000 65536"/>
                <a:gd name="T14" fmla="*/ 0 60000 65536"/>
                <a:gd name="T15" fmla="*/ 0 60000 65536"/>
                <a:gd name="T16" fmla="*/ 0 60000 65536"/>
                <a:gd name="T17" fmla="*/ 0 60000 65536"/>
                <a:gd name="T18" fmla="*/ 0 w 93"/>
                <a:gd name="T19" fmla="*/ 0 h 251"/>
                <a:gd name="T20" fmla="*/ 93 w 93"/>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93" h="251">
                  <a:moveTo>
                    <a:pt x="0" y="0"/>
                  </a:moveTo>
                  <a:lnTo>
                    <a:pt x="93" y="0"/>
                  </a:lnTo>
                  <a:lnTo>
                    <a:pt x="93" y="251"/>
                  </a:lnTo>
                  <a:lnTo>
                    <a:pt x="0" y="251"/>
                  </a:lnTo>
                  <a:lnTo>
                    <a:pt x="0" y="0"/>
                  </a:lnTo>
                  <a:close/>
                </a:path>
              </a:pathLst>
            </a:custGeom>
            <a:solidFill>
              <a:srgbClr val="FF6600">
                <a:alpha val="50195"/>
              </a:srgbClr>
            </a:solidFill>
            <a:ln w="15875">
              <a:solidFill>
                <a:schemeClr val="accent2"/>
              </a:solidFill>
              <a:round/>
              <a:headEnd/>
              <a:tailEnd/>
            </a:ln>
          </p:spPr>
          <p:txBody>
            <a:bodyPr/>
            <a:lstStyle/>
            <a:p>
              <a:endParaRPr lang="en-US"/>
            </a:p>
          </p:txBody>
        </p:sp>
        <p:sp>
          <p:nvSpPr>
            <p:cNvPr id="30742" name="Text Box 48"/>
            <p:cNvSpPr txBox="1">
              <a:spLocks noChangeArrowheads="1"/>
            </p:cNvSpPr>
            <p:nvPr/>
          </p:nvSpPr>
          <p:spPr bwMode="auto">
            <a:xfrm>
              <a:off x="1136" y="1466"/>
              <a:ext cx="528" cy="175"/>
            </a:xfrm>
            <a:prstGeom prst="rect">
              <a:avLst/>
            </a:prstGeom>
            <a:noFill/>
            <a:ln w="12700">
              <a:noFill/>
              <a:miter lim="800000"/>
              <a:headEnd/>
              <a:tailEnd/>
            </a:ln>
          </p:spPr>
          <p:txBody>
            <a:bodyPr wrap="none">
              <a:spAutoFit/>
            </a:bodyPr>
            <a:lstStyle/>
            <a:p>
              <a:pPr algn="ctr" eaLnBrk="0" hangingPunct="0">
                <a:spcBef>
                  <a:spcPct val="0"/>
                </a:spcBef>
              </a:pPr>
              <a:r>
                <a:rPr lang="en-US" sz="1600" b="1">
                  <a:latin typeface="Arial Narrow" pitchFamily="34" charset="0"/>
                </a:rPr>
                <a:t>XK ròng</a:t>
              </a:r>
            </a:p>
          </p:txBody>
        </p:sp>
        <p:sp>
          <p:nvSpPr>
            <p:cNvPr id="30743" name="Text Box 49"/>
            <p:cNvSpPr txBox="1">
              <a:spLocks noChangeArrowheads="1"/>
            </p:cNvSpPr>
            <p:nvPr/>
          </p:nvSpPr>
          <p:spPr bwMode="auto">
            <a:xfrm>
              <a:off x="997" y="1656"/>
              <a:ext cx="888" cy="252"/>
            </a:xfrm>
            <a:prstGeom prst="rect">
              <a:avLst/>
            </a:prstGeom>
            <a:noFill/>
            <a:ln w="12700">
              <a:noFill/>
              <a:miter lim="800000"/>
              <a:headEnd/>
              <a:tailEnd/>
            </a:ln>
          </p:spPr>
          <p:txBody>
            <a:bodyPr>
              <a:spAutoFit/>
            </a:bodyPr>
            <a:lstStyle/>
            <a:p>
              <a:pPr algn="ctr" eaLnBrk="0" hangingPunct="0">
                <a:lnSpc>
                  <a:spcPct val="80000"/>
                </a:lnSpc>
                <a:spcBef>
                  <a:spcPct val="0"/>
                </a:spcBef>
              </a:pPr>
              <a:r>
                <a:rPr lang="en-US" sz="1600" b="1">
                  <a:latin typeface="Arial Narrow" pitchFamily="34" charset="0"/>
                </a:rPr>
                <a:t>Chi tiêu của CP</a:t>
              </a:r>
            </a:p>
          </p:txBody>
        </p:sp>
        <p:sp>
          <p:nvSpPr>
            <p:cNvPr id="30744" name="Text Box 50"/>
            <p:cNvSpPr txBox="1">
              <a:spLocks noChangeArrowheads="1"/>
            </p:cNvSpPr>
            <p:nvPr/>
          </p:nvSpPr>
          <p:spPr bwMode="auto">
            <a:xfrm>
              <a:off x="999" y="1929"/>
              <a:ext cx="884" cy="213"/>
            </a:xfrm>
            <a:prstGeom prst="rect">
              <a:avLst/>
            </a:prstGeom>
            <a:noFill/>
            <a:ln w="12700">
              <a:noFill/>
              <a:miter lim="800000"/>
              <a:headEnd/>
              <a:tailEnd/>
            </a:ln>
          </p:spPr>
          <p:txBody>
            <a:bodyPr>
              <a:spAutoFit/>
            </a:bodyPr>
            <a:lstStyle/>
            <a:p>
              <a:pPr algn="ctr" eaLnBrk="0" hangingPunct="0">
                <a:spcBef>
                  <a:spcPct val="0"/>
                </a:spcBef>
              </a:pPr>
              <a:r>
                <a:rPr lang="en-US" sz="1600" b="1">
                  <a:latin typeface="Arial Narrow" pitchFamily="34" charset="0"/>
                </a:rPr>
                <a:t>Đầu tư</a:t>
              </a:r>
            </a:p>
          </p:txBody>
        </p:sp>
        <p:sp>
          <p:nvSpPr>
            <p:cNvPr id="30745" name="Text Box 51"/>
            <p:cNvSpPr txBox="1">
              <a:spLocks noChangeArrowheads="1"/>
            </p:cNvSpPr>
            <p:nvPr/>
          </p:nvSpPr>
          <p:spPr bwMode="auto">
            <a:xfrm>
              <a:off x="1005" y="2548"/>
              <a:ext cx="874" cy="175"/>
            </a:xfrm>
            <a:prstGeom prst="rect">
              <a:avLst/>
            </a:prstGeom>
            <a:noFill/>
            <a:ln w="12700">
              <a:noFill/>
              <a:miter lim="800000"/>
              <a:headEnd/>
              <a:tailEnd/>
            </a:ln>
          </p:spPr>
          <p:txBody>
            <a:bodyPr>
              <a:spAutoFit/>
            </a:bodyPr>
            <a:lstStyle/>
            <a:p>
              <a:pPr algn="ctr" eaLnBrk="0" hangingPunct="0">
                <a:spcBef>
                  <a:spcPct val="0"/>
                </a:spcBef>
              </a:pPr>
              <a:r>
                <a:rPr lang="en-US" sz="1600" b="1">
                  <a:latin typeface="Arial Narrow" pitchFamily="34" charset="0"/>
                </a:rPr>
                <a:t>Tiêu dùng</a:t>
              </a:r>
            </a:p>
          </p:txBody>
        </p:sp>
      </p:grpSp>
      <p:sp>
        <p:nvSpPr>
          <p:cNvPr id="160820" name="Rectangle 52"/>
          <p:cNvSpPr>
            <a:spLocks noChangeArrowheads="1"/>
          </p:cNvSpPr>
          <p:nvPr/>
        </p:nvSpPr>
        <p:spPr bwMode="auto">
          <a:xfrm>
            <a:off x="1692275" y="5486400"/>
            <a:ext cx="711200" cy="615950"/>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2000">
                <a:solidFill>
                  <a:srgbClr val="000000"/>
                </a:solidFill>
                <a:latin typeface="Arial Narrow" pitchFamily="34" charset="0"/>
              </a:rPr>
              <a:t>(1)</a:t>
            </a:r>
          </a:p>
          <a:p>
            <a:pPr algn="ctr" eaLnBrk="0" hangingPunct="0">
              <a:spcBef>
                <a:spcPct val="0"/>
              </a:spcBef>
            </a:pPr>
            <a:r>
              <a:rPr lang="en-US" sz="2000">
                <a:solidFill>
                  <a:srgbClr val="000000"/>
                </a:solidFill>
                <a:latin typeface="Arial Narrow" pitchFamily="34" charset="0"/>
              </a:rPr>
              <a:t>Chi tiêu</a:t>
            </a:r>
            <a:endParaRPr lang="en-US" sz="2000">
              <a:latin typeface="Arial Narrow" pitchFamily="34" charset="0"/>
            </a:endParaRPr>
          </a:p>
        </p:txBody>
      </p:sp>
      <p:sp>
        <p:nvSpPr>
          <p:cNvPr id="160821" name="Rectangle 53"/>
          <p:cNvSpPr>
            <a:spLocks noChangeArrowheads="1"/>
          </p:cNvSpPr>
          <p:nvPr/>
        </p:nvSpPr>
        <p:spPr bwMode="auto">
          <a:xfrm>
            <a:off x="3467100" y="5548313"/>
            <a:ext cx="195263" cy="487362"/>
          </a:xfrm>
          <a:prstGeom prst="rect">
            <a:avLst/>
          </a:prstGeom>
          <a:noFill/>
          <a:ln w="9525">
            <a:noFill/>
            <a:miter lim="800000"/>
            <a:headEnd/>
            <a:tailEnd/>
          </a:ln>
        </p:spPr>
        <p:txBody>
          <a:bodyPr wrap="none" lIns="0" tIns="0" rIns="0" bIns="0">
            <a:spAutoFit/>
          </a:bodyPr>
          <a:lstStyle/>
          <a:p>
            <a:pPr eaLnBrk="0" hangingPunct="0">
              <a:spcBef>
                <a:spcPct val="0"/>
              </a:spcBef>
            </a:pPr>
            <a:r>
              <a:rPr lang="en-US" sz="3200">
                <a:solidFill>
                  <a:srgbClr val="000000"/>
                </a:solidFill>
                <a:latin typeface="Arial Narrow" pitchFamily="34" charset="0"/>
              </a:rPr>
              <a:t>=</a:t>
            </a:r>
            <a:endParaRPr lang="en-US" sz="3200">
              <a:latin typeface="Arial Narrow"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out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0820"/>
                                        </p:tgtEl>
                                        <p:attrNameLst>
                                          <p:attrName>style.visibility</p:attrName>
                                        </p:attrNameLst>
                                      </p:cBhvr>
                                      <p:to>
                                        <p:strVal val="visible"/>
                                      </p:to>
                                    </p:set>
                                    <p:animEffect transition="in" filter="wipe(left)">
                                      <p:cBhvr>
                                        <p:cTn id="35" dur="500"/>
                                        <p:tgtEl>
                                          <p:spTgt spid="16082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60821"/>
                                        </p:tgtEl>
                                        <p:attrNameLst>
                                          <p:attrName>style.visibility</p:attrName>
                                        </p:attrNameLst>
                                      </p:cBhvr>
                                      <p:to>
                                        <p:strVal val="visible"/>
                                      </p:to>
                                    </p:set>
                                    <p:animEffect transition="in" filter="wipe(left)">
                                      <p:cBhvr>
                                        <p:cTn id="39" dur="1000"/>
                                        <p:tgtEl>
                                          <p:spTgt spid="160821"/>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60807"/>
                                        </p:tgtEl>
                                        <p:attrNameLst>
                                          <p:attrName>style.visibility</p:attrName>
                                        </p:attrNameLst>
                                      </p:cBhvr>
                                      <p:to>
                                        <p:strVal val="visible"/>
                                      </p:to>
                                    </p:set>
                                    <p:animEffect transition="in" filter="wipe(left)">
                                      <p:cBhvr>
                                        <p:cTn id="43" dur="1000"/>
                                        <p:tgtEl>
                                          <p:spTgt spid="160807"/>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60771"/>
                                        </p:tgtEl>
                                        <p:attrNameLst>
                                          <p:attrName>style.visibility</p:attrName>
                                        </p:attrNameLst>
                                      </p:cBhvr>
                                      <p:to>
                                        <p:strVal val="visible"/>
                                      </p:to>
                                    </p:set>
                                    <p:animEffect transition="in" filter="wipe(left)">
                                      <p:cBhvr>
                                        <p:cTn id="47" dur="1000"/>
                                        <p:tgtEl>
                                          <p:spTgt spid="160771"/>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160806"/>
                                        </p:tgtEl>
                                        <p:attrNameLst>
                                          <p:attrName>style.visibility</p:attrName>
                                        </p:attrNameLst>
                                      </p:cBhvr>
                                      <p:to>
                                        <p:strVal val="visible"/>
                                      </p:to>
                                    </p:set>
                                    <p:animEffect transition="in" filter="wipe(left)">
                                      <p:cBhvr>
                                        <p:cTn id="51" dur="1000"/>
                                        <p:tgtEl>
                                          <p:spTgt spid="1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160806" grpId="0" autoUpdateAnimBg="0"/>
      <p:bldP spid="160807" grpId="0" autoUpdateAnimBg="0"/>
      <p:bldP spid="160820" grpId="0" autoUpdateAnimBg="0"/>
      <p:bldP spid="1608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Slide Number Placeholder 4"/>
          <p:cNvSpPr>
            <a:spLocks noGrp="1"/>
          </p:cNvSpPr>
          <p:nvPr>
            <p:ph type="sldNum" sz="quarter" idx="4294967295"/>
          </p:nvPr>
        </p:nvSpPr>
        <p:spPr>
          <a:xfrm>
            <a:off x="8001000" y="6553200"/>
            <a:ext cx="1143000" cy="304800"/>
          </a:xfrm>
          <a:prstGeom prst="rect">
            <a:avLst/>
          </a:prstGeom>
        </p:spPr>
        <p:txBody>
          <a:bodyPr/>
          <a:lstStyle/>
          <a:p>
            <a:fld id="{3C76C065-6BD1-4D1A-9961-7144B90DF506}" type="slidenum">
              <a:rPr lang="en-US" smtClean="0"/>
              <a:pPr/>
              <a:t>17</a:t>
            </a:fld>
            <a:r>
              <a:rPr lang="en-US" smtClean="0"/>
              <a:t> of 27</a:t>
            </a:r>
          </a:p>
        </p:txBody>
      </p:sp>
      <p:sp>
        <p:nvSpPr>
          <p:cNvPr id="2053" name="Rectangle 2"/>
          <p:cNvSpPr>
            <a:spLocks noGrp="1" noChangeArrowheads="1"/>
          </p:cNvSpPr>
          <p:nvPr>
            <p:ph type="title"/>
          </p:nvPr>
        </p:nvSpPr>
        <p:spPr/>
        <p:txBody>
          <a:bodyPr/>
          <a:lstStyle/>
          <a:p>
            <a:pPr eaLnBrk="1" hangingPunct="1"/>
            <a:r>
              <a:rPr lang="en-US" sz="2800" smtClean="0"/>
              <a:t>GDP thực và GDP danh nghĩa</a:t>
            </a:r>
          </a:p>
        </p:txBody>
      </p:sp>
      <p:sp>
        <p:nvSpPr>
          <p:cNvPr id="126979" name="Rectangle 3"/>
          <p:cNvSpPr>
            <a:spLocks noGrp="1" noChangeArrowheads="1"/>
          </p:cNvSpPr>
          <p:nvPr>
            <p:ph type="body" idx="1"/>
          </p:nvPr>
        </p:nvSpPr>
        <p:spPr>
          <a:xfrm>
            <a:off x="1066800" y="1219200"/>
            <a:ext cx="7239000" cy="5181600"/>
          </a:xfrm>
        </p:spPr>
        <p:txBody>
          <a:bodyPr/>
          <a:lstStyle/>
          <a:p>
            <a:pPr marL="0" indent="0" eaLnBrk="1" hangingPunct="1">
              <a:buFontTx/>
              <a:buNone/>
            </a:pPr>
            <a:r>
              <a:rPr lang="en-US" sz="2000" b="1" smtClean="0">
                <a:solidFill>
                  <a:srgbClr val="556ADD"/>
                </a:solidFill>
                <a:latin typeface="Arial" charset="0"/>
                <a:cs typeface="Arial" charset="0"/>
              </a:rPr>
              <a:t>GDP danh nghĩa (Nominal GDP)</a:t>
            </a:r>
            <a:r>
              <a:rPr lang="en-US" sz="2000" smtClean="0">
                <a:solidFill>
                  <a:srgbClr val="556ADD"/>
                </a:solidFill>
                <a:latin typeface="Arial" charset="0"/>
                <a:cs typeface="Arial" charset="0"/>
              </a:rPr>
              <a:t> </a:t>
            </a:r>
            <a:r>
              <a:rPr lang="en-US" sz="2000" smtClean="0">
                <a:solidFill>
                  <a:schemeClr val="tx1"/>
                </a:solidFill>
                <a:latin typeface="Arial" charset="0"/>
                <a:cs typeface="Arial" charset="0"/>
              </a:rPr>
              <a:t>là tổng của lượng hàng hóa cuối cùng nhân với giá hiện tại của nó.</a:t>
            </a:r>
          </a:p>
          <a:p>
            <a:pPr marL="0" indent="0" eaLnBrk="1" hangingPunct="1">
              <a:buFontTx/>
              <a:buNone/>
            </a:pPr>
            <a:endParaRPr lang="en-US" sz="2000" smtClean="0">
              <a:solidFill>
                <a:schemeClr val="tx1"/>
              </a:solidFill>
              <a:latin typeface="Arial" charset="0"/>
              <a:cs typeface="Arial" charset="0"/>
            </a:endParaRPr>
          </a:p>
          <a:p>
            <a:pPr marL="0" indent="0" eaLnBrk="1" hangingPunct="1">
              <a:buFontTx/>
              <a:buNone/>
            </a:pPr>
            <a:endParaRPr lang="en-US" sz="2000" smtClean="0">
              <a:solidFill>
                <a:schemeClr val="tx1"/>
              </a:solidFill>
              <a:latin typeface="Arial" charset="0"/>
              <a:cs typeface="Arial" charset="0"/>
            </a:endParaRPr>
          </a:p>
          <a:p>
            <a:pPr marL="0" indent="0" eaLnBrk="1" hangingPunct="1">
              <a:buFontTx/>
              <a:buNone/>
            </a:pPr>
            <a:endParaRPr lang="en-US" sz="2000" smtClean="0">
              <a:solidFill>
                <a:schemeClr val="tx1"/>
              </a:solidFill>
              <a:latin typeface="Arial" charset="0"/>
              <a:cs typeface="Arial" charset="0"/>
            </a:endParaRPr>
          </a:p>
          <a:p>
            <a:pPr marL="0" indent="0" eaLnBrk="1" hangingPunct="1">
              <a:buFontTx/>
              <a:buNone/>
            </a:pPr>
            <a:r>
              <a:rPr lang="en-US" sz="1800" i="1" smtClean="0">
                <a:solidFill>
                  <a:schemeClr val="tx1"/>
                </a:solidFill>
                <a:latin typeface="Arial" charset="0"/>
                <a:cs typeface="Arial" charset="0"/>
              </a:rPr>
              <a:t>GDP danh nghĩa tăng là do:</a:t>
            </a:r>
          </a:p>
          <a:p>
            <a:pPr marL="463550" lvl="1" indent="-349250" eaLnBrk="1" hangingPunct="1">
              <a:buClr>
                <a:srgbClr val="FF0066"/>
              </a:buClr>
              <a:buFont typeface="Wingdings" pitchFamily="2" charset="2"/>
              <a:buChar char="§"/>
            </a:pPr>
            <a:r>
              <a:rPr lang="en-US" sz="1800" b="0" i="1" smtClean="0">
                <a:latin typeface="Arial" charset="0"/>
                <a:cs typeface="Arial" charset="0"/>
              </a:rPr>
              <a:t>Việc sản xuất của hầu hết các hàng hóa đều tăng qua thời gian.</a:t>
            </a:r>
          </a:p>
          <a:p>
            <a:pPr marL="463550" lvl="1" indent="-349250" eaLnBrk="1" hangingPunct="1">
              <a:buClr>
                <a:srgbClr val="FF0066"/>
              </a:buClr>
              <a:buFont typeface="Wingdings" pitchFamily="2" charset="2"/>
              <a:buChar char="§"/>
            </a:pPr>
            <a:r>
              <a:rPr lang="en-US" sz="1800" b="0" i="1" smtClean="0">
                <a:latin typeface="Arial" charset="0"/>
                <a:cs typeface="Arial" charset="0"/>
              </a:rPr>
              <a:t>Qua thời gian giá của hầu hết các mặt hàng cũng tăng.</a:t>
            </a:r>
          </a:p>
          <a:p>
            <a:pPr marL="463550" lvl="1" indent="-349250" eaLnBrk="1" hangingPunct="1">
              <a:buClr>
                <a:srgbClr val="FF0066"/>
              </a:buClr>
              <a:buFontTx/>
              <a:buNone/>
            </a:pPr>
            <a:endParaRPr lang="en-US" sz="1800" b="0" i="1" smtClean="0">
              <a:latin typeface="Arial" charset="0"/>
              <a:cs typeface="Arial" charset="0"/>
            </a:endParaRPr>
          </a:p>
          <a:p>
            <a:pPr marL="0" indent="0" eaLnBrk="1" hangingPunct="1">
              <a:buFontTx/>
              <a:buNone/>
            </a:pPr>
            <a:r>
              <a:rPr lang="en-US" sz="2000" b="1" smtClean="0">
                <a:solidFill>
                  <a:srgbClr val="556ADD"/>
                </a:solidFill>
                <a:latin typeface="Arial" charset="0"/>
                <a:cs typeface="Arial" charset="0"/>
              </a:rPr>
              <a:t>GDP thực (Real GDP)</a:t>
            </a:r>
            <a:r>
              <a:rPr lang="en-US" sz="2000" smtClean="0">
                <a:solidFill>
                  <a:srgbClr val="556ADD"/>
                </a:solidFill>
                <a:latin typeface="Arial" charset="0"/>
                <a:cs typeface="Arial" charset="0"/>
              </a:rPr>
              <a:t> </a:t>
            </a:r>
            <a:r>
              <a:rPr lang="en-US" sz="2000" smtClean="0">
                <a:solidFill>
                  <a:schemeClr val="tx1"/>
                </a:solidFill>
                <a:latin typeface="Arial" charset="0"/>
                <a:cs typeface="Arial" charset="0"/>
              </a:rPr>
              <a:t>là khái niệm đo tổng của lượng hàng hóa cuối cùng nhân với một mức giá cố định (thay vì nhân với mức giá hiện tại).</a:t>
            </a:r>
          </a:p>
        </p:txBody>
      </p:sp>
      <p:graphicFrame>
        <p:nvGraphicFramePr>
          <p:cNvPr id="2050" name="Object 6"/>
          <p:cNvGraphicFramePr>
            <a:graphicFrameLocks noChangeAspect="1"/>
          </p:cNvGraphicFramePr>
          <p:nvPr/>
        </p:nvGraphicFramePr>
        <p:xfrm>
          <a:off x="2611438" y="2005013"/>
          <a:ext cx="3235325" cy="814387"/>
        </p:xfrm>
        <a:graphic>
          <a:graphicData uri="http://schemas.openxmlformats.org/presentationml/2006/ole">
            <p:oleObj spid="_x0000_s2050" name="Equation" r:id="rId3" imgW="1714320" imgH="431640" progId="Equation.DSMT4">
              <p:embed/>
            </p:oleObj>
          </a:graphicData>
        </a:graphic>
      </p:graphicFrame>
      <p:graphicFrame>
        <p:nvGraphicFramePr>
          <p:cNvPr id="2051" name="Object 3"/>
          <p:cNvGraphicFramePr>
            <a:graphicFrameLocks noChangeAspect="1"/>
          </p:cNvGraphicFramePr>
          <p:nvPr/>
        </p:nvGraphicFramePr>
        <p:xfrm>
          <a:off x="3124200" y="5257800"/>
          <a:ext cx="2971800" cy="814388"/>
        </p:xfrm>
        <a:graphic>
          <a:graphicData uri="http://schemas.openxmlformats.org/presentationml/2006/ole">
            <p:oleObj spid="_x0000_s2051" name="Equation" r:id="rId4" imgW="1574640" imgH="431640" progId="Equation.DSMT4">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left)">
                                      <p:cBhvr>
                                        <p:cTn id="7" dur="500"/>
                                        <p:tgtEl>
                                          <p:spTgt spid="12697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animEffect transition="in" filter="wipe(left)">
                                      <p:cBhvr>
                                        <p:cTn id="11" dur="500"/>
                                        <p:tgtEl>
                                          <p:spTgt spid="126979">
                                            <p:txEl>
                                              <p:pRg st="4" end="4"/>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6979">
                                            <p:txEl>
                                              <p:pRg st="5" end="5"/>
                                            </p:txEl>
                                          </p:spTgt>
                                        </p:tgtEl>
                                        <p:attrNameLst>
                                          <p:attrName>style.visibility</p:attrName>
                                        </p:attrNameLst>
                                      </p:cBhvr>
                                      <p:to>
                                        <p:strVal val="visible"/>
                                      </p:to>
                                    </p:set>
                                    <p:animEffect transition="in" filter="wipe(left)">
                                      <p:cBhvr>
                                        <p:cTn id="15" dur="500"/>
                                        <p:tgtEl>
                                          <p:spTgt spid="126979">
                                            <p:txEl>
                                              <p:pRg st="5" end="5"/>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6979">
                                            <p:txEl>
                                              <p:pRg st="6" end="6"/>
                                            </p:txEl>
                                          </p:spTgt>
                                        </p:tgtEl>
                                        <p:attrNameLst>
                                          <p:attrName>style.visibility</p:attrName>
                                        </p:attrNameLst>
                                      </p:cBhvr>
                                      <p:to>
                                        <p:strVal val="visible"/>
                                      </p:to>
                                    </p:set>
                                    <p:animEffect transition="in" filter="wipe(left)">
                                      <p:cBhvr>
                                        <p:cTn id="19" dur="500"/>
                                        <p:tgtEl>
                                          <p:spTgt spid="126979">
                                            <p:txEl>
                                              <p:pRg st="6" end="6"/>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6979">
                                            <p:txEl>
                                              <p:pRg st="8" end="8"/>
                                            </p:txEl>
                                          </p:spTgt>
                                        </p:tgtEl>
                                        <p:attrNameLst>
                                          <p:attrName>style.visibility</p:attrName>
                                        </p:attrNameLst>
                                      </p:cBhvr>
                                      <p:to>
                                        <p:strVal val="visible"/>
                                      </p:to>
                                    </p:set>
                                    <p:animEffect transition="in" filter="wipe(left)">
                                      <p:cBhvr>
                                        <p:cTn id="23" dur="500"/>
                                        <p:tgtEl>
                                          <p:spTgt spid="1269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bldLvl="2"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8001000" y="6553200"/>
            <a:ext cx="1143000" cy="304800"/>
          </a:xfrm>
          <a:prstGeom prst="rect">
            <a:avLst/>
          </a:prstGeom>
        </p:spPr>
        <p:txBody>
          <a:bodyPr/>
          <a:lstStyle/>
          <a:p>
            <a:fld id="{F4A63854-29B6-48CD-9B02-4FBC77EBF00D}" type="slidenum">
              <a:rPr lang="en-US" smtClean="0"/>
              <a:pPr/>
              <a:t>18</a:t>
            </a:fld>
            <a:r>
              <a:rPr lang="en-US" smtClean="0"/>
              <a:t> of 27</a:t>
            </a:r>
          </a:p>
        </p:txBody>
      </p:sp>
      <p:sp>
        <p:nvSpPr>
          <p:cNvPr id="31747" name="Rectangle 2"/>
          <p:cNvSpPr>
            <a:spLocks noGrp="1" noChangeArrowheads="1"/>
          </p:cNvSpPr>
          <p:nvPr>
            <p:ph type="title"/>
          </p:nvPr>
        </p:nvSpPr>
        <p:spPr/>
        <p:txBody>
          <a:bodyPr/>
          <a:lstStyle/>
          <a:p>
            <a:pPr eaLnBrk="1" hangingPunct="1"/>
            <a:r>
              <a:rPr lang="en-US" sz="2800" smtClean="0"/>
              <a:t>GDP thực và GDP danh nghĩa</a:t>
            </a:r>
          </a:p>
        </p:txBody>
      </p:sp>
      <p:sp>
        <p:nvSpPr>
          <p:cNvPr id="128003" name="Rectangle 3"/>
          <p:cNvSpPr>
            <a:spLocks noGrp="1" noChangeArrowheads="1"/>
          </p:cNvSpPr>
          <p:nvPr>
            <p:ph type="body" idx="1"/>
          </p:nvPr>
        </p:nvSpPr>
        <p:spPr>
          <a:xfrm>
            <a:off x="1371600" y="3822700"/>
            <a:ext cx="6858000" cy="2101850"/>
          </a:xfrm>
        </p:spPr>
        <p:txBody>
          <a:bodyPr/>
          <a:lstStyle/>
          <a:p>
            <a:pPr eaLnBrk="1" hangingPunct="1">
              <a:buClr>
                <a:srgbClr val="FF0066"/>
              </a:buClr>
              <a:buFont typeface="Wingdings" pitchFamily="2" charset="2"/>
              <a:buChar char="§"/>
            </a:pPr>
            <a:r>
              <a:rPr lang="en-US" smtClean="0">
                <a:solidFill>
                  <a:schemeClr val="tx1"/>
                </a:solidFill>
                <a:latin typeface="Arial" charset="0"/>
                <a:cs typeface="Arial" charset="0"/>
              </a:rPr>
              <a:t>Để tính GDP thực ta nhân số lượng xe của mỗi năm với giá năm gốc (</a:t>
            </a:r>
            <a:r>
              <a:rPr lang="en-US" i="1" smtClean="0">
                <a:solidFill>
                  <a:schemeClr val="tx1"/>
                </a:solidFill>
                <a:latin typeface="Arial" charset="0"/>
                <a:cs typeface="Arial" charset="0"/>
              </a:rPr>
              <a:t>common </a:t>
            </a:r>
            <a:r>
              <a:rPr lang="en-US" smtClean="0">
                <a:solidFill>
                  <a:schemeClr val="tx1"/>
                </a:solidFill>
                <a:latin typeface="Arial" charset="0"/>
                <a:cs typeface="Arial" charset="0"/>
              </a:rPr>
              <a:t>price).  Giả sử ta sử dụng giá xe năm 2000 làm giá gốc khi đó ta có GDP thực được tính như trên. </a:t>
            </a:r>
          </a:p>
        </p:txBody>
      </p:sp>
      <p:graphicFrame>
        <p:nvGraphicFramePr>
          <p:cNvPr id="128223" name="Group 223"/>
          <p:cNvGraphicFramePr>
            <a:graphicFrameLocks noGrp="1"/>
          </p:cNvGraphicFramePr>
          <p:nvPr/>
        </p:nvGraphicFramePr>
        <p:xfrm>
          <a:off x="1233488" y="1447800"/>
          <a:ext cx="6996113" cy="1629728"/>
        </p:xfrm>
        <a:graphic>
          <a:graphicData uri="http://schemas.openxmlformats.org/drawingml/2006/table">
            <a:tbl>
              <a:tblPr/>
              <a:tblGrid>
                <a:gridCol w="1066800"/>
                <a:gridCol w="1143000"/>
                <a:gridCol w="1373187"/>
                <a:gridCol w="1639252"/>
                <a:gridCol w="1773874"/>
              </a:tblGrid>
              <a:tr h="623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556ADD"/>
                          </a:solidFill>
                          <a:effectLst/>
                          <a:latin typeface="Arial" charset="0"/>
                        </a:rPr>
                        <a:t>Năm</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556ADD"/>
                          </a:solidFill>
                          <a:effectLst/>
                          <a:latin typeface="Arial" charset="0"/>
                        </a:rPr>
                        <a:t>Số lượng xe</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556ADD"/>
                          </a:solidFill>
                          <a:effectLst/>
                          <a:latin typeface="Arial" charset="0"/>
                        </a:rPr>
                        <a:t>Giá xe</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556ADD"/>
                          </a:solidFill>
                          <a:effectLst/>
                          <a:latin typeface="Arial" charset="0"/>
                        </a:rPr>
                        <a:t>GDP danh nghĩa</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556ADD"/>
                          </a:solidFill>
                          <a:effectLst/>
                          <a:latin typeface="Arial" charset="0"/>
                        </a:rPr>
                        <a:t>GDP thực </a:t>
                      </a:r>
                      <a:r>
                        <a:rPr kumimoji="0" lang="en-US" sz="1600" b="0" i="1" u="none" strike="noStrike" cap="none" normalizeH="0" baseline="0" smtClean="0">
                          <a:ln>
                            <a:noFill/>
                          </a:ln>
                          <a:solidFill>
                            <a:srgbClr val="556ADD"/>
                          </a:solidFill>
                          <a:effectLst/>
                          <a:latin typeface="Arial" charset="0"/>
                        </a:rPr>
                        <a:t>(theo giá năm 2000)</a:t>
                      </a: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1999</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10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$20,000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$200,000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$240,000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2000</a:t>
                      </a:r>
                    </a:p>
                  </a:txBody>
                  <a:tcPr horzOverflow="overflow">
                    <a:lnL cap="flat">
                      <a:noFill/>
                    </a:lnL>
                    <a:lnR cap="flat">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12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$24,000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$288,000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$288,000</a:t>
                      </a:r>
                    </a:p>
                  </a:txBody>
                  <a:tcPr horzOverflow="overflow">
                    <a:lnL>
                      <a:noFill/>
                    </a:lnL>
                    <a:lnR>
                      <a:noFill/>
                    </a:lnR>
                    <a:lnT>
                      <a:noFill/>
                    </a:lnT>
                    <a:lnB>
                      <a:noFill/>
                    </a:lnB>
                    <a:lnTlToBr>
                      <a:noFill/>
                    </a:lnTlToBr>
                    <a:lnBlToTr>
                      <a:noFill/>
                    </a:lnBlToTr>
                    <a:noFill/>
                  </a:tcPr>
                </a:tc>
              </a:tr>
              <a:tr h="296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2001</a:t>
                      </a:r>
                    </a:p>
                  </a:txBody>
                  <a:tcPr horzOverflow="overflow">
                    <a:lnL cap="flat">
                      <a:noFill/>
                    </a:lnL>
                    <a:lnR cap="flat">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13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$26,000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$338,000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556ADD"/>
                          </a:solidFill>
                          <a:effectLst/>
                          <a:latin typeface="Arial" charset="0"/>
                        </a:rPr>
                        <a:t>$312,000</a:t>
                      </a:r>
                    </a:p>
                  </a:txBody>
                  <a:tcPr horzOverflow="overflow">
                    <a:lnL>
                      <a:noFill/>
                    </a:lnL>
                    <a:lnR>
                      <a:noFill/>
                    </a:lnR>
                    <a:lnT>
                      <a:noFill/>
                    </a:lnT>
                    <a:lnB cap="flat">
                      <a:noFill/>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8223"/>
                                        </p:tgtEl>
                                        <p:attrNameLst>
                                          <p:attrName>style.visibility</p:attrName>
                                        </p:attrNameLst>
                                      </p:cBhvr>
                                      <p:to>
                                        <p:strVal val="visible"/>
                                      </p:to>
                                    </p:set>
                                    <p:animEffect transition="in" filter="blinds(horizontal)">
                                      <p:cBhvr>
                                        <p:cTn id="7" dur="500"/>
                                        <p:tgtEl>
                                          <p:spTgt spid="1282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8003">
                                            <p:txEl>
                                              <p:pRg st="0" end="0"/>
                                            </p:txEl>
                                          </p:spTgt>
                                        </p:tgtEl>
                                        <p:attrNameLst>
                                          <p:attrName>style.visibility</p:attrName>
                                        </p:attrNameLst>
                                      </p:cBhvr>
                                      <p:to>
                                        <p:strVal val="visible"/>
                                      </p:to>
                                    </p:set>
                                    <p:animEffect transition="in" filter="wipe(left)">
                                      <p:cBhvr>
                                        <p:cTn id="11" dur="500"/>
                                        <p:tgtEl>
                                          <p:spTgt spid="1280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bldLvl="2"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8001000" y="6553200"/>
            <a:ext cx="1143000" cy="304800"/>
          </a:xfrm>
          <a:prstGeom prst="rect">
            <a:avLst/>
          </a:prstGeom>
        </p:spPr>
        <p:txBody>
          <a:bodyPr/>
          <a:lstStyle/>
          <a:p>
            <a:fld id="{72AA53B2-0866-4F81-AD3C-3D593BE22811}" type="slidenum">
              <a:rPr lang="en-US" smtClean="0"/>
              <a:pPr/>
              <a:t>19</a:t>
            </a:fld>
            <a:r>
              <a:rPr lang="en-US" smtClean="0"/>
              <a:t> of 27</a:t>
            </a:r>
          </a:p>
        </p:txBody>
      </p:sp>
      <p:sp>
        <p:nvSpPr>
          <p:cNvPr id="32771" name="Rectangle 2"/>
          <p:cNvSpPr>
            <a:spLocks noGrp="1" noChangeArrowheads="1"/>
          </p:cNvSpPr>
          <p:nvPr>
            <p:ph type="title"/>
          </p:nvPr>
        </p:nvSpPr>
        <p:spPr/>
        <p:txBody>
          <a:bodyPr/>
          <a:lstStyle/>
          <a:p>
            <a:pPr eaLnBrk="1" hangingPunct="1"/>
            <a:r>
              <a:rPr lang="en-US" sz="2800" smtClean="0"/>
              <a:t>GDP thực và GDP danh nghĩa</a:t>
            </a:r>
          </a:p>
        </p:txBody>
      </p:sp>
      <p:sp>
        <p:nvSpPr>
          <p:cNvPr id="129027" name="Rectangle 3"/>
          <p:cNvSpPr>
            <a:spLocks noGrp="1" noChangeArrowheads="1"/>
          </p:cNvSpPr>
          <p:nvPr>
            <p:ph type="body" idx="1"/>
          </p:nvPr>
        </p:nvSpPr>
        <p:spPr>
          <a:xfrm>
            <a:off x="914400" y="1219200"/>
            <a:ext cx="7467600" cy="4648200"/>
          </a:xfrm>
        </p:spPr>
        <p:txBody>
          <a:bodyPr/>
          <a:lstStyle/>
          <a:p>
            <a:pPr eaLnBrk="1" hangingPunct="1">
              <a:buClr>
                <a:srgbClr val="FF0066"/>
              </a:buClr>
              <a:buFont typeface="Wingdings" pitchFamily="2" charset="2"/>
              <a:buChar char="§"/>
            </a:pPr>
            <a:r>
              <a:rPr lang="en-US" smtClean="0">
                <a:solidFill>
                  <a:schemeClr val="tx1"/>
                </a:solidFill>
                <a:latin typeface="Arial" charset="0"/>
                <a:cs typeface="Arial" charset="0"/>
              </a:rPr>
              <a:t>GDP danh nghĩa còn gọi là GDP bằng tiền hoặc GDP tính theo tiền</a:t>
            </a:r>
            <a:r>
              <a:rPr lang="en-US" b="1" smtClean="0">
                <a:solidFill>
                  <a:schemeClr val="tx1"/>
                </a:solidFill>
                <a:latin typeface="Arial" charset="0"/>
                <a:cs typeface="Arial" charset="0"/>
              </a:rPr>
              <a:t>.</a:t>
            </a:r>
            <a:endParaRPr lang="en-US" smtClean="0">
              <a:solidFill>
                <a:schemeClr val="tx1"/>
              </a:solidFill>
              <a:latin typeface="Arial" charset="0"/>
              <a:cs typeface="Arial" charset="0"/>
            </a:endParaRPr>
          </a:p>
          <a:p>
            <a:pPr eaLnBrk="1" hangingPunct="1">
              <a:buClr>
                <a:srgbClr val="FF0066"/>
              </a:buClr>
              <a:buFont typeface="Wingdings" pitchFamily="2" charset="2"/>
              <a:buChar char="§"/>
            </a:pPr>
            <a:r>
              <a:rPr lang="en-US" smtClean="0">
                <a:solidFill>
                  <a:schemeClr val="tx1"/>
                </a:solidFill>
                <a:latin typeface="Arial" charset="0"/>
                <a:cs typeface="Arial" charset="0"/>
              </a:rPr>
              <a:t>GDP thực còn gọi là GDP tính theo hàng, GDP tính theo giá cố định, GDP điều chỉnh lạm phát, hoặc GDP tính theo gia năm 2000 (nếu lấy năm 2000 làm năm gốc).</a:t>
            </a:r>
          </a:p>
          <a:p>
            <a:pPr eaLnBrk="1" hangingPunct="1">
              <a:buClr>
                <a:srgbClr val="FF0066"/>
              </a:buClr>
              <a:buFont typeface="Wingdings" pitchFamily="2" charset="2"/>
              <a:buChar char="§"/>
            </a:pPr>
            <a:r>
              <a:rPr lang="en-US" smtClean="0">
                <a:solidFill>
                  <a:schemeClr val="tx1"/>
                </a:solidFill>
                <a:latin typeface="Arial" charset="0"/>
                <a:cs typeface="Arial" charset="0"/>
              </a:rPr>
              <a:t>GDP sẽ thường được tính là GDP thực</a:t>
            </a:r>
            <a:r>
              <a:rPr lang="en-US" i="1" smtClean="0">
                <a:solidFill>
                  <a:schemeClr val="tx1"/>
                </a:solidFill>
                <a:latin typeface="Arial" charset="0"/>
                <a:cs typeface="Arial" charset="0"/>
              </a:rPr>
              <a:t>,</a:t>
            </a:r>
            <a:r>
              <a:rPr lang="en-US" smtClean="0">
                <a:solidFill>
                  <a:schemeClr val="tx1"/>
                </a:solidFill>
                <a:latin typeface="Arial" charset="0"/>
                <a:cs typeface="Arial" charset="0"/>
              </a:rPr>
              <a:t> và </a:t>
            </a:r>
            <a:r>
              <a:rPr lang="en-US" i="1" smtClean="0">
                <a:solidFill>
                  <a:schemeClr val="tx1"/>
                </a:solidFill>
                <a:latin typeface="Arial" charset="0"/>
                <a:cs typeface="Arial" charset="0"/>
              </a:rPr>
              <a:t>Y</a:t>
            </a:r>
            <a:r>
              <a:rPr lang="en-US" i="1" baseline="-25000" smtClean="0">
                <a:solidFill>
                  <a:schemeClr val="tx1"/>
                </a:solidFill>
                <a:latin typeface="Arial" charset="0"/>
                <a:cs typeface="Arial" charset="0"/>
              </a:rPr>
              <a:t>t</a:t>
            </a:r>
            <a:r>
              <a:rPr lang="en-US" baseline="-25000" smtClean="0">
                <a:solidFill>
                  <a:schemeClr val="tx1"/>
                </a:solidFill>
                <a:latin typeface="Arial" charset="0"/>
                <a:cs typeface="Arial" charset="0"/>
              </a:rPr>
              <a:t>  </a:t>
            </a:r>
            <a:r>
              <a:rPr lang="en-US" smtClean="0">
                <a:solidFill>
                  <a:schemeClr val="tx1"/>
                </a:solidFill>
                <a:latin typeface="Arial" charset="0"/>
                <a:cs typeface="Arial" charset="0"/>
              </a:rPr>
              <a:t>sẽ dùng để ký hiệu GDP thực trong năm t</a:t>
            </a:r>
            <a:r>
              <a:rPr lang="en-US" i="1" smtClean="0">
                <a:solidFill>
                  <a:schemeClr val="tx1"/>
                </a:solidFill>
                <a:latin typeface="Arial" charset="0"/>
                <a:cs typeface="Arial" charset="0"/>
              </a:rPr>
              <a:t>.</a:t>
            </a:r>
          </a:p>
          <a:p>
            <a:pPr eaLnBrk="1" hangingPunct="1">
              <a:buClr>
                <a:srgbClr val="FF0066"/>
              </a:buClr>
              <a:buFont typeface="Wingdings" pitchFamily="2" charset="2"/>
              <a:buChar char="§"/>
            </a:pPr>
            <a:r>
              <a:rPr lang="en-US" smtClean="0">
                <a:solidFill>
                  <a:schemeClr val="tx1"/>
                </a:solidFill>
                <a:latin typeface="Arial" charset="0"/>
                <a:cs typeface="Arial" charset="0"/>
              </a:rPr>
              <a:t>GDP danh nghĩa sẽ thường được ký hiệu dấu dollar ở trước nó:</a:t>
            </a:r>
            <a:r>
              <a:rPr lang="en-US" i="1" smtClean="0">
                <a:solidFill>
                  <a:schemeClr val="tx1"/>
                </a:solidFill>
                <a:latin typeface="Arial" charset="0"/>
                <a:cs typeface="Arial" charset="0"/>
              </a:rPr>
              <a:t> $Y</a:t>
            </a:r>
            <a:r>
              <a:rPr lang="en-US" i="1" baseline="-25000" smtClean="0">
                <a:solidFill>
                  <a:schemeClr val="tx1"/>
                </a:solidFill>
                <a:latin typeface="Arial" charset="0"/>
                <a:cs typeface="Arial" charset="0"/>
              </a:rPr>
              <a:t>t.</a:t>
            </a:r>
            <a:endParaRPr lang="en-US" b="1" i="1" smtClean="0">
              <a:solidFill>
                <a:schemeClr val="tx1"/>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9027">
                                            <p:txEl>
                                              <p:pRg st="1" end="1"/>
                                            </p:txEl>
                                          </p:spTgt>
                                        </p:tgtEl>
                                        <p:attrNameLst>
                                          <p:attrName>style.visibility</p:attrName>
                                        </p:attrNameLst>
                                      </p:cBhvr>
                                      <p:to>
                                        <p:strVal val="visible"/>
                                      </p:to>
                                    </p:set>
                                    <p:animEffect transition="in" filter="wipe(left)">
                                      <p:cBhvr>
                                        <p:cTn id="11" dur="500"/>
                                        <p:tgtEl>
                                          <p:spTgt spid="12902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9027">
                                            <p:txEl>
                                              <p:pRg st="2" end="2"/>
                                            </p:txEl>
                                          </p:spTgt>
                                        </p:tgtEl>
                                        <p:attrNameLst>
                                          <p:attrName>style.visibility</p:attrName>
                                        </p:attrNameLst>
                                      </p:cBhvr>
                                      <p:to>
                                        <p:strVal val="visible"/>
                                      </p:to>
                                    </p:set>
                                    <p:animEffect transition="in" filter="wipe(left)">
                                      <p:cBhvr>
                                        <p:cTn id="15" dur="500"/>
                                        <p:tgtEl>
                                          <p:spTgt spid="12902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9027">
                                            <p:txEl>
                                              <p:pRg st="3" end="3"/>
                                            </p:txEl>
                                          </p:spTgt>
                                        </p:tgtEl>
                                        <p:attrNameLst>
                                          <p:attrName>style.visibility</p:attrName>
                                        </p:attrNameLst>
                                      </p:cBhvr>
                                      <p:to>
                                        <p:strVal val="visible"/>
                                      </p:to>
                                    </p:set>
                                    <p:animEffect transition="in" filter="wipe(left)">
                                      <p:cBhvr>
                                        <p:cTn id="19"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6"/>
          <p:cNvSpPr>
            <a:spLocks noGrp="1" noChangeArrowheads="1"/>
          </p:cNvSpPr>
          <p:nvPr>
            <p:ph type="title"/>
          </p:nvPr>
        </p:nvSpPr>
        <p:spPr/>
        <p:txBody>
          <a:bodyPr/>
          <a:lstStyle/>
          <a:p>
            <a:r>
              <a:rPr lang="en-US" smtClean="0">
                <a:latin typeface="Arial Black" pitchFamily="34" charset="0"/>
              </a:rPr>
              <a:t>NỀN KINH TẾ VĨ MÔ</a:t>
            </a:r>
          </a:p>
        </p:txBody>
      </p:sp>
      <p:sp>
        <p:nvSpPr>
          <p:cNvPr id="16387" name="Freeform 11"/>
          <p:cNvSpPr>
            <a:spLocks/>
          </p:cNvSpPr>
          <p:nvPr/>
        </p:nvSpPr>
        <p:spPr bwMode="auto">
          <a:xfrm>
            <a:off x="976313" y="3035300"/>
            <a:ext cx="1100137" cy="525463"/>
          </a:xfrm>
          <a:custGeom>
            <a:avLst/>
            <a:gdLst>
              <a:gd name="T0" fmla="*/ 774 w 775"/>
              <a:gd name="T1" fmla="*/ 330 h 331"/>
              <a:gd name="T2" fmla="*/ 774 w 775"/>
              <a:gd name="T3" fmla="*/ 0 h 331"/>
              <a:gd name="T4" fmla="*/ 0 w 775"/>
              <a:gd name="T5" fmla="*/ 0 h 331"/>
              <a:gd name="T6" fmla="*/ 0 w 775"/>
              <a:gd name="T7" fmla="*/ 330 h 331"/>
              <a:gd name="T8" fmla="*/ 774 w 775"/>
              <a:gd name="T9" fmla="*/ 330 h 331"/>
              <a:gd name="T10" fmla="*/ 0 60000 65536"/>
              <a:gd name="T11" fmla="*/ 0 60000 65536"/>
              <a:gd name="T12" fmla="*/ 0 60000 65536"/>
              <a:gd name="T13" fmla="*/ 0 60000 65536"/>
              <a:gd name="T14" fmla="*/ 0 60000 65536"/>
              <a:gd name="T15" fmla="*/ 0 w 775"/>
              <a:gd name="T16" fmla="*/ 0 h 331"/>
              <a:gd name="T17" fmla="*/ 775 w 775"/>
              <a:gd name="T18" fmla="*/ 331 h 331"/>
            </a:gdLst>
            <a:ahLst/>
            <a:cxnLst>
              <a:cxn ang="T10">
                <a:pos x="T0" y="T1"/>
              </a:cxn>
              <a:cxn ang="T11">
                <a:pos x="T2" y="T3"/>
              </a:cxn>
              <a:cxn ang="T12">
                <a:pos x="T4" y="T5"/>
              </a:cxn>
              <a:cxn ang="T13">
                <a:pos x="T6" y="T7"/>
              </a:cxn>
              <a:cxn ang="T14">
                <a:pos x="T8" y="T9"/>
              </a:cxn>
            </a:cxnLst>
            <a:rect l="T15" t="T16" r="T17" b="T18"/>
            <a:pathLst>
              <a:path w="775" h="331">
                <a:moveTo>
                  <a:pt x="774" y="330"/>
                </a:moveTo>
                <a:lnTo>
                  <a:pt x="774" y="0"/>
                </a:lnTo>
                <a:lnTo>
                  <a:pt x="0" y="0"/>
                </a:lnTo>
                <a:lnTo>
                  <a:pt x="0" y="330"/>
                </a:lnTo>
                <a:lnTo>
                  <a:pt x="774" y="330"/>
                </a:lnTo>
              </a:path>
            </a:pathLst>
          </a:custGeom>
          <a:noFill/>
          <a:ln w="12700" cap="rnd">
            <a:solidFill>
              <a:srgbClr val="D0FFEA"/>
            </a:solidFill>
            <a:round/>
            <a:headEnd/>
            <a:tailEnd/>
          </a:ln>
        </p:spPr>
        <p:txBody>
          <a:bodyPr/>
          <a:lstStyle/>
          <a:p>
            <a:endParaRPr lang="en-US"/>
          </a:p>
        </p:txBody>
      </p:sp>
      <p:sp>
        <p:nvSpPr>
          <p:cNvPr id="16388" name="Freeform 18"/>
          <p:cNvSpPr>
            <a:spLocks/>
          </p:cNvSpPr>
          <p:nvPr/>
        </p:nvSpPr>
        <p:spPr bwMode="auto">
          <a:xfrm>
            <a:off x="976313" y="4065588"/>
            <a:ext cx="1100137" cy="525462"/>
          </a:xfrm>
          <a:custGeom>
            <a:avLst/>
            <a:gdLst>
              <a:gd name="T0" fmla="*/ 774 w 775"/>
              <a:gd name="T1" fmla="*/ 330 h 331"/>
              <a:gd name="T2" fmla="*/ 774 w 775"/>
              <a:gd name="T3" fmla="*/ 0 h 331"/>
              <a:gd name="T4" fmla="*/ 0 w 775"/>
              <a:gd name="T5" fmla="*/ 0 h 331"/>
              <a:gd name="T6" fmla="*/ 0 w 775"/>
              <a:gd name="T7" fmla="*/ 330 h 331"/>
              <a:gd name="T8" fmla="*/ 774 w 775"/>
              <a:gd name="T9" fmla="*/ 330 h 331"/>
              <a:gd name="T10" fmla="*/ 0 60000 65536"/>
              <a:gd name="T11" fmla="*/ 0 60000 65536"/>
              <a:gd name="T12" fmla="*/ 0 60000 65536"/>
              <a:gd name="T13" fmla="*/ 0 60000 65536"/>
              <a:gd name="T14" fmla="*/ 0 60000 65536"/>
              <a:gd name="T15" fmla="*/ 0 w 775"/>
              <a:gd name="T16" fmla="*/ 0 h 331"/>
              <a:gd name="T17" fmla="*/ 775 w 775"/>
              <a:gd name="T18" fmla="*/ 331 h 331"/>
            </a:gdLst>
            <a:ahLst/>
            <a:cxnLst>
              <a:cxn ang="T10">
                <a:pos x="T0" y="T1"/>
              </a:cxn>
              <a:cxn ang="T11">
                <a:pos x="T2" y="T3"/>
              </a:cxn>
              <a:cxn ang="T12">
                <a:pos x="T4" y="T5"/>
              </a:cxn>
              <a:cxn ang="T13">
                <a:pos x="T6" y="T7"/>
              </a:cxn>
              <a:cxn ang="T14">
                <a:pos x="T8" y="T9"/>
              </a:cxn>
            </a:cxnLst>
            <a:rect l="T15" t="T16" r="T17" b="T18"/>
            <a:pathLst>
              <a:path w="775" h="331">
                <a:moveTo>
                  <a:pt x="774" y="330"/>
                </a:moveTo>
                <a:lnTo>
                  <a:pt x="774" y="0"/>
                </a:lnTo>
                <a:lnTo>
                  <a:pt x="0" y="0"/>
                </a:lnTo>
                <a:lnTo>
                  <a:pt x="0" y="330"/>
                </a:lnTo>
                <a:lnTo>
                  <a:pt x="774" y="330"/>
                </a:lnTo>
              </a:path>
            </a:pathLst>
          </a:custGeom>
          <a:noFill/>
          <a:ln w="12700" cap="rnd">
            <a:solidFill>
              <a:srgbClr val="D0FFEA"/>
            </a:solidFill>
            <a:round/>
            <a:headEnd/>
            <a:tailEnd/>
          </a:ln>
        </p:spPr>
        <p:txBody>
          <a:bodyPr/>
          <a:lstStyle/>
          <a:p>
            <a:endParaRPr lang="en-US"/>
          </a:p>
        </p:txBody>
      </p:sp>
      <p:grpSp>
        <p:nvGrpSpPr>
          <p:cNvPr id="2" name="Group 93"/>
          <p:cNvGrpSpPr>
            <a:grpSpLocks/>
          </p:cNvGrpSpPr>
          <p:nvPr/>
        </p:nvGrpSpPr>
        <p:grpSpPr bwMode="auto">
          <a:xfrm>
            <a:off x="6176963" y="2012950"/>
            <a:ext cx="604837" cy="2743200"/>
            <a:chOff x="3875" y="1872"/>
            <a:chExt cx="381" cy="1728"/>
          </a:xfrm>
        </p:grpSpPr>
        <p:sp>
          <p:nvSpPr>
            <p:cNvPr id="16407" name="Line 62"/>
            <p:cNvSpPr>
              <a:spLocks noChangeShapeType="1"/>
            </p:cNvSpPr>
            <p:nvPr/>
          </p:nvSpPr>
          <p:spPr bwMode="auto">
            <a:xfrm flipH="1">
              <a:off x="3875" y="2736"/>
              <a:ext cx="381" cy="0"/>
            </a:xfrm>
            <a:prstGeom prst="line">
              <a:avLst/>
            </a:prstGeom>
            <a:noFill/>
            <a:ln w="57150">
              <a:solidFill>
                <a:srgbClr val="000000"/>
              </a:solidFill>
              <a:round/>
              <a:headEnd type="triangle" w="med" len="med"/>
              <a:tailEnd/>
            </a:ln>
          </p:spPr>
          <p:txBody>
            <a:bodyPr wrap="none" anchor="ctr"/>
            <a:lstStyle/>
            <a:p>
              <a:endParaRPr lang="en-US"/>
            </a:p>
          </p:txBody>
        </p:sp>
        <p:sp>
          <p:nvSpPr>
            <p:cNvPr id="16408" name="Line 63"/>
            <p:cNvSpPr>
              <a:spLocks noChangeShapeType="1"/>
            </p:cNvSpPr>
            <p:nvPr/>
          </p:nvSpPr>
          <p:spPr bwMode="auto">
            <a:xfrm flipH="1">
              <a:off x="3875" y="2304"/>
              <a:ext cx="381" cy="0"/>
            </a:xfrm>
            <a:prstGeom prst="line">
              <a:avLst/>
            </a:prstGeom>
            <a:noFill/>
            <a:ln w="57150">
              <a:solidFill>
                <a:srgbClr val="000000"/>
              </a:solidFill>
              <a:round/>
              <a:headEnd type="triangle" w="med" len="med"/>
              <a:tailEnd/>
            </a:ln>
          </p:spPr>
          <p:txBody>
            <a:bodyPr wrap="none" anchor="ctr"/>
            <a:lstStyle/>
            <a:p>
              <a:endParaRPr lang="en-US"/>
            </a:p>
          </p:txBody>
        </p:sp>
        <p:sp>
          <p:nvSpPr>
            <p:cNvPr id="16409" name="Line 64"/>
            <p:cNvSpPr>
              <a:spLocks noChangeShapeType="1"/>
            </p:cNvSpPr>
            <p:nvPr/>
          </p:nvSpPr>
          <p:spPr bwMode="auto">
            <a:xfrm flipH="1">
              <a:off x="3875" y="3168"/>
              <a:ext cx="381" cy="0"/>
            </a:xfrm>
            <a:prstGeom prst="line">
              <a:avLst/>
            </a:prstGeom>
            <a:noFill/>
            <a:ln w="57150">
              <a:solidFill>
                <a:srgbClr val="000000"/>
              </a:solidFill>
              <a:round/>
              <a:headEnd type="triangle" w="med" len="med"/>
              <a:tailEnd/>
            </a:ln>
          </p:spPr>
          <p:txBody>
            <a:bodyPr wrap="none" anchor="ctr"/>
            <a:lstStyle/>
            <a:p>
              <a:endParaRPr lang="en-US"/>
            </a:p>
          </p:txBody>
        </p:sp>
        <p:sp>
          <p:nvSpPr>
            <p:cNvPr id="16410" name="Line 65"/>
            <p:cNvSpPr>
              <a:spLocks noChangeShapeType="1"/>
            </p:cNvSpPr>
            <p:nvPr/>
          </p:nvSpPr>
          <p:spPr bwMode="auto">
            <a:xfrm flipH="1">
              <a:off x="3875" y="3600"/>
              <a:ext cx="381" cy="0"/>
            </a:xfrm>
            <a:prstGeom prst="line">
              <a:avLst/>
            </a:prstGeom>
            <a:noFill/>
            <a:ln w="57150">
              <a:solidFill>
                <a:srgbClr val="000000"/>
              </a:solidFill>
              <a:round/>
              <a:headEnd type="triangle" w="med" len="med"/>
              <a:tailEnd/>
            </a:ln>
          </p:spPr>
          <p:txBody>
            <a:bodyPr wrap="none" anchor="ctr"/>
            <a:lstStyle/>
            <a:p>
              <a:endParaRPr lang="en-US"/>
            </a:p>
          </p:txBody>
        </p:sp>
        <p:sp>
          <p:nvSpPr>
            <p:cNvPr id="16411" name="Line 66"/>
            <p:cNvSpPr>
              <a:spLocks noChangeShapeType="1"/>
            </p:cNvSpPr>
            <p:nvPr/>
          </p:nvSpPr>
          <p:spPr bwMode="auto">
            <a:xfrm flipH="1">
              <a:off x="3875" y="1872"/>
              <a:ext cx="381" cy="0"/>
            </a:xfrm>
            <a:prstGeom prst="line">
              <a:avLst/>
            </a:prstGeom>
            <a:noFill/>
            <a:ln w="57150">
              <a:solidFill>
                <a:srgbClr val="000000"/>
              </a:solidFill>
              <a:round/>
              <a:headEnd type="triangle" w="med" len="med"/>
              <a:tailEnd/>
            </a:ln>
          </p:spPr>
          <p:txBody>
            <a:bodyPr wrap="none" anchor="ctr"/>
            <a:lstStyle/>
            <a:p>
              <a:endParaRPr lang="en-US"/>
            </a:p>
          </p:txBody>
        </p:sp>
      </p:grpSp>
      <p:sp>
        <p:nvSpPr>
          <p:cNvPr id="13379" name="Rectangle 67"/>
          <p:cNvSpPr>
            <a:spLocks noChangeArrowheads="1"/>
          </p:cNvSpPr>
          <p:nvPr/>
        </p:nvSpPr>
        <p:spPr bwMode="auto">
          <a:xfrm>
            <a:off x="660400" y="1174750"/>
            <a:ext cx="2763838" cy="396875"/>
          </a:xfrm>
          <a:prstGeom prst="rect">
            <a:avLst/>
          </a:prstGeom>
          <a:noFill/>
          <a:ln w="12700">
            <a:noFill/>
            <a:miter lim="800000"/>
            <a:headEnd/>
            <a:tailEnd/>
          </a:ln>
        </p:spPr>
        <p:txBody>
          <a:bodyPr wrap="none" lIns="90488" tIns="44450" rIns="90488" bIns="44450">
            <a:spAutoFit/>
          </a:bodyPr>
          <a:lstStyle/>
          <a:p>
            <a:pPr algn="ctr"/>
            <a:r>
              <a:rPr lang="en-US" sz="2000">
                <a:solidFill>
                  <a:srgbClr val="000000"/>
                </a:solidFill>
              </a:rPr>
              <a:t>NHÂN TỐ TÁC ĐỘNG</a:t>
            </a:r>
          </a:p>
        </p:txBody>
      </p:sp>
      <p:sp>
        <p:nvSpPr>
          <p:cNvPr id="13380" name="Rectangle 68"/>
          <p:cNvSpPr>
            <a:spLocks noChangeArrowheads="1"/>
          </p:cNvSpPr>
          <p:nvPr/>
        </p:nvSpPr>
        <p:spPr bwMode="auto">
          <a:xfrm>
            <a:off x="6762750" y="1174750"/>
            <a:ext cx="1657350" cy="396875"/>
          </a:xfrm>
          <a:prstGeom prst="rect">
            <a:avLst/>
          </a:prstGeom>
          <a:noFill/>
          <a:ln w="12700">
            <a:noFill/>
            <a:miter lim="800000"/>
            <a:headEnd/>
            <a:tailEnd/>
          </a:ln>
        </p:spPr>
        <p:txBody>
          <a:bodyPr lIns="90488" tIns="44450" rIns="90488" bIns="44450">
            <a:spAutoFit/>
          </a:bodyPr>
          <a:lstStyle/>
          <a:p>
            <a:pPr algn="ctr"/>
            <a:r>
              <a:rPr lang="en-US" sz="2000">
                <a:solidFill>
                  <a:srgbClr val="000000"/>
                </a:solidFill>
              </a:rPr>
              <a:t>KẾT QUẢ</a:t>
            </a:r>
          </a:p>
        </p:txBody>
      </p:sp>
      <p:sp>
        <p:nvSpPr>
          <p:cNvPr id="13381" name="Oval 69"/>
          <p:cNvSpPr>
            <a:spLocks noChangeAspect="1" noChangeArrowheads="1"/>
          </p:cNvSpPr>
          <p:nvPr/>
        </p:nvSpPr>
        <p:spPr bwMode="auto">
          <a:xfrm>
            <a:off x="3429000" y="2057400"/>
            <a:ext cx="2514600" cy="2514600"/>
          </a:xfrm>
          <a:prstGeom prst="ellipse">
            <a:avLst/>
          </a:prstGeom>
          <a:solidFill>
            <a:srgbClr val="99FFCC"/>
          </a:solidFill>
          <a:ln w="9525">
            <a:round/>
            <a:headEnd/>
            <a:tailEnd/>
          </a:ln>
          <a:scene3d>
            <a:camera prst="legacyObliqueTopRight"/>
            <a:lightRig rig="legacyFlat3" dir="b"/>
          </a:scene3d>
          <a:sp3d extrusionH="430200" prstMaterial="legacyMatte">
            <a:bevelT w="13500" h="13500" prst="angle"/>
            <a:bevelB w="13500" h="13500" prst="angle"/>
            <a:extrusionClr>
              <a:srgbClr val="99FFCC"/>
            </a:extrusionClr>
          </a:sp3d>
        </p:spPr>
        <p:txBody>
          <a:bodyPr wrap="none" anchor="ctr">
            <a:flatTx/>
          </a:bodyPr>
          <a:lstStyle/>
          <a:p>
            <a:pPr algn="ctr">
              <a:lnSpc>
                <a:spcPct val="95000"/>
              </a:lnSpc>
            </a:pPr>
            <a:r>
              <a:rPr lang="en-US" b="1">
                <a:solidFill>
                  <a:srgbClr val="000000"/>
                </a:solidFill>
              </a:rPr>
              <a:t>NỀN KINH TẾ </a:t>
            </a:r>
          </a:p>
          <a:p>
            <a:pPr algn="ctr">
              <a:lnSpc>
                <a:spcPct val="95000"/>
              </a:lnSpc>
            </a:pPr>
            <a:r>
              <a:rPr lang="en-US" b="1">
                <a:solidFill>
                  <a:srgbClr val="000000"/>
                </a:solidFill>
              </a:rPr>
              <a:t>VĨ MÔ</a:t>
            </a:r>
            <a:endParaRPr lang="en-US" sz="1800"/>
          </a:p>
        </p:txBody>
      </p:sp>
      <p:grpSp>
        <p:nvGrpSpPr>
          <p:cNvPr id="3" name="Group 95"/>
          <p:cNvGrpSpPr>
            <a:grpSpLocks/>
          </p:cNvGrpSpPr>
          <p:nvPr/>
        </p:nvGrpSpPr>
        <p:grpSpPr bwMode="auto">
          <a:xfrm>
            <a:off x="846138" y="2044700"/>
            <a:ext cx="1828800" cy="2590800"/>
            <a:chOff x="528" y="1892"/>
            <a:chExt cx="1152" cy="1632"/>
          </a:xfrm>
        </p:grpSpPr>
        <p:sp>
          <p:nvSpPr>
            <p:cNvPr id="16404" name="Rectangle 77"/>
            <p:cNvSpPr>
              <a:spLocks noChangeArrowheads="1"/>
            </p:cNvSpPr>
            <p:nvPr/>
          </p:nvSpPr>
          <p:spPr bwMode="auto">
            <a:xfrm>
              <a:off x="528" y="3092"/>
              <a:ext cx="1152" cy="432"/>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lnSpc>
                  <a:spcPct val="85000"/>
                </a:lnSpc>
              </a:pPr>
              <a:r>
                <a:rPr lang="en-US" sz="1800">
                  <a:solidFill>
                    <a:srgbClr val="000000"/>
                  </a:solidFill>
                </a:rPr>
                <a:t>Chính sách</a:t>
              </a:r>
              <a:endParaRPr lang="en-US">
                <a:latin typeface="Times New Roman" pitchFamily="18" charset="0"/>
              </a:endParaRPr>
            </a:p>
          </p:txBody>
        </p:sp>
        <p:sp>
          <p:nvSpPr>
            <p:cNvPr id="16405" name="Rectangle 78"/>
            <p:cNvSpPr>
              <a:spLocks noChangeArrowheads="1"/>
            </p:cNvSpPr>
            <p:nvPr/>
          </p:nvSpPr>
          <p:spPr bwMode="auto">
            <a:xfrm>
              <a:off x="528" y="1892"/>
              <a:ext cx="1152" cy="432"/>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lnSpc>
                  <a:spcPct val="85000"/>
                </a:lnSpc>
              </a:pPr>
              <a:r>
                <a:rPr lang="en-US" sz="1800">
                  <a:solidFill>
                    <a:srgbClr val="000000"/>
                  </a:solidFill>
                </a:rPr>
                <a:t>Các nhân tố </a:t>
              </a:r>
            </a:p>
            <a:p>
              <a:pPr algn="ctr">
                <a:lnSpc>
                  <a:spcPct val="85000"/>
                </a:lnSpc>
              </a:pPr>
              <a:r>
                <a:rPr lang="en-US" sz="1800">
                  <a:solidFill>
                    <a:srgbClr val="000000"/>
                  </a:solidFill>
                </a:rPr>
                <a:t>nội tại</a:t>
              </a:r>
            </a:p>
          </p:txBody>
        </p:sp>
        <p:sp>
          <p:nvSpPr>
            <p:cNvPr id="16406" name="Rectangle 79"/>
            <p:cNvSpPr>
              <a:spLocks noChangeArrowheads="1"/>
            </p:cNvSpPr>
            <p:nvPr/>
          </p:nvSpPr>
          <p:spPr bwMode="auto">
            <a:xfrm>
              <a:off x="528" y="2492"/>
              <a:ext cx="1152" cy="432"/>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lnSpc>
                  <a:spcPct val="85000"/>
                </a:lnSpc>
              </a:pPr>
              <a:r>
                <a:rPr lang="en-US" sz="1800">
                  <a:solidFill>
                    <a:srgbClr val="000000"/>
                  </a:solidFill>
                </a:rPr>
                <a:t>Sốc từ bên ngoài</a:t>
              </a:r>
            </a:p>
          </p:txBody>
        </p:sp>
      </p:grpSp>
      <p:grpSp>
        <p:nvGrpSpPr>
          <p:cNvPr id="4" name="Group 92"/>
          <p:cNvGrpSpPr>
            <a:grpSpLocks/>
          </p:cNvGrpSpPr>
          <p:nvPr/>
        </p:nvGrpSpPr>
        <p:grpSpPr bwMode="auto">
          <a:xfrm>
            <a:off x="2795588" y="2387600"/>
            <a:ext cx="585787" cy="1905000"/>
            <a:chOff x="1761" y="2108"/>
            <a:chExt cx="369" cy="1200"/>
          </a:xfrm>
        </p:grpSpPr>
        <p:sp>
          <p:nvSpPr>
            <p:cNvPr id="16401" name="Line 61"/>
            <p:cNvSpPr>
              <a:spLocks noChangeShapeType="1"/>
            </p:cNvSpPr>
            <p:nvPr/>
          </p:nvSpPr>
          <p:spPr bwMode="auto">
            <a:xfrm flipH="1">
              <a:off x="1761" y="2108"/>
              <a:ext cx="351" cy="0"/>
            </a:xfrm>
            <a:prstGeom prst="line">
              <a:avLst/>
            </a:prstGeom>
            <a:noFill/>
            <a:ln w="57150">
              <a:solidFill>
                <a:srgbClr val="000000"/>
              </a:solidFill>
              <a:round/>
              <a:headEnd type="triangle" w="med" len="med"/>
              <a:tailEnd/>
            </a:ln>
          </p:spPr>
          <p:txBody>
            <a:bodyPr wrap="none" anchor="ctr"/>
            <a:lstStyle/>
            <a:p>
              <a:endParaRPr lang="en-US"/>
            </a:p>
          </p:txBody>
        </p:sp>
        <p:sp>
          <p:nvSpPr>
            <p:cNvPr id="16402" name="Line 82"/>
            <p:cNvSpPr>
              <a:spLocks noChangeShapeType="1"/>
            </p:cNvSpPr>
            <p:nvPr/>
          </p:nvSpPr>
          <p:spPr bwMode="auto">
            <a:xfrm flipH="1">
              <a:off x="1779" y="2708"/>
              <a:ext cx="351" cy="0"/>
            </a:xfrm>
            <a:prstGeom prst="line">
              <a:avLst/>
            </a:prstGeom>
            <a:noFill/>
            <a:ln w="57150">
              <a:solidFill>
                <a:srgbClr val="000000"/>
              </a:solidFill>
              <a:round/>
              <a:headEnd type="triangle" w="med" len="med"/>
              <a:tailEnd/>
            </a:ln>
          </p:spPr>
          <p:txBody>
            <a:bodyPr wrap="none" anchor="ctr"/>
            <a:lstStyle/>
            <a:p>
              <a:endParaRPr lang="en-US"/>
            </a:p>
          </p:txBody>
        </p:sp>
        <p:sp>
          <p:nvSpPr>
            <p:cNvPr id="16403" name="Line 83"/>
            <p:cNvSpPr>
              <a:spLocks noChangeShapeType="1"/>
            </p:cNvSpPr>
            <p:nvPr/>
          </p:nvSpPr>
          <p:spPr bwMode="auto">
            <a:xfrm flipH="1">
              <a:off x="1776" y="3308"/>
              <a:ext cx="351" cy="0"/>
            </a:xfrm>
            <a:prstGeom prst="line">
              <a:avLst/>
            </a:prstGeom>
            <a:noFill/>
            <a:ln w="57150">
              <a:solidFill>
                <a:srgbClr val="000000"/>
              </a:solidFill>
              <a:round/>
              <a:headEnd type="triangle" w="med" len="med"/>
              <a:tailEnd/>
            </a:ln>
          </p:spPr>
          <p:txBody>
            <a:bodyPr wrap="none" anchor="ctr"/>
            <a:lstStyle/>
            <a:p>
              <a:endParaRPr lang="en-US"/>
            </a:p>
          </p:txBody>
        </p:sp>
      </p:grpSp>
      <p:grpSp>
        <p:nvGrpSpPr>
          <p:cNvPr id="5" name="Group 94"/>
          <p:cNvGrpSpPr>
            <a:grpSpLocks/>
          </p:cNvGrpSpPr>
          <p:nvPr/>
        </p:nvGrpSpPr>
        <p:grpSpPr bwMode="auto">
          <a:xfrm>
            <a:off x="6900863" y="1784350"/>
            <a:ext cx="1371600" cy="3276600"/>
            <a:chOff x="4296" y="1728"/>
            <a:chExt cx="864" cy="2064"/>
          </a:xfrm>
        </p:grpSpPr>
        <p:sp>
          <p:nvSpPr>
            <p:cNvPr id="16396" name="Rectangle 87"/>
            <p:cNvSpPr>
              <a:spLocks noChangeArrowheads="1"/>
            </p:cNvSpPr>
            <p:nvPr/>
          </p:nvSpPr>
          <p:spPr bwMode="auto">
            <a:xfrm>
              <a:off x="4296" y="2988"/>
              <a:ext cx="864" cy="288"/>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r>
                <a:rPr lang="en-US" sz="1800"/>
                <a:t>Sản lượng</a:t>
              </a:r>
            </a:p>
          </p:txBody>
        </p:sp>
        <p:sp>
          <p:nvSpPr>
            <p:cNvPr id="16397" name="Rectangle 88"/>
            <p:cNvSpPr>
              <a:spLocks noChangeArrowheads="1"/>
            </p:cNvSpPr>
            <p:nvPr/>
          </p:nvSpPr>
          <p:spPr bwMode="auto">
            <a:xfrm>
              <a:off x="4296" y="1728"/>
              <a:ext cx="864" cy="288"/>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r>
                <a:rPr lang="en-US" sz="1800"/>
                <a:t>Công việc</a:t>
              </a:r>
            </a:p>
          </p:txBody>
        </p:sp>
        <p:sp>
          <p:nvSpPr>
            <p:cNvPr id="16398" name="Rectangle 89"/>
            <p:cNvSpPr>
              <a:spLocks noChangeArrowheads="1"/>
            </p:cNvSpPr>
            <p:nvPr/>
          </p:nvSpPr>
          <p:spPr bwMode="auto">
            <a:xfrm>
              <a:off x="4296" y="2148"/>
              <a:ext cx="864" cy="288"/>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r>
                <a:rPr lang="en-US" sz="1800"/>
                <a:t>Giá cả</a:t>
              </a:r>
            </a:p>
          </p:txBody>
        </p:sp>
        <p:sp>
          <p:nvSpPr>
            <p:cNvPr id="16399" name="Rectangle 90"/>
            <p:cNvSpPr>
              <a:spLocks noChangeArrowheads="1"/>
            </p:cNvSpPr>
            <p:nvPr/>
          </p:nvSpPr>
          <p:spPr bwMode="auto">
            <a:xfrm>
              <a:off x="4296" y="2568"/>
              <a:ext cx="864" cy="288"/>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r>
                <a:rPr lang="en-US" sz="1800"/>
                <a:t>Tăng trưởng</a:t>
              </a:r>
            </a:p>
          </p:txBody>
        </p:sp>
        <p:sp>
          <p:nvSpPr>
            <p:cNvPr id="16400" name="Rectangle 91"/>
            <p:cNvSpPr>
              <a:spLocks noChangeArrowheads="1"/>
            </p:cNvSpPr>
            <p:nvPr/>
          </p:nvSpPr>
          <p:spPr bwMode="auto">
            <a:xfrm>
              <a:off x="4296" y="3408"/>
              <a:ext cx="864" cy="384"/>
            </a:xfrm>
            <a:prstGeom prst="rect">
              <a:avLst/>
            </a:prstGeom>
            <a:solidFill>
              <a:srgbClr val="99FFCC"/>
            </a:solidFill>
            <a:ln w="9525">
              <a:miter lim="800000"/>
              <a:headEnd/>
              <a:tailEnd/>
            </a:ln>
            <a:scene3d>
              <a:camera prst="legacyObliqueTopRight"/>
              <a:lightRig rig="legacyFlat3" dir="b"/>
            </a:scene3d>
            <a:sp3d extrusionH="277800" prstMaterial="legacyMatte">
              <a:bevelT w="13500" h="13500" prst="angle"/>
              <a:bevelB w="13500" h="13500" prst="angle"/>
              <a:extrusionClr>
                <a:srgbClr val="99FFCC"/>
              </a:extrusionClr>
            </a:sp3d>
          </p:spPr>
          <p:txBody>
            <a:bodyPr wrap="none" anchor="ctr">
              <a:flatTx/>
            </a:bodyPr>
            <a:lstStyle/>
            <a:p>
              <a:pPr algn="ctr">
                <a:lnSpc>
                  <a:spcPct val="80000"/>
                </a:lnSpc>
              </a:pPr>
              <a:r>
                <a:rPr lang="en-US" sz="1800"/>
                <a:t>Cán cân </a:t>
              </a:r>
            </a:p>
            <a:p>
              <a:pPr algn="ctr">
                <a:lnSpc>
                  <a:spcPct val="80000"/>
                </a:lnSpc>
              </a:pPr>
              <a:r>
                <a:rPr lang="en-US" sz="1800"/>
                <a:t>quốc tế</a:t>
              </a: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79">
                                            <p:txEl>
                                              <p:pRg st="0" end="0"/>
                                            </p:txEl>
                                          </p:spTgt>
                                        </p:tgtEl>
                                        <p:attrNameLst>
                                          <p:attrName>style.visibility</p:attrName>
                                        </p:attrNameLst>
                                      </p:cBhvr>
                                      <p:to>
                                        <p:strVal val="visible"/>
                                      </p:to>
                                    </p:set>
                                    <p:animEffect transition="in" filter="wipe(left)">
                                      <p:cBhvr>
                                        <p:cTn id="7" dur="500"/>
                                        <p:tgtEl>
                                          <p:spTgt spid="1337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2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200"/>
                            </p:stCondLst>
                            <p:childTnLst>
                              <p:par>
                                <p:cTn id="13" presetID="22" presetClass="entr" presetSubtype="8" fill="hold" nodeType="afterEffect">
                                  <p:stCondLst>
                                    <p:cond delay="2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00"/>
                            </p:stCondLst>
                            <p:childTnLst>
                              <p:par>
                                <p:cTn id="17" presetID="17" presetClass="entr" presetSubtype="1" fill="hold" grpId="0" nodeType="afterEffect">
                                  <p:stCondLst>
                                    <p:cond delay="200"/>
                                  </p:stCondLst>
                                  <p:childTnLst>
                                    <p:set>
                                      <p:cBhvr>
                                        <p:cTn id="18" dur="1" fill="hold">
                                          <p:stCondLst>
                                            <p:cond delay="0"/>
                                          </p:stCondLst>
                                        </p:cTn>
                                        <p:tgtEl>
                                          <p:spTgt spid="13381"/>
                                        </p:tgtEl>
                                        <p:attrNameLst>
                                          <p:attrName>style.visibility</p:attrName>
                                        </p:attrNameLst>
                                      </p:cBhvr>
                                      <p:to>
                                        <p:strVal val="visible"/>
                                      </p:to>
                                    </p:set>
                                    <p:anim calcmode="lin" valueType="num">
                                      <p:cBhvr>
                                        <p:cTn id="19" dur="500" fill="hold"/>
                                        <p:tgtEl>
                                          <p:spTgt spid="13381"/>
                                        </p:tgtEl>
                                        <p:attrNameLst>
                                          <p:attrName>ppt_x</p:attrName>
                                        </p:attrNameLst>
                                      </p:cBhvr>
                                      <p:tavLst>
                                        <p:tav tm="0">
                                          <p:val>
                                            <p:strVal val="#ppt_x"/>
                                          </p:val>
                                        </p:tav>
                                        <p:tav tm="100000">
                                          <p:val>
                                            <p:strVal val="#ppt_x"/>
                                          </p:val>
                                        </p:tav>
                                      </p:tavLst>
                                    </p:anim>
                                    <p:anim calcmode="lin" valueType="num">
                                      <p:cBhvr>
                                        <p:cTn id="20" dur="500" fill="hold"/>
                                        <p:tgtEl>
                                          <p:spTgt spid="13381"/>
                                        </p:tgtEl>
                                        <p:attrNameLst>
                                          <p:attrName>ppt_y</p:attrName>
                                        </p:attrNameLst>
                                      </p:cBhvr>
                                      <p:tavLst>
                                        <p:tav tm="0">
                                          <p:val>
                                            <p:strVal val="#ppt_y-#ppt_h/2"/>
                                          </p:val>
                                        </p:tav>
                                        <p:tav tm="100000">
                                          <p:val>
                                            <p:strVal val="#ppt_y"/>
                                          </p:val>
                                        </p:tav>
                                      </p:tavLst>
                                    </p:anim>
                                    <p:anim calcmode="lin" valueType="num">
                                      <p:cBhvr>
                                        <p:cTn id="21" dur="500" fill="hold"/>
                                        <p:tgtEl>
                                          <p:spTgt spid="13381"/>
                                        </p:tgtEl>
                                        <p:attrNameLst>
                                          <p:attrName>ppt_w</p:attrName>
                                        </p:attrNameLst>
                                      </p:cBhvr>
                                      <p:tavLst>
                                        <p:tav tm="0">
                                          <p:val>
                                            <p:strVal val="#ppt_w"/>
                                          </p:val>
                                        </p:tav>
                                        <p:tav tm="100000">
                                          <p:val>
                                            <p:strVal val="#ppt_w"/>
                                          </p:val>
                                        </p:tav>
                                      </p:tavLst>
                                    </p:anim>
                                    <p:anim calcmode="lin" valueType="num">
                                      <p:cBhvr>
                                        <p:cTn id="22" dur="500" fill="hold"/>
                                        <p:tgtEl>
                                          <p:spTgt spid="13381"/>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p:stCondLst>
                              <p:cond delay="500"/>
                            </p:stCondLst>
                            <p:childTnLst>
                              <p:par>
                                <p:cTn id="29" presetID="22" presetClass="entr" presetSubtype="8" fill="hold" grpId="0" nodeType="afterEffect">
                                  <p:stCondLst>
                                    <p:cond delay="200"/>
                                  </p:stCondLst>
                                  <p:childTnLst>
                                    <p:set>
                                      <p:cBhvr>
                                        <p:cTn id="30" dur="1" fill="hold">
                                          <p:stCondLst>
                                            <p:cond delay="0"/>
                                          </p:stCondLst>
                                        </p:cTn>
                                        <p:tgtEl>
                                          <p:spTgt spid="13380">
                                            <p:txEl>
                                              <p:pRg st="0" end="0"/>
                                            </p:txEl>
                                          </p:spTgt>
                                        </p:tgtEl>
                                        <p:attrNameLst>
                                          <p:attrName>style.visibility</p:attrName>
                                        </p:attrNameLst>
                                      </p:cBhvr>
                                      <p:to>
                                        <p:strVal val="visible"/>
                                      </p:to>
                                    </p:set>
                                    <p:animEffect transition="in" filter="wipe(left)">
                                      <p:cBhvr>
                                        <p:cTn id="31" dur="500"/>
                                        <p:tgtEl>
                                          <p:spTgt spid="13380">
                                            <p:txEl>
                                              <p:pRg st="0" end="0"/>
                                            </p:txEl>
                                          </p:spTgt>
                                        </p:tgtEl>
                                      </p:cBhvr>
                                    </p:animEffect>
                                  </p:childTnLst>
                                </p:cTn>
                              </p:par>
                            </p:childTnLst>
                          </p:cTn>
                        </p:par>
                        <p:par>
                          <p:cTn id="32" fill="hold">
                            <p:stCondLst>
                              <p:cond delay="1200"/>
                            </p:stCondLst>
                            <p:childTnLst>
                              <p:par>
                                <p:cTn id="33" presetID="22" presetClass="entr" presetSubtype="8" fill="hold" nodeType="afterEffect">
                                  <p:stCondLst>
                                    <p:cond delay="20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9" grpId="0" build="p" autoUpdateAnimBg="0"/>
      <p:bldP spid="13380" grpId="0" build="p" autoUpdateAnimBg="0" advAuto="200"/>
      <p:bldP spid="1338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z="2800" smtClean="0"/>
              <a:t>GDP thực và GDP danh nghĩa</a:t>
            </a:r>
          </a:p>
        </p:txBody>
      </p:sp>
      <p:sp>
        <p:nvSpPr>
          <p:cNvPr id="130051" name="Rectangle 3"/>
          <p:cNvSpPr>
            <a:spLocks noGrp="1" noChangeArrowheads="1"/>
          </p:cNvSpPr>
          <p:nvPr>
            <p:ph type="body" idx="1"/>
          </p:nvPr>
        </p:nvSpPr>
        <p:spPr>
          <a:xfrm>
            <a:off x="228600" y="2819400"/>
            <a:ext cx="3054788" cy="1219200"/>
          </a:xfrm>
          <a:solidFill>
            <a:schemeClr val="bg1"/>
          </a:solidFill>
        </p:spPr>
        <p:txBody>
          <a:bodyPr/>
          <a:lstStyle/>
          <a:p>
            <a:pPr marL="0" indent="0" eaLnBrk="1" hangingPunct="1">
              <a:buFontTx/>
              <a:buNone/>
            </a:pPr>
            <a:r>
              <a:rPr lang="en-US" sz="1800" smtClean="0">
                <a:solidFill>
                  <a:schemeClr val="tx1"/>
                </a:solidFill>
                <a:latin typeface="Arial Narrow" pitchFamily="34" charset="0"/>
                <a:cs typeface="Arial" charset="0"/>
              </a:rPr>
              <a:t>Từ năm 1960 đến năm 2003, GDP danh nghĩa tăng 21 lần. GDP thực chỉ tăng 4 lần.</a:t>
            </a:r>
          </a:p>
        </p:txBody>
      </p:sp>
      <p:sp>
        <p:nvSpPr>
          <p:cNvPr id="130053" name="Rectangle 5"/>
          <p:cNvSpPr>
            <a:spLocks noChangeArrowheads="1"/>
          </p:cNvSpPr>
          <p:nvPr/>
        </p:nvSpPr>
        <p:spPr bwMode="auto">
          <a:xfrm>
            <a:off x="233363" y="1981200"/>
            <a:ext cx="3043237" cy="838200"/>
          </a:xfrm>
          <a:prstGeom prst="rect">
            <a:avLst/>
          </a:prstGeom>
          <a:solidFill>
            <a:schemeClr val="bg1"/>
          </a:solidFill>
          <a:ln w="9525">
            <a:noFill/>
            <a:miter lim="800000"/>
            <a:headEnd/>
            <a:tailEnd/>
          </a:ln>
        </p:spPr>
        <p:txBody>
          <a:bodyPr/>
          <a:lstStyle/>
          <a:p>
            <a:pPr>
              <a:lnSpc>
                <a:spcPct val="95000"/>
              </a:lnSpc>
              <a:spcBef>
                <a:spcPct val="15000"/>
              </a:spcBef>
              <a:spcAft>
                <a:spcPct val="15000"/>
              </a:spcAft>
              <a:buClr>
                <a:srgbClr val="003300"/>
              </a:buClr>
              <a:buFont typeface="Wingdings" pitchFamily="2" charset="2"/>
              <a:buNone/>
            </a:pPr>
            <a:r>
              <a:rPr lang="en-US" sz="1800" b="1" i="1"/>
              <a:t>GDP danh nghĩa và thực của Mỹ từ năm</a:t>
            </a:r>
            <a:r>
              <a:rPr lang="en-US" sz="1800" b="1" i="1">
                <a:solidFill>
                  <a:schemeClr val="tx2"/>
                </a:solidFill>
              </a:rPr>
              <a:t> 1960</a:t>
            </a:r>
          </a:p>
        </p:txBody>
      </p:sp>
      <p:pic>
        <p:nvPicPr>
          <p:cNvPr id="130055" name="Picture 7"/>
          <p:cNvPicPr>
            <a:picLocks noChangeAspect="1" noChangeArrowheads="1"/>
          </p:cNvPicPr>
          <p:nvPr/>
        </p:nvPicPr>
        <p:blipFill>
          <a:blip r:embed="rId2" cstate="print"/>
          <a:srcRect/>
          <a:stretch>
            <a:fillRect/>
          </a:stretch>
        </p:blipFill>
        <p:spPr bwMode="auto">
          <a:xfrm>
            <a:off x="3276600" y="1349375"/>
            <a:ext cx="5786437" cy="4594225"/>
          </a:xfrm>
          <a:prstGeom prst="rect">
            <a:avLst/>
          </a:prstGeom>
          <a:noFill/>
          <a:ln w="9525" algn="ctr">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wipe(left)">
                                      <p:cBhvr>
                                        <p:cTn id="7" dur="500"/>
                                        <p:tgtEl>
                                          <p:spTgt spid="1300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051">
                                            <p:bg/>
                                          </p:spTgt>
                                        </p:tgtEl>
                                        <p:attrNameLst>
                                          <p:attrName>style.visibility</p:attrName>
                                        </p:attrNameLst>
                                      </p:cBhvr>
                                      <p:to>
                                        <p:strVal val="visible"/>
                                      </p:to>
                                    </p:set>
                                    <p:animEffect transition="in" filter="wipe(left)">
                                      <p:cBhvr>
                                        <p:cTn id="11" dur="500"/>
                                        <p:tgtEl>
                                          <p:spTgt spid="130051">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0051">
                                            <p:txEl>
                                              <p:pRg st="0" end="0"/>
                                            </p:txEl>
                                          </p:spTgt>
                                        </p:tgtEl>
                                        <p:attrNameLst>
                                          <p:attrName>style.visibility</p:attrName>
                                        </p:attrNameLst>
                                      </p:cBhvr>
                                      <p:to>
                                        <p:strVal val="visible"/>
                                      </p:to>
                                    </p:set>
                                    <p:animEffect transition="in" filter="wipe(left)">
                                      <p:cBhvr>
                                        <p:cTn id="14" dur="500"/>
                                        <p:tgtEl>
                                          <p:spTgt spid="130051">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30055"/>
                                        </p:tgtEl>
                                        <p:attrNameLst>
                                          <p:attrName>style.visibility</p:attrName>
                                        </p:attrNameLst>
                                      </p:cBhvr>
                                      <p:to>
                                        <p:strVal val="visible"/>
                                      </p:to>
                                    </p:set>
                                    <p:animEffect transition="in" filter="wipe(left)">
                                      <p:cBhvr>
                                        <p:cTn id="18"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nimBg="1"/>
      <p:bldP spid="1300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z="2800" smtClean="0"/>
              <a:t>GDP thực và GDP danh nghĩa</a:t>
            </a:r>
          </a:p>
        </p:txBody>
      </p:sp>
      <p:sp>
        <p:nvSpPr>
          <p:cNvPr id="131075" name="Rectangle 3"/>
          <p:cNvSpPr>
            <a:spLocks noGrp="1" noChangeArrowheads="1"/>
          </p:cNvSpPr>
          <p:nvPr>
            <p:ph type="body" idx="1"/>
          </p:nvPr>
        </p:nvSpPr>
        <p:spPr>
          <a:xfrm>
            <a:off x="1371600" y="1600200"/>
            <a:ext cx="6781800" cy="3822700"/>
          </a:xfrm>
        </p:spPr>
        <p:txBody>
          <a:bodyPr/>
          <a:lstStyle/>
          <a:p>
            <a:pPr eaLnBrk="1" hangingPunct="1">
              <a:buFontTx/>
              <a:buNone/>
            </a:pPr>
            <a:r>
              <a:rPr lang="en-US" b="1" smtClean="0">
                <a:solidFill>
                  <a:srgbClr val="556ADD"/>
                </a:solidFill>
                <a:latin typeface="Arial" charset="0"/>
                <a:cs typeface="Arial" charset="0"/>
              </a:rPr>
              <a:t>GDP thực trên đầu người </a:t>
            </a:r>
            <a:r>
              <a:rPr lang="en-US" i="1" smtClean="0">
                <a:solidFill>
                  <a:srgbClr val="556ADD"/>
                </a:solidFill>
                <a:latin typeface="Arial" charset="0"/>
                <a:cs typeface="Arial" charset="0"/>
              </a:rPr>
              <a:t>(Real GDP per capita)</a:t>
            </a:r>
            <a:r>
              <a:rPr lang="en-US" b="1" smtClean="0">
                <a:solidFill>
                  <a:schemeClr val="tx1"/>
                </a:solidFill>
                <a:latin typeface="Arial" charset="0"/>
                <a:cs typeface="Arial" charset="0"/>
              </a:rPr>
              <a:t> </a:t>
            </a:r>
            <a:r>
              <a:rPr lang="en-US" smtClean="0">
                <a:solidFill>
                  <a:schemeClr val="tx1"/>
                </a:solidFill>
                <a:latin typeface="Arial" charset="0"/>
                <a:cs typeface="Arial" charset="0"/>
              </a:rPr>
              <a:t>là tỷ số của GDP thực trên tổng dân số của một quốc gia.</a:t>
            </a:r>
          </a:p>
          <a:p>
            <a:pPr eaLnBrk="1" hangingPunct="1">
              <a:buFontTx/>
              <a:buNone/>
            </a:pPr>
            <a:r>
              <a:rPr lang="en-US" b="1" smtClean="0">
                <a:solidFill>
                  <a:srgbClr val="556ADD"/>
                </a:solidFill>
                <a:latin typeface="Arial" charset="0"/>
                <a:cs typeface="Arial" charset="0"/>
              </a:rPr>
              <a:t>Tăng GDP </a:t>
            </a:r>
            <a:r>
              <a:rPr lang="en-US" i="1" smtClean="0">
                <a:solidFill>
                  <a:srgbClr val="556ADD"/>
                </a:solidFill>
                <a:latin typeface="Arial" charset="0"/>
                <a:cs typeface="Arial" charset="0"/>
              </a:rPr>
              <a:t>(GDP growth)</a:t>
            </a:r>
            <a:r>
              <a:rPr lang="en-US" i="1" smtClean="0">
                <a:solidFill>
                  <a:schemeClr val="tx1"/>
                </a:solidFill>
                <a:latin typeface="Arial" charset="0"/>
                <a:cs typeface="Arial" charset="0"/>
              </a:rPr>
              <a:t> </a:t>
            </a:r>
            <a:r>
              <a:rPr lang="en-US" smtClean="0">
                <a:solidFill>
                  <a:schemeClr val="tx1"/>
                </a:solidFill>
                <a:latin typeface="Arial" charset="0"/>
                <a:cs typeface="Arial" charset="0"/>
              </a:rPr>
              <a:t>được tính bằng:</a:t>
            </a:r>
          </a:p>
          <a:p>
            <a:pPr eaLnBrk="1" hangingPunct="1">
              <a:buFontTx/>
              <a:buNone/>
            </a:pPr>
            <a:endParaRPr lang="en-US" smtClean="0">
              <a:solidFill>
                <a:schemeClr val="tx1"/>
              </a:solidFill>
              <a:latin typeface="Arial" charset="0"/>
              <a:cs typeface="Arial" charset="0"/>
            </a:endParaRPr>
          </a:p>
          <a:p>
            <a:pPr eaLnBrk="1" hangingPunct="1">
              <a:buFontTx/>
              <a:buNone/>
            </a:pPr>
            <a:endParaRPr lang="en-US" smtClean="0">
              <a:solidFill>
                <a:schemeClr val="tx1"/>
              </a:solidFill>
              <a:latin typeface="Arial" charset="0"/>
              <a:cs typeface="Arial" charset="0"/>
            </a:endParaRPr>
          </a:p>
          <a:p>
            <a:pPr eaLnBrk="1" hangingPunct="1">
              <a:buFontTx/>
              <a:buNone/>
            </a:pPr>
            <a:endParaRPr lang="en-US" smtClean="0">
              <a:solidFill>
                <a:schemeClr val="tx1"/>
              </a:solidFill>
              <a:latin typeface="Arial" charset="0"/>
              <a:cs typeface="Arial" charset="0"/>
            </a:endParaRPr>
          </a:p>
          <a:p>
            <a:pPr eaLnBrk="1" hangingPunct="1">
              <a:buFontTx/>
              <a:buNone/>
            </a:pPr>
            <a:endParaRPr lang="en-US" b="1" i="1" smtClean="0">
              <a:solidFill>
                <a:schemeClr val="tx1"/>
              </a:solidFill>
              <a:latin typeface="Arial" charset="0"/>
              <a:cs typeface="Arial" charset="0"/>
            </a:endParaRPr>
          </a:p>
        </p:txBody>
      </p:sp>
      <p:graphicFrame>
        <p:nvGraphicFramePr>
          <p:cNvPr id="131076" name="Object 4"/>
          <p:cNvGraphicFramePr>
            <a:graphicFrameLocks noChangeAspect="1"/>
          </p:cNvGraphicFramePr>
          <p:nvPr/>
        </p:nvGraphicFramePr>
        <p:xfrm>
          <a:off x="3810000" y="3333750"/>
          <a:ext cx="1598613" cy="1085850"/>
        </p:xfrm>
        <a:graphic>
          <a:graphicData uri="http://schemas.openxmlformats.org/presentationml/2006/ole">
            <p:oleObj spid="_x0000_s3074" name="Microsoft Equation 3.0" r:id="rId3" imgW="634680" imgH="431640" progId="Equation.3">
              <p:embed/>
            </p:oleObj>
          </a:graphicData>
        </a:graphic>
      </p:graphicFrame>
      <p:sp>
        <p:nvSpPr>
          <p:cNvPr id="131077" name="Rectangle 5"/>
          <p:cNvSpPr>
            <a:spLocks noChangeArrowheads="1"/>
          </p:cNvSpPr>
          <p:nvPr/>
        </p:nvSpPr>
        <p:spPr bwMode="auto">
          <a:xfrm>
            <a:off x="1371600" y="4495800"/>
            <a:ext cx="6858000" cy="1676400"/>
          </a:xfrm>
          <a:prstGeom prst="rect">
            <a:avLst/>
          </a:prstGeom>
          <a:noFill/>
          <a:ln w="9525">
            <a:noFill/>
            <a:miter lim="800000"/>
            <a:headEnd/>
            <a:tailEnd/>
          </a:ln>
        </p:spPr>
        <p:txBody>
          <a:bodyPr/>
          <a:lstStyle/>
          <a:p>
            <a:pPr marL="342900" indent="-342900">
              <a:lnSpc>
                <a:spcPct val="95000"/>
              </a:lnSpc>
              <a:spcBef>
                <a:spcPct val="15000"/>
              </a:spcBef>
              <a:spcAft>
                <a:spcPct val="15000"/>
              </a:spcAft>
              <a:buClr>
                <a:srgbClr val="FF0066"/>
              </a:buClr>
              <a:buFont typeface="Wingdings" pitchFamily="2" charset="2"/>
              <a:buChar char="§"/>
            </a:pPr>
            <a:r>
              <a:rPr lang="en-US"/>
              <a:t>Thời kỳ có tốc độ tăng GDP dương gọi là phục hồi (</a:t>
            </a:r>
            <a:r>
              <a:rPr lang="en-US" b="1"/>
              <a:t>expansions)</a:t>
            </a:r>
            <a:r>
              <a:rPr lang="en-US"/>
              <a:t>.</a:t>
            </a:r>
          </a:p>
          <a:p>
            <a:pPr marL="342900" indent="-342900">
              <a:lnSpc>
                <a:spcPct val="95000"/>
              </a:lnSpc>
              <a:spcBef>
                <a:spcPct val="15000"/>
              </a:spcBef>
              <a:spcAft>
                <a:spcPct val="15000"/>
              </a:spcAft>
              <a:buClr>
                <a:srgbClr val="FF0066"/>
              </a:buClr>
              <a:buFont typeface="Wingdings" pitchFamily="2" charset="2"/>
              <a:buChar char="§"/>
            </a:pPr>
            <a:r>
              <a:rPr lang="en-US"/>
              <a:t>Thời kỳ có GDP âm gọi là suy thoái (</a:t>
            </a:r>
            <a:r>
              <a:rPr lang="en-US" b="1"/>
              <a:t>recessions)</a:t>
            </a:r>
            <a:r>
              <a:rPr lang="en-US"/>
              <a:t>.</a:t>
            </a:r>
          </a:p>
          <a:p>
            <a:pPr marL="342900" indent="-342900">
              <a:lnSpc>
                <a:spcPct val="95000"/>
              </a:lnSpc>
              <a:spcBef>
                <a:spcPct val="15000"/>
              </a:spcBef>
              <a:spcAft>
                <a:spcPct val="15000"/>
              </a:spcAft>
              <a:buFont typeface="Wingdings" pitchFamily="2" charset="2"/>
              <a:buNone/>
            </a:pPr>
            <a:endParaRPr lang="en-US" b="1"/>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left)">
                                      <p:cBhvr>
                                        <p:cTn id="7" dur="500"/>
                                        <p:tgtEl>
                                          <p:spTgt spid="13107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animEffect transition="in" filter="wipe(left)">
                                      <p:cBhvr>
                                        <p:cTn id="11" dur="500"/>
                                        <p:tgtEl>
                                          <p:spTgt spid="131075">
                                            <p:txEl>
                                              <p:pRg st="1" end="1"/>
                                            </p:txEl>
                                          </p:spTgt>
                                        </p:tgtEl>
                                      </p:cBhvr>
                                    </p:animEffect>
                                  </p:childTnLst>
                                </p:cTn>
                              </p:par>
                            </p:childTnLst>
                          </p:cTn>
                        </p:par>
                        <p:par>
                          <p:cTn id="12" fill="hold">
                            <p:stCondLst>
                              <p:cond delay="1000"/>
                            </p:stCondLst>
                            <p:childTnLst>
                              <p:par>
                                <p:cTn id="13" presetID="17" presetClass="entr" presetSubtype="1" fill="hold" nodeType="afterEffect">
                                  <p:stCondLst>
                                    <p:cond delay="0"/>
                                  </p:stCondLst>
                                  <p:childTnLst>
                                    <p:set>
                                      <p:cBhvr>
                                        <p:cTn id="14" dur="1" fill="hold">
                                          <p:stCondLst>
                                            <p:cond delay="0"/>
                                          </p:stCondLst>
                                        </p:cTn>
                                        <p:tgtEl>
                                          <p:spTgt spid="131076"/>
                                        </p:tgtEl>
                                        <p:attrNameLst>
                                          <p:attrName>style.visibility</p:attrName>
                                        </p:attrNameLst>
                                      </p:cBhvr>
                                      <p:to>
                                        <p:strVal val="visible"/>
                                      </p:to>
                                    </p:set>
                                    <p:anim calcmode="lin" valueType="num">
                                      <p:cBhvr>
                                        <p:cTn id="15" dur="500" fill="hold"/>
                                        <p:tgtEl>
                                          <p:spTgt spid="131076"/>
                                        </p:tgtEl>
                                        <p:attrNameLst>
                                          <p:attrName>ppt_x</p:attrName>
                                        </p:attrNameLst>
                                      </p:cBhvr>
                                      <p:tavLst>
                                        <p:tav tm="0">
                                          <p:val>
                                            <p:strVal val="#ppt_x"/>
                                          </p:val>
                                        </p:tav>
                                        <p:tav tm="100000">
                                          <p:val>
                                            <p:strVal val="#ppt_x"/>
                                          </p:val>
                                        </p:tav>
                                      </p:tavLst>
                                    </p:anim>
                                    <p:anim calcmode="lin" valueType="num">
                                      <p:cBhvr>
                                        <p:cTn id="16" dur="500" fill="hold"/>
                                        <p:tgtEl>
                                          <p:spTgt spid="131076"/>
                                        </p:tgtEl>
                                        <p:attrNameLst>
                                          <p:attrName>ppt_y</p:attrName>
                                        </p:attrNameLst>
                                      </p:cBhvr>
                                      <p:tavLst>
                                        <p:tav tm="0">
                                          <p:val>
                                            <p:strVal val="#ppt_y-#ppt_h/2"/>
                                          </p:val>
                                        </p:tav>
                                        <p:tav tm="100000">
                                          <p:val>
                                            <p:strVal val="#ppt_y"/>
                                          </p:val>
                                        </p:tav>
                                      </p:tavLst>
                                    </p:anim>
                                    <p:anim calcmode="lin" valueType="num">
                                      <p:cBhvr>
                                        <p:cTn id="17" dur="500" fill="hold"/>
                                        <p:tgtEl>
                                          <p:spTgt spid="131076"/>
                                        </p:tgtEl>
                                        <p:attrNameLst>
                                          <p:attrName>ppt_w</p:attrName>
                                        </p:attrNameLst>
                                      </p:cBhvr>
                                      <p:tavLst>
                                        <p:tav tm="0">
                                          <p:val>
                                            <p:strVal val="#ppt_w"/>
                                          </p:val>
                                        </p:tav>
                                        <p:tav tm="100000">
                                          <p:val>
                                            <p:strVal val="#ppt_w"/>
                                          </p:val>
                                        </p:tav>
                                      </p:tavLst>
                                    </p:anim>
                                    <p:anim calcmode="lin" valueType="num">
                                      <p:cBhvr>
                                        <p:cTn id="18" dur="500" fill="hold"/>
                                        <p:tgtEl>
                                          <p:spTgt spid="131076"/>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1077">
                                            <p:txEl>
                                              <p:pRg st="0" end="0"/>
                                            </p:txEl>
                                          </p:spTgt>
                                        </p:tgtEl>
                                        <p:attrNameLst>
                                          <p:attrName>style.visibility</p:attrName>
                                        </p:attrNameLst>
                                      </p:cBhvr>
                                      <p:to>
                                        <p:strVal val="visible"/>
                                      </p:to>
                                    </p:set>
                                    <p:animEffect transition="in" filter="wipe(left)">
                                      <p:cBhvr>
                                        <p:cTn id="22" dur="500"/>
                                        <p:tgtEl>
                                          <p:spTgt spid="13107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1077">
                                            <p:txEl>
                                              <p:pRg st="1" end="1"/>
                                            </p:txEl>
                                          </p:spTgt>
                                        </p:tgtEl>
                                        <p:attrNameLst>
                                          <p:attrName>style.visibility</p:attrName>
                                        </p:attrNameLst>
                                      </p:cBhvr>
                                      <p:to>
                                        <p:strVal val="visible"/>
                                      </p:to>
                                    </p:set>
                                    <p:animEffect transition="in" filter="wipe(left)">
                                      <p:cBhvr>
                                        <p:cTn id="26" dur="500"/>
                                        <p:tgtEl>
                                          <p:spTgt spid="1310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advAuto="0"/>
      <p:bldP spid="131077"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z="2800" smtClean="0">
                <a:latin typeface="Arial Black" pitchFamily="34" charset="0"/>
              </a:rPr>
              <a:t>GDP thực và GDP danh nghĩa</a:t>
            </a:r>
          </a:p>
        </p:txBody>
      </p:sp>
      <p:pic>
        <p:nvPicPr>
          <p:cNvPr id="147460" name="Picture 4"/>
          <p:cNvPicPr>
            <a:picLocks noChangeAspect="1" noChangeArrowheads="1"/>
          </p:cNvPicPr>
          <p:nvPr/>
        </p:nvPicPr>
        <p:blipFill>
          <a:blip r:embed="rId2" cstate="print"/>
          <a:srcRect/>
          <a:stretch>
            <a:fillRect/>
          </a:stretch>
        </p:blipFill>
        <p:spPr bwMode="auto">
          <a:xfrm>
            <a:off x="3429000" y="1600200"/>
            <a:ext cx="5334000" cy="4292600"/>
          </a:xfrm>
          <a:prstGeom prst="rect">
            <a:avLst/>
          </a:prstGeom>
          <a:noFill/>
          <a:ln w="9525" algn="ctr">
            <a:noFill/>
            <a:miter lim="800000"/>
            <a:headEnd/>
            <a:tailEnd/>
          </a:ln>
        </p:spPr>
      </p:pic>
      <p:sp>
        <p:nvSpPr>
          <p:cNvPr id="147463" name="Text Box 7"/>
          <p:cNvSpPr txBox="1">
            <a:spLocks noChangeArrowheads="1"/>
          </p:cNvSpPr>
          <p:nvPr/>
        </p:nvSpPr>
        <p:spPr bwMode="auto">
          <a:xfrm>
            <a:off x="990600" y="1981200"/>
            <a:ext cx="2514600" cy="584200"/>
          </a:xfrm>
          <a:prstGeom prst="rect">
            <a:avLst/>
          </a:prstGeom>
          <a:solidFill>
            <a:schemeClr val="bg1"/>
          </a:solidFill>
          <a:ln w="9525" algn="ctr">
            <a:noFill/>
            <a:miter lim="800000"/>
            <a:headEnd/>
            <a:tailEnd/>
          </a:ln>
        </p:spPr>
        <p:txBody>
          <a:bodyPr>
            <a:spAutoFit/>
          </a:bodyPr>
          <a:lstStyle/>
          <a:p>
            <a:pPr>
              <a:spcBef>
                <a:spcPct val="0"/>
              </a:spcBef>
            </a:pPr>
            <a:r>
              <a:rPr lang="en-US" sz="1600" b="1" i="1">
                <a:solidFill>
                  <a:schemeClr val="tx2"/>
                </a:solidFill>
              </a:rPr>
              <a:t>Tốc độ tăng trưởng của Mỹ từ 1960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63"/>
                                        </p:tgtEl>
                                        <p:attrNameLst>
                                          <p:attrName>style.visibility</p:attrName>
                                        </p:attrNameLst>
                                      </p:cBhvr>
                                      <p:to>
                                        <p:strVal val="visible"/>
                                      </p:to>
                                    </p:set>
                                    <p:animEffect transition="in" filter="wipe(left)">
                                      <p:cBhvr>
                                        <p:cTn id="7" dur="500"/>
                                        <p:tgtEl>
                                          <p:spTgt spid="14746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7460"/>
                                        </p:tgtEl>
                                        <p:attrNameLst>
                                          <p:attrName>style.visibility</p:attrName>
                                        </p:attrNameLst>
                                      </p:cBhvr>
                                      <p:to>
                                        <p:strVal val="visible"/>
                                      </p:to>
                                    </p:set>
                                    <p:animEffect transition="in" filter="wipe(left)">
                                      <p:cBhvr>
                                        <p:cTn id="11"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lstStyle/>
          <a:p>
            <a:r>
              <a:rPr lang="vi-VN" sz="3600" b="1" smtClean="0">
                <a:latin typeface="Times New Roman" pitchFamily="18" charset="0"/>
                <a:cs typeface="Times New Roman" pitchFamily="18" charset="0"/>
              </a:rPr>
              <a:t>Một số nhược điểm trong </a:t>
            </a:r>
            <a:r>
              <a:rPr lang="en-US" sz="3600" b="1" smtClean="0">
                <a:latin typeface="Times New Roman" pitchFamily="18" charset="0"/>
                <a:cs typeface="Times New Roman" pitchFamily="18" charset="0"/>
              </a:rPr>
              <a:t>tính GDP</a:t>
            </a:r>
          </a:p>
        </p:txBody>
      </p:sp>
      <p:sp>
        <p:nvSpPr>
          <p:cNvPr id="35843" name="Content Placeholder 5"/>
          <p:cNvSpPr>
            <a:spLocks noGrp="1"/>
          </p:cNvSpPr>
          <p:nvPr>
            <p:ph idx="1"/>
          </p:nvPr>
        </p:nvSpPr>
        <p:spPr>
          <a:xfrm>
            <a:off x="838200" y="1600200"/>
            <a:ext cx="8077200" cy="4495800"/>
          </a:xfrm>
        </p:spPr>
        <p:txBody>
          <a:bodyPr/>
          <a:lstStyle/>
          <a:p>
            <a:pPr>
              <a:spcBef>
                <a:spcPts val="1800"/>
              </a:spcBef>
            </a:pPr>
            <a:r>
              <a:rPr lang="vi-VN" smtClean="0">
                <a:solidFill>
                  <a:schemeClr val="tx1"/>
                </a:solidFill>
                <a:latin typeface="Arial" charset="0"/>
                <a:cs typeface="Arial" charset="0"/>
              </a:rPr>
              <a:t>Không tính đến những giao dịch phi thị trường</a:t>
            </a:r>
          </a:p>
          <a:p>
            <a:pPr>
              <a:spcBef>
                <a:spcPts val="1800"/>
              </a:spcBef>
            </a:pPr>
            <a:r>
              <a:rPr lang="vi-VN" smtClean="0">
                <a:solidFill>
                  <a:schemeClr val="tx1"/>
                </a:solidFill>
                <a:latin typeface="Arial" charset="0"/>
                <a:cs typeface="Arial" charset="0"/>
              </a:rPr>
              <a:t>Không tín đến thời gian nghỉ ngơi</a:t>
            </a:r>
          </a:p>
          <a:p>
            <a:pPr>
              <a:spcBef>
                <a:spcPts val="1800"/>
              </a:spcBef>
            </a:pPr>
            <a:r>
              <a:rPr lang="vi-VN" smtClean="0">
                <a:solidFill>
                  <a:schemeClr val="tx1"/>
                </a:solidFill>
                <a:latin typeface="Arial" charset="0"/>
                <a:cs typeface="Arial" charset="0"/>
              </a:rPr>
              <a:t>Không phản ánh trong chất lượng sản phẩm</a:t>
            </a:r>
          </a:p>
          <a:p>
            <a:pPr>
              <a:spcBef>
                <a:spcPts val="1800"/>
              </a:spcBef>
            </a:pPr>
            <a:r>
              <a:rPr lang="vi-VN" smtClean="0">
                <a:solidFill>
                  <a:schemeClr val="tx1"/>
                </a:solidFill>
                <a:latin typeface="Arial" charset="0"/>
                <a:cs typeface="Arial" charset="0"/>
              </a:rPr>
              <a:t>Không phản ánh cơ cấu sản phẩm</a:t>
            </a:r>
          </a:p>
          <a:p>
            <a:pPr>
              <a:spcBef>
                <a:spcPts val="1800"/>
              </a:spcBef>
            </a:pPr>
            <a:r>
              <a:rPr lang="vi-VN" smtClean="0">
                <a:solidFill>
                  <a:schemeClr val="tx1"/>
                </a:solidFill>
                <a:latin typeface="Arial" charset="0"/>
                <a:cs typeface="Arial" charset="0"/>
              </a:rPr>
              <a:t>Không phản ánh các ảnh hưởng của môi trường</a:t>
            </a:r>
          </a:p>
          <a:p>
            <a:pPr>
              <a:spcBef>
                <a:spcPts val="1800"/>
              </a:spcBef>
            </a:pPr>
            <a:r>
              <a:rPr lang="en-US" smtClean="0">
                <a:solidFill>
                  <a:schemeClr val="tx1"/>
                </a:solidFill>
                <a:latin typeface="Arial" charset="0"/>
                <a:cs typeface="Arial" charset="0"/>
              </a:rPr>
              <a:t>Không phản ánh nền kinh tế ngầm.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4"/>
          <p:cNvSpPr>
            <a:spLocks noGrp="1"/>
          </p:cNvSpPr>
          <p:nvPr>
            <p:ph type="sldNum" sz="quarter" idx="4294967295"/>
          </p:nvPr>
        </p:nvSpPr>
        <p:spPr>
          <a:xfrm>
            <a:off x="8001000" y="6553200"/>
            <a:ext cx="1143000" cy="304800"/>
          </a:xfrm>
          <a:prstGeom prst="rect">
            <a:avLst/>
          </a:prstGeom>
        </p:spPr>
        <p:txBody>
          <a:bodyPr/>
          <a:lstStyle/>
          <a:p>
            <a:fld id="{A3DB1218-64E1-461B-A6C6-E24C2F47FCA4}" type="slidenum">
              <a:rPr lang="en-US" smtClean="0"/>
              <a:pPr/>
              <a:t>24</a:t>
            </a:fld>
            <a:r>
              <a:rPr lang="en-US" smtClean="0"/>
              <a:t> of 27</a:t>
            </a:r>
          </a:p>
        </p:txBody>
      </p:sp>
      <p:sp>
        <p:nvSpPr>
          <p:cNvPr id="35844" name="Rectangle 2"/>
          <p:cNvSpPr>
            <a:spLocks noGrp="1" noChangeArrowheads="1"/>
          </p:cNvSpPr>
          <p:nvPr>
            <p:ph type="title"/>
          </p:nvPr>
        </p:nvSpPr>
        <p:spPr>
          <a:xfrm>
            <a:off x="1066800" y="0"/>
            <a:ext cx="7543800" cy="762000"/>
          </a:xfrm>
        </p:spPr>
        <p:txBody>
          <a:bodyPr/>
          <a:lstStyle/>
          <a:p>
            <a:pPr>
              <a:defRPr/>
            </a:pPr>
            <a:r>
              <a:rPr lang="en-US" sz="2800" err="1" smtClean="0">
                <a:solidFill>
                  <a:schemeClr val="accent6">
                    <a:lumMod val="75000"/>
                  </a:schemeClr>
                </a:solidFill>
              </a:rPr>
              <a:t>Các</a:t>
            </a:r>
            <a:r>
              <a:rPr lang="en-US" sz="2800" smtClean="0">
                <a:solidFill>
                  <a:schemeClr val="accent6">
                    <a:lumMod val="75000"/>
                  </a:schemeClr>
                </a:solidFill>
              </a:rPr>
              <a:t> </a:t>
            </a:r>
            <a:r>
              <a:rPr lang="en-US" sz="2800" err="1" smtClean="0">
                <a:solidFill>
                  <a:schemeClr val="accent6">
                    <a:lumMod val="75000"/>
                  </a:schemeClr>
                </a:solidFill>
              </a:rPr>
              <a:t>biến</a:t>
            </a:r>
            <a:r>
              <a:rPr lang="en-US" sz="2800" smtClean="0">
                <a:solidFill>
                  <a:schemeClr val="accent6">
                    <a:lumMod val="75000"/>
                  </a:schemeClr>
                </a:solidFill>
              </a:rPr>
              <a:t> </a:t>
            </a:r>
            <a:r>
              <a:rPr lang="en-US" sz="2800" err="1" smtClean="0">
                <a:solidFill>
                  <a:schemeClr val="accent6">
                    <a:lumMod val="75000"/>
                  </a:schemeClr>
                </a:solidFill>
              </a:rPr>
              <a:t>số</a:t>
            </a:r>
            <a:r>
              <a:rPr lang="en-US" sz="2800" smtClean="0">
                <a:solidFill>
                  <a:schemeClr val="accent6">
                    <a:lumMod val="75000"/>
                  </a:schemeClr>
                </a:solidFill>
              </a:rPr>
              <a:t> </a:t>
            </a:r>
            <a:r>
              <a:rPr lang="en-US" sz="2800" err="1" smtClean="0">
                <a:solidFill>
                  <a:schemeClr val="accent6">
                    <a:lumMod val="75000"/>
                  </a:schemeClr>
                </a:solidFill>
              </a:rPr>
              <a:t>vĩ</a:t>
            </a:r>
            <a:r>
              <a:rPr lang="en-US" sz="2800" smtClean="0">
                <a:solidFill>
                  <a:schemeClr val="accent6">
                    <a:lumMod val="75000"/>
                  </a:schemeClr>
                </a:solidFill>
              </a:rPr>
              <a:t> </a:t>
            </a:r>
            <a:r>
              <a:rPr lang="en-US" sz="2800" err="1" smtClean="0">
                <a:solidFill>
                  <a:schemeClr val="accent6">
                    <a:lumMod val="75000"/>
                  </a:schemeClr>
                </a:solidFill>
              </a:rPr>
              <a:t>mô</a:t>
            </a:r>
            <a:r>
              <a:rPr lang="en-US" sz="2800" smtClean="0">
                <a:solidFill>
                  <a:schemeClr val="accent6">
                    <a:lumMod val="75000"/>
                  </a:schemeClr>
                </a:solidFill>
              </a:rPr>
              <a:t> </a:t>
            </a:r>
            <a:r>
              <a:rPr lang="en-US" sz="2800" err="1" smtClean="0">
                <a:solidFill>
                  <a:schemeClr val="accent6">
                    <a:lumMod val="75000"/>
                  </a:schemeClr>
                </a:solidFill>
              </a:rPr>
              <a:t>chính</a:t>
            </a:r>
            <a:r>
              <a:rPr lang="en-US" sz="2800" smtClean="0">
                <a:solidFill>
                  <a:schemeClr val="accent6">
                    <a:lumMod val="75000"/>
                  </a:schemeClr>
                </a:solidFill>
              </a:rPr>
              <a:t> </a:t>
            </a:r>
            <a:r>
              <a:rPr lang="en-US" sz="2800" err="1" smtClean="0">
                <a:solidFill>
                  <a:schemeClr val="accent6">
                    <a:lumMod val="75000"/>
                  </a:schemeClr>
                </a:solidFill>
              </a:rPr>
              <a:t>yếu</a:t>
            </a:r>
            <a:r>
              <a:rPr lang="en-US" sz="2800" smtClean="0">
                <a:solidFill>
                  <a:schemeClr val="accent6">
                    <a:lumMod val="75000"/>
                  </a:schemeClr>
                </a:solidFill>
              </a:rPr>
              <a:t> </a:t>
            </a:r>
            <a:r>
              <a:rPr lang="en-US" sz="2800" err="1" smtClean="0">
                <a:solidFill>
                  <a:schemeClr val="accent6">
                    <a:lumMod val="75000"/>
                  </a:schemeClr>
                </a:solidFill>
              </a:rPr>
              <a:t>khác</a:t>
            </a:r>
            <a:endParaRPr lang="en-US" sz="2800" smtClean="0">
              <a:solidFill>
                <a:schemeClr val="accent6">
                  <a:lumMod val="75000"/>
                </a:schemeClr>
              </a:solidFill>
            </a:endParaRPr>
          </a:p>
        </p:txBody>
      </p:sp>
      <p:sp>
        <p:nvSpPr>
          <p:cNvPr id="132099" name="Rectangle 3"/>
          <p:cNvSpPr>
            <a:spLocks noGrp="1" noChangeArrowheads="1"/>
          </p:cNvSpPr>
          <p:nvPr>
            <p:ph type="body" idx="1"/>
          </p:nvPr>
        </p:nvSpPr>
        <p:spPr>
          <a:xfrm>
            <a:off x="1371600" y="1600200"/>
            <a:ext cx="6858000" cy="2895600"/>
          </a:xfrm>
        </p:spPr>
        <p:txBody>
          <a:bodyPr/>
          <a:lstStyle/>
          <a:p>
            <a:pPr marL="0" indent="0"/>
            <a:r>
              <a:rPr lang="en-US" smtClean="0">
                <a:solidFill>
                  <a:schemeClr val="tx1"/>
                </a:solidFill>
                <a:latin typeface="Arial" charset="0"/>
                <a:cs typeface="Arial" charset="0"/>
              </a:rPr>
              <a:t> Mặc dù GDP rõ ràng là biến số vĩ mô quan trọng nhất, nhưng còn hai biến số khác cũng dùng để thể hiện hiệu quả của nền kinh tế:</a:t>
            </a:r>
          </a:p>
          <a:p>
            <a:pPr marL="0" indent="0">
              <a:buFontTx/>
              <a:buNone/>
            </a:pPr>
            <a:endParaRPr lang="en-US" smtClean="0">
              <a:solidFill>
                <a:schemeClr val="tx1"/>
              </a:solidFill>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Thất nghiệp</a:t>
            </a:r>
          </a:p>
          <a:p>
            <a:pPr marL="463550" lvl="1" indent="-349250">
              <a:buClr>
                <a:srgbClr val="FF0066"/>
              </a:buClr>
              <a:buFontTx/>
              <a:buNone/>
            </a:pPr>
            <a:endParaRPr lang="en-US" b="0" smtClean="0">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Lạm phát</a:t>
            </a:r>
          </a:p>
        </p:txBody>
      </p:sp>
      <p:sp>
        <p:nvSpPr>
          <p:cNvPr id="36869" name="Text Box 6"/>
          <p:cNvSpPr txBox="1">
            <a:spLocks noChangeArrowheads="1"/>
          </p:cNvSpPr>
          <p:nvPr/>
        </p:nvSpPr>
        <p:spPr bwMode="auto">
          <a:xfrm>
            <a:off x="762000" y="228600"/>
            <a:ext cx="844550" cy="457200"/>
          </a:xfrm>
          <a:prstGeom prst="rect">
            <a:avLst/>
          </a:prstGeom>
          <a:solidFill>
            <a:srgbClr val="C8AD76">
              <a:alpha val="49019"/>
            </a:srgbClr>
          </a:solidFill>
          <a:ln w="9525" algn="ctr">
            <a:noFill/>
            <a:miter lim="800000"/>
            <a:headEnd/>
            <a:tailEnd/>
          </a:ln>
        </p:spPr>
        <p:txBody>
          <a:bodyPr>
            <a:spAutoFit/>
          </a:bodyPr>
          <a:lstStyle/>
          <a:p>
            <a:pPr algn="ctr">
              <a:spcBef>
                <a:spcPct val="0"/>
              </a:spcBef>
            </a:pPr>
            <a:r>
              <a:rPr lang="en-US">
                <a:solidFill>
                  <a:schemeClr val="bg1"/>
                </a:solidFill>
                <a:latin typeface="Arial Black" pitchFamily="34" charset="0"/>
              </a:rPr>
              <a:t>2-2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left)">
                                      <p:cBhvr>
                                        <p:cTn id="7" dur="500"/>
                                        <p:tgtEl>
                                          <p:spTgt spid="13209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099">
                                            <p:txEl>
                                              <p:pRg st="2" end="2"/>
                                            </p:txEl>
                                          </p:spTgt>
                                        </p:tgtEl>
                                        <p:attrNameLst>
                                          <p:attrName>style.visibility</p:attrName>
                                        </p:attrNameLst>
                                      </p:cBhvr>
                                      <p:to>
                                        <p:strVal val="visible"/>
                                      </p:to>
                                    </p:set>
                                    <p:animEffect transition="in" filter="wipe(left)">
                                      <p:cBhvr>
                                        <p:cTn id="11" dur="500"/>
                                        <p:tgtEl>
                                          <p:spTgt spid="132099">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2099">
                                            <p:txEl>
                                              <p:pRg st="4" end="4"/>
                                            </p:txEl>
                                          </p:spTgt>
                                        </p:tgtEl>
                                        <p:attrNameLst>
                                          <p:attrName>style.visibility</p:attrName>
                                        </p:attrNameLst>
                                      </p:cBhvr>
                                      <p:to>
                                        <p:strVal val="visible"/>
                                      </p:to>
                                    </p:set>
                                    <p:animEffect transition="in" filter="wipe(left)">
                                      <p:cBhvr>
                                        <p:cTn id="15" dur="500"/>
                                        <p:tgtEl>
                                          <p:spTgt spid="132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bldLvl="2"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762000" y="0"/>
            <a:ext cx="7543800" cy="990600"/>
          </a:xfrm>
        </p:spPr>
        <p:txBody>
          <a:bodyPr/>
          <a:lstStyle/>
          <a:p>
            <a:r>
              <a:rPr lang="en-US" sz="3200" b="1" smtClean="0">
                <a:latin typeface="Times New Roman" pitchFamily="18" charset="0"/>
                <a:cs typeface="Times New Roman" pitchFamily="18" charset="0"/>
              </a:rPr>
              <a:t>Tỷ lệ thất nghiệp</a:t>
            </a:r>
            <a:br>
              <a:rPr lang="en-US"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(The Unemployment Rate)</a:t>
            </a:r>
          </a:p>
        </p:txBody>
      </p:sp>
      <p:sp>
        <p:nvSpPr>
          <p:cNvPr id="133123" name="Rectangle 3"/>
          <p:cNvSpPr>
            <a:spLocks noGrp="1" noChangeArrowheads="1"/>
          </p:cNvSpPr>
          <p:nvPr>
            <p:ph type="body" idx="1"/>
          </p:nvPr>
        </p:nvSpPr>
        <p:spPr>
          <a:xfrm>
            <a:off x="914400" y="1600200"/>
            <a:ext cx="8001000" cy="4572000"/>
          </a:xfrm>
        </p:spPr>
        <p:txBody>
          <a:bodyPr/>
          <a:lstStyle/>
          <a:p>
            <a:r>
              <a:rPr lang="en-US" i="1" smtClean="0">
                <a:latin typeface="Arial" charset="0"/>
                <a:cs typeface="Arial" charset="0"/>
              </a:rPr>
              <a:t> </a:t>
            </a:r>
            <a:r>
              <a:rPr lang="en-US" b="1" i="1" smtClean="0">
                <a:solidFill>
                  <a:schemeClr val="tx1"/>
                </a:solidFill>
                <a:latin typeface="Arial" charset="0"/>
                <a:cs typeface="Arial" charset="0"/>
              </a:rPr>
              <a:t>Lực lượng LĐ </a:t>
            </a:r>
            <a:r>
              <a:rPr lang="en-US" i="1" smtClean="0">
                <a:solidFill>
                  <a:schemeClr val="tx1"/>
                </a:solidFill>
                <a:latin typeface="Arial" charset="0"/>
                <a:cs typeface="Arial" charset="0"/>
              </a:rPr>
              <a:t>= Hữu nghiệp + thất nghiệp</a:t>
            </a:r>
          </a:p>
          <a:p>
            <a:r>
              <a:rPr lang="en-US" b="1" i="1" smtClean="0">
                <a:solidFill>
                  <a:schemeClr val="tx1"/>
                </a:solidFill>
                <a:latin typeface="Arial" charset="0"/>
                <a:cs typeface="Arial" charset="0"/>
              </a:rPr>
              <a:t>Labor force</a:t>
            </a:r>
            <a:r>
              <a:rPr lang="en-US" smtClean="0">
                <a:solidFill>
                  <a:schemeClr val="tx1"/>
                </a:solidFill>
                <a:latin typeface="Arial" charset="0"/>
                <a:cs typeface="Arial" charset="0"/>
              </a:rPr>
              <a:t> = employment + unemployment</a:t>
            </a:r>
            <a:br>
              <a:rPr lang="en-US" smtClean="0">
                <a:solidFill>
                  <a:schemeClr val="tx1"/>
                </a:solidFill>
                <a:latin typeface="Arial" charset="0"/>
                <a:cs typeface="Arial" charset="0"/>
              </a:rPr>
            </a:br>
            <a:r>
              <a:rPr lang="en-US" smtClean="0">
                <a:solidFill>
                  <a:schemeClr val="tx1"/>
                </a:solidFill>
                <a:latin typeface="Arial" charset="0"/>
                <a:cs typeface="Arial" charset="0"/>
              </a:rPr>
              <a:t>      </a:t>
            </a:r>
            <a:r>
              <a:rPr lang="en-US" i="1" smtClean="0">
                <a:solidFill>
                  <a:schemeClr val="tx1"/>
                </a:solidFill>
                <a:latin typeface="Arial" charset="0"/>
                <a:cs typeface="Arial" charset="0"/>
              </a:rPr>
              <a:t> L            =       E            +          U</a:t>
            </a:r>
            <a:endParaRPr lang="en-US" smtClean="0">
              <a:solidFill>
                <a:schemeClr val="tx1"/>
              </a:solidFill>
              <a:latin typeface="Arial" charset="0"/>
              <a:cs typeface="Arial" charset="0"/>
            </a:endParaRPr>
          </a:p>
          <a:p>
            <a:endParaRPr lang="en-US" smtClean="0">
              <a:solidFill>
                <a:schemeClr val="tx1"/>
              </a:solidFill>
              <a:latin typeface="Arial" charset="0"/>
              <a:cs typeface="Arial" charset="0"/>
            </a:endParaRPr>
          </a:p>
          <a:p>
            <a:r>
              <a:rPr lang="en-US" b="1" i="1" smtClean="0">
                <a:solidFill>
                  <a:schemeClr val="tx1"/>
                </a:solidFill>
                <a:latin typeface="Arial" charset="0"/>
                <a:cs typeface="Arial" charset="0"/>
              </a:rPr>
              <a:t>Tỷ lệ thất nghiệp</a:t>
            </a:r>
          </a:p>
          <a:p>
            <a:r>
              <a:rPr lang="en-US" b="1" i="1" smtClean="0">
                <a:solidFill>
                  <a:schemeClr val="tx1"/>
                </a:solidFill>
                <a:latin typeface="Arial" charset="0"/>
                <a:cs typeface="Arial" charset="0"/>
              </a:rPr>
              <a:t>Unemployment rate</a:t>
            </a:r>
            <a:r>
              <a:rPr lang="en-US" smtClean="0">
                <a:solidFill>
                  <a:schemeClr val="tx1"/>
                </a:solidFill>
                <a:latin typeface="Arial" charset="0"/>
                <a:cs typeface="Arial" charset="0"/>
              </a:rPr>
              <a:t>:</a:t>
            </a:r>
          </a:p>
        </p:txBody>
      </p:sp>
      <p:graphicFrame>
        <p:nvGraphicFramePr>
          <p:cNvPr id="133124" name="Object 2"/>
          <p:cNvGraphicFramePr>
            <a:graphicFrameLocks noChangeAspect="1"/>
          </p:cNvGraphicFramePr>
          <p:nvPr/>
        </p:nvGraphicFramePr>
        <p:xfrm>
          <a:off x="5410200" y="3429000"/>
          <a:ext cx="1143000" cy="1074738"/>
        </p:xfrm>
        <a:graphic>
          <a:graphicData uri="http://schemas.openxmlformats.org/presentationml/2006/ole">
            <p:oleObj spid="_x0000_s4098" name="Microsoft Equation 3.0" r:id="rId3" imgW="419040" imgH="393480" progId="Equation.3">
              <p:embed/>
            </p:oleObj>
          </a:graphicData>
        </a:graphic>
      </p:graphicFrame>
      <p:graphicFrame>
        <p:nvGraphicFramePr>
          <p:cNvPr id="133126" name="Object 3"/>
          <p:cNvGraphicFramePr>
            <a:graphicFrameLocks noChangeAspect="1"/>
          </p:cNvGraphicFramePr>
          <p:nvPr/>
        </p:nvGraphicFramePr>
        <p:xfrm>
          <a:off x="2514600" y="4648200"/>
          <a:ext cx="4233863" cy="1031875"/>
        </p:xfrm>
        <a:graphic>
          <a:graphicData uri="http://schemas.openxmlformats.org/presentationml/2006/ole">
            <p:oleObj spid="_x0000_s4099" name="Equation" r:id="rId4" imgW="1612800" imgH="393480" progId="Equation.COEE2">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animEffect transition="in" filter="wipe(left)">
                                      <p:cBhvr>
                                        <p:cTn id="11" dur="500"/>
                                        <p:tgtEl>
                                          <p:spTgt spid="13312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3123">
                                            <p:txEl>
                                              <p:pRg st="3" end="3"/>
                                            </p:txEl>
                                          </p:spTgt>
                                        </p:tgtEl>
                                        <p:attrNameLst>
                                          <p:attrName>style.visibility</p:attrName>
                                        </p:attrNameLst>
                                      </p:cBhvr>
                                      <p:to>
                                        <p:strVal val="visible"/>
                                      </p:to>
                                    </p:set>
                                    <p:animEffect transition="in" filter="wipe(left)">
                                      <p:cBhvr>
                                        <p:cTn id="15" dur="500"/>
                                        <p:tgtEl>
                                          <p:spTgt spid="133123">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3123">
                                            <p:txEl>
                                              <p:pRg st="4" end="4"/>
                                            </p:txEl>
                                          </p:spTgt>
                                        </p:tgtEl>
                                        <p:attrNameLst>
                                          <p:attrName>style.visibility</p:attrName>
                                        </p:attrNameLst>
                                      </p:cBhvr>
                                      <p:to>
                                        <p:strVal val="visible"/>
                                      </p:to>
                                    </p:set>
                                    <p:animEffect transition="in" filter="wipe(left)">
                                      <p:cBhvr>
                                        <p:cTn id="19" dur="500"/>
                                        <p:tgtEl>
                                          <p:spTgt spid="133123">
                                            <p:txEl>
                                              <p:pRg st="4" end="4"/>
                                            </p:txEl>
                                          </p:spTgt>
                                        </p:tgtEl>
                                      </p:cBhvr>
                                    </p:animEffect>
                                  </p:childTnLst>
                                </p:cTn>
                              </p:par>
                            </p:childTnLst>
                          </p:cTn>
                        </p:par>
                        <p:par>
                          <p:cTn id="20" fill="hold">
                            <p:stCondLst>
                              <p:cond delay="2000"/>
                            </p:stCondLst>
                            <p:childTnLst>
                              <p:par>
                                <p:cTn id="21" presetID="17" presetClass="entr" presetSubtype="1" fill="hold" nodeType="afterEffect">
                                  <p:stCondLst>
                                    <p:cond delay="0"/>
                                  </p:stCondLst>
                                  <p:childTnLst>
                                    <p:set>
                                      <p:cBhvr>
                                        <p:cTn id="22" dur="1" fill="hold">
                                          <p:stCondLst>
                                            <p:cond delay="0"/>
                                          </p:stCondLst>
                                        </p:cTn>
                                        <p:tgtEl>
                                          <p:spTgt spid="133124"/>
                                        </p:tgtEl>
                                        <p:attrNameLst>
                                          <p:attrName>style.visibility</p:attrName>
                                        </p:attrNameLst>
                                      </p:cBhvr>
                                      <p:to>
                                        <p:strVal val="visible"/>
                                      </p:to>
                                    </p:set>
                                    <p:anim calcmode="lin" valueType="num">
                                      <p:cBhvr>
                                        <p:cTn id="23" dur="500" fill="hold"/>
                                        <p:tgtEl>
                                          <p:spTgt spid="133124"/>
                                        </p:tgtEl>
                                        <p:attrNameLst>
                                          <p:attrName>ppt_x</p:attrName>
                                        </p:attrNameLst>
                                      </p:cBhvr>
                                      <p:tavLst>
                                        <p:tav tm="0">
                                          <p:val>
                                            <p:strVal val="#ppt_x"/>
                                          </p:val>
                                        </p:tav>
                                        <p:tav tm="100000">
                                          <p:val>
                                            <p:strVal val="#ppt_x"/>
                                          </p:val>
                                        </p:tav>
                                      </p:tavLst>
                                    </p:anim>
                                    <p:anim calcmode="lin" valueType="num">
                                      <p:cBhvr>
                                        <p:cTn id="24" dur="500" fill="hold"/>
                                        <p:tgtEl>
                                          <p:spTgt spid="133124"/>
                                        </p:tgtEl>
                                        <p:attrNameLst>
                                          <p:attrName>ppt_y</p:attrName>
                                        </p:attrNameLst>
                                      </p:cBhvr>
                                      <p:tavLst>
                                        <p:tav tm="0">
                                          <p:val>
                                            <p:strVal val="#ppt_y-#ppt_h/2"/>
                                          </p:val>
                                        </p:tav>
                                        <p:tav tm="100000">
                                          <p:val>
                                            <p:strVal val="#ppt_y"/>
                                          </p:val>
                                        </p:tav>
                                      </p:tavLst>
                                    </p:anim>
                                    <p:anim calcmode="lin" valueType="num">
                                      <p:cBhvr>
                                        <p:cTn id="25" dur="500" fill="hold"/>
                                        <p:tgtEl>
                                          <p:spTgt spid="133124"/>
                                        </p:tgtEl>
                                        <p:attrNameLst>
                                          <p:attrName>ppt_w</p:attrName>
                                        </p:attrNameLst>
                                      </p:cBhvr>
                                      <p:tavLst>
                                        <p:tav tm="0">
                                          <p:val>
                                            <p:strVal val="#ppt_w"/>
                                          </p:val>
                                        </p:tav>
                                        <p:tav tm="100000">
                                          <p:val>
                                            <p:strVal val="#ppt_w"/>
                                          </p:val>
                                        </p:tav>
                                      </p:tavLst>
                                    </p:anim>
                                    <p:anim calcmode="lin" valueType="num">
                                      <p:cBhvr>
                                        <p:cTn id="26" dur="500" fill="hold"/>
                                        <p:tgtEl>
                                          <p:spTgt spid="133124"/>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17" presetClass="entr" presetSubtype="1" fill="hold" nodeType="afterEffect">
                                  <p:stCondLst>
                                    <p:cond delay="0"/>
                                  </p:stCondLst>
                                  <p:childTnLst>
                                    <p:set>
                                      <p:cBhvr>
                                        <p:cTn id="29" dur="1" fill="hold">
                                          <p:stCondLst>
                                            <p:cond delay="0"/>
                                          </p:stCondLst>
                                        </p:cTn>
                                        <p:tgtEl>
                                          <p:spTgt spid="133126"/>
                                        </p:tgtEl>
                                        <p:attrNameLst>
                                          <p:attrName>style.visibility</p:attrName>
                                        </p:attrNameLst>
                                      </p:cBhvr>
                                      <p:to>
                                        <p:strVal val="visible"/>
                                      </p:to>
                                    </p:set>
                                    <p:anim calcmode="lin" valueType="num">
                                      <p:cBhvr>
                                        <p:cTn id="30" dur="500" fill="hold"/>
                                        <p:tgtEl>
                                          <p:spTgt spid="133126"/>
                                        </p:tgtEl>
                                        <p:attrNameLst>
                                          <p:attrName>ppt_x</p:attrName>
                                        </p:attrNameLst>
                                      </p:cBhvr>
                                      <p:tavLst>
                                        <p:tav tm="0">
                                          <p:val>
                                            <p:strVal val="#ppt_x"/>
                                          </p:val>
                                        </p:tav>
                                        <p:tav tm="100000">
                                          <p:val>
                                            <p:strVal val="#ppt_x"/>
                                          </p:val>
                                        </p:tav>
                                      </p:tavLst>
                                    </p:anim>
                                    <p:anim calcmode="lin" valueType="num">
                                      <p:cBhvr>
                                        <p:cTn id="31" dur="500" fill="hold"/>
                                        <p:tgtEl>
                                          <p:spTgt spid="133126"/>
                                        </p:tgtEl>
                                        <p:attrNameLst>
                                          <p:attrName>ppt_y</p:attrName>
                                        </p:attrNameLst>
                                      </p:cBhvr>
                                      <p:tavLst>
                                        <p:tav tm="0">
                                          <p:val>
                                            <p:strVal val="#ppt_y-#ppt_h/2"/>
                                          </p:val>
                                        </p:tav>
                                        <p:tav tm="100000">
                                          <p:val>
                                            <p:strVal val="#ppt_y"/>
                                          </p:val>
                                        </p:tav>
                                      </p:tavLst>
                                    </p:anim>
                                    <p:anim calcmode="lin" valueType="num">
                                      <p:cBhvr>
                                        <p:cTn id="32" dur="500" fill="hold"/>
                                        <p:tgtEl>
                                          <p:spTgt spid="133126"/>
                                        </p:tgtEl>
                                        <p:attrNameLst>
                                          <p:attrName>ppt_w</p:attrName>
                                        </p:attrNameLst>
                                      </p:cBhvr>
                                      <p:tavLst>
                                        <p:tav tm="0">
                                          <p:val>
                                            <p:strVal val="#ppt_w"/>
                                          </p:val>
                                        </p:tav>
                                        <p:tav tm="100000">
                                          <p:val>
                                            <p:strVal val="#ppt_w"/>
                                          </p:val>
                                        </p:tav>
                                      </p:tavLst>
                                    </p:anim>
                                    <p:anim calcmode="lin" valueType="num">
                                      <p:cBhvr>
                                        <p:cTn id="33" dur="500" fill="hold"/>
                                        <p:tgtEl>
                                          <p:spTgt spid="1331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3"/>
          <p:cNvSpPr>
            <a:spLocks noGrp="1" noChangeArrowheads="1"/>
          </p:cNvSpPr>
          <p:nvPr>
            <p:ph type="body" idx="1"/>
          </p:nvPr>
        </p:nvSpPr>
        <p:spPr>
          <a:xfrm>
            <a:off x="1371600" y="1600200"/>
            <a:ext cx="6858000" cy="4306888"/>
          </a:xfrm>
        </p:spPr>
        <p:txBody>
          <a:bodyPr/>
          <a:lstStyle/>
          <a:p>
            <a:pPr marL="0" indent="0"/>
            <a:r>
              <a:rPr lang="en-US" b="1" smtClean="0">
                <a:solidFill>
                  <a:schemeClr val="tx1"/>
                </a:solidFill>
                <a:latin typeface="Arial" charset="0"/>
                <a:cs typeface="Arial" charset="0"/>
              </a:rPr>
              <a:t> </a:t>
            </a:r>
            <a:r>
              <a:rPr lang="en-US" smtClean="0">
                <a:solidFill>
                  <a:schemeClr val="tx1"/>
                </a:solidFill>
                <a:latin typeface="Arial" charset="0"/>
                <a:cs typeface="Arial" charset="0"/>
              </a:rPr>
              <a:t>Điều tra dân số được dùng để tính tỷ lệ thất nghiệp.</a:t>
            </a:r>
            <a:endParaRPr lang="en-US" b="1" i="1" smtClean="0">
              <a:solidFill>
                <a:schemeClr val="tx1"/>
              </a:solidFill>
              <a:latin typeface="Arial" charset="0"/>
              <a:cs typeface="Arial" charset="0"/>
            </a:endParaRPr>
          </a:p>
          <a:p>
            <a:pPr marL="0" indent="0"/>
            <a:r>
              <a:rPr lang="en-US" smtClean="0">
                <a:solidFill>
                  <a:schemeClr val="tx1"/>
                </a:solidFill>
                <a:latin typeface="Arial" charset="0"/>
                <a:cs typeface="Arial" charset="0"/>
              </a:rPr>
              <a:t> Chỉ có những người đang tìm kiếm việc làm mới được tính là thất nghiệp. Những người đang khoogn làm việc và không tìm việc thì </a:t>
            </a:r>
            <a:r>
              <a:rPr lang="en-US" b="1" smtClean="0">
                <a:solidFill>
                  <a:schemeClr val="tx1"/>
                </a:solidFill>
                <a:latin typeface="Arial" charset="0"/>
                <a:cs typeface="Arial" charset="0"/>
              </a:rPr>
              <a:t>không được tính vào lực lượng lao động</a:t>
            </a:r>
            <a:r>
              <a:rPr lang="en-US" smtClean="0">
                <a:solidFill>
                  <a:schemeClr val="tx1"/>
                </a:solidFill>
                <a:latin typeface="Arial" charset="0"/>
                <a:cs typeface="Arial" charset="0"/>
              </a:rPr>
              <a:t>.</a:t>
            </a:r>
          </a:p>
          <a:p>
            <a:pPr marL="0" indent="0">
              <a:buFontTx/>
              <a:buNone/>
            </a:pPr>
            <a:r>
              <a:rPr lang="en-US" smtClean="0">
                <a:solidFill>
                  <a:schemeClr val="tx1"/>
                </a:solidFill>
                <a:latin typeface="Arial" charset="0"/>
                <a:cs typeface="Arial" charset="0"/>
              </a:rPr>
              <a:t/>
            </a:r>
            <a:br>
              <a:rPr lang="en-US" smtClean="0">
                <a:solidFill>
                  <a:schemeClr val="tx1"/>
                </a:solidFill>
                <a:latin typeface="Arial" charset="0"/>
                <a:cs typeface="Arial" charset="0"/>
              </a:rPr>
            </a:br>
            <a:endParaRPr lang="en-US" smtClean="0">
              <a:solidFill>
                <a:schemeClr val="tx1"/>
              </a:solidFill>
              <a:latin typeface="Arial" charset="0"/>
              <a:cs typeface="Arial" charset="0"/>
            </a:endParaRPr>
          </a:p>
        </p:txBody>
      </p:sp>
      <p:sp>
        <p:nvSpPr>
          <p:cNvPr id="5125" name="Rectangle 2"/>
          <p:cNvSpPr>
            <a:spLocks noGrp="1" noChangeArrowheads="1"/>
          </p:cNvSpPr>
          <p:nvPr>
            <p:ph type="title"/>
          </p:nvPr>
        </p:nvSpPr>
        <p:spPr/>
        <p:txBody>
          <a:bodyPr/>
          <a:lstStyle/>
          <a:p>
            <a:r>
              <a:rPr lang="en-US" sz="3600" b="1" smtClean="0">
                <a:latin typeface="Times New Roman" pitchFamily="18" charset="0"/>
                <a:cs typeface="Times New Roman" pitchFamily="18" charset="0"/>
              </a:rPr>
              <a:t>Tỷ lệ thất nghiệp</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left)">
                                      <p:cBhvr>
                                        <p:cTn id="7" dur="500"/>
                                        <p:tgtEl>
                                          <p:spTgt spid="13414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animEffect transition="in" filter="wipe(left)">
                                      <p:cBhvr>
                                        <p:cTn id="11" dur="500"/>
                                        <p:tgtEl>
                                          <p:spTgt spid="13414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animEffect transition="in" filter="wipe(left)">
                                      <p:cBhvr>
                                        <p:cTn id="15" dur="500"/>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bldLvl="2"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z="2800" b="1" smtClean="0">
                <a:latin typeface="Times New Roman" pitchFamily="18" charset="0"/>
                <a:cs typeface="Times New Roman" pitchFamily="18" charset="0"/>
              </a:rPr>
              <a:t>Tỷ lệ thất nghiệp</a:t>
            </a:r>
            <a:endParaRPr lang="en-US" sz="2800" smtClean="0"/>
          </a:p>
        </p:txBody>
      </p:sp>
      <p:sp>
        <p:nvSpPr>
          <p:cNvPr id="136195" name="Rectangle 3"/>
          <p:cNvSpPr>
            <a:spLocks noChangeArrowheads="1"/>
          </p:cNvSpPr>
          <p:nvPr/>
        </p:nvSpPr>
        <p:spPr bwMode="auto">
          <a:xfrm>
            <a:off x="990600" y="2590800"/>
            <a:ext cx="2819400" cy="1828800"/>
          </a:xfrm>
          <a:prstGeom prst="rect">
            <a:avLst/>
          </a:prstGeom>
          <a:solidFill>
            <a:schemeClr val="bg1"/>
          </a:solidFill>
          <a:ln w="9525">
            <a:noFill/>
            <a:miter lim="800000"/>
            <a:headEnd/>
            <a:tailEnd/>
          </a:ln>
        </p:spPr>
        <p:txBody>
          <a:bodyPr/>
          <a:lstStyle/>
          <a:p>
            <a:pPr>
              <a:lnSpc>
                <a:spcPct val="95000"/>
              </a:lnSpc>
              <a:spcBef>
                <a:spcPct val="15000"/>
              </a:spcBef>
              <a:spcAft>
                <a:spcPct val="15000"/>
              </a:spcAft>
              <a:buFont typeface="Wingdings" pitchFamily="2" charset="2"/>
              <a:buNone/>
            </a:pPr>
            <a:r>
              <a:rPr lang="en-US" sz="2000">
                <a:latin typeface="Arial Narrow" pitchFamily="34" charset="0"/>
              </a:rPr>
              <a:t>Từ 1960, tỷ lệ thất nghiệp tại Mỹ dao động trong khoảng 3 đến 10%, nó giảm đi khi kinh tế tăng trưởng và tăng lên trong giai đoạn kinh tế suy thoái.</a:t>
            </a:r>
          </a:p>
        </p:txBody>
      </p:sp>
      <p:sp>
        <p:nvSpPr>
          <p:cNvPr id="136197" name="Rectangle 5"/>
          <p:cNvSpPr>
            <a:spLocks noChangeArrowheads="1"/>
          </p:cNvSpPr>
          <p:nvPr/>
        </p:nvSpPr>
        <p:spPr bwMode="auto">
          <a:xfrm>
            <a:off x="990600" y="1981200"/>
            <a:ext cx="2819400" cy="609600"/>
          </a:xfrm>
          <a:prstGeom prst="rect">
            <a:avLst/>
          </a:prstGeom>
          <a:solidFill>
            <a:schemeClr val="bg1"/>
          </a:solidFill>
          <a:ln w="9525">
            <a:noFill/>
            <a:miter lim="800000"/>
            <a:headEnd/>
            <a:tailEnd/>
          </a:ln>
        </p:spPr>
        <p:txBody>
          <a:bodyPr/>
          <a:lstStyle/>
          <a:p>
            <a:pPr>
              <a:lnSpc>
                <a:spcPct val="95000"/>
              </a:lnSpc>
              <a:spcBef>
                <a:spcPct val="15000"/>
              </a:spcBef>
              <a:spcAft>
                <a:spcPct val="15000"/>
              </a:spcAft>
              <a:buClr>
                <a:srgbClr val="003300"/>
              </a:buClr>
              <a:buFont typeface="Wingdings" pitchFamily="2" charset="2"/>
              <a:buNone/>
            </a:pPr>
            <a:r>
              <a:rPr lang="en-US" sz="1800" b="1" i="1"/>
              <a:t>Tỷ lệ TN tại Mỹ từ 1960.</a:t>
            </a:r>
          </a:p>
        </p:txBody>
      </p:sp>
      <p:pic>
        <p:nvPicPr>
          <p:cNvPr id="136198" name="Picture 6"/>
          <p:cNvPicPr>
            <a:picLocks noChangeAspect="1" noChangeArrowheads="1"/>
          </p:cNvPicPr>
          <p:nvPr/>
        </p:nvPicPr>
        <p:blipFill>
          <a:blip r:embed="rId2" cstate="print"/>
          <a:srcRect/>
          <a:stretch>
            <a:fillRect/>
          </a:stretch>
        </p:blipFill>
        <p:spPr bwMode="auto">
          <a:xfrm>
            <a:off x="3810000" y="1600200"/>
            <a:ext cx="5257800" cy="4367213"/>
          </a:xfrm>
          <a:prstGeom prst="rect">
            <a:avLst/>
          </a:prstGeom>
          <a:noFill/>
          <a:ln w="9525" algn="ctr">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500"/>
                                        <p:tgtEl>
                                          <p:spTgt spid="1361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6195"/>
                                        </p:tgtEl>
                                        <p:attrNameLst>
                                          <p:attrName>style.visibility</p:attrName>
                                        </p:attrNameLst>
                                      </p:cBhvr>
                                      <p:to>
                                        <p:strVal val="visible"/>
                                      </p:to>
                                    </p:set>
                                    <p:animEffect transition="in" filter="wipe(left)">
                                      <p:cBhvr>
                                        <p:cTn id="11" dur="500"/>
                                        <p:tgtEl>
                                          <p:spTgt spid="136195"/>
                                        </p:tgtEl>
                                      </p:cBhvr>
                                    </p:animEffect>
                                  </p:childTnLst>
                                </p:cTn>
                              </p:par>
                              <p:par>
                                <p:cTn id="12" presetID="22" presetClass="entr" presetSubtype="8" fill="hold" grpId="1" nodeType="withEffect">
                                  <p:stCondLst>
                                    <p:cond delay="0"/>
                                  </p:stCondLst>
                                  <p:childTnLst>
                                    <p:set>
                                      <p:cBhvr>
                                        <p:cTn id="13" dur="1" fill="hold">
                                          <p:stCondLst>
                                            <p:cond delay="0"/>
                                          </p:stCondLst>
                                        </p:cTn>
                                        <p:tgtEl>
                                          <p:spTgt spid="136195"/>
                                        </p:tgtEl>
                                        <p:attrNameLst>
                                          <p:attrName>style.visibility</p:attrName>
                                        </p:attrNameLst>
                                      </p:cBhvr>
                                      <p:to>
                                        <p:strVal val="visible"/>
                                      </p:to>
                                    </p:set>
                                    <p:animEffect transition="in" filter="wipe(left)">
                                      <p:cBhvr>
                                        <p:cTn id="14" dur="500"/>
                                        <p:tgtEl>
                                          <p:spTgt spid="13619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36198"/>
                                        </p:tgtEl>
                                        <p:attrNameLst>
                                          <p:attrName>style.visibility</p:attrName>
                                        </p:attrNameLst>
                                      </p:cBhvr>
                                      <p:to>
                                        <p:strVal val="visible"/>
                                      </p:to>
                                    </p:set>
                                    <p:animEffect transition="in" filter="wipe(left)">
                                      <p:cBhvr>
                                        <p:cTn id="18" dur="5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nimBg="1"/>
      <p:bldP spid="136195" grpId="1" animBg="1"/>
      <p:bldP spid="136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8"/>
          <p:cNvSpPr>
            <a:spLocks noGrp="1" noChangeArrowheads="1"/>
          </p:cNvSpPr>
          <p:nvPr>
            <p:ph type="title"/>
          </p:nvPr>
        </p:nvSpPr>
        <p:spPr/>
        <p:txBody>
          <a:bodyPr/>
          <a:lstStyle/>
          <a:p>
            <a:r>
              <a:rPr lang="en-US" sz="2800" smtClean="0">
                <a:solidFill>
                  <a:srgbClr val="FF0066"/>
                </a:solidFill>
              </a:rPr>
              <a:t>Tại sao các nhà kinh tế quan tâm đến thất nghiệp?</a:t>
            </a:r>
          </a:p>
        </p:txBody>
      </p:sp>
      <p:sp>
        <p:nvSpPr>
          <p:cNvPr id="135177" name="Rectangle 9"/>
          <p:cNvSpPr>
            <a:spLocks noGrp="1" noChangeArrowheads="1"/>
          </p:cNvSpPr>
          <p:nvPr>
            <p:ph type="body" idx="1"/>
          </p:nvPr>
        </p:nvSpPr>
        <p:spPr>
          <a:xfrm>
            <a:off x="1371600" y="1600200"/>
            <a:ext cx="6781800" cy="3733800"/>
          </a:xfrm>
        </p:spPr>
        <p:txBody>
          <a:bodyPr/>
          <a:lstStyle/>
          <a:p>
            <a:pPr marL="0" indent="0"/>
            <a:r>
              <a:rPr lang="en-US" smtClean="0">
                <a:solidFill>
                  <a:schemeClr val="tx1"/>
                </a:solidFill>
                <a:latin typeface="Arial" charset="0"/>
                <a:cs typeface="Arial" charset="0"/>
              </a:rPr>
              <a:t> Các nhà kinh tế quan tâm đến thất nghiệp bởi hai lý do chính sau:</a:t>
            </a:r>
          </a:p>
          <a:p>
            <a:pPr marL="0" indent="0">
              <a:buFontTx/>
              <a:buNone/>
            </a:pPr>
            <a:endParaRPr lang="en-US" smtClean="0">
              <a:solidFill>
                <a:schemeClr val="tx1"/>
              </a:solidFill>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Do ảnh hưởng trực tiếp của thất nghiệp lên cuộc sống của người bị thất nghiệp.</a:t>
            </a:r>
          </a:p>
          <a:p>
            <a:pPr marL="463550" lvl="1" indent="-349250">
              <a:buClr>
                <a:srgbClr val="FF0066"/>
              </a:buClr>
              <a:buFontTx/>
              <a:buNone/>
            </a:pPr>
            <a:endParaRPr lang="en-US" b="0" smtClean="0">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Bởi vì nó chuyển tải tín hiệu về một nền kinh tế không sử dụng hiệu quả nguồn lực của mình. </a:t>
            </a:r>
          </a:p>
          <a:p>
            <a:pPr marL="463550" lvl="1" indent="-349250"/>
            <a:endParaRPr lang="en-US" b="0" smtClean="0">
              <a:latin typeface="Arial" charset="0"/>
              <a:cs typeface="Arial" charset="0"/>
            </a:endParaRPr>
          </a:p>
          <a:p>
            <a:pPr marL="463550" lvl="1" indent="-349250"/>
            <a:endParaRPr lang="en-US" b="0" smtClean="0">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5177">
                                            <p:txEl>
                                              <p:pRg st="0" end="0"/>
                                            </p:txEl>
                                          </p:spTgt>
                                        </p:tgtEl>
                                        <p:attrNameLst>
                                          <p:attrName>style.visibility</p:attrName>
                                        </p:attrNameLst>
                                      </p:cBhvr>
                                      <p:to>
                                        <p:strVal val="visible"/>
                                      </p:to>
                                    </p:set>
                                    <p:animEffect transition="in" filter="wipe(left)">
                                      <p:cBhvr>
                                        <p:cTn id="7" dur="500"/>
                                        <p:tgtEl>
                                          <p:spTgt spid="13517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177">
                                            <p:txEl>
                                              <p:pRg st="2" end="2"/>
                                            </p:txEl>
                                          </p:spTgt>
                                        </p:tgtEl>
                                        <p:attrNameLst>
                                          <p:attrName>style.visibility</p:attrName>
                                        </p:attrNameLst>
                                      </p:cBhvr>
                                      <p:to>
                                        <p:strVal val="visible"/>
                                      </p:to>
                                    </p:set>
                                    <p:animEffect transition="in" filter="wipe(left)">
                                      <p:cBhvr>
                                        <p:cTn id="11" dur="500"/>
                                        <p:tgtEl>
                                          <p:spTgt spid="135177">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177">
                                            <p:txEl>
                                              <p:pRg st="4" end="4"/>
                                            </p:txEl>
                                          </p:spTgt>
                                        </p:tgtEl>
                                        <p:attrNameLst>
                                          <p:attrName>style.visibility</p:attrName>
                                        </p:attrNameLst>
                                      </p:cBhvr>
                                      <p:to>
                                        <p:strVal val="visible"/>
                                      </p:to>
                                    </p:set>
                                    <p:animEffect transition="in" filter="wipe(left)">
                                      <p:cBhvr>
                                        <p:cTn id="15" dur="500"/>
                                        <p:tgtEl>
                                          <p:spTgt spid="1351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z="2800" smtClean="0"/>
              <a:t>Lạm phát</a:t>
            </a:r>
          </a:p>
        </p:txBody>
      </p:sp>
      <p:sp>
        <p:nvSpPr>
          <p:cNvPr id="137219" name="Rectangle 3"/>
          <p:cNvSpPr>
            <a:spLocks noGrp="1" noChangeArrowheads="1"/>
          </p:cNvSpPr>
          <p:nvPr>
            <p:ph type="body" idx="1"/>
          </p:nvPr>
        </p:nvSpPr>
        <p:spPr>
          <a:xfrm>
            <a:off x="1371600" y="1600200"/>
            <a:ext cx="6858000" cy="4495800"/>
          </a:xfrm>
        </p:spPr>
        <p:txBody>
          <a:bodyPr/>
          <a:lstStyle/>
          <a:p>
            <a:pPr marL="0" indent="0"/>
            <a:r>
              <a:rPr lang="en-US" b="1" smtClean="0">
                <a:solidFill>
                  <a:schemeClr val="tx1"/>
                </a:solidFill>
                <a:latin typeface="Arial" charset="0"/>
                <a:cs typeface="Arial" charset="0"/>
              </a:rPr>
              <a:t> Lạm phát (Inflation)</a:t>
            </a:r>
            <a:r>
              <a:rPr lang="en-US" smtClean="0">
                <a:solidFill>
                  <a:schemeClr val="tx1"/>
                </a:solidFill>
                <a:latin typeface="Arial" charset="0"/>
                <a:cs typeface="Arial" charset="0"/>
              </a:rPr>
              <a:t> là việc tăng lên một cách vững bền trong mức giá chung</a:t>
            </a:r>
            <a:r>
              <a:rPr lang="en-US" b="1" smtClean="0">
                <a:solidFill>
                  <a:schemeClr val="tx1"/>
                </a:solidFill>
                <a:latin typeface="Arial" charset="0"/>
                <a:cs typeface="Arial" charset="0"/>
              </a:rPr>
              <a:t>.</a:t>
            </a:r>
            <a:br>
              <a:rPr lang="en-US" b="1" smtClean="0">
                <a:solidFill>
                  <a:schemeClr val="tx1"/>
                </a:solidFill>
                <a:latin typeface="Arial" charset="0"/>
                <a:cs typeface="Arial" charset="0"/>
              </a:rPr>
            </a:br>
            <a:endParaRPr lang="en-US" b="1" smtClean="0">
              <a:solidFill>
                <a:schemeClr val="tx1"/>
              </a:solidFill>
              <a:latin typeface="Arial" charset="0"/>
              <a:cs typeface="Arial" charset="0"/>
            </a:endParaRPr>
          </a:p>
          <a:p>
            <a:pPr marL="0" indent="0"/>
            <a:r>
              <a:rPr lang="en-US" smtClean="0">
                <a:solidFill>
                  <a:schemeClr val="tx1"/>
                </a:solidFill>
                <a:latin typeface="Arial" charset="0"/>
                <a:cs typeface="Arial" charset="0"/>
              </a:rPr>
              <a:t> Mức độ lạm phát (</a:t>
            </a:r>
            <a:r>
              <a:rPr lang="en-US" b="1" smtClean="0">
                <a:solidFill>
                  <a:schemeClr val="tx1"/>
                </a:solidFill>
                <a:latin typeface="Arial" charset="0"/>
                <a:cs typeface="Arial" charset="0"/>
              </a:rPr>
              <a:t>inflation rate</a:t>
            </a:r>
            <a:r>
              <a:rPr lang="en-US" smtClean="0">
                <a:solidFill>
                  <a:schemeClr val="tx1"/>
                </a:solidFill>
                <a:latin typeface="Arial" charset="0"/>
                <a:cs typeface="Arial" charset="0"/>
              </a:rPr>
              <a:t>) là mức tăng lên của mức giá. (Ngược lại giảm phát (</a:t>
            </a:r>
            <a:r>
              <a:rPr lang="en-US" b="1" smtClean="0">
                <a:solidFill>
                  <a:schemeClr val="tx1"/>
                </a:solidFill>
                <a:latin typeface="Arial" charset="0"/>
                <a:cs typeface="Arial" charset="0"/>
              </a:rPr>
              <a:t>Deflation rate</a:t>
            </a:r>
            <a:r>
              <a:rPr lang="en-US" smtClean="0">
                <a:solidFill>
                  <a:schemeClr val="tx1"/>
                </a:solidFill>
                <a:latin typeface="Arial" charset="0"/>
                <a:cs typeface="Arial" charset="0"/>
              </a:rPr>
              <a:t>) là sự giảm đi liên tục của mức giá. Nó tương ứng với mức lạm phát âm). Giảm phát rất ít khi xảy ra. Trong thập niên 60 tình trạng giảm phát đã từng xuất hiện ở Nhật Bản.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7219">
                                            <p:txEl>
                                              <p:pRg st="1" end="1"/>
                                            </p:txEl>
                                          </p:spTgt>
                                        </p:tgtEl>
                                        <p:attrNameLst>
                                          <p:attrName>style.visibility</p:attrName>
                                        </p:attrNameLst>
                                      </p:cBhvr>
                                      <p:to>
                                        <p:strVal val="visible"/>
                                      </p:to>
                                    </p:set>
                                    <p:animEffect transition="in" filter="wipe(left)">
                                      <p:cBhvr>
                                        <p:cTn id="11"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bldLvl="2"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r>
              <a:rPr lang="en-US" smtClean="0"/>
              <a:t>Các chỉ tiêu kinh tế vĩ mô</a:t>
            </a:r>
          </a:p>
        </p:txBody>
      </p:sp>
      <p:sp>
        <p:nvSpPr>
          <p:cNvPr id="6150" name="Rectangle 6"/>
          <p:cNvSpPr>
            <a:spLocks noGrp="1" noChangeArrowheads="1"/>
          </p:cNvSpPr>
          <p:nvPr>
            <p:ph type="body" idx="1"/>
          </p:nvPr>
        </p:nvSpPr>
        <p:spPr>
          <a:xfrm>
            <a:off x="1143000" y="1219200"/>
            <a:ext cx="7162800" cy="5334000"/>
          </a:xfrm>
        </p:spPr>
        <p:txBody>
          <a:bodyPr/>
          <a:lstStyle/>
          <a:p>
            <a:pPr>
              <a:spcBef>
                <a:spcPts val="1200"/>
              </a:spcBef>
              <a:buClr>
                <a:schemeClr val="tx1"/>
              </a:buClr>
            </a:pPr>
            <a:r>
              <a:rPr lang="en-US" i="1" smtClean="0">
                <a:solidFill>
                  <a:schemeClr val="accent2"/>
                </a:solidFill>
                <a:latin typeface="Arial" charset="0"/>
                <a:cs typeface="Arial" charset="0"/>
              </a:rPr>
              <a:t>Sản lượng (Output)</a:t>
            </a:r>
            <a:r>
              <a:rPr lang="en-US" smtClean="0">
                <a:latin typeface="Arial" charset="0"/>
                <a:cs typeface="Arial" charset="0"/>
              </a:rPr>
              <a:t> - tổng số lượng hàng hóa và dịch vụ được sản xuất ra (GDP thực).</a:t>
            </a:r>
          </a:p>
          <a:p>
            <a:pPr>
              <a:spcBef>
                <a:spcPts val="1200"/>
              </a:spcBef>
              <a:buClr>
                <a:schemeClr val="tx1"/>
              </a:buClr>
            </a:pPr>
            <a:r>
              <a:rPr lang="en-US" i="1" smtClean="0">
                <a:solidFill>
                  <a:schemeClr val="accent2"/>
                </a:solidFill>
                <a:latin typeface="Arial" charset="0"/>
                <a:cs typeface="Arial" charset="0"/>
              </a:rPr>
              <a:t>Công ăn việc làm (Jobs)-</a:t>
            </a:r>
            <a:r>
              <a:rPr lang="en-US" smtClean="0">
                <a:latin typeface="Arial" charset="0"/>
                <a:cs typeface="Arial" charset="0"/>
              </a:rPr>
              <a:t> Là mức hữu nghiệp và thất nghiệp.</a:t>
            </a:r>
          </a:p>
          <a:p>
            <a:pPr>
              <a:spcBef>
                <a:spcPts val="1200"/>
              </a:spcBef>
              <a:buClr>
                <a:schemeClr val="tx1"/>
              </a:buClr>
            </a:pPr>
            <a:r>
              <a:rPr lang="en-US" i="1" smtClean="0">
                <a:solidFill>
                  <a:schemeClr val="accent2"/>
                </a:solidFill>
                <a:latin typeface="Arial" charset="0"/>
                <a:cs typeface="Arial" charset="0"/>
              </a:rPr>
              <a:t>Giá cả (Prices)</a:t>
            </a:r>
            <a:r>
              <a:rPr lang="en-US" smtClean="0">
                <a:latin typeface="Arial" charset="0"/>
                <a:cs typeface="Arial" charset="0"/>
              </a:rPr>
              <a:t> – Mức giá trung bình của hàng hóa và dịch vụ.</a:t>
            </a:r>
          </a:p>
          <a:p>
            <a:pPr>
              <a:spcBef>
                <a:spcPts val="1200"/>
              </a:spcBef>
              <a:buClr>
                <a:schemeClr val="tx1"/>
              </a:buClr>
            </a:pPr>
            <a:r>
              <a:rPr lang="en-US" i="1" smtClean="0">
                <a:solidFill>
                  <a:schemeClr val="accent2"/>
                </a:solidFill>
                <a:latin typeface="Arial" charset="0"/>
                <a:cs typeface="Arial" charset="0"/>
              </a:rPr>
              <a:t>Tăng trưởng (Growth)</a:t>
            </a:r>
            <a:r>
              <a:rPr lang="en-US" smtClean="0">
                <a:latin typeface="Arial" charset="0"/>
                <a:cs typeface="Arial" charset="0"/>
              </a:rPr>
              <a:t> - Sự nở rộng khả năng sản xuất qua các năm.</a:t>
            </a:r>
          </a:p>
          <a:p>
            <a:pPr>
              <a:spcBef>
                <a:spcPts val="1200"/>
              </a:spcBef>
              <a:buClr>
                <a:schemeClr val="tx1"/>
              </a:buClr>
            </a:pPr>
            <a:r>
              <a:rPr lang="en-US" i="1" smtClean="0">
                <a:solidFill>
                  <a:schemeClr val="accent2"/>
                </a:solidFill>
                <a:latin typeface="Arial" charset="0"/>
                <a:cs typeface="Arial" charset="0"/>
              </a:rPr>
              <a:t>Cán cân quốc tế (International balances)</a:t>
            </a:r>
            <a:r>
              <a:rPr lang="en-US" smtClean="0">
                <a:latin typeface="Arial" charset="0"/>
                <a:cs typeface="Arial" charset="0"/>
              </a:rPr>
              <a:t> – giá trị quốc tế của tiền tệ, thương mại và cán cân thanh toán với các quốc gia khác</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0">
                                            <p:txEl>
                                              <p:pRg st="1" end="1"/>
                                            </p:txEl>
                                          </p:spTgt>
                                        </p:tgtEl>
                                        <p:attrNameLst>
                                          <p:attrName>style.visibility</p:attrName>
                                        </p:attrNameLst>
                                      </p:cBhvr>
                                      <p:to>
                                        <p:strVal val="visible"/>
                                      </p:to>
                                    </p:set>
                                    <p:animEffect transition="in" filter="wipe(left)">
                                      <p:cBhvr>
                                        <p:cTn id="12" dur="500"/>
                                        <p:tgtEl>
                                          <p:spTgt spid="6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0">
                                            <p:txEl>
                                              <p:pRg st="2" end="2"/>
                                            </p:txEl>
                                          </p:spTgt>
                                        </p:tgtEl>
                                        <p:attrNameLst>
                                          <p:attrName>style.visibility</p:attrName>
                                        </p:attrNameLst>
                                      </p:cBhvr>
                                      <p:to>
                                        <p:strVal val="visible"/>
                                      </p:to>
                                    </p:set>
                                    <p:animEffect transition="in" filter="wipe(left)">
                                      <p:cBhvr>
                                        <p:cTn id="17" dur="500"/>
                                        <p:tgtEl>
                                          <p:spTgt spid="6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50">
                                            <p:txEl>
                                              <p:pRg st="3" end="3"/>
                                            </p:txEl>
                                          </p:spTgt>
                                        </p:tgtEl>
                                        <p:attrNameLst>
                                          <p:attrName>style.visibility</p:attrName>
                                        </p:attrNameLst>
                                      </p:cBhvr>
                                      <p:to>
                                        <p:strVal val="visible"/>
                                      </p:to>
                                    </p:set>
                                    <p:animEffect transition="in" filter="wipe(left)">
                                      <p:cBhvr>
                                        <p:cTn id="22" dur="500"/>
                                        <p:tgtEl>
                                          <p:spTgt spid="61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50">
                                            <p:txEl>
                                              <p:pRg st="4" end="4"/>
                                            </p:txEl>
                                          </p:spTgt>
                                        </p:tgtEl>
                                        <p:attrNameLst>
                                          <p:attrName>style.visibility</p:attrName>
                                        </p:attrNameLst>
                                      </p:cBhvr>
                                      <p:to>
                                        <p:strVal val="visible"/>
                                      </p:to>
                                    </p:set>
                                    <p:animEffect transition="in" filter="wipe(left)">
                                      <p:cBhvr>
                                        <p:cTn id="27"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r>
              <a:rPr lang="en-US" sz="2800" smtClean="0">
                <a:solidFill>
                  <a:srgbClr val="FF0066"/>
                </a:solidFill>
              </a:rPr>
              <a:t>Hệ số “xì hơi” GDP (GDP Deflator)</a:t>
            </a:r>
          </a:p>
        </p:txBody>
      </p:sp>
      <p:sp>
        <p:nvSpPr>
          <p:cNvPr id="138243" name="Rectangle 3"/>
          <p:cNvSpPr>
            <a:spLocks noGrp="1" noChangeArrowheads="1"/>
          </p:cNvSpPr>
          <p:nvPr>
            <p:ph type="body" idx="1"/>
          </p:nvPr>
        </p:nvSpPr>
        <p:spPr>
          <a:xfrm>
            <a:off x="1371600" y="2819400"/>
            <a:ext cx="6858000" cy="1874838"/>
          </a:xfrm>
        </p:spPr>
        <p:txBody>
          <a:bodyPr/>
          <a:lstStyle/>
          <a:p>
            <a:pPr marL="0" indent="0"/>
            <a:r>
              <a:rPr lang="en-US" b="1" smtClean="0">
                <a:solidFill>
                  <a:schemeClr val="tx1"/>
                </a:solidFill>
                <a:latin typeface="Arial" charset="0"/>
                <a:cs typeface="Arial" charset="0"/>
              </a:rPr>
              <a:t> Hệ số xì hơi GDP</a:t>
            </a:r>
            <a:r>
              <a:rPr lang="en-US" smtClean="0">
                <a:solidFill>
                  <a:schemeClr val="tx1"/>
                </a:solidFill>
                <a:latin typeface="Arial" charset="0"/>
                <a:cs typeface="Arial" charset="0"/>
              </a:rPr>
              <a:t> is được tính theo kiểu chỉ số  - và được xác định bằng 100 tại năm gốc.</a:t>
            </a:r>
          </a:p>
          <a:p>
            <a:pPr marL="0" indent="0"/>
            <a:r>
              <a:rPr lang="en-US" smtClean="0">
                <a:solidFill>
                  <a:schemeClr val="tx1"/>
                </a:solidFill>
                <a:latin typeface="Arial" charset="0"/>
                <a:cs typeface="Arial" charset="0"/>
              </a:rPr>
              <a:t> Mức độ thay đổi của GDP deflator bằng với mức độ lạm phát:</a:t>
            </a:r>
          </a:p>
        </p:txBody>
      </p:sp>
      <p:graphicFrame>
        <p:nvGraphicFramePr>
          <p:cNvPr id="138244" name="Object 2"/>
          <p:cNvGraphicFramePr>
            <a:graphicFrameLocks noChangeAspect="1"/>
          </p:cNvGraphicFramePr>
          <p:nvPr/>
        </p:nvGraphicFramePr>
        <p:xfrm>
          <a:off x="2898775" y="1905000"/>
          <a:ext cx="3346450" cy="874713"/>
        </p:xfrm>
        <a:graphic>
          <a:graphicData uri="http://schemas.openxmlformats.org/presentationml/2006/ole">
            <p:oleObj spid="_x0000_s6146" name="Equation" r:id="rId3" imgW="1650960" imgH="431640" progId="Equation.DSMT4">
              <p:embed/>
            </p:oleObj>
          </a:graphicData>
        </a:graphic>
      </p:graphicFrame>
      <p:graphicFrame>
        <p:nvGraphicFramePr>
          <p:cNvPr id="138245" name="Object 3"/>
          <p:cNvGraphicFramePr>
            <a:graphicFrameLocks noChangeAspect="1"/>
          </p:cNvGraphicFramePr>
          <p:nvPr/>
        </p:nvGraphicFramePr>
        <p:xfrm>
          <a:off x="3798888" y="4419600"/>
          <a:ext cx="1546225" cy="955675"/>
        </p:xfrm>
        <a:graphic>
          <a:graphicData uri="http://schemas.openxmlformats.org/presentationml/2006/ole">
            <p:oleObj spid="_x0000_s6147" name="Equation" r:id="rId4" imgW="698400" imgH="431640" progId="Equation.COEE2">
              <p:embed/>
            </p:oleObj>
          </a:graphicData>
        </a:graphic>
      </p:graphicFrame>
      <p:sp>
        <p:nvSpPr>
          <p:cNvPr id="138246" name="Text Box 6"/>
          <p:cNvSpPr txBox="1">
            <a:spLocks noChangeArrowheads="1"/>
          </p:cNvSpPr>
          <p:nvPr/>
        </p:nvSpPr>
        <p:spPr bwMode="auto">
          <a:xfrm>
            <a:off x="1371600" y="5273675"/>
            <a:ext cx="6858000" cy="830263"/>
          </a:xfrm>
          <a:prstGeom prst="rect">
            <a:avLst/>
          </a:prstGeom>
          <a:noFill/>
          <a:ln w="9525">
            <a:noFill/>
            <a:miter lim="800000"/>
            <a:headEnd/>
            <a:tailEnd/>
          </a:ln>
          <a:effectLst/>
        </p:spPr>
        <p:txBody>
          <a:bodyPr>
            <a:spAutoFit/>
          </a:bodyPr>
          <a:lstStyle/>
          <a:p>
            <a:pPr eaLnBrk="0" hangingPunct="0">
              <a:spcBef>
                <a:spcPct val="50000"/>
              </a:spcBef>
              <a:buClr>
                <a:schemeClr val="tx1"/>
              </a:buClr>
              <a:buFont typeface="Wingdings" pitchFamily="2" charset="2"/>
              <a:buNone/>
              <a:defRPr/>
            </a:pPr>
            <a:r>
              <a:rPr lang="en-US">
                <a:effectLst>
                  <a:outerShdw blurRad="38100" dist="38100" dir="2700000" algn="tl">
                    <a:srgbClr val="FFFFFF"/>
                  </a:outerShdw>
                </a:effectLst>
              </a:rPr>
              <a:t>GDP danh nghĩa bằng với GDP deflator nhân với GDP thực:</a:t>
            </a:r>
          </a:p>
        </p:txBody>
      </p:sp>
      <p:graphicFrame>
        <p:nvGraphicFramePr>
          <p:cNvPr id="138247" name="Object 4"/>
          <p:cNvGraphicFramePr>
            <a:graphicFrameLocks noChangeAspect="1"/>
          </p:cNvGraphicFramePr>
          <p:nvPr/>
        </p:nvGraphicFramePr>
        <p:xfrm>
          <a:off x="3962400" y="5715000"/>
          <a:ext cx="1287463" cy="411162"/>
        </p:xfrm>
        <a:graphic>
          <a:graphicData uri="http://schemas.openxmlformats.org/presentationml/2006/ole">
            <p:oleObj spid="_x0000_s6148" name="Equation" r:id="rId5" imgW="634680" imgH="203040" progId="Equation.COEE2">
              <p:embed/>
            </p:oleObj>
          </a:graphicData>
        </a:graphic>
      </p:graphicFrame>
      <p:sp>
        <p:nvSpPr>
          <p:cNvPr id="138248" name="Rectangle 8"/>
          <p:cNvSpPr>
            <a:spLocks noChangeArrowheads="1"/>
          </p:cNvSpPr>
          <p:nvPr/>
        </p:nvSpPr>
        <p:spPr bwMode="auto">
          <a:xfrm>
            <a:off x="1371600" y="1066800"/>
            <a:ext cx="6858000" cy="1874838"/>
          </a:xfrm>
          <a:prstGeom prst="rect">
            <a:avLst/>
          </a:prstGeom>
          <a:noFill/>
          <a:ln w="9525">
            <a:noFill/>
            <a:miter lim="800000"/>
            <a:headEnd/>
            <a:tailEnd/>
          </a:ln>
        </p:spPr>
        <p:txBody>
          <a:bodyPr/>
          <a:lstStyle/>
          <a:p>
            <a:r>
              <a:rPr lang="en-US" b="1"/>
              <a:t>Hệ số xì hơi GDP </a:t>
            </a:r>
            <a:r>
              <a:rPr lang="en-US"/>
              <a:t>trong năm t, (</a:t>
            </a:r>
            <a:r>
              <a:rPr lang="en-US" i="1"/>
              <a:t>P</a:t>
            </a:r>
            <a:r>
              <a:rPr lang="en-US" i="1" baseline="-25000"/>
              <a:t>t</a:t>
            </a:r>
            <a:r>
              <a:rPr lang="en-US"/>
              <a:t>) là tỷ số giữa GDP danh nghĩa trên GDP thực của năm </a:t>
            </a:r>
            <a:r>
              <a:rPr lang="en-US" i="1"/>
              <a:t>t</a:t>
            </a:r>
            <a:r>
              <a:rPr lang="en-US"/>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8248">
                                            <p:txEl>
                                              <p:pRg st="0" end="0"/>
                                            </p:txEl>
                                          </p:spTgt>
                                        </p:tgtEl>
                                        <p:attrNameLst>
                                          <p:attrName>style.visibility</p:attrName>
                                        </p:attrNameLst>
                                      </p:cBhvr>
                                      <p:to>
                                        <p:strVal val="visible"/>
                                      </p:to>
                                    </p:set>
                                    <p:animEffect transition="in" filter="wipe(left)">
                                      <p:cBhvr>
                                        <p:cTn id="7" dur="500"/>
                                        <p:tgtEl>
                                          <p:spTgt spid="138248">
                                            <p:txEl>
                                              <p:pRg st="0" end="0"/>
                                            </p:txEl>
                                          </p:spTgt>
                                        </p:tgtEl>
                                      </p:cBhvr>
                                    </p:animEffect>
                                  </p:childTnLst>
                                </p:cTn>
                              </p:par>
                            </p:childTnLst>
                          </p:cTn>
                        </p:par>
                        <p:par>
                          <p:cTn id="8" fill="hold">
                            <p:stCondLst>
                              <p:cond delay="500"/>
                            </p:stCondLst>
                            <p:childTnLst>
                              <p:par>
                                <p:cTn id="9" presetID="17" presetClass="entr" presetSubtype="1" fill="hold" nodeType="afterEffect">
                                  <p:stCondLst>
                                    <p:cond delay="0"/>
                                  </p:stCondLst>
                                  <p:childTnLst>
                                    <p:set>
                                      <p:cBhvr>
                                        <p:cTn id="10" dur="1" fill="hold">
                                          <p:stCondLst>
                                            <p:cond delay="0"/>
                                          </p:stCondLst>
                                        </p:cTn>
                                        <p:tgtEl>
                                          <p:spTgt spid="138244"/>
                                        </p:tgtEl>
                                        <p:attrNameLst>
                                          <p:attrName>style.visibility</p:attrName>
                                        </p:attrNameLst>
                                      </p:cBhvr>
                                      <p:to>
                                        <p:strVal val="visible"/>
                                      </p:to>
                                    </p:set>
                                    <p:anim calcmode="lin" valueType="num">
                                      <p:cBhvr>
                                        <p:cTn id="11" dur="500" fill="hold"/>
                                        <p:tgtEl>
                                          <p:spTgt spid="138244"/>
                                        </p:tgtEl>
                                        <p:attrNameLst>
                                          <p:attrName>ppt_x</p:attrName>
                                        </p:attrNameLst>
                                      </p:cBhvr>
                                      <p:tavLst>
                                        <p:tav tm="0">
                                          <p:val>
                                            <p:strVal val="#ppt_x"/>
                                          </p:val>
                                        </p:tav>
                                        <p:tav tm="100000">
                                          <p:val>
                                            <p:strVal val="#ppt_x"/>
                                          </p:val>
                                        </p:tav>
                                      </p:tavLst>
                                    </p:anim>
                                    <p:anim calcmode="lin" valueType="num">
                                      <p:cBhvr>
                                        <p:cTn id="12" dur="500" fill="hold"/>
                                        <p:tgtEl>
                                          <p:spTgt spid="138244"/>
                                        </p:tgtEl>
                                        <p:attrNameLst>
                                          <p:attrName>ppt_y</p:attrName>
                                        </p:attrNameLst>
                                      </p:cBhvr>
                                      <p:tavLst>
                                        <p:tav tm="0">
                                          <p:val>
                                            <p:strVal val="#ppt_y-#ppt_h/2"/>
                                          </p:val>
                                        </p:tav>
                                        <p:tav tm="100000">
                                          <p:val>
                                            <p:strVal val="#ppt_y"/>
                                          </p:val>
                                        </p:tav>
                                      </p:tavLst>
                                    </p:anim>
                                    <p:anim calcmode="lin" valueType="num">
                                      <p:cBhvr>
                                        <p:cTn id="13" dur="500" fill="hold"/>
                                        <p:tgtEl>
                                          <p:spTgt spid="138244"/>
                                        </p:tgtEl>
                                        <p:attrNameLst>
                                          <p:attrName>ppt_w</p:attrName>
                                        </p:attrNameLst>
                                      </p:cBhvr>
                                      <p:tavLst>
                                        <p:tav tm="0">
                                          <p:val>
                                            <p:strVal val="#ppt_w"/>
                                          </p:val>
                                        </p:tav>
                                        <p:tav tm="100000">
                                          <p:val>
                                            <p:strVal val="#ppt_w"/>
                                          </p:val>
                                        </p:tav>
                                      </p:tavLst>
                                    </p:anim>
                                    <p:anim calcmode="lin" valueType="num">
                                      <p:cBhvr>
                                        <p:cTn id="14" dur="500" fill="hold"/>
                                        <p:tgtEl>
                                          <p:spTgt spid="138244"/>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8243">
                                            <p:txEl>
                                              <p:pRg st="0" end="0"/>
                                            </p:txEl>
                                          </p:spTgt>
                                        </p:tgtEl>
                                        <p:attrNameLst>
                                          <p:attrName>style.visibility</p:attrName>
                                        </p:attrNameLst>
                                      </p:cBhvr>
                                      <p:to>
                                        <p:strVal val="visible"/>
                                      </p:to>
                                    </p:set>
                                    <p:animEffect transition="in" filter="wipe(left)">
                                      <p:cBhvr>
                                        <p:cTn id="18" dur="500"/>
                                        <p:tgtEl>
                                          <p:spTgt spid="138243">
                                            <p:txEl>
                                              <p:pRg st="0" end="0"/>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8243">
                                            <p:txEl>
                                              <p:pRg st="1" end="1"/>
                                            </p:txEl>
                                          </p:spTgt>
                                        </p:tgtEl>
                                        <p:attrNameLst>
                                          <p:attrName>style.visibility</p:attrName>
                                        </p:attrNameLst>
                                      </p:cBhvr>
                                      <p:to>
                                        <p:strVal val="visible"/>
                                      </p:to>
                                    </p:set>
                                    <p:animEffect transition="in" filter="wipe(left)">
                                      <p:cBhvr>
                                        <p:cTn id="22" dur="500"/>
                                        <p:tgtEl>
                                          <p:spTgt spid="138243">
                                            <p:txEl>
                                              <p:pRg st="1" end="1"/>
                                            </p:txEl>
                                          </p:spTgt>
                                        </p:tgtEl>
                                      </p:cBhvr>
                                    </p:animEffect>
                                  </p:childTnLst>
                                </p:cTn>
                              </p:par>
                            </p:childTnLst>
                          </p:cTn>
                        </p:par>
                        <p:par>
                          <p:cTn id="23" fill="hold">
                            <p:stCondLst>
                              <p:cond delay="2000"/>
                            </p:stCondLst>
                            <p:childTnLst>
                              <p:par>
                                <p:cTn id="24" presetID="17" presetClass="entr" presetSubtype="1" fill="hold" nodeType="afterEffect">
                                  <p:stCondLst>
                                    <p:cond delay="0"/>
                                  </p:stCondLst>
                                  <p:childTnLst>
                                    <p:set>
                                      <p:cBhvr>
                                        <p:cTn id="25" dur="1" fill="hold">
                                          <p:stCondLst>
                                            <p:cond delay="0"/>
                                          </p:stCondLst>
                                        </p:cTn>
                                        <p:tgtEl>
                                          <p:spTgt spid="138245"/>
                                        </p:tgtEl>
                                        <p:attrNameLst>
                                          <p:attrName>style.visibility</p:attrName>
                                        </p:attrNameLst>
                                      </p:cBhvr>
                                      <p:to>
                                        <p:strVal val="visible"/>
                                      </p:to>
                                    </p:set>
                                    <p:anim calcmode="lin" valueType="num">
                                      <p:cBhvr>
                                        <p:cTn id="26" dur="500" fill="hold"/>
                                        <p:tgtEl>
                                          <p:spTgt spid="138245"/>
                                        </p:tgtEl>
                                        <p:attrNameLst>
                                          <p:attrName>ppt_x</p:attrName>
                                        </p:attrNameLst>
                                      </p:cBhvr>
                                      <p:tavLst>
                                        <p:tav tm="0">
                                          <p:val>
                                            <p:strVal val="#ppt_x"/>
                                          </p:val>
                                        </p:tav>
                                        <p:tav tm="100000">
                                          <p:val>
                                            <p:strVal val="#ppt_x"/>
                                          </p:val>
                                        </p:tav>
                                      </p:tavLst>
                                    </p:anim>
                                    <p:anim calcmode="lin" valueType="num">
                                      <p:cBhvr>
                                        <p:cTn id="27" dur="500" fill="hold"/>
                                        <p:tgtEl>
                                          <p:spTgt spid="138245"/>
                                        </p:tgtEl>
                                        <p:attrNameLst>
                                          <p:attrName>ppt_y</p:attrName>
                                        </p:attrNameLst>
                                      </p:cBhvr>
                                      <p:tavLst>
                                        <p:tav tm="0">
                                          <p:val>
                                            <p:strVal val="#ppt_y-#ppt_h/2"/>
                                          </p:val>
                                        </p:tav>
                                        <p:tav tm="100000">
                                          <p:val>
                                            <p:strVal val="#ppt_y"/>
                                          </p:val>
                                        </p:tav>
                                      </p:tavLst>
                                    </p:anim>
                                    <p:anim calcmode="lin" valueType="num">
                                      <p:cBhvr>
                                        <p:cTn id="28" dur="500" fill="hold"/>
                                        <p:tgtEl>
                                          <p:spTgt spid="138245"/>
                                        </p:tgtEl>
                                        <p:attrNameLst>
                                          <p:attrName>ppt_w</p:attrName>
                                        </p:attrNameLst>
                                      </p:cBhvr>
                                      <p:tavLst>
                                        <p:tav tm="0">
                                          <p:val>
                                            <p:strVal val="#ppt_w"/>
                                          </p:val>
                                        </p:tav>
                                        <p:tav tm="100000">
                                          <p:val>
                                            <p:strVal val="#ppt_w"/>
                                          </p:val>
                                        </p:tav>
                                      </p:tavLst>
                                    </p:anim>
                                    <p:anim calcmode="lin" valueType="num">
                                      <p:cBhvr>
                                        <p:cTn id="29" dur="500" fill="hold"/>
                                        <p:tgtEl>
                                          <p:spTgt spid="138245"/>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38246"/>
                                        </p:tgtEl>
                                        <p:attrNameLst>
                                          <p:attrName>style.visibility</p:attrName>
                                        </p:attrNameLst>
                                      </p:cBhvr>
                                      <p:to>
                                        <p:strVal val="visible"/>
                                      </p:to>
                                    </p:set>
                                    <p:animEffect transition="in" filter="wipe(left)">
                                      <p:cBhvr>
                                        <p:cTn id="33" dur="500"/>
                                        <p:tgtEl>
                                          <p:spTgt spid="138246"/>
                                        </p:tgtEl>
                                      </p:cBhvr>
                                    </p:animEffect>
                                  </p:childTnLst>
                                </p:cTn>
                              </p:par>
                            </p:childTnLst>
                          </p:cTn>
                        </p:par>
                        <p:par>
                          <p:cTn id="34" fill="hold">
                            <p:stCondLst>
                              <p:cond delay="3000"/>
                            </p:stCondLst>
                            <p:childTnLst>
                              <p:par>
                                <p:cTn id="35" presetID="17" presetClass="entr" presetSubtype="1" fill="hold" nodeType="afterEffect">
                                  <p:stCondLst>
                                    <p:cond delay="0"/>
                                  </p:stCondLst>
                                  <p:childTnLst>
                                    <p:set>
                                      <p:cBhvr>
                                        <p:cTn id="36" dur="1" fill="hold">
                                          <p:stCondLst>
                                            <p:cond delay="0"/>
                                          </p:stCondLst>
                                        </p:cTn>
                                        <p:tgtEl>
                                          <p:spTgt spid="138247"/>
                                        </p:tgtEl>
                                        <p:attrNameLst>
                                          <p:attrName>style.visibility</p:attrName>
                                        </p:attrNameLst>
                                      </p:cBhvr>
                                      <p:to>
                                        <p:strVal val="visible"/>
                                      </p:to>
                                    </p:set>
                                    <p:anim calcmode="lin" valueType="num">
                                      <p:cBhvr>
                                        <p:cTn id="37" dur="500" fill="hold"/>
                                        <p:tgtEl>
                                          <p:spTgt spid="138247"/>
                                        </p:tgtEl>
                                        <p:attrNameLst>
                                          <p:attrName>ppt_x</p:attrName>
                                        </p:attrNameLst>
                                      </p:cBhvr>
                                      <p:tavLst>
                                        <p:tav tm="0">
                                          <p:val>
                                            <p:strVal val="#ppt_x"/>
                                          </p:val>
                                        </p:tav>
                                        <p:tav tm="100000">
                                          <p:val>
                                            <p:strVal val="#ppt_x"/>
                                          </p:val>
                                        </p:tav>
                                      </p:tavLst>
                                    </p:anim>
                                    <p:anim calcmode="lin" valueType="num">
                                      <p:cBhvr>
                                        <p:cTn id="38" dur="500" fill="hold"/>
                                        <p:tgtEl>
                                          <p:spTgt spid="138247"/>
                                        </p:tgtEl>
                                        <p:attrNameLst>
                                          <p:attrName>ppt_y</p:attrName>
                                        </p:attrNameLst>
                                      </p:cBhvr>
                                      <p:tavLst>
                                        <p:tav tm="0">
                                          <p:val>
                                            <p:strVal val="#ppt_y-#ppt_h/2"/>
                                          </p:val>
                                        </p:tav>
                                        <p:tav tm="100000">
                                          <p:val>
                                            <p:strVal val="#ppt_y"/>
                                          </p:val>
                                        </p:tav>
                                      </p:tavLst>
                                    </p:anim>
                                    <p:anim calcmode="lin" valueType="num">
                                      <p:cBhvr>
                                        <p:cTn id="39" dur="500" fill="hold"/>
                                        <p:tgtEl>
                                          <p:spTgt spid="138247"/>
                                        </p:tgtEl>
                                        <p:attrNameLst>
                                          <p:attrName>ppt_w</p:attrName>
                                        </p:attrNameLst>
                                      </p:cBhvr>
                                      <p:tavLst>
                                        <p:tav tm="0">
                                          <p:val>
                                            <p:strVal val="#ppt_w"/>
                                          </p:val>
                                        </p:tav>
                                        <p:tav tm="100000">
                                          <p:val>
                                            <p:strVal val="#ppt_w"/>
                                          </p:val>
                                        </p:tav>
                                      </p:tavLst>
                                    </p:anim>
                                    <p:anim calcmode="lin" valueType="num">
                                      <p:cBhvr>
                                        <p:cTn id="40" dur="500" fill="hold"/>
                                        <p:tgtEl>
                                          <p:spTgt spid="1382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bldLvl="2" autoUpdateAnimBg="0" advAuto="0"/>
      <p:bldP spid="138246" grpId="0" autoUpdateAnimBg="0"/>
      <p:bldP spid="138248" grpId="0" build="p" bldLvl="2"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1371600" y="1600200"/>
            <a:ext cx="6858000" cy="3924300"/>
          </a:xfrm>
        </p:spPr>
        <p:txBody>
          <a:bodyPr/>
          <a:lstStyle/>
          <a:p>
            <a:pPr marL="0" indent="0"/>
            <a:r>
              <a:rPr lang="en-US" smtClean="0">
                <a:solidFill>
                  <a:schemeClr val="tx1"/>
                </a:solidFill>
                <a:latin typeface="Arial" charset="0"/>
                <a:cs typeface="Arial" charset="0"/>
              </a:rPr>
              <a:t> GDP deflator đo lường mức giá trung bình của sản lượng làm ra, trong khi đó </a:t>
            </a:r>
            <a:r>
              <a:rPr lang="en-US" b="1" smtClean="0">
                <a:solidFill>
                  <a:schemeClr val="tx1"/>
                </a:solidFill>
                <a:latin typeface="Arial" charset="0"/>
                <a:cs typeface="Arial" charset="0"/>
              </a:rPr>
              <a:t>CPI</a:t>
            </a:r>
            <a:r>
              <a:rPr lang="en-US" smtClean="0">
                <a:solidFill>
                  <a:schemeClr val="tx1"/>
                </a:solidFill>
                <a:latin typeface="Arial" charset="0"/>
                <a:cs typeface="Arial" charset="0"/>
              </a:rPr>
              <a:t> đo lường mức giá trung bình của hàng tiêu dùng, hay có thể nói nó đo lường mức sống (</a:t>
            </a:r>
            <a:r>
              <a:rPr lang="en-US" b="1" smtClean="0">
                <a:solidFill>
                  <a:schemeClr val="tx1"/>
                </a:solidFill>
                <a:latin typeface="Arial" charset="0"/>
                <a:cs typeface="Arial" charset="0"/>
              </a:rPr>
              <a:t>cost of living)</a:t>
            </a:r>
            <a:r>
              <a:rPr lang="en-US" smtClean="0">
                <a:solidFill>
                  <a:schemeClr val="tx1"/>
                </a:solidFill>
                <a:latin typeface="Arial" charset="0"/>
                <a:cs typeface="Arial" charset="0"/>
              </a:rPr>
              <a:t>.</a:t>
            </a:r>
            <a:br>
              <a:rPr lang="en-US" smtClean="0">
                <a:solidFill>
                  <a:schemeClr val="tx1"/>
                </a:solidFill>
                <a:latin typeface="Arial" charset="0"/>
                <a:cs typeface="Arial" charset="0"/>
              </a:rPr>
            </a:br>
            <a:endParaRPr lang="en-US" smtClean="0">
              <a:solidFill>
                <a:schemeClr val="tx1"/>
              </a:solidFill>
              <a:latin typeface="Arial" charset="0"/>
              <a:cs typeface="Arial" charset="0"/>
            </a:endParaRPr>
          </a:p>
          <a:p>
            <a:pPr marL="0" indent="0">
              <a:spcBef>
                <a:spcPct val="0"/>
              </a:spcBef>
            </a:pPr>
            <a:r>
              <a:rPr lang="en-US" smtClean="0">
                <a:solidFill>
                  <a:schemeClr val="tx1"/>
                </a:solidFill>
                <a:latin typeface="Arial" charset="0"/>
                <a:cs typeface="Arial" charset="0"/>
              </a:rPr>
              <a:t> CPI Cho biết chi phí bằng tiền của một số hàng hóa và dịch vụ đặc thù (đại diện bằng rổ ràng hóa tiêu dùng của đại bộ phận người tiêu dùng tại thành thị) trong một khoảng thời gian.</a:t>
            </a:r>
          </a:p>
          <a:p>
            <a:pPr marL="0" indent="0"/>
            <a:endParaRPr lang="en-US" smtClean="0">
              <a:solidFill>
                <a:schemeClr val="tx1"/>
              </a:solidFill>
              <a:latin typeface="Arial" charset="0"/>
              <a:cs typeface="Arial" charset="0"/>
            </a:endParaRPr>
          </a:p>
        </p:txBody>
      </p:sp>
      <p:sp>
        <p:nvSpPr>
          <p:cNvPr id="40964" name="Rectangle 2"/>
          <p:cNvSpPr>
            <a:spLocks noGrp="1" noChangeArrowheads="1"/>
          </p:cNvSpPr>
          <p:nvPr>
            <p:ph type="title"/>
          </p:nvPr>
        </p:nvSpPr>
        <p:spPr>
          <a:xfrm>
            <a:off x="304800" y="228600"/>
            <a:ext cx="8610600" cy="838200"/>
          </a:xfrm>
        </p:spPr>
        <p:txBody>
          <a:bodyPr/>
          <a:lstStyle/>
          <a:p>
            <a:r>
              <a:rPr lang="en-US" sz="3600" b="1" smtClean="0">
                <a:solidFill>
                  <a:srgbClr val="FF0066"/>
                </a:solidFill>
                <a:latin typeface="Times New Roman" pitchFamily="18" charset="0"/>
                <a:cs typeface="Times New Roman" pitchFamily="18" charset="0"/>
              </a:rPr>
              <a:t>Chỉ số giá tiêu dùng </a:t>
            </a:r>
            <a:br>
              <a:rPr lang="en-US" sz="3600" b="1" smtClean="0">
                <a:solidFill>
                  <a:srgbClr val="FF0066"/>
                </a:solidFill>
                <a:latin typeface="Times New Roman" pitchFamily="18" charset="0"/>
                <a:cs typeface="Times New Roman" pitchFamily="18" charset="0"/>
              </a:rPr>
            </a:br>
            <a:r>
              <a:rPr lang="en-US" sz="3600" b="1" smtClean="0">
                <a:solidFill>
                  <a:srgbClr val="FF0066"/>
                </a:solidFill>
                <a:latin typeface="Times New Roman" pitchFamily="18" charset="0"/>
                <a:cs typeface="Times New Roman" pitchFamily="18" charset="0"/>
              </a:rPr>
              <a:t>(Consumer Price Index – CPI)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animEffect transition="in" filter="wipe(left)">
                                      <p:cBhvr>
                                        <p:cTn id="11" dur="500"/>
                                        <p:tgtEl>
                                          <p:spTgt spid="139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z="3600" b="1" smtClean="0">
                <a:solidFill>
                  <a:srgbClr val="FF0066"/>
                </a:solidFill>
                <a:latin typeface="Times New Roman" pitchFamily="18" charset="0"/>
                <a:cs typeface="Times New Roman" pitchFamily="18" charset="0"/>
              </a:rPr>
              <a:t>Chỉ số giá tiêu dùng</a:t>
            </a:r>
          </a:p>
        </p:txBody>
      </p:sp>
      <p:sp>
        <p:nvSpPr>
          <p:cNvPr id="149509" name="Rectangle 5"/>
          <p:cNvSpPr>
            <a:spLocks noGrp="1" noChangeArrowheads="1"/>
          </p:cNvSpPr>
          <p:nvPr>
            <p:ph type="body" idx="1"/>
          </p:nvPr>
        </p:nvSpPr>
        <p:spPr>
          <a:xfrm>
            <a:off x="304800" y="1447800"/>
            <a:ext cx="8610600" cy="4648200"/>
          </a:xfrm>
        </p:spPr>
        <p:txBody>
          <a:bodyPr/>
          <a:lstStyle/>
          <a:p>
            <a:pPr marL="0" indent="0">
              <a:spcBef>
                <a:spcPct val="0"/>
              </a:spcBef>
            </a:pPr>
            <a:r>
              <a:rPr lang="en-US" smtClean="0">
                <a:solidFill>
                  <a:schemeClr val="tx1"/>
                </a:solidFill>
                <a:latin typeface="Arial" charset="0"/>
                <a:cs typeface="Arial" charset="0"/>
              </a:rPr>
              <a:t> Hàng hóa được sản xuất ra trong nền kinh tế thường không giống hoàn toàn với hàng hóa được người tiêu dùng mua bởi 2 lý do chính:</a:t>
            </a:r>
          </a:p>
          <a:p>
            <a:pPr marL="0" indent="0">
              <a:spcBef>
                <a:spcPct val="0"/>
              </a:spcBef>
              <a:buFontTx/>
              <a:buNone/>
            </a:pPr>
            <a:endParaRPr lang="en-US" smtClean="0">
              <a:solidFill>
                <a:schemeClr val="tx1"/>
              </a:solidFill>
              <a:latin typeface="Arial" charset="0"/>
              <a:cs typeface="Arial" charset="0"/>
            </a:endParaRPr>
          </a:p>
          <a:p>
            <a:pPr marL="463550" lvl="1" indent="-349250">
              <a:spcBef>
                <a:spcPct val="0"/>
              </a:spcBef>
              <a:buClr>
                <a:srgbClr val="FF0066"/>
              </a:buClr>
              <a:buFont typeface="Wingdings" pitchFamily="2" charset="2"/>
              <a:buChar char="§"/>
            </a:pPr>
            <a:r>
              <a:rPr lang="en-US" b="0" smtClean="0">
                <a:latin typeface="Arial" charset="0"/>
                <a:cs typeface="Arial" charset="0"/>
              </a:rPr>
              <a:t>Một số hàng hóa được bán cho các xí nghiệp, chính phủ, hoặc người nước ngoài.</a:t>
            </a:r>
          </a:p>
          <a:p>
            <a:pPr marL="463550" lvl="1" indent="-349250">
              <a:spcBef>
                <a:spcPct val="0"/>
              </a:spcBef>
              <a:buClr>
                <a:srgbClr val="FF0066"/>
              </a:buClr>
              <a:buFontTx/>
              <a:buNone/>
            </a:pPr>
            <a:endParaRPr lang="en-US" b="0" smtClean="0">
              <a:latin typeface="Arial" charset="0"/>
              <a:cs typeface="Arial" charset="0"/>
            </a:endParaRPr>
          </a:p>
          <a:p>
            <a:pPr marL="463550" lvl="1" indent="-349250">
              <a:spcBef>
                <a:spcPct val="0"/>
              </a:spcBef>
              <a:buClr>
                <a:srgbClr val="FF0066"/>
              </a:buClr>
              <a:buFont typeface="Wingdings" pitchFamily="2" charset="2"/>
              <a:buChar char="§"/>
            </a:pPr>
            <a:r>
              <a:rPr lang="en-US" b="0" smtClean="0">
                <a:latin typeface="Arial" charset="0"/>
                <a:cs typeface="Arial" charset="0"/>
              </a:rPr>
              <a:t>Một số hàng hóa không được làm ra trong nước mà phải nhập khẩu từ nước ngoài.</a:t>
            </a:r>
          </a:p>
          <a:p>
            <a:pPr marL="0" indent="0"/>
            <a:endParaRPr lang="en-US" smtClean="0">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09">
                                            <p:txEl>
                                              <p:pRg st="0" end="0"/>
                                            </p:txEl>
                                          </p:spTgt>
                                        </p:tgtEl>
                                        <p:attrNameLst>
                                          <p:attrName>style.visibility</p:attrName>
                                        </p:attrNameLst>
                                      </p:cBhvr>
                                      <p:to>
                                        <p:strVal val="visible"/>
                                      </p:to>
                                    </p:set>
                                    <p:animEffect transition="in" filter="wipe(left)">
                                      <p:cBhvr>
                                        <p:cTn id="7" dur="500"/>
                                        <p:tgtEl>
                                          <p:spTgt spid="14950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9509">
                                            <p:txEl>
                                              <p:pRg st="2" end="2"/>
                                            </p:txEl>
                                          </p:spTgt>
                                        </p:tgtEl>
                                        <p:attrNameLst>
                                          <p:attrName>style.visibility</p:attrName>
                                        </p:attrNameLst>
                                      </p:cBhvr>
                                      <p:to>
                                        <p:strVal val="visible"/>
                                      </p:to>
                                    </p:set>
                                    <p:animEffect transition="in" filter="wipe(left)">
                                      <p:cBhvr>
                                        <p:cTn id="11" dur="500"/>
                                        <p:tgtEl>
                                          <p:spTgt spid="149509">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9509">
                                            <p:txEl>
                                              <p:pRg st="4" end="4"/>
                                            </p:txEl>
                                          </p:spTgt>
                                        </p:tgtEl>
                                        <p:attrNameLst>
                                          <p:attrName>style.visibility</p:attrName>
                                        </p:attrNameLst>
                                      </p:cBhvr>
                                      <p:to>
                                        <p:strVal val="visible"/>
                                      </p:to>
                                    </p:set>
                                    <p:animEffect transition="in" filter="wipe(left)">
                                      <p:cBhvr>
                                        <p:cTn id="15" dur="500"/>
                                        <p:tgtEl>
                                          <p:spTgt spid="149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3" name="Rectangle 5"/>
          <p:cNvSpPr>
            <a:spLocks noChangeArrowheads="1"/>
          </p:cNvSpPr>
          <p:nvPr/>
        </p:nvSpPr>
        <p:spPr bwMode="auto">
          <a:xfrm>
            <a:off x="838200" y="1981200"/>
            <a:ext cx="2286000" cy="838200"/>
          </a:xfrm>
          <a:prstGeom prst="rect">
            <a:avLst/>
          </a:prstGeom>
          <a:solidFill>
            <a:schemeClr val="bg1"/>
          </a:solidFill>
          <a:ln w="9525">
            <a:noFill/>
            <a:miter lim="800000"/>
            <a:headEnd/>
            <a:tailEnd/>
          </a:ln>
        </p:spPr>
        <p:txBody>
          <a:bodyPr/>
          <a:lstStyle/>
          <a:p>
            <a:pPr>
              <a:lnSpc>
                <a:spcPct val="95000"/>
              </a:lnSpc>
              <a:spcBef>
                <a:spcPct val="15000"/>
              </a:spcBef>
              <a:spcAft>
                <a:spcPct val="15000"/>
              </a:spcAft>
              <a:buClr>
                <a:srgbClr val="003300"/>
              </a:buClr>
              <a:buFont typeface="Wingdings" pitchFamily="2" charset="2"/>
              <a:buNone/>
            </a:pPr>
            <a:r>
              <a:rPr lang="en-US" sz="1600" b="1" i="1"/>
              <a:t>Tốc độ lạm phát tính bằng CPI và GDP Deflator từ 1960</a:t>
            </a:r>
          </a:p>
        </p:txBody>
      </p:sp>
      <p:pic>
        <p:nvPicPr>
          <p:cNvPr id="140294" name="Picture 6"/>
          <p:cNvPicPr>
            <a:picLocks noChangeAspect="1" noChangeArrowheads="1"/>
          </p:cNvPicPr>
          <p:nvPr/>
        </p:nvPicPr>
        <p:blipFill>
          <a:blip r:embed="rId2" cstate="print"/>
          <a:srcRect/>
          <a:stretch>
            <a:fillRect/>
          </a:stretch>
        </p:blipFill>
        <p:spPr bwMode="auto">
          <a:xfrm>
            <a:off x="3124200" y="1447800"/>
            <a:ext cx="5810250" cy="4554538"/>
          </a:xfrm>
          <a:prstGeom prst="rect">
            <a:avLst/>
          </a:prstGeom>
          <a:noFill/>
          <a:ln w="9525" algn="ctr">
            <a:noFill/>
            <a:miter lim="800000"/>
            <a:headEnd/>
            <a:tailEnd/>
          </a:ln>
        </p:spPr>
      </p:pic>
      <p:sp>
        <p:nvSpPr>
          <p:cNvPr id="140297" name="Text Box 9"/>
          <p:cNvSpPr txBox="1">
            <a:spLocks noChangeArrowheads="1"/>
          </p:cNvSpPr>
          <p:nvPr/>
        </p:nvSpPr>
        <p:spPr bwMode="auto">
          <a:xfrm>
            <a:off x="838200" y="2819400"/>
            <a:ext cx="2286000" cy="1323975"/>
          </a:xfrm>
          <a:prstGeom prst="rect">
            <a:avLst/>
          </a:prstGeom>
          <a:solidFill>
            <a:schemeClr val="bg1"/>
          </a:solidFill>
          <a:ln w="9525" algn="ctr">
            <a:noFill/>
            <a:miter lim="800000"/>
            <a:headEnd/>
            <a:tailEnd/>
          </a:ln>
        </p:spPr>
        <p:txBody>
          <a:bodyPr>
            <a:spAutoFit/>
          </a:bodyPr>
          <a:lstStyle/>
          <a:p>
            <a:pPr>
              <a:spcBef>
                <a:spcPct val="50000"/>
              </a:spcBef>
            </a:pPr>
            <a:r>
              <a:rPr lang="en-US" sz="2000">
                <a:latin typeface="Arial Narrow" pitchFamily="34" charset="0"/>
              </a:rPr>
              <a:t>Tốc độ lạm phát được tính theo CPI hay GDP deflator nhìn chung là giống nhau.</a:t>
            </a:r>
          </a:p>
        </p:txBody>
      </p:sp>
      <p:sp>
        <p:nvSpPr>
          <p:cNvPr id="43014" name="Rectangle 2"/>
          <p:cNvSpPr>
            <a:spLocks noGrp="1" noChangeArrowheads="1"/>
          </p:cNvSpPr>
          <p:nvPr>
            <p:ph type="title"/>
          </p:nvPr>
        </p:nvSpPr>
        <p:spPr/>
        <p:txBody>
          <a:bodyPr/>
          <a:lstStyle/>
          <a:p>
            <a:r>
              <a:rPr lang="en-US" sz="3600" b="1" smtClean="0">
                <a:solidFill>
                  <a:srgbClr val="FF0066"/>
                </a:solidFill>
                <a:latin typeface="Times New Roman" pitchFamily="18" charset="0"/>
                <a:cs typeface="Times New Roman" pitchFamily="18" charset="0"/>
              </a:rPr>
              <a:t>Chỉ số giá tiêu dùng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wipe(left)">
                                      <p:cBhvr>
                                        <p:cTn id="7" dur="500"/>
                                        <p:tgtEl>
                                          <p:spTgt spid="14029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97"/>
                                        </p:tgtEl>
                                        <p:attrNameLst>
                                          <p:attrName>style.visibility</p:attrName>
                                        </p:attrNameLst>
                                      </p:cBhvr>
                                      <p:to>
                                        <p:strVal val="visible"/>
                                      </p:to>
                                    </p:set>
                                    <p:animEffect transition="in" filter="wipe(left)">
                                      <p:cBhvr>
                                        <p:cTn id="11" dur="500"/>
                                        <p:tgtEl>
                                          <p:spTgt spid="14029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294"/>
                                        </p:tgtEl>
                                        <p:attrNameLst>
                                          <p:attrName>style.visibility</p:attrName>
                                        </p:attrNameLst>
                                      </p:cBhvr>
                                      <p:to>
                                        <p:strVal val="visible"/>
                                      </p:to>
                                    </p:set>
                                    <p:animEffect transition="in" filter="wipe(left)">
                                      <p:cBhvr>
                                        <p:cTn id="15" dur="1000"/>
                                        <p:tgtEl>
                                          <p:spTgt spid="14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nimBg="1"/>
      <p:bldP spid="14029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z="2800" smtClean="0">
                <a:solidFill>
                  <a:srgbClr val="FF0066"/>
                </a:solidFill>
              </a:rPr>
              <a:t>Tại sao các nhà kinh tế quan tâm đến lạm phát?</a:t>
            </a:r>
          </a:p>
        </p:txBody>
      </p:sp>
      <p:sp>
        <p:nvSpPr>
          <p:cNvPr id="151555" name="Rectangle 3"/>
          <p:cNvSpPr>
            <a:spLocks noGrp="1" noChangeArrowheads="1"/>
          </p:cNvSpPr>
          <p:nvPr>
            <p:ph type="body" idx="1"/>
          </p:nvPr>
        </p:nvSpPr>
        <p:spPr>
          <a:xfrm>
            <a:off x="1371600" y="1600200"/>
            <a:ext cx="6858000" cy="4572000"/>
          </a:xfrm>
          <a:noFill/>
        </p:spPr>
        <p:txBody>
          <a:bodyPr/>
          <a:lstStyle/>
          <a:p>
            <a:pPr marL="0" indent="0"/>
            <a:r>
              <a:rPr lang="en-US" smtClean="0">
                <a:solidFill>
                  <a:schemeClr val="tx1"/>
                </a:solidFill>
                <a:latin typeface="Arial" charset="0"/>
                <a:cs typeface="Arial" charset="0"/>
              </a:rPr>
              <a:t> Các nhà kinh tế quan tâm đến lạm phát là bởi 2 lý do:</a:t>
            </a:r>
          </a:p>
          <a:p>
            <a:pPr marL="0" indent="0">
              <a:buFontTx/>
              <a:buNone/>
            </a:pPr>
            <a:endParaRPr lang="en-US" smtClean="0">
              <a:solidFill>
                <a:schemeClr val="tx1"/>
              </a:solidFill>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Trong thời gian lạm phát không phải tất cả giá và lương đều tăng theo cùng một tỷ lệ, do vậy lạm phát làm ảnh hưởng tới việc phân phối thu nhập làm ra.</a:t>
            </a:r>
          </a:p>
          <a:p>
            <a:pPr marL="463550" lvl="1" indent="-349250">
              <a:buClr>
                <a:srgbClr val="FF0066"/>
              </a:buClr>
              <a:buFontTx/>
              <a:buNone/>
            </a:pPr>
            <a:endParaRPr lang="en-US" b="0" smtClean="0">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Lạm phát dẫn tới một số biến động khác.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1555">
                                            <p:txEl>
                                              <p:pRg st="2" end="2"/>
                                            </p:txEl>
                                          </p:spTgt>
                                        </p:tgtEl>
                                        <p:attrNameLst>
                                          <p:attrName>style.visibility</p:attrName>
                                        </p:attrNameLst>
                                      </p:cBhvr>
                                      <p:to>
                                        <p:strVal val="visible"/>
                                      </p:to>
                                    </p:set>
                                    <p:animEffect transition="in" filter="wipe(left)">
                                      <p:cBhvr>
                                        <p:cTn id="11" dur="500"/>
                                        <p:tgtEl>
                                          <p:spTgt spid="151555">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1555">
                                            <p:txEl>
                                              <p:pRg st="4" end="4"/>
                                            </p:txEl>
                                          </p:spTgt>
                                        </p:tgtEl>
                                        <p:attrNameLst>
                                          <p:attrName>style.visibility</p:attrName>
                                        </p:attrNameLst>
                                      </p:cBhvr>
                                      <p:to>
                                        <p:strVal val="visible"/>
                                      </p:to>
                                    </p:set>
                                    <p:animEffect transition="in" filter="wipe(left)">
                                      <p:cBhvr>
                                        <p:cTn id="15" dur="500"/>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bldLvl="2"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z="2800" smtClean="0">
                <a:solidFill>
                  <a:schemeClr val="tx1"/>
                </a:solidFill>
              </a:rPr>
              <a:t>Ngắn hạn, trung hạn và dài hạn</a:t>
            </a:r>
          </a:p>
        </p:txBody>
      </p:sp>
      <p:sp>
        <p:nvSpPr>
          <p:cNvPr id="143363" name="Rectangle 3"/>
          <p:cNvSpPr>
            <a:spLocks noGrp="1" noChangeArrowheads="1"/>
          </p:cNvSpPr>
          <p:nvPr>
            <p:ph type="body" idx="1"/>
          </p:nvPr>
        </p:nvSpPr>
        <p:spPr>
          <a:xfrm>
            <a:off x="1371600" y="1600200"/>
            <a:ext cx="7467600" cy="4572000"/>
          </a:xfrm>
        </p:spPr>
        <p:txBody>
          <a:bodyPr/>
          <a:lstStyle/>
          <a:p>
            <a:pPr marL="0" indent="0"/>
            <a:r>
              <a:rPr lang="en-US" smtClean="0">
                <a:solidFill>
                  <a:schemeClr val="tx1"/>
                </a:solidFill>
                <a:latin typeface="Arial" charset="0"/>
                <a:cs typeface="Arial" charset="0"/>
              </a:rPr>
              <a:t> Sản lượng được xác định bởi:</a:t>
            </a:r>
          </a:p>
          <a:p>
            <a:pPr marL="0" indent="0">
              <a:buFontTx/>
              <a:buNone/>
            </a:pPr>
            <a:endParaRPr lang="en-US" smtClean="0">
              <a:solidFill>
                <a:schemeClr val="tx1"/>
              </a:solidFill>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Trong </a:t>
            </a:r>
            <a:r>
              <a:rPr lang="en-US" smtClean="0">
                <a:latin typeface="Arial" charset="0"/>
                <a:cs typeface="Arial" charset="0"/>
              </a:rPr>
              <a:t>ngắn hạn </a:t>
            </a:r>
            <a:r>
              <a:rPr lang="en-US" b="0" i="1" smtClean="0">
                <a:latin typeface="Arial" charset="0"/>
                <a:cs typeface="Arial" charset="0"/>
              </a:rPr>
              <a:t>(khoảng một vài năm)</a:t>
            </a:r>
            <a:r>
              <a:rPr lang="en-US" smtClean="0">
                <a:latin typeface="Arial" charset="0"/>
                <a:cs typeface="Arial" charset="0"/>
              </a:rPr>
              <a:t>: </a:t>
            </a:r>
            <a:r>
              <a:rPr lang="en-US" b="0" smtClean="0">
                <a:latin typeface="Arial" charset="0"/>
                <a:cs typeface="Arial" charset="0"/>
              </a:rPr>
              <a:t>Nhu cầu</a:t>
            </a:r>
          </a:p>
          <a:p>
            <a:pPr marL="463550" lvl="1" indent="-349250">
              <a:buClr>
                <a:srgbClr val="FF0066"/>
              </a:buClr>
              <a:buFontTx/>
              <a:buNone/>
            </a:pPr>
            <a:endParaRPr lang="en-US" b="0" smtClean="0">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Trong </a:t>
            </a:r>
            <a:r>
              <a:rPr lang="en-US" smtClean="0">
                <a:latin typeface="Arial" charset="0"/>
                <a:cs typeface="Arial" charset="0"/>
              </a:rPr>
              <a:t>trung hạn </a:t>
            </a:r>
            <a:r>
              <a:rPr lang="en-US" b="0" i="1" smtClean="0">
                <a:latin typeface="Arial" charset="0"/>
                <a:cs typeface="Arial" charset="0"/>
              </a:rPr>
              <a:t>(khoảng một thập niên)</a:t>
            </a:r>
            <a:r>
              <a:rPr lang="en-US" b="0" smtClean="0">
                <a:latin typeface="Arial" charset="0"/>
                <a:cs typeface="Arial" charset="0"/>
              </a:rPr>
              <a:t>: Trình độ công nghệ, tích lũy vốn, và lực lượng lao động</a:t>
            </a:r>
          </a:p>
          <a:p>
            <a:pPr marL="463550" lvl="1" indent="-349250">
              <a:buClr>
                <a:srgbClr val="FF0066"/>
              </a:buClr>
              <a:buFontTx/>
              <a:buNone/>
            </a:pPr>
            <a:endParaRPr lang="en-US" b="0" smtClean="0">
              <a:latin typeface="Arial" charset="0"/>
              <a:cs typeface="Arial" charset="0"/>
            </a:endParaRPr>
          </a:p>
          <a:p>
            <a:pPr marL="463550" lvl="1" indent="-349250">
              <a:buClr>
                <a:srgbClr val="FF0066"/>
              </a:buClr>
              <a:buFont typeface="Wingdings" pitchFamily="2" charset="2"/>
              <a:buChar char="§"/>
            </a:pPr>
            <a:r>
              <a:rPr lang="en-US" b="0" smtClean="0">
                <a:latin typeface="Arial" charset="0"/>
                <a:cs typeface="Arial" charset="0"/>
              </a:rPr>
              <a:t>Trong </a:t>
            </a:r>
            <a:r>
              <a:rPr lang="en-US" smtClean="0">
                <a:latin typeface="Arial" charset="0"/>
                <a:cs typeface="Arial" charset="0"/>
              </a:rPr>
              <a:t>dài hạn </a:t>
            </a:r>
            <a:r>
              <a:rPr lang="en-US" b="0" i="1" smtClean="0">
                <a:latin typeface="Arial" charset="0"/>
                <a:cs typeface="Arial" charset="0"/>
              </a:rPr>
              <a:t>(thường khoảng nửa thế kỷ hoặc hơn)</a:t>
            </a:r>
            <a:r>
              <a:rPr lang="en-US" b="0" smtClean="0">
                <a:latin typeface="Arial" charset="0"/>
                <a:cs typeface="Arial" charset="0"/>
              </a:rPr>
              <a:t>: Các yếu tố như giáo dục, nghiên cứu, tiết kiệm, và chất lượng điều hành của chính phủ.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animEffect transition="in" filter="wipe(left)">
                                      <p:cBhvr>
                                        <p:cTn id="11" dur="500"/>
                                        <p:tgtEl>
                                          <p:spTgt spid="14336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3363">
                                            <p:txEl>
                                              <p:pRg st="4" end="4"/>
                                            </p:txEl>
                                          </p:spTgt>
                                        </p:tgtEl>
                                        <p:attrNameLst>
                                          <p:attrName>style.visibility</p:attrName>
                                        </p:attrNameLst>
                                      </p:cBhvr>
                                      <p:to>
                                        <p:strVal val="visible"/>
                                      </p:to>
                                    </p:set>
                                    <p:animEffect transition="in" filter="wipe(left)">
                                      <p:cBhvr>
                                        <p:cTn id="15" dur="500"/>
                                        <p:tgtEl>
                                          <p:spTgt spid="143363">
                                            <p:txEl>
                                              <p:pRg st="4" end="4"/>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3363">
                                            <p:txEl>
                                              <p:pRg st="6" end="6"/>
                                            </p:txEl>
                                          </p:spTgt>
                                        </p:tgtEl>
                                        <p:attrNameLst>
                                          <p:attrName>style.visibility</p:attrName>
                                        </p:attrNameLst>
                                      </p:cBhvr>
                                      <p:to>
                                        <p:strVal val="visible"/>
                                      </p:to>
                                    </p:set>
                                    <p:animEffect transition="in" filter="wipe(left)">
                                      <p:cBhvr>
                                        <p:cTn id="19"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r>
              <a:rPr lang="en-US" smtClean="0"/>
              <a:t>Động lực thúc đẩy</a:t>
            </a:r>
          </a:p>
        </p:txBody>
      </p:sp>
      <p:sp>
        <p:nvSpPr>
          <p:cNvPr id="10247" name="Rectangle 7"/>
          <p:cNvSpPr>
            <a:spLocks noChangeArrowheads="1"/>
          </p:cNvSpPr>
          <p:nvPr/>
        </p:nvSpPr>
        <p:spPr bwMode="auto">
          <a:xfrm>
            <a:off x="685800" y="3281363"/>
            <a:ext cx="7772400" cy="1443037"/>
          </a:xfrm>
          <a:prstGeom prst="rect">
            <a:avLst/>
          </a:prstGeom>
          <a:noFill/>
          <a:ln w="12700">
            <a:noFill/>
            <a:miter lim="800000"/>
            <a:headEnd/>
            <a:tailEnd/>
          </a:ln>
        </p:spPr>
        <p:txBody>
          <a:bodyPr lIns="90488" tIns="44450" rIns="90488" bIns="44450"/>
          <a:lstStyle/>
          <a:p>
            <a:pPr marL="742950" lvl="1" indent="-285750">
              <a:lnSpc>
                <a:spcPct val="90000"/>
              </a:lnSpc>
              <a:buClr>
                <a:schemeClr val="tx1"/>
              </a:buClr>
              <a:buFontTx/>
              <a:buChar char="–"/>
            </a:pPr>
            <a:endParaRPr lang="en-US"/>
          </a:p>
        </p:txBody>
      </p:sp>
      <p:sp>
        <p:nvSpPr>
          <p:cNvPr id="15364" name="Content Placeholder 4"/>
          <p:cNvSpPr>
            <a:spLocks noGrp="1"/>
          </p:cNvSpPr>
          <p:nvPr>
            <p:ph idx="1"/>
          </p:nvPr>
        </p:nvSpPr>
        <p:spPr/>
        <p:txBody>
          <a:bodyPr/>
          <a:lstStyle/>
          <a:p>
            <a:pPr marL="342900" lvl="1" indent="-342900">
              <a:spcBef>
                <a:spcPts val="1800"/>
              </a:spcBef>
              <a:buFontTx/>
              <a:buChar char="•"/>
            </a:pPr>
            <a:r>
              <a:rPr lang="en-US" i="1" smtClean="0">
                <a:solidFill>
                  <a:srgbClr val="556ADD"/>
                </a:solidFill>
                <a:latin typeface="Arial" charset="0"/>
                <a:cs typeface="Arial" charset="0"/>
              </a:rPr>
              <a:t>Các nhân tố nội tại của thị trường (Internal market forces)</a:t>
            </a:r>
            <a:r>
              <a:rPr lang="en-US" smtClean="0">
                <a:latin typeface="Arial" charset="0"/>
                <a:cs typeface="Arial" charset="0"/>
              </a:rPr>
              <a:t> </a:t>
            </a:r>
            <a:r>
              <a:rPr lang="en-US" b="0" smtClean="0">
                <a:latin typeface="Arial" charset="0"/>
                <a:cs typeface="Arial" charset="0"/>
              </a:rPr>
              <a:t>- tăng trưởng dân số, hành vi tiêu dùng, phát minh và cải tiến…</a:t>
            </a:r>
          </a:p>
          <a:p>
            <a:pPr>
              <a:spcBef>
                <a:spcPts val="1800"/>
              </a:spcBef>
            </a:pPr>
            <a:r>
              <a:rPr lang="en-US" b="1" i="1" smtClean="0">
                <a:solidFill>
                  <a:srgbClr val="556ADD"/>
                </a:solidFill>
                <a:latin typeface="Arial" charset="0"/>
                <a:cs typeface="Arial" charset="0"/>
              </a:rPr>
              <a:t>Các cú sốc từ bên ngoài (External shocks)</a:t>
            </a:r>
            <a:r>
              <a:rPr lang="en-US" b="1" smtClean="0">
                <a:solidFill>
                  <a:srgbClr val="556ADD"/>
                </a:solidFill>
                <a:latin typeface="Arial" charset="0"/>
                <a:cs typeface="Arial" charset="0"/>
              </a:rPr>
              <a:t> </a:t>
            </a:r>
            <a:r>
              <a:rPr lang="en-US" smtClean="0">
                <a:solidFill>
                  <a:schemeClr val="tx1"/>
                </a:solidFill>
                <a:latin typeface="Arial" charset="0"/>
                <a:cs typeface="Arial" charset="0"/>
              </a:rPr>
              <a:t>- chiến tranh, tai họa, khủng hoảng kinh tế…</a:t>
            </a:r>
          </a:p>
          <a:p>
            <a:pPr marL="342900" lvl="1" indent="-342900">
              <a:spcBef>
                <a:spcPts val="1800"/>
              </a:spcBef>
              <a:buFontTx/>
              <a:buChar char="•"/>
            </a:pPr>
            <a:r>
              <a:rPr lang="en-US" i="1" smtClean="0">
                <a:solidFill>
                  <a:srgbClr val="556ADD"/>
                </a:solidFill>
                <a:latin typeface="Arial" charset="0"/>
                <a:cs typeface="Arial" charset="0"/>
              </a:rPr>
              <a:t>Chính sách của chính phủ (Policy levers)</a:t>
            </a:r>
            <a:r>
              <a:rPr lang="en-US" smtClean="0">
                <a:solidFill>
                  <a:srgbClr val="556ADD"/>
                </a:solidFill>
                <a:latin typeface="Arial" charset="0"/>
                <a:cs typeface="Arial" charset="0"/>
              </a:rPr>
              <a:t> -</a:t>
            </a:r>
            <a:r>
              <a:rPr lang="en-US" smtClean="0">
                <a:latin typeface="Arial" charset="0"/>
                <a:cs typeface="Arial" charset="0"/>
              </a:rPr>
              <a:t> </a:t>
            </a:r>
            <a:r>
              <a:rPr lang="en-US" b="0" smtClean="0">
                <a:latin typeface="Arial" charset="0"/>
                <a:cs typeface="Arial" charset="0"/>
              </a:rPr>
              <a:t>chính sách thuế, thay đổi chi tiêu của chính phủ ứng với từng khối lượng tiền, các qui định và luật lệ. </a:t>
            </a:r>
          </a:p>
          <a:p>
            <a:endParaRPr lang="en-US" b="1" smtClean="0">
              <a:solidFill>
                <a:schemeClr val="tx1"/>
              </a:solidFill>
              <a:latin typeface="Arial" charset="0"/>
              <a:cs typeface="Arial"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247">
                                            <p:txEl>
                                              <p:pRg st="0" end="0"/>
                                            </p:txEl>
                                          </p:spTgt>
                                        </p:tgtEl>
                                        <p:attrNameLst>
                                          <p:attrName>style.visibility</p:attrName>
                                        </p:attrNameLst>
                                      </p:cBhvr>
                                      <p:to>
                                        <p:strVal val="visible"/>
                                      </p:to>
                                    </p:set>
                                    <p:animEffect transition="in" filter="wipe(left)">
                                      <p:cBhvr>
                                        <p:cTn id="7" dur="500"/>
                                        <p:tgtEl>
                                          <p:spTgt spid="102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2800" smtClean="0"/>
              <a:t>Tổng sản lượng</a:t>
            </a:r>
          </a:p>
        </p:txBody>
      </p:sp>
      <p:sp>
        <p:nvSpPr>
          <p:cNvPr id="122883" name="Rectangle 3"/>
          <p:cNvSpPr>
            <a:spLocks noGrp="1" noChangeArrowheads="1"/>
          </p:cNvSpPr>
          <p:nvPr>
            <p:ph type="body" idx="1"/>
          </p:nvPr>
        </p:nvSpPr>
        <p:spPr>
          <a:xfrm>
            <a:off x="1371600" y="1676400"/>
            <a:ext cx="6858000" cy="3657600"/>
          </a:xfrm>
        </p:spPr>
        <p:txBody>
          <a:bodyPr/>
          <a:lstStyle/>
          <a:p>
            <a:pPr marL="0" indent="0">
              <a:buFontTx/>
              <a:buNone/>
              <a:defRPr/>
            </a:pPr>
            <a:r>
              <a:rPr lang="vi-VN" b="1" smtClean="0">
                <a:solidFill>
                  <a:schemeClr val="accent2"/>
                </a:solidFill>
              </a:rPr>
              <a:t>Tài khoản thu nhập quốc gia và sản phẩm quốc gia </a:t>
            </a:r>
            <a:r>
              <a:rPr lang="vi-VN" smtClean="0">
                <a:solidFill>
                  <a:schemeClr val="accent2"/>
                </a:solidFill>
              </a:rPr>
              <a:t>là hệ thống kế tóan dùng để đo lường các tổng đại lượng của họat động kinh tế.</a:t>
            </a:r>
          </a:p>
          <a:p>
            <a:pPr>
              <a:buFontTx/>
              <a:buNone/>
              <a:defRPr/>
            </a:pPr>
            <a:endParaRPr lang="en-US" smtClean="0"/>
          </a:p>
          <a:p>
            <a:pPr marL="0" indent="0">
              <a:buFontTx/>
              <a:buNone/>
              <a:defRPr/>
            </a:pPr>
            <a:r>
              <a:rPr lang="vi-VN" smtClean="0">
                <a:solidFill>
                  <a:schemeClr val="accent2"/>
                </a:solidFill>
              </a:rPr>
              <a:t>Việc đo lường </a:t>
            </a:r>
            <a:r>
              <a:rPr lang="vi-VN" b="1" smtClean="0">
                <a:solidFill>
                  <a:schemeClr val="accent2"/>
                </a:solidFill>
              </a:rPr>
              <a:t>tổng sản phẩm </a:t>
            </a:r>
            <a:r>
              <a:rPr lang="vi-VN" smtClean="0">
                <a:solidFill>
                  <a:schemeClr val="accent2"/>
                </a:solidFill>
              </a:rPr>
              <a:t>trong tài khỏan thu nhập quốc gia là </a:t>
            </a:r>
            <a:r>
              <a:rPr lang="vi-VN" b="1" smtClean="0">
                <a:solidFill>
                  <a:schemeClr val="accent2"/>
                </a:solidFill>
              </a:rPr>
              <a:t>tổng sản phẩm quốc nội, </a:t>
            </a:r>
            <a:r>
              <a:rPr lang="vi-VN" smtClean="0">
                <a:solidFill>
                  <a:schemeClr val="accent2"/>
                </a:solidFill>
              </a:rPr>
              <a:t>hoặc </a:t>
            </a:r>
            <a:r>
              <a:rPr lang="vi-VN" b="1" smtClean="0">
                <a:solidFill>
                  <a:schemeClr val="accent2"/>
                </a:solidFill>
              </a:rPr>
              <a:t>GDP</a:t>
            </a:r>
            <a:r>
              <a:rPr lang="en-US" smtClean="0">
                <a:solidFill>
                  <a:schemeClr val="accent2"/>
                </a:solidFill>
              </a:rPr>
              <a:t> </a:t>
            </a:r>
            <a:r>
              <a:rPr lang="en-US" i="1" smtClean="0">
                <a:solidFill>
                  <a:srgbClr val="556ADD"/>
                </a:solidFill>
                <a:cs typeface="Arial" charset="0"/>
              </a:rPr>
              <a:t>(Gross Domestic Product –GDP)</a:t>
            </a:r>
            <a:r>
              <a:rPr lang="vi-VN" smtClean="0">
                <a:solidFill>
                  <a:schemeClr val="accent2"/>
                </a:solidFill>
              </a:rPr>
              <a:t>.</a:t>
            </a:r>
          </a:p>
          <a:p>
            <a:pPr marL="0" indent="0" eaLnBrk="1" hangingPunct="1">
              <a:buFontTx/>
              <a:buNone/>
              <a:defRPr/>
            </a:pPr>
            <a:endParaRPr lang="en-US" smtClean="0">
              <a:solidFill>
                <a:schemeClr val="tx1"/>
              </a:solidFill>
              <a:latin typeface="VNI-Times" pitchFamily="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animEffect transition="in" filter="wipe(left)">
                                      <p:cBhvr>
                                        <p:cTn id="11" dur="500"/>
                                        <p:tgtEl>
                                          <p:spTgt spid="122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bldLvl="2"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z="2800" smtClean="0">
                <a:cs typeface="Arial" charset="0"/>
              </a:rPr>
              <a:t>GDP: Sản phẩm và thu nhập</a:t>
            </a:r>
          </a:p>
        </p:txBody>
      </p:sp>
      <p:sp>
        <p:nvSpPr>
          <p:cNvPr id="123907" name="Rectangle 3"/>
          <p:cNvSpPr>
            <a:spLocks noGrp="1" noChangeArrowheads="1"/>
          </p:cNvSpPr>
          <p:nvPr>
            <p:ph type="body" idx="1"/>
          </p:nvPr>
        </p:nvSpPr>
        <p:spPr>
          <a:xfrm>
            <a:off x="1371600" y="1371600"/>
            <a:ext cx="6858000" cy="4724400"/>
          </a:xfrm>
        </p:spPr>
        <p:txBody>
          <a:bodyPr/>
          <a:lstStyle/>
          <a:p>
            <a:pPr marL="0" indent="0" eaLnBrk="1" hangingPunct="1">
              <a:buFontTx/>
              <a:buNone/>
            </a:pPr>
            <a:r>
              <a:rPr lang="en-US" sz="2800" smtClean="0">
                <a:solidFill>
                  <a:schemeClr val="tx1"/>
                </a:solidFill>
                <a:latin typeface="Arial" charset="0"/>
                <a:cs typeface="Arial" charset="0"/>
              </a:rPr>
              <a:t>Có 3 cách để xác định GDP:</a:t>
            </a:r>
          </a:p>
          <a:p>
            <a:pPr marL="0" indent="0" eaLnBrk="1" hangingPunct="1">
              <a:buFontTx/>
              <a:buNone/>
            </a:pPr>
            <a:endParaRPr lang="en-US" sz="2800" smtClean="0">
              <a:solidFill>
                <a:schemeClr val="tx1"/>
              </a:solidFill>
              <a:latin typeface="Arial" charset="0"/>
              <a:cs typeface="Arial" charset="0"/>
            </a:endParaRPr>
          </a:p>
          <a:p>
            <a:pPr marL="463550" lvl="1" indent="-349250" eaLnBrk="1" hangingPunct="1">
              <a:buClr>
                <a:schemeClr val="tx1"/>
              </a:buClr>
              <a:buFontTx/>
              <a:buAutoNum type="arabicPeriod"/>
            </a:pPr>
            <a:r>
              <a:rPr lang="en-US" smtClean="0">
                <a:latin typeface="Arial" charset="0"/>
                <a:cs typeface="Arial" charset="0"/>
              </a:rPr>
              <a:t>Khảo hướng chi tiêu</a:t>
            </a:r>
          </a:p>
          <a:p>
            <a:pPr marL="463550" lvl="1" indent="-349250" eaLnBrk="1" hangingPunct="1">
              <a:buClr>
                <a:schemeClr val="tx1"/>
              </a:buClr>
              <a:buFontTx/>
              <a:buAutoNum type="arabicPeriod"/>
            </a:pPr>
            <a:r>
              <a:rPr lang="en-US" smtClean="0">
                <a:latin typeface="Arial" charset="0"/>
                <a:cs typeface="Arial" charset="0"/>
              </a:rPr>
              <a:t>Khảo hướng Giá trị gia tăng</a:t>
            </a:r>
          </a:p>
          <a:p>
            <a:pPr marL="463550" lvl="1" indent="-349250" eaLnBrk="1" hangingPunct="1">
              <a:buClr>
                <a:schemeClr val="tx1"/>
              </a:buClr>
              <a:buFontTx/>
              <a:buAutoNum type="arabicPeriod"/>
            </a:pPr>
            <a:r>
              <a:rPr lang="en-US" smtClean="0">
                <a:latin typeface="Arial" charset="0"/>
                <a:cs typeface="Arial" charset="0"/>
              </a:rPr>
              <a:t>Khảo hướng thu nhập</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left)">
                                      <p:cBhvr>
                                        <p:cTn id="7" dur="500"/>
                                        <p:tgtEl>
                                          <p:spTgt spid="12390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animEffect transition="in" filter="wipe(left)">
                                      <p:cBhvr>
                                        <p:cTn id="11" dur="500"/>
                                        <p:tgtEl>
                                          <p:spTgt spid="123907">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animEffect transition="in" filter="wipe(left)">
                                      <p:cBhvr>
                                        <p:cTn id="15" dur="500"/>
                                        <p:tgtEl>
                                          <p:spTgt spid="123907">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wipe(left)">
                                      <p:cBhvr>
                                        <p:cTn id="19" dur="50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3"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2800" smtClean="0">
                <a:cs typeface="Arial" charset="0"/>
              </a:rPr>
              <a:t>GDP: Sản phẩm và thu nhập</a:t>
            </a:r>
          </a:p>
        </p:txBody>
      </p:sp>
      <p:sp>
        <p:nvSpPr>
          <p:cNvPr id="123907" name="Rectangle 3"/>
          <p:cNvSpPr>
            <a:spLocks noGrp="1" noChangeArrowheads="1"/>
          </p:cNvSpPr>
          <p:nvPr>
            <p:ph type="body" idx="1"/>
          </p:nvPr>
        </p:nvSpPr>
        <p:spPr>
          <a:xfrm>
            <a:off x="1371600" y="1371600"/>
            <a:ext cx="6858000" cy="4724400"/>
          </a:xfrm>
        </p:spPr>
        <p:txBody>
          <a:bodyPr/>
          <a:lstStyle/>
          <a:p>
            <a:pPr marL="0" lvl="1" indent="0" eaLnBrk="1" hangingPunct="1">
              <a:buFontTx/>
              <a:buNone/>
              <a:defRPr/>
            </a:pPr>
            <a:r>
              <a:rPr lang="en-US" err="1" smtClean="0">
                <a:solidFill>
                  <a:srgbClr val="FF0066"/>
                </a:solidFill>
              </a:rPr>
              <a:t>Khảo</a:t>
            </a:r>
            <a:r>
              <a:rPr lang="en-US" smtClean="0">
                <a:solidFill>
                  <a:srgbClr val="FF0066"/>
                </a:solidFill>
              </a:rPr>
              <a:t> </a:t>
            </a:r>
            <a:r>
              <a:rPr lang="en-US" err="1" smtClean="0">
                <a:solidFill>
                  <a:srgbClr val="FF0066"/>
                </a:solidFill>
              </a:rPr>
              <a:t>hướng</a:t>
            </a:r>
            <a:r>
              <a:rPr lang="en-US" smtClean="0">
                <a:solidFill>
                  <a:srgbClr val="FF0066"/>
                </a:solidFill>
              </a:rPr>
              <a:t> chi </a:t>
            </a:r>
            <a:r>
              <a:rPr lang="en-US" err="1" smtClean="0">
                <a:solidFill>
                  <a:srgbClr val="FF0066"/>
                </a:solidFill>
              </a:rPr>
              <a:t>tiêu</a:t>
            </a:r>
            <a:r>
              <a:rPr lang="en-US" sz="2800" smtClean="0">
                <a:solidFill>
                  <a:srgbClr val="FF0066"/>
                </a:solidFill>
              </a:rPr>
              <a:t>:</a:t>
            </a:r>
          </a:p>
          <a:p>
            <a:pPr marL="0" indent="0" eaLnBrk="1" hangingPunct="1">
              <a:buFontTx/>
              <a:buNone/>
              <a:defRPr/>
            </a:pPr>
            <a:endParaRPr lang="en-US" sz="2800" smtClean="0">
              <a:solidFill>
                <a:schemeClr val="tx1"/>
              </a:solidFill>
            </a:endParaRPr>
          </a:p>
          <a:p>
            <a:pPr marL="463550" lvl="1" indent="-349250" eaLnBrk="1" hangingPunct="1">
              <a:buClr>
                <a:schemeClr val="tx1"/>
              </a:buClr>
              <a:buFontTx/>
              <a:buAutoNum type="arabicPeriod"/>
              <a:defRPr/>
            </a:pPr>
            <a:r>
              <a:rPr lang="en-US" b="0" smtClean="0">
                <a:solidFill>
                  <a:srgbClr val="00B0F0"/>
                </a:solidFill>
              </a:rPr>
              <a:t>GDP </a:t>
            </a:r>
            <a:r>
              <a:rPr lang="en-US" b="0" err="1" smtClean="0">
                <a:solidFill>
                  <a:srgbClr val="00B0F0"/>
                </a:solidFill>
              </a:rPr>
              <a:t>là</a:t>
            </a:r>
            <a:r>
              <a:rPr lang="en-US" b="0" smtClean="0">
                <a:solidFill>
                  <a:srgbClr val="00B0F0"/>
                </a:solidFill>
              </a:rPr>
              <a:t> </a:t>
            </a:r>
            <a:r>
              <a:rPr lang="en-US" b="0" err="1" smtClean="0">
                <a:solidFill>
                  <a:srgbClr val="00B0F0"/>
                </a:solidFill>
              </a:rPr>
              <a:t>giá</a:t>
            </a:r>
            <a:r>
              <a:rPr lang="en-US" b="0" smtClean="0">
                <a:solidFill>
                  <a:srgbClr val="00B0F0"/>
                </a:solidFill>
              </a:rPr>
              <a:t> </a:t>
            </a:r>
            <a:r>
              <a:rPr lang="en-US" b="0" err="1" smtClean="0">
                <a:solidFill>
                  <a:srgbClr val="00B0F0"/>
                </a:solidFill>
              </a:rPr>
              <a:t>trị</a:t>
            </a:r>
            <a:r>
              <a:rPr lang="en-US" b="0" smtClean="0">
                <a:solidFill>
                  <a:srgbClr val="00B0F0"/>
                </a:solidFill>
              </a:rPr>
              <a:t> </a:t>
            </a:r>
            <a:r>
              <a:rPr lang="en-US" b="0" err="1" smtClean="0">
                <a:solidFill>
                  <a:srgbClr val="00B0F0"/>
                </a:solidFill>
              </a:rPr>
              <a:t>của</a:t>
            </a:r>
            <a:r>
              <a:rPr lang="en-US" b="0" smtClean="0">
                <a:solidFill>
                  <a:srgbClr val="00B0F0"/>
                </a:solidFill>
              </a:rPr>
              <a:t> </a:t>
            </a:r>
            <a:r>
              <a:rPr lang="en-US" b="0" err="1" smtClean="0">
                <a:solidFill>
                  <a:srgbClr val="00B0F0"/>
                </a:solidFill>
              </a:rPr>
              <a:t>sản</a:t>
            </a:r>
            <a:r>
              <a:rPr lang="en-US" b="0" smtClean="0">
                <a:solidFill>
                  <a:srgbClr val="00B0F0"/>
                </a:solidFill>
              </a:rPr>
              <a:t> </a:t>
            </a:r>
            <a:r>
              <a:rPr lang="en-US" b="0" err="1" smtClean="0">
                <a:solidFill>
                  <a:srgbClr val="00B0F0"/>
                </a:solidFill>
              </a:rPr>
              <a:t>phẩm</a:t>
            </a:r>
            <a:r>
              <a:rPr lang="en-US" b="0" smtClean="0">
                <a:solidFill>
                  <a:srgbClr val="00B0F0"/>
                </a:solidFill>
              </a:rPr>
              <a:t> </a:t>
            </a:r>
            <a:r>
              <a:rPr lang="en-US" b="0" err="1" smtClean="0">
                <a:solidFill>
                  <a:srgbClr val="00B0F0"/>
                </a:solidFill>
              </a:rPr>
              <a:t>và</a:t>
            </a:r>
            <a:r>
              <a:rPr lang="en-US" b="0" smtClean="0">
                <a:solidFill>
                  <a:srgbClr val="00B0F0"/>
                </a:solidFill>
              </a:rPr>
              <a:t> </a:t>
            </a:r>
            <a:r>
              <a:rPr lang="en-US" b="0" err="1" smtClean="0">
                <a:solidFill>
                  <a:srgbClr val="00B0F0"/>
                </a:solidFill>
              </a:rPr>
              <a:t>dịch</a:t>
            </a:r>
            <a:r>
              <a:rPr lang="en-US" b="0" smtClean="0">
                <a:solidFill>
                  <a:srgbClr val="00B0F0"/>
                </a:solidFill>
              </a:rPr>
              <a:t> </a:t>
            </a:r>
            <a:r>
              <a:rPr lang="en-US" b="0" err="1" smtClean="0">
                <a:solidFill>
                  <a:srgbClr val="00B0F0"/>
                </a:solidFill>
              </a:rPr>
              <a:t>vụ</a:t>
            </a:r>
            <a:r>
              <a:rPr lang="en-US" b="0" smtClean="0">
                <a:solidFill>
                  <a:srgbClr val="00B0F0"/>
                </a:solidFill>
              </a:rPr>
              <a:t> </a:t>
            </a:r>
            <a:r>
              <a:rPr lang="en-US" b="0" err="1" smtClean="0">
                <a:solidFill>
                  <a:srgbClr val="00B0F0"/>
                </a:solidFill>
              </a:rPr>
              <a:t>cuối</a:t>
            </a:r>
            <a:r>
              <a:rPr lang="en-US" b="0" smtClean="0">
                <a:solidFill>
                  <a:srgbClr val="00B0F0"/>
                </a:solidFill>
              </a:rPr>
              <a:t> </a:t>
            </a:r>
            <a:r>
              <a:rPr lang="en-US" b="0" err="1" smtClean="0">
                <a:solidFill>
                  <a:srgbClr val="00B0F0"/>
                </a:solidFill>
              </a:rPr>
              <a:t>cùng</a:t>
            </a:r>
            <a:r>
              <a:rPr lang="en-US" b="0" smtClean="0">
                <a:solidFill>
                  <a:srgbClr val="00B0F0"/>
                </a:solidFill>
              </a:rPr>
              <a:t> </a:t>
            </a:r>
            <a:r>
              <a:rPr lang="en-US" b="0" err="1" smtClean="0">
                <a:solidFill>
                  <a:srgbClr val="00B0F0"/>
                </a:solidFill>
              </a:rPr>
              <a:t>được</a:t>
            </a:r>
            <a:r>
              <a:rPr lang="en-US" b="0" smtClean="0">
                <a:solidFill>
                  <a:srgbClr val="00B0F0"/>
                </a:solidFill>
              </a:rPr>
              <a:t> </a:t>
            </a:r>
            <a:r>
              <a:rPr lang="en-US" b="0" err="1" smtClean="0">
                <a:solidFill>
                  <a:srgbClr val="00B0F0"/>
                </a:solidFill>
              </a:rPr>
              <a:t>sản</a:t>
            </a:r>
            <a:r>
              <a:rPr lang="en-US" b="0" smtClean="0">
                <a:solidFill>
                  <a:srgbClr val="00B0F0"/>
                </a:solidFill>
              </a:rPr>
              <a:t> </a:t>
            </a:r>
            <a:r>
              <a:rPr lang="en-US" b="0" err="1" smtClean="0">
                <a:solidFill>
                  <a:srgbClr val="00B0F0"/>
                </a:solidFill>
              </a:rPr>
              <a:t>xuất</a:t>
            </a:r>
            <a:r>
              <a:rPr lang="en-US" b="0" smtClean="0">
                <a:solidFill>
                  <a:srgbClr val="00B0F0"/>
                </a:solidFill>
              </a:rPr>
              <a:t> </a:t>
            </a:r>
            <a:r>
              <a:rPr lang="en-US" b="0" err="1" smtClean="0">
                <a:solidFill>
                  <a:srgbClr val="00B0F0"/>
                </a:solidFill>
              </a:rPr>
              <a:t>trong</a:t>
            </a:r>
            <a:r>
              <a:rPr lang="en-US" b="0" smtClean="0">
                <a:solidFill>
                  <a:srgbClr val="00B0F0"/>
                </a:solidFill>
              </a:rPr>
              <a:t> </a:t>
            </a:r>
            <a:r>
              <a:rPr lang="en-US" b="0" err="1" smtClean="0">
                <a:solidFill>
                  <a:srgbClr val="00B0F0"/>
                </a:solidFill>
              </a:rPr>
              <a:t>một</a:t>
            </a:r>
            <a:r>
              <a:rPr lang="en-US" b="0" smtClean="0">
                <a:solidFill>
                  <a:srgbClr val="00B0F0"/>
                </a:solidFill>
              </a:rPr>
              <a:t> </a:t>
            </a:r>
            <a:r>
              <a:rPr lang="en-US" b="0" err="1" smtClean="0">
                <a:solidFill>
                  <a:srgbClr val="00B0F0"/>
                </a:solidFill>
              </a:rPr>
              <a:t>nền</a:t>
            </a:r>
            <a:r>
              <a:rPr lang="en-US" b="0" smtClean="0">
                <a:solidFill>
                  <a:srgbClr val="00B0F0"/>
                </a:solidFill>
              </a:rPr>
              <a:t> </a:t>
            </a:r>
            <a:r>
              <a:rPr lang="en-US" b="0" err="1" smtClean="0">
                <a:solidFill>
                  <a:srgbClr val="00B0F0"/>
                </a:solidFill>
              </a:rPr>
              <a:t>kinh</a:t>
            </a:r>
            <a:r>
              <a:rPr lang="en-US" b="0" smtClean="0">
                <a:solidFill>
                  <a:srgbClr val="00B0F0"/>
                </a:solidFill>
              </a:rPr>
              <a:t> </a:t>
            </a:r>
            <a:r>
              <a:rPr lang="en-US" b="0" err="1" smtClean="0">
                <a:solidFill>
                  <a:srgbClr val="00B0F0"/>
                </a:solidFill>
              </a:rPr>
              <a:t>tế</a:t>
            </a:r>
            <a:r>
              <a:rPr lang="en-US" b="0" smtClean="0">
                <a:solidFill>
                  <a:srgbClr val="00B0F0"/>
                </a:solidFill>
              </a:rPr>
              <a:t> </a:t>
            </a:r>
            <a:r>
              <a:rPr lang="en-US" b="0" err="1" smtClean="0">
                <a:solidFill>
                  <a:srgbClr val="00B0F0"/>
                </a:solidFill>
              </a:rPr>
              <a:t>trong</a:t>
            </a:r>
            <a:r>
              <a:rPr lang="en-US" b="0" smtClean="0">
                <a:solidFill>
                  <a:srgbClr val="00B0F0"/>
                </a:solidFill>
              </a:rPr>
              <a:t> </a:t>
            </a:r>
            <a:r>
              <a:rPr lang="en-US" b="0" err="1" smtClean="0">
                <a:solidFill>
                  <a:srgbClr val="00B0F0"/>
                </a:solidFill>
              </a:rPr>
              <a:t>một</a:t>
            </a:r>
            <a:r>
              <a:rPr lang="en-US" b="0" smtClean="0">
                <a:solidFill>
                  <a:srgbClr val="00B0F0"/>
                </a:solidFill>
              </a:rPr>
              <a:t> </a:t>
            </a:r>
            <a:r>
              <a:rPr lang="en-US" b="0" err="1" smtClean="0">
                <a:solidFill>
                  <a:srgbClr val="00B0F0"/>
                </a:solidFill>
              </a:rPr>
              <a:t>khoảng</a:t>
            </a:r>
            <a:r>
              <a:rPr lang="en-US" b="0" smtClean="0">
                <a:solidFill>
                  <a:srgbClr val="00B0F0"/>
                </a:solidFill>
              </a:rPr>
              <a:t> </a:t>
            </a:r>
            <a:r>
              <a:rPr lang="en-US" b="0" err="1" smtClean="0">
                <a:solidFill>
                  <a:srgbClr val="00B0F0"/>
                </a:solidFill>
              </a:rPr>
              <a:t>thời</a:t>
            </a:r>
            <a:r>
              <a:rPr lang="en-US" b="0" smtClean="0">
                <a:solidFill>
                  <a:srgbClr val="00B0F0"/>
                </a:solidFill>
              </a:rPr>
              <a:t> </a:t>
            </a:r>
            <a:r>
              <a:rPr lang="en-US" b="0" err="1" smtClean="0">
                <a:solidFill>
                  <a:srgbClr val="00B0F0"/>
                </a:solidFill>
              </a:rPr>
              <a:t>gian</a:t>
            </a:r>
            <a:r>
              <a:rPr lang="en-US" b="0" smtClean="0">
                <a:solidFill>
                  <a:srgbClr val="00B0F0"/>
                </a:solidFill>
              </a:rPr>
              <a:t>.</a:t>
            </a:r>
          </a:p>
          <a:p>
            <a:pPr marL="463550" lvl="1" indent="-349250" eaLnBrk="1" hangingPunct="1">
              <a:buClr>
                <a:schemeClr val="tx1"/>
              </a:buClr>
              <a:buFontTx/>
              <a:buNone/>
              <a:defRPr/>
            </a:pPr>
            <a:endParaRPr lang="en-US" b="0" smtClean="0">
              <a:solidFill>
                <a:srgbClr val="00B0F0"/>
              </a:solidFill>
            </a:endParaRPr>
          </a:p>
          <a:p>
            <a:pPr marL="914400" lvl="2" indent="-336550" eaLnBrk="1" hangingPunct="1">
              <a:buClr>
                <a:srgbClr val="FF0066"/>
              </a:buClr>
              <a:buFont typeface="Wingdings" pitchFamily="2" charset="2"/>
              <a:buChar char="§"/>
              <a:defRPr/>
            </a:pPr>
            <a:r>
              <a:rPr lang="en-US" b="1" err="1" smtClean="0"/>
              <a:t>Sản</a:t>
            </a:r>
            <a:r>
              <a:rPr lang="en-US" b="1" smtClean="0"/>
              <a:t> </a:t>
            </a:r>
            <a:r>
              <a:rPr lang="en-US" b="1" err="1" smtClean="0"/>
              <a:t>phẩm</a:t>
            </a:r>
            <a:r>
              <a:rPr lang="en-US" b="1" smtClean="0"/>
              <a:t> </a:t>
            </a:r>
            <a:r>
              <a:rPr lang="en-US" b="1" err="1" smtClean="0"/>
              <a:t>cuối</a:t>
            </a:r>
            <a:r>
              <a:rPr lang="en-US" b="1" smtClean="0"/>
              <a:t> </a:t>
            </a:r>
            <a:r>
              <a:rPr lang="en-US" b="1" err="1" smtClean="0"/>
              <a:t>cùng</a:t>
            </a:r>
            <a:r>
              <a:rPr lang="en-US" b="1" smtClean="0"/>
              <a:t> </a:t>
            </a:r>
            <a:r>
              <a:rPr lang="en-US" err="1" smtClean="0"/>
              <a:t>là</a:t>
            </a:r>
            <a:r>
              <a:rPr lang="en-US" smtClean="0"/>
              <a:t> </a:t>
            </a:r>
            <a:r>
              <a:rPr lang="en-US" err="1" smtClean="0"/>
              <a:t>sản</a:t>
            </a:r>
            <a:r>
              <a:rPr lang="en-US" smtClean="0"/>
              <a:t> </a:t>
            </a:r>
            <a:r>
              <a:rPr lang="en-US" err="1" smtClean="0"/>
              <a:t>phẩm</a:t>
            </a:r>
            <a:r>
              <a:rPr lang="en-US" smtClean="0"/>
              <a:t> </a:t>
            </a:r>
            <a:r>
              <a:rPr lang="en-US" err="1" smtClean="0"/>
              <a:t>được</a:t>
            </a:r>
            <a:r>
              <a:rPr lang="en-US" smtClean="0"/>
              <a:t> </a:t>
            </a:r>
            <a:r>
              <a:rPr lang="en-US" err="1" smtClean="0"/>
              <a:t>hiểu</a:t>
            </a:r>
            <a:r>
              <a:rPr lang="en-US" smtClean="0"/>
              <a:t> </a:t>
            </a:r>
            <a:r>
              <a:rPr lang="en-US" err="1" smtClean="0"/>
              <a:t>là</a:t>
            </a:r>
            <a:r>
              <a:rPr lang="en-US" smtClean="0"/>
              <a:t> </a:t>
            </a:r>
            <a:r>
              <a:rPr lang="en-US" err="1" smtClean="0"/>
              <a:t>dành</a:t>
            </a:r>
            <a:r>
              <a:rPr lang="en-US" smtClean="0"/>
              <a:t> </a:t>
            </a:r>
            <a:r>
              <a:rPr lang="en-US" err="1" smtClean="0"/>
              <a:t>cho</a:t>
            </a:r>
            <a:r>
              <a:rPr lang="en-US" smtClean="0"/>
              <a:t> </a:t>
            </a:r>
            <a:r>
              <a:rPr lang="en-US" err="1" smtClean="0"/>
              <a:t>tiêu</a:t>
            </a:r>
            <a:r>
              <a:rPr lang="en-US" smtClean="0"/>
              <a:t> </a:t>
            </a:r>
            <a:r>
              <a:rPr lang="en-US" err="1" smtClean="0"/>
              <a:t>dùng</a:t>
            </a:r>
            <a:r>
              <a:rPr lang="en-US" smtClean="0"/>
              <a:t> </a:t>
            </a:r>
            <a:r>
              <a:rPr lang="en-US" err="1" smtClean="0"/>
              <a:t>cuối</a:t>
            </a:r>
            <a:r>
              <a:rPr lang="en-US" smtClean="0"/>
              <a:t> </a:t>
            </a:r>
            <a:r>
              <a:rPr lang="en-US" err="1" smtClean="0"/>
              <a:t>cùng</a:t>
            </a:r>
            <a:r>
              <a:rPr lang="en-US" smtClean="0"/>
              <a:t>.</a:t>
            </a:r>
          </a:p>
          <a:p>
            <a:pPr marL="914400" lvl="2" indent="-336550" eaLnBrk="1" hangingPunct="1">
              <a:buClr>
                <a:srgbClr val="FF0066"/>
              </a:buClr>
              <a:buFont typeface="Wingdings" pitchFamily="2" charset="2"/>
              <a:buChar char="§"/>
              <a:defRPr/>
            </a:pPr>
            <a:r>
              <a:rPr lang="en-US" b="1" err="1" smtClean="0"/>
              <a:t>Hàng</a:t>
            </a:r>
            <a:r>
              <a:rPr lang="en-US" b="1" smtClean="0"/>
              <a:t> </a:t>
            </a:r>
            <a:r>
              <a:rPr lang="en-US" b="1" err="1" smtClean="0"/>
              <a:t>hóa</a:t>
            </a:r>
            <a:r>
              <a:rPr lang="en-US" b="1" smtClean="0"/>
              <a:t> </a:t>
            </a:r>
            <a:r>
              <a:rPr lang="en-US" b="1" err="1" smtClean="0"/>
              <a:t>trung</a:t>
            </a:r>
            <a:r>
              <a:rPr lang="en-US" b="1" smtClean="0"/>
              <a:t> </a:t>
            </a:r>
            <a:r>
              <a:rPr lang="en-US" b="1" err="1" smtClean="0"/>
              <a:t>gian</a:t>
            </a:r>
            <a:r>
              <a:rPr lang="en-US" b="1" smtClean="0"/>
              <a:t> </a:t>
            </a:r>
            <a:r>
              <a:rPr lang="en-US" err="1" smtClean="0"/>
              <a:t>là</a:t>
            </a:r>
            <a:r>
              <a:rPr lang="en-US" smtClean="0"/>
              <a:t> </a:t>
            </a:r>
            <a:r>
              <a:rPr lang="en-US" err="1" smtClean="0"/>
              <a:t>hàng</a:t>
            </a:r>
            <a:r>
              <a:rPr lang="en-US" smtClean="0"/>
              <a:t> </a:t>
            </a:r>
            <a:r>
              <a:rPr lang="en-US" err="1" smtClean="0"/>
              <a:t>hóa</a:t>
            </a:r>
            <a:r>
              <a:rPr lang="en-US" smtClean="0"/>
              <a:t> </a:t>
            </a:r>
            <a:r>
              <a:rPr lang="en-US" err="1" smtClean="0"/>
              <a:t>được</a:t>
            </a:r>
            <a:r>
              <a:rPr lang="en-US" smtClean="0"/>
              <a:t> </a:t>
            </a:r>
            <a:r>
              <a:rPr lang="en-US" err="1" smtClean="0"/>
              <a:t>dùng</a:t>
            </a:r>
            <a:r>
              <a:rPr lang="en-US" smtClean="0"/>
              <a:t> </a:t>
            </a:r>
            <a:r>
              <a:rPr lang="en-US" err="1" smtClean="0"/>
              <a:t>để</a:t>
            </a:r>
            <a:r>
              <a:rPr lang="en-US" smtClean="0"/>
              <a:t> </a:t>
            </a:r>
            <a:r>
              <a:rPr lang="en-US" err="1" smtClean="0"/>
              <a:t>sản</a:t>
            </a:r>
            <a:r>
              <a:rPr lang="en-US" smtClean="0"/>
              <a:t> </a:t>
            </a:r>
            <a:r>
              <a:rPr lang="en-US" err="1" smtClean="0"/>
              <a:t>xuất</a:t>
            </a:r>
            <a:r>
              <a:rPr lang="en-US" smtClean="0"/>
              <a:t> </a:t>
            </a:r>
            <a:r>
              <a:rPr lang="en-US" err="1" smtClean="0"/>
              <a:t>một</a:t>
            </a:r>
            <a:r>
              <a:rPr lang="en-US" smtClean="0"/>
              <a:t> </a:t>
            </a:r>
            <a:r>
              <a:rPr lang="en-US" err="1" smtClean="0"/>
              <a:t>hàng</a:t>
            </a:r>
            <a:r>
              <a:rPr lang="en-US" smtClean="0"/>
              <a:t> </a:t>
            </a:r>
            <a:r>
              <a:rPr lang="en-US" err="1" smtClean="0"/>
              <a:t>hóa</a:t>
            </a:r>
            <a:r>
              <a:rPr lang="en-US" smtClean="0"/>
              <a:t> </a:t>
            </a:r>
            <a:r>
              <a:rPr lang="en-US" err="1" smtClean="0"/>
              <a:t>khác</a:t>
            </a:r>
            <a:r>
              <a:rPr lang="en-US" smtClean="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left)">
                                      <p:cBhvr>
                                        <p:cTn id="7" dur="500"/>
                                        <p:tgtEl>
                                          <p:spTgt spid="12390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animEffect transition="in" filter="wipe(left)">
                                      <p:cBhvr>
                                        <p:cTn id="11" dur="500"/>
                                        <p:tgtEl>
                                          <p:spTgt spid="123907">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907">
                                            <p:txEl>
                                              <p:pRg st="4" end="4"/>
                                            </p:txEl>
                                          </p:spTgt>
                                        </p:tgtEl>
                                        <p:attrNameLst>
                                          <p:attrName>style.visibility</p:attrName>
                                        </p:attrNameLst>
                                      </p:cBhvr>
                                      <p:to>
                                        <p:strVal val="visible"/>
                                      </p:to>
                                    </p:set>
                                    <p:animEffect transition="in" filter="wipe(left)">
                                      <p:cBhvr>
                                        <p:cTn id="15" dur="500"/>
                                        <p:tgtEl>
                                          <p:spTgt spid="123907">
                                            <p:txEl>
                                              <p:pRg st="4" end="4"/>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3907">
                                            <p:txEl>
                                              <p:pRg st="5" end="5"/>
                                            </p:txEl>
                                          </p:spTgt>
                                        </p:tgtEl>
                                        <p:attrNameLst>
                                          <p:attrName>style.visibility</p:attrName>
                                        </p:attrNameLst>
                                      </p:cBhvr>
                                      <p:to>
                                        <p:strVal val="visible"/>
                                      </p:to>
                                    </p:set>
                                    <p:animEffect transition="in" filter="wipe(left)">
                                      <p:cBhvr>
                                        <p:cTn id="19"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3"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endParaRPr lang="en-US" smtClean="0"/>
          </a:p>
        </p:txBody>
      </p:sp>
      <p:grpSp>
        <p:nvGrpSpPr>
          <p:cNvPr id="2" name="Group 4"/>
          <p:cNvGrpSpPr>
            <a:grpSpLocks/>
          </p:cNvGrpSpPr>
          <p:nvPr/>
        </p:nvGrpSpPr>
        <p:grpSpPr bwMode="auto">
          <a:xfrm>
            <a:off x="1733550" y="1219200"/>
            <a:ext cx="5048250" cy="4800600"/>
            <a:chOff x="996" y="398"/>
            <a:chExt cx="2256" cy="2034"/>
          </a:xfrm>
        </p:grpSpPr>
        <p:sp>
          <p:nvSpPr>
            <p:cNvPr id="157701" name="Rectangle 5"/>
            <p:cNvSpPr>
              <a:spLocks noChangeArrowheads="1"/>
            </p:cNvSpPr>
            <p:nvPr/>
          </p:nvSpPr>
          <p:spPr bwMode="auto">
            <a:xfrm>
              <a:off x="996" y="398"/>
              <a:ext cx="2256" cy="2034"/>
            </a:xfrm>
            <a:prstGeom prst="rect">
              <a:avLst/>
            </a:prstGeom>
            <a:solidFill>
              <a:srgbClr val="FBF5DB"/>
            </a:solidFill>
            <a:ln w="12700">
              <a:solidFill>
                <a:schemeClr val="bg2"/>
              </a:solidFill>
              <a:miter lim="800000"/>
              <a:headEnd/>
              <a:tailEnd type="none" w="lg" len="lg"/>
            </a:ln>
            <a:effectLst>
              <a:outerShdw dist="35921" dir="2700000" algn="ctr" rotWithShape="0">
                <a:schemeClr val="bg2"/>
              </a:outerShdw>
            </a:effectLst>
          </p:spPr>
          <p:txBody>
            <a:bodyPr anchor="ctr">
              <a:spAutoFit/>
            </a:bodyPr>
            <a:lstStyle/>
            <a:p>
              <a:pPr>
                <a:defRPr/>
              </a:pPr>
              <a:endParaRPr lang="en-US"/>
            </a:p>
          </p:txBody>
        </p:sp>
        <p:sp>
          <p:nvSpPr>
            <p:cNvPr id="23570" name="Rectangle 6"/>
            <p:cNvSpPr>
              <a:spLocks noChangeArrowheads="1"/>
            </p:cNvSpPr>
            <p:nvPr/>
          </p:nvSpPr>
          <p:spPr bwMode="auto">
            <a:xfrm>
              <a:off x="1134" y="440"/>
              <a:ext cx="1931" cy="117"/>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i="1">
                  <a:solidFill>
                    <a:schemeClr val="hlink"/>
                  </a:solidFill>
                  <a:latin typeface="Times New Roman" pitchFamily="18" charset="0"/>
                </a:rPr>
                <a:t>Khảo hướng chi tiêu </a:t>
              </a:r>
              <a:r>
                <a:rPr lang="en-US" sz="1800" i="1">
                  <a:solidFill>
                    <a:schemeClr val="hlink"/>
                  </a:solidFill>
                  <a:latin typeface="Times New Roman" pitchFamily="18" charset="0"/>
                </a:rPr>
                <a:t>(Expenditure approach)</a:t>
              </a:r>
            </a:p>
          </p:txBody>
        </p:sp>
        <p:sp>
          <p:nvSpPr>
            <p:cNvPr id="23571" name="Line 7"/>
            <p:cNvSpPr>
              <a:spLocks noChangeShapeType="1"/>
            </p:cNvSpPr>
            <p:nvPr/>
          </p:nvSpPr>
          <p:spPr bwMode="auto">
            <a:xfrm>
              <a:off x="1074" y="648"/>
              <a:ext cx="2040" cy="0"/>
            </a:xfrm>
            <a:prstGeom prst="line">
              <a:avLst/>
            </a:prstGeom>
            <a:noFill/>
            <a:ln w="19050">
              <a:solidFill>
                <a:schemeClr val="bg2"/>
              </a:solidFill>
              <a:round/>
              <a:headEnd/>
              <a:tailEnd type="none" w="lg" len="lg"/>
            </a:ln>
          </p:spPr>
          <p:txBody>
            <a:bodyPr>
              <a:spAutoFit/>
            </a:bodyPr>
            <a:lstStyle/>
            <a:p>
              <a:endParaRPr lang="en-US"/>
            </a:p>
          </p:txBody>
        </p:sp>
      </p:grpSp>
      <p:sp>
        <p:nvSpPr>
          <p:cNvPr id="157704" name="Rectangle 8"/>
          <p:cNvSpPr>
            <a:spLocks noChangeArrowheads="1"/>
          </p:cNvSpPr>
          <p:nvPr/>
        </p:nvSpPr>
        <p:spPr bwMode="auto">
          <a:xfrm>
            <a:off x="1933575" y="1884363"/>
            <a:ext cx="3436938" cy="554037"/>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chemeClr val="accent2"/>
                </a:solidFill>
                <a:latin typeface="Times New Roman" pitchFamily="18" charset="0"/>
              </a:rPr>
              <a:t>Chi tiêu cho tiêu dùng cá nhân - </a:t>
            </a:r>
            <a:r>
              <a:rPr lang="en-US" sz="1800" b="1">
                <a:solidFill>
                  <a:srgbClr val="FF0000"/>
                </a:solidFill>
                <a:latin typeface="Times New Roman" pitchFamily="18" charset="0"/>
              </a:rPr>
              <a:t>C</a:t>
            </a:r>
          </a:p>
          <a:p>
            <a:pPr eaLnBrk="0" hangingPunct="0">
              <a:spcBef>
                <a:spcPct val="0"/>
              </a:spcBef>
            </a:pPr>
            <a:r>
              <a:rPr lang="en-US" sz="1800">
                <a:solidFill>
                  <a:srgbClr val="000000"/>
                </a:solidFill>
                <a:latin typeface="Times New Roman" pitchFamily="18" charset="0"/>
              </a:rPr>
              <a:t>(</a:t>
            </a:r>
            <a:r>
              <a:rPr lang="en-US" sz="1800" i="1">
                <a:solidFill>
                  <a:srgbClr val="000000"/>
                </a:solidFill>
                <a:latin typeface="Times New Roman" pitchFamily="18" charset="0"/>
              </a:rPr>
              <a:t>Personal consumption expenditures</a:t>
            </a:r>
            <a:r>
              <a:rPr lang="en-US" sz="1800">
                <a:solidFill>
                  <a:srgbClr val="000000"/>
                </a:solidFill>
                <a:latin typeface="Times New Roman" pitchFamily="18" charset="0"/>
              </a:rPr>
              <a:t>)</a:t>
            </a:r>
            <a:endParaRPr lang="en-US" sz="1800">
              <a:latin typeface="Times New Roman" pitchFamily="18" charset="0"/>
            </a:endParaRPr>
          </a:p>
        </p:txBody>
      </p:sp>
      <p:grpSp>
        <p:nvGrpSpPr>
          <p:cNvPr id="3" name="Group 9"/>
          <p:cNvGrpSpPr>
            <a:grpSpLocks/>
          </p:cNvGrpSpPr>
          <p:nvPr/>
        </p:nvGrpSpPr>
        <p:grpSpPr bwMode="auto">
          <a:xfrm>
            <a:off x="1924050" y="2514600"/>
            <a:ext cx="3475038" cy="839788"/>
            <a:chOff x="1092" y="1001"/>
            <a:chExt cx="2189" cy="529"/>
          </a:xfrm>
        </p:grpSpPr>
        <p:sp>
          <p:nvSpPr>
            <p:cNvPr id="23567" name="Rectangle 10"/>
            <p:cNvSpPr>
              <a:spLocks noChangeArrowheads="1"/>
            </p:cNvSpPr>
            <p:nvPr/>
          </p:nvSpPr>
          <p:spPr bwMode="auto">
            <a:xfrm>
              <a:off x="1839" y="1001"/>
              <a:ext cx="136" cy="211"/>
            </a:xfrm>
            <a:prstGeom prst="rect">
              <a:avLst/>
            </a:prstGeom>
            <a:noFill/>
            <a:ln w="9525">
              <a:noFill/>
              <a:miter lim="800000"/>
              <a:headEnd/>
              <a:tailEnd/>
            </a:ln>
          </p:spPr>
          <p:txBody>
            <a:bodyPr wrap="none" lIns="0" tIns="0" rIns="0" bIns="0">
              <a:spAutoFit/>
            </a:bodyPr>
            <a:lstStyle/>
            <a:p>
              <a:pPr eaLnBrk="0" hangingPunct="0">
                <a:spcBef>
                  <a:spcPct val="0"/>
                </a:spcBef>
              </a:pPr>
              <a:r>
                <a:rPr lang="en-US" sz="2200" b="1">
                  <a:solidFill>
                    <a:srgbClr val="000000"/>
                  </a:solidFill>
                  <a:latin typeface="Times New Roman" pitchFamily="18" charset="0"/>
                </a:rPr>
                <a:t>+</a:t>
              </a:r>
              <a:r>
                <a:rPr lang="en-US" sz="1800" b="1">
                  <a:solidFill>
                    <a:srgbClr val="000000"/>
                  </a:solidFill>
                  <a:latin typeface="Times New Roman" pitchFamily="18" charset="0"/>
                </a:rPr>
                <a:t> </a:t>
              </a:r>
              <a:endParaRPr lang="en-US" sz="1800" b="1">
                <a:latin typeface="Times New Roman" pitchFamily="18" charset="0"/>
              </a:endParaRPr>
            </a:p>
          </p:txBody>
        </p:sp>
        <p:sp>
          <p:nvSpPr>
            <p:cNvPr id="23568" name="Rectangle 11"/>
            <p:cNvSpPr>
              <a:spLocks noChangeArrowheads="1"/>
            </p:cNvSpPr>
            <p:nvPr/>
          </p:nvSpPr>
          <p:spPr bwMode="auto">
            <a:xfrm>
              <a:off x="1092" y="1181"/>
              <a:ext cx="2189" cy="349"/>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chemeClr val="accent2"/>
                  </a:solidFill>
                  <a:latin typeface="Times New Roman" pitchFamily="18" charset="0"/>
                </a:rPr>
                <a:t>Tổng đầu tư tư nhân trong nước - </a:t>
              </a:r>
              <a:r>
                <a:rPr lang="en-US" sz="1800" b="1">
                  <a:solidFill>
                    <a:srgbClr val="FF0000"/>
                  </a:solidFill>
                  <a:latin typeface="Times New Roman" pitchFamily="18" charset="0"/>
                </a:rPr>
                <a:t>I</a:t>
              </a:r>
            </a:p>
            <a:p>
              <a:pPr eaLnBrk="0" hangingPunct="0">
                <a:spcBef>
                  <a:spcPct val="0"/>
                </a:spcBef>
              </a:pPr>
              <a:r>
                <a:rPr lang="en-US" sz="1800">
                  <a:solidFill>
                    <a:srgbClr val="000000"/>
                  </a:solidFill>
                  <a:latin typeface="Times New Roman" pitchFamily="18" charset="0"/>
                </a:rPr>
                <a:t>(</a:t>
              </a:r>
              <a:r>
                <a:rPr lang="en-US" sz="1800" i="1">
                  <a:solidFill>
                    <a:srgbClr val="000000"/>
                  </a:solidFill>
                  <a:latin typeface="Times New Roman" pitchFamily="18" charset="0"/>
                </a:rPr>
                <a:t>Gross private domestic investment</a:t>
              </a:r>
              <a:r>
                <a:rPr lang="en-US" sz="1800">
                  <a:solidFill>
                    <a:srgbClr val="000000"/>
                  </a:solidFill>
                  <a:latin typeface="Times New Roman" pitchFamily="18" charset="0"/>
                </a:rPr>
                <a:t>) </a:t>
              </a:r>
              <a:endParaRPr lang="en-US" sz="1800">
                <a:latin typeface="Times New Roman" pitchFamily="18" charset="0"/>
              </a:endParaRPr>
            </a:p>
          </p:txBody>
        </p:sp>
      </p:grpSp>
      <p:grpSp>
        <p:nvGrpSpPr>
          <p:cNvPr id="4" name="Group 12"/>
          <p:cNvGrpSpPr>
            <a:grpSpLocks/>
          </p:cNvGrpSpPr>
          <p:nvPr/>
        </p:nvGrpSpPr>
        <p:grpSpPr bwMode="auto">
          <a:xfrm>
            <a:off x="1933575" y="3441700"/>
            <a:ext cx="4695825" cy="798513"/>
            <a:chOff x="1122" y="1276"/>
            <a:chExt cx="3390" cy="503"/>
          </a:xfrm>
        </p:grpSpPr>
        <p:sp>
          <p:nvSpPr>
            <p:cNvPr id="23564" name="Rectangle 13"/>
            <p:cNvSpPr>
              <a:spLocks noChangeArrowheads="1"/>
            </p:cNvSpPr>
            <p:nvPr/>
          </p:nvSpPr>
          <p:spPr bwMode="auto">
            <a:xfrm>
              <a:off x="1863" y="1276"/>
              <a:ext cx="120" cy="211"/>
            </a:xfrm>
            <a:prstGeom prst="rect">
              <a:avLst/>
            </a:prstGeom>
            <a:noFill/>
            <a:ln w="9525">
              <a:noFill/>
              <a:miter lim="800000"/>
              <a:headEnd/>
              <a:tailEnd/>
            </a:ln>
          </p:spPr>
          <p:txBody>
            <a:bodyPr wrap="none" lIns="0" tIns="0" rIns="0" bIns="0">
              <a:spAutoFit/>
            </a:bodyPr>
            <a:lstStyle/>
            <a:p>
              <a:pPr algn="r" eaLnBrk="0" hangingPunct="0">
                <a:spcBef>
                  <a:spcPct val="0"/>
                </a:spcBef>
              </a:pPr>
              <a:r>
                <a:rPr lang="en-US" sz="2200" b="1">
                  <a:solidFill>
                    <a:srgbClr val="000000"/>
                  </a:solidFill>
                  <a:latin typeface="Times New Roman" pitchFamily="18" charset="0"/>
                </a:rPr>
                <a:t>+</a:t>
              </a:r>
              <a:r>
                <a:rPr lang="en-US" sz="1000" b="1">
                  <a:solidFill>
                    <a:srgbClr val="000000"/>
                  </a:solidFill>
                  <a:latin typeface="Times New Roman" pitchFamily="18" charset="0"/>
                </a:rPr>
                <a:t> </a:t>
              </a:r>
              <a:endParaRPr lang="en-US" sz="1000" b="1">
                <a:latin typeface="Times New Roman" pitchFamily="18" charset="0"/>
              </a:endParaRPr>
            </a:p>
          </p:txBody>
        </p:sp>
        <p:sp>
          <p:nvSpPr>
            <p:cNvPr id="23565" name="Rectangle 14"/>
            <p:cNvSpPr>
              <a:spLocks noChangeArrowheads="1"/>
            </p:cNvSpPr>
            <p:nvPr/>
          </p:nvSpPr>
          <p:spPr bwMode="auto">
            <a:xfrm>
              <a:off x="1122" y="1468"/>
              <a:ext cx="2591" cy="174"/>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chemeClr val="accent2"/>
                  </a:solidFill>
                  <a:latin typeface="Times New Roman" pitchFamily="18" charset="0"/>
                </a:rPr>
                <a:t>Tổng đầu tư và chi tiêu của chính phủ - </a:t>
              </a:r>
              <a:r>
                <a:rPr lang="en-US" sz="1800" b="1">
                  <a:solidFill>
                    <a:srgbClr val="FF0000"/>
                  </a:solidFill>
                  <a:latin typeface="Times New Roman" pitchFamily="18" charset="0"/>
                </a:rPr>
                <a:t>G</a:t>
              </a:r>
            </a:p>
          </p:txBody>
        </p:sp>
        <p:sp>
          <p:nvSpPr>
            <p:cNvPr id="23566" name="Rectangle 15"/>
            <p:cNvSpPr>
              <a:spLocks noChangeArrowheads="1"/>
            </p:cNvSpPr>
            <p:nvPr/>
          </p:nvSpPr>
          <p:spPr bwMode="auto">
            <a:xfrm>
              <a:off x="1128" y="1605"/>
              <a:ext cx="3384" cy="174"/>
            </a:xfrm>
            <a:prstGeom prst="rect">
              <a:avLst/>
            </a:prstGeom>
            <a:noFill/>
            <a:ln w="9525">
              <a:noFill/>
              <a:miter lim="800000"/>
              <a:headEnd/>
              <a:tailEnd/>
            </a:ln>
          </p:spPr>
          <p:txBody>
            <a:bodyPr lIns="0" tIns="0" rIns="0" bIns="0">
              <a:spAutoFit/>
            </a:bodyPr>
            <a:lstStyle/>
            <a:p>
              <a:pPr eaLnBrk="0" hangingPunct="0">
                <a:spcBef>
                  <a:spcPct val="0"/>
                </a:spcBef>
              </a:pPr>
              <a:r>
                <a:rPr lang="en-US" sz="1800">
                  <a:solidFill>
                    <a:srgbClr val="000000"/>
                  </a:solidFill>
                  <a:latin typeface="Times New Roman" pitchFamily="18" charset="0"/>
                </a:rPr>
                <a:t>(</a:t>
              </a:r>
              <a:r>
                <a:rPr lang="en-US" sz="1800" i="1">
                  <a:solidFill>
                    <a:srgbClr val="000000"/>
                  </a:solidFill>
                  <a:latin typeface="Times New Roman" pitchFamily="18" charset="0"/>
                </a:rPr>
                <a:t>Government consumption and gross investment</a:t>
              </a:r>
              <a:r>
                <a:rPr lang="en-US" sz="1800">
                  <a:solidFill>
                    <a:srgbClr val="000000"/>
                  </a:solidFill>
                  <a:latin typeface="Times New Roman" pitchFamily="18" charset="0"/>
                </a:rPr>
                <a:t>)</a:t>
              </a:r>
              <a:endParaRPr lang="en-US" sz="1800">
                <a:latin typeface="Times New Roman" pitchFamily="18" charset="0"/>
              </a:endParaRPr>
            </a:p>
          </p:txBody>
        </p:sp>
      </p:grpSp>
      <p:grpSp>
        <p:nvGrpSpPr>
          <p:cNvPr id="5" name="Group 16"/>
          <p:cNvGrpSpPr>
            <a:grpSpLocks/>
          </p:cNvGrpSpPr>
          <p:nvPr/>
        </p:nvGrpSpPr>
        <p:grpSpPr bwMode="auto">
          <a:xfrm>
            <a:off x="1930400" y="4252913"/>
            <a:ext cx="4584700" cy="874712"/>
            <a:chOff x="1120" y="1920"/>
            <a:chExt cx="2888" cy="551"/>
          </a:xfrm>
        </p:grpSpPr>
        <p:sp>
          <p:nvSpPr>
            <p:cNvPr id="23562" name="Rectangle 17"/>
            <p:cNvSpPr>
              <a:spLocks noChangeArrowheads="1"/>
            </p:cNvSpPr>
            <p:nvPr/>
          </p:nvSpPr>
          <p:spPr bwMode="auto">
            <a:xfrm>
              <a:off x="1859" y="1920"/>
              <a:ext cx="112" cy="211"/>
            </a:xfrm>
            <a:prstGeom prst="rect">
              <a:avLst/>
            </a:prstGeom>
            <a:noFill/>
            <a:ln w="9525">
              <a:noFill/>
              <a:miter lim="800000"/>
              <a:headEnd/>
              <a:tailEnd/>
            </a:ln>
          </p:spPr>
          <p:txBody>
            <a:bodyPr wrap="none" lIns="0" tIns="0" rIns="0" bIns="0">
              <a:spAutoFit/>
            </a:bodyPr>
            <a:lstStyle/>
            <a:p>
              <a:pPr eaLnBrk="0" hangingPunct="0">
                <a:spcBef>
                  <a:spcPct val="0"/>
                </a:spcBef>
              </a:pPr>
              <a:r>
                <a:rPr lang="en-US" sz="600" b="1">
                  <a:solidFill>
                    <a:srgbClr val="000000"/>
                  </a:solidFill>
                  <a:latin typeface="Times New Roman" pitchFamily="18" charset="0"/>
                </a:rPr>
                <a:t> </a:t>
              </a:r>
              <a:r>
                <a:rPr lang="en-US" sz="2200" b="1">
                  <a:solidFill>
                    <a:srgbClr val="000000"/>
                  </a:solidFill>
                  <a:latin typeface="Times New Roman" pitchFamily="18" charset="0"/>
                </a:rPr>
                <a:t>+</a:t>
              </a:r>
              <a:endParaRPr lang="en-US" sz="2200" b="1">
                <a:latin typeface="Times New Roman" pitchFamily="18" charset="0"/>
              </a:endParaRPr>
            </a:p>
          </p:txBody>
        </p:sp>
        <p:sp>
          <p:nvSpPr>
            <p:cNvPr id="23563" name="Rectangle 18"/>
            <p:cNvSpPr>
              <a:spLocks noChangeArrowheads="1"/>
            </p:cNvSpPr>
            <p:nvPr/>
          </p:nvSpPr>
          <p:spPr bwMode="auto">
            <a:xfrm>
              <a:off x="1120" y="2122"/>
              <a:ext cx="2888" cy="349"/>
            </a:xfrm>
            <a:prstGeom prst="rect">
              <a:avLst/>
            </a:prstGeom>
            <a:noFill/>
            <a:ln w="9525">
              <a:noFill/>
              <a:miter lim="800000"/>
              <a:headEnd/>
              <a:tailEnd/>
            </a:ln>
          </p:spPr>
          <p:txBody>
            <a:bodyPr wrap="none" lIns="0" tIns="0" rIns="0" bIns="0">
              <a:spAutoFit/>
            </a:bodyPr>
            <a:lstStyle/>
            <a:p>
              <a:pPr eaLnBrk="0" hangingPunct="0">
                <a:spcBef>
                  <a:spcPct val="0"/>
                </a:spcBef>
              </a:pPr>
              <a:r>
                <a:rPr lang="en-US" sz="1800" b="1">
                  <a:solidFill>
                    <a:schemeClr val="accent2"/>
                  </a:solidFill>
                  <a:latin typeface="Times New Roman" pitchFamily="18" charset="0"/>
                </a:rPr>
                <a:t>Xuất khẩu ròng của hàng hóa và dịch vụ - </a:t>
              </a:r>
              <a:r>
                <a:rPr lang="en-US" sz="1800" b="1">
                  <a:solidFill>
                    <a:srgbClr val="FF0000"/>
                  </a:solidFill>
                  <a:latin typeface="Times New Roman" pitchFamily="18" charset="0"/>
                </a:rPr>
                <a:t>NX </a:t>
              </a:r>
            </a:p>
            <a:p>
              <a:pPr eaLnBrk="0" hangingPunct="0">
                <a:spcBef>
                  <a:spcPct val="0"/>
                </a:spcBef>
              </a:pPr>
              <a:r>
                <a:rPr lang="en-US" sz="1800">
                  <a:solidFill>
                    <a:srgbClr val="000000"/>
                  </a:solidFill>
                  <a:latin typeface="Times New Roman" pitchFamily="18" charset="0"/>
                </a:rPr>
                <a:t>(</a:t>
              </a:r>
              <a:r>
                <a:rPr lang="en-US" sz="1800" i="1">
                  <a:solidFill>
                    <a:srgbClr val="000000"/>
                  </a:solidFill>
                  <a:latin typeface="Times New Roman" pitchFamily="18" charset="0"/>
                </a:rPr>
                <a:t>Net exports of goods and servi</a:t>
              </a:r>
              <a:r>
                <a:rPr lang="en-US" sz="1800">
                  <a:solidFill>
                    <a:srgbClr val="000000"/>
                  </a:solidFill>
                  <a:latin typeface="Times New Roman" pitchFamily="18" charset="0"/>
                </a:rPr>
                <a:t>ces)</a:t>
              </a:r>
              <a:endParaRPr lang="en-US" sz="1800">
                <a:latin typeface="Times New Roman" pitchFamily="18" charset="0"/>
              </a:endParaRPr>
            </a:p>
          </p:txBody>
        </p:sp>
      </p:grpSp>
      <p:sp>
        <p:nvSpPr>
          <p:cNvPr id="157715" name="Rectangle 19"/>
          <p:cNvSpPr>
            <a:spLocks noChangeArrowheads="1"/>
          </p:cNvSpPr>
          <p:nvPr/>
        </p:nvSpPr>
        <p:spPr bwMode="auto">
          <a:xfrm>
            <a:off x="2941638" y="5334000"/>
            <a:ext cx="1209675" cy="369888"/>
          </a:xfrm>
          <a:prstGeom prst="rect">
            <a:avLst/>
          </a:prstGeom>
          <a:noFill/>
          <a:ln w="9525">
            <a:noFill/>
            <a:miter lim="800000"/>
            <a:headEnd/>
            <a:tailEnd/>
          </a:ln>
        </p:spPr>
        <p:txBody>
          <a:bodyPr lIns="0" tIns="0" rIns="0" bIns="0">
            <a:spAutoFit/>
          </a:bodyPr>
          <a:lstStyle/>
          <a:p>
            <a:pPr algn="ctr" eaLnBrk="0" hangingPunct="0">
              <a:spcBef>
                <a:spcPct val="0"/>
              </a:spcBef>
            </a:pPr>
            <a:r>
              <a:rPr lang="en-US" sz="2200" b="1" i="1">
                <a:solidFill>
                  <a:srgbClr val="000000"/>
                </a:solidFill>
                <a:latin typeface="Times New Roman" pitchFamily="18" charset="0"/>
              </a:rPr>
              <a:t>=</a:t>
            </a:r>
            <a:r>
              <a:rPr lang="en-US" sz="2000" b="1" i="1">
                <a:solidFill>
                  <a:srgbClr val="000000"/>
                </a:solidFill>
                <a:latin typeface="Times New Roman" pitchFamily="18" charset="0"/>
              </a:rPr>
              <a:t>  </a:t>
            </a:r>
            <a:r>
              <a:rPr lang="en-US" b="1" i="1">
                <a:solidFill>
                  <a:srgbClr val="FF0000"/>
                </a:solidFill>
                <a:latin typeface="Times New Roman" pitchFamily="18" charset="0"/>
              </a:rPr>
              <a:t>GDP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157704"/>
                                        </p:tgtEl>
                                        <p:attrNameLst>
                                          <p:attrName>style.visibility</p:attrName>
                                        </p:attrNameLst>
                                      </p:cBhvr>
                                      <p:to>
                                        <p:strVal val="visible"/>
                                      </p:to>
                                    </p:set>
                                    <p:anim calcmode="lin" valueType="num">
                                      <p:cBhvr>
                                        <p:cTn id="11" dur="500" fill="hold"/>
                                        <p:tgtEl>
                                          <p:spTgt spid="157704"/>
                                        </p:tgtEl>
                                        <p:attrNameLst>
                                          <p:attrName>ppt_w</p:attrName>
                                        </p:attrNameLst>
                                      </p:cBhvr>
                                      <p:tavLst>
                                        <p:tav tm="0">
                                          <p:val>
                                            <p:strVal val="2/3*#ppt_w"/>
                                          </p:val>
                                        </p:tav>
                                        <p:tav tm="100000">
                                          <p:val>
                                            <p:strVal val="#ppt_w"/>
                                          </p:val>
                                        </p:tav>
                                      </p:tavLst>
                                    </p:anim>
                                    <p:anim calcmode="lin" valueType="num">
                                      <p:cBhvr>
                                        <p:cTn id="12" dur="500" fill="hold"/>
                                        <p:tgtEl>
                                          <p:spTgt spid="157704"/>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23" presetClass="entr" presetSubtype="27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2/3*#ppt_w"/>
                                          </p:val>
                                        </p:tav>
                                        <p:tav tm="100000">
                                          <p:val>
                                            <p:strVal val="#ppt_w"/>
                                          </p:val>
                                        </p:tav>
                                      </p:tavLst>
                                    </p:anim>
                                    <p:anim calcmode="lin" valueType="num">
                                      <p:cBhvr>
                                        <p:cTn id="17" dur="500" fill="hold"/>
                                        <p:tgtEl>
                                          <p:spTgt spid="3"/>
                                        </p:tgtEl>
                                        <p:attrNameLst>
                                          <p:attrName>ppt_h</p:attrName>
                                        </p:attrNameLst>
                                      </p:cBhvr>
                                      <p:tavLst>
                                        <p:tav tm="0">
                                          <p:val>
                                            <p:strVal val="2/3*#ppt_h"/>
                                          </p:val>
                                        </p:tav>
                                        <p:tav tm="100000">
                                          <p:val>
                                            <p:strVal val="#ppt_h"/>
                                          </p:val>
                                        </p:tav>
                                      </p:tavLst>
                                    </p:anim>
                                  </p:childTnLst>
                                </p:cTn>
                              </p:par>
                            </p:childTnLst>
                          </p:cTn>
                        </p:par>
                        <p:par>
                          <p:cTn id="18" fill="hold">
                            <p:stCondLst>
                              <p:cond delay="1500"/>
                            </p:stCondLst>
                            <p:childTnLst>
                              <p:par>
                                <p:cTn id="19" presetID="23" presetClass="entr" presetSubtype="27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strVal val="2/3*#ppt_w"/>
                                          </p:val>
                                        </p:tav>
                                        <p:tav tm="100000">
                                          <p:val>
                                            <p:strVal val="#ppt_w"/>
                                          </p:val>
                                        </p:tav>
                                      </p:tavLst>
                                    </p:anim>
                                    <p:anim calcmode="lin" valueType="num">
                                      <p:cBhvr>
                                        <p:cTn id="22" dur="500" fill="hold"/>
                                        <p:tgtEl>
                                          <p:spTgt spid="4"/>
                                        </p:tgtEl>
                                        <p:attrNameLst>
                                          <p:attrName>ppt_h</p:attrName>
                                        </p:attrNameLst>
                                      </p:cBhvr>
                                      <p:tavLst>
                                        <p:tav tm="0">
                                          <p:val>
                                            <p:strVal val="2/3*#ppt_h"/>
                                          </p:val>
                                        </p:tav>
                                        <p:tav tm="100000">
                                          <p:val>
                                            <p:strVal val="#ppt_h"/>
                                          </p:val>
                                        </p:tav>
                                      </p:tavLst>
                                    </p:anim>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strVal val="2/3*#ppt_w"/>
                                          </p:val>
                                        </p:tav>
                                        <p:tav tm="100000">
                                          <p:val>
                                            <p:strVal val="#ppt_w"/>
                                          </p:val>
                                        </p:tav>
                                      </p:tavLst>
                                    </p:anim>
                                    <p:anim calcmode="lin" valueType="num">
                                      <p:cBhvr>
                                        <p:cTn id="27" dur="500" fill="hold"/>
                                        <p:tgtEl>
                                          <p:spTgt spid="5"/>
                                        </p:tgtEl>
                                        <p:attrNameLst>
                                          <p:attrName>ppt_h</p:attrName>
                                        </p:attrNameLst>
                                      </p:cBhvr>
                                      <p:tavLst>
                                        <p:tav tm="0">
                                          <p:val>
                                            <p:strVal val="2/3*#ppt_h"/>
                                          </p:val>
                                        </p:tav>
                                        <p:tav tm="100000">
                                          <p:val>
                                            <p:strVal val="#ppt_h"/>
                                          </p:val>
                                        </p:tav>
                                      </p:tavLst>
                                    </p:anim>
                                  </p:childTnLst>
                                </p:cTn>
                              </p:par>
                            </p:childTnLst>
                          </p:cTn>
                        </p:par>
                        <p:par>
                          <p:cTn id="28" fill="hold">
                            <p:stCondLst>
                              <p:cond delay="2500"/>
                            </p:stCondLst>
                            <p:childTnLst>
                              <p:par>
                                <p:cTn id="29" presetID="17" presetClass="entr" presetSubtype="8" fill="hold" grpId="0" nodeType="afterEffect">
                                  <p:stCondLst>
                                    <p:cond delay="0"/>
                                  </p:stCondLst>
                                  <p:childTnLst>
                                    <p:set>
                                      <p:cBhvr>
                                        <p:cTn id="30" dur="1" fill="hold">
                                          <p:stCondLst>
                                            <p:cond delay="0"/>
                                          </p:stCondLst>
                                        </p:cTn>
                                        <p:tgtEl>
                                          <p:spTgt spid="157715"/>
                                        </p:tgtEl>
                                        <p:attrNameLst>
                                          <p:attrName>style.visibility</p:attrName>
                                        </p:attrNameLst>
                                      </p:cBhvr>
                                      <p:to>
                                        <p:strVal val="visible"/>
                                      </p:to>
                                    </p:set>
                                    <p:anim calcmode="lin" valueType="num">
                                      <p:cBhvr>
                                        <p:cTn id="31" dur="500" fill="hold"/>
                                        <p:tgtEl>
                                          <p:spTgt spid="157715"/>
                                        </p:tgtEl>
                                        <p:attrNameLst>
                                          <p:attrName>ppt_x</p:attrName>
                                        </p:attrNameLst>
                                      </p:cBhvr>
                                      <p:tavLst>
                                        <p:tav tm="0">
                                          <p:val>
                                            <p:strVal val="#ppt_x-#ppt_w/2"/>
                                          </p:val>
                                        </p:tav>
                                        <p:tav tm="100000">
                                          <p:val>
                                            <p:strVal val="#ppt_x"/>
                                          </p:val>
                                        </p:tav>
                                      </p:tavLst>
                                    </p:anim>
                                    <p:anim calcmode="lin" valueType="num">
                                      <p:cBhvr>
                                        <p:cTn id="32" dur="500" fill="hold"/>
                                        <p:tgtEl>
                                          <p:spTgt spid="157715"/>
                                        </p:tgtEl>
                                        <p:attrNameLst>
                                          <p:attrName>ppt_y</p:attrName>
                                        </p:attrNameLst>
                                      </p:cBhvr>
                                      <p:tavLst>
                                        <p:tav tm="0">
                                          <p:val>
                                            <p:strVal val="#ppt_y"/>
                                          </p:val>
                                        </p:tav>
                                        <p:tav tm="100000">
                                          <p:val>
                                            <p:strVal val="#ppt_y"/>
                                          </p:val>
                                        </p:tav>
                                      </p:tavLst>
                                    </p:anim>
                                    <p:anim calcmode="lin" valueType="num">
                                      <p:cBhvr>
                                        <p:cTn id="33" dur="500" fill="hold"/>
                                        <p:tgtEl>
                                          <p:spTgt spid="157715"/>
                                        </p:tgtEl>
                                        <p:attrNameLst>
                                          <p:attrName>ppt_w</p:attrName>
                                        </p:attrNameLst>
                                      </p:cBhvr>
                                      <p:tavLst>
                                        <p:tav tm="0">
                                          <p:val>
                                            <p:fltVal val="0"/>
                                          </p:val>
                                        </p:tav>
                                        <p:tav tm="100000">
                                          <p:val>
                                            <p:strVal val="#ppt_w"/>
                                          </p:val>
                                        </p:tav>
                                      </p:tavLst>
                                    </p:anim>
                                    <p:anim calcmode="lin" valueType="num">
                                      <p:cBhvr>
                                        <p:cTn id="34" dur="500" fill="hold"/>
                                        <p:tgtEl>
                                          <p:spTgt spid="1577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p:bldP spid="1577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2800" smtClean="0"/>
              <a:t>GDP:  Sản phẩm và thu nhập</a:t>
            </a:r>
          </a:p>
        </p:txBody>
      </p:sp>
      <p:sp>
        <p:nvSpPr>
          <p:cNvPr id="24580" name="Rectangle 3"/>
          <p:cNvSpPr>
            <a:spLocks noGrp="1" noChangeArrowheads="1"/>
          </p:cNvSpPr>
          <p:nvPr>
            <p:ph type="body" idx="1"/>
          </p:nvPr>
        </p:nvSpPr>
        <p:spPr>
          <a:xfrm>
            <a:off x="1371600" y="1600200"/>
            <a:ext cx="7391400" cy="2257425"/>
          </a:xfrm>
        </p:spPr>
        <p:txBody>
          <a:bodyPr/>
          <a:lstStyle/>
          <a:p>
            <a:pPr marL="533400" indent="-533400" eaLnBrk="1" hangingPunct="1">
              <a:buFontTx/>
              <a:buNone/>
            </a:pPr>
            <a:r>
              <a:rPr lang="en-US" sz="2800" smtClean="0">
                <a:solidFill>
                  <a:srgbClr val="FF0066"/>
                </a:solidFill>
                <a:latin typeface="Arial" charset="0"/>
                <a:cs typeface="Arial" charset="0"/>
              </a:rPr>
              <a:t>Khảo hướng Giá trị gia tăng :</a:t>
            </a:r>
          </a:p>
          <a:p>
            <a:pPr marL="533400" indent="-533400" eaLnBrk="1" hangingPunct="1">
              <a:buFontTx/>
              <a:buNone/>
            </a:pPr>
            <a:endParaRPr lang="en-US" sz="2800" smtClean="0">
              <a:solidFill>
                <a:schemeClr val="tx1"/>
              </a:solidFill>
              <a:latin typeface="Arial" charset="0"/>
              <a:cs typeface="Arial" charset="0"/>
            </a:endParaRPr>
          </a:p>
        </p:txBody>
      </p:sp>
      <p:sp>
        <p:nvSpPr>
          <p:cNvPr id="124932" name="Rectangle 4"/>
          <p:cNvSpPr>
            <a:spLocks noChangeArrowheads="1"/>
          </p:cNvSpPr>
          <p:nvPr/>
        </p:nvSpPr>
        <p:spPr bwMode="auto">
          <a:xfrm>
            <a:off x="1371600" y="2590800"/>
            <a:ext cx="6781800" cy="2743200"/>
          </a:xfrm>
          <a:prstGeom prst="rect">
            <a:avLst/>
          </a:prstGeom>
          <a:noFill/>
          <a:ln w="9525">
            <a:noFill/>
            <a:miter lim="800000"/>
            <a:headEnd/>
            <a:tailEnd/>
          </a:ln>
        </p:spPr>
        <p:txBody>
          <a:bodyPr/>
          <a:lstStyle/>
          <a:p>
            <a:pPr>
              <a:lnSpc>
                <a:spcPct val="95000"/>
              </a:lnSpc>
              <a:spcBef>
                <a:spcPct val="15000"/>
              </a:spcBef>
              <a:spcAft>
                <a:spcPct val="15000"/>
              </a:spcAft>
              <a:buClr>
                <a:schemeClr val="tx1"/>
              </a:buClr>
              <a:buFontTx/>
              <a:buAutoNum type="arabicPeriod" startAt="2"/>
              <a:defRPr/>
            </a:pPr>
            <a:r>
              <a:rPr lang="en-US">
                <a:solidFill>
                  <a:schemeClr val="accent5">
                    <a:lumMod val="50000"/>
                  </a:schemeClr>
                </a:solidFill>
              </a:rPr>
              <a:t>GDP </a:t>
            </a:r>
            <a:r>
              <a:rPr lang="en-US" err="1">
                <a:solidFill>
                  <a:schemeClr val="accent5">
                    <a:lumMod val="50000"/>
                  </a:schemeClr>
                </a:solidFill>
              </a:rPr>
              <a:t>là</a:t>
            </a:r>
            <a:r>
              <a:rPr lang="en-US">
                <a:solidFill>
                  <a:schemeClr val="accent5">
                    <a:lumMod val="50000"/>
                  </a:schemeClr>
                </a:solidFill>
              </a:rPr>
              <a:t> </a:t>
            </a:r>
            <a:r>
              <a:rPr lang="en-US" err="1">
                <a:solidFill>
                  <a:schemeClr val="accent5">
                    <a:lumMod val="50000"/>
                  </a:schemeClr>
                </a:solidFill>
              </a:rPr>
              <a:t>tổng</a:t>
            </a:r>
            <a:r>
              <a:rPr lang="en-US">
                <a:solidFill>
                  <a:schemeClr val="accent5">
                    <a:lumMod val="50000"/>
                  </a:schemeClr>
                </a:solidFill>
              </a:rPr>
              <a:t> </a:t>
            </a:r>
            <a:r>
              <a:rPr lang="en-US" err="1">
                <a:solidFill>
                  <a:schemeClr val="accent5">
                    <a:lumMod val="50000"/>
                  </a:schemeClr>
                </a:solidFill>
              </a:rPr>
              <a:t>các</a:t>
            </a:r>
            <a:r>
              <a:rPr lang="en-US">
                <a:solidFill>
                  <a:schemeClr val="accent5">
                    <a:lumMod val="50000"/>
                  </a:schemeClr>
                </a:solidFill>
              </a:rPr>
              <a:t> </a:t>
            </a:r>
            <a:r>
              <a:rPr lang="en-US" err="1">
                <a:solidFill>
                  <a:schemeClr val="accent5">
                    <a:lumMod val="50000"/>
                  </a:schemeClr>
                </a:solidFill>
              </a:rPr>
              <a:t>giá</a:t>
            </a:r>
            <a:r>
              <a:rPr lang="en-US">
                <a:solidFill>
                  <a:schemeClr val="accent5">
                    <a:lumMod val="50000"/>
                  </a:schemeClr>
                </a:solidFill>
              </a:rPr>
              <a:t> </a:t>
            </a:r>
            <a:r>
              <a:rPr lang="en-US" err="1">
                <a:solidFill>
                  <a:schemeClr val="accent5">
                    <a:lumMod val="50000"/>
                  </a:schemeClr>
                </a:solidFill>
              </a:rPr>
              <a:t>trị</a:t>
            </a:r>
            <a:r>
              <a:rPr lang="en-US">
                <a:solidFill>
                  <a:schemeClr val="accent5">
                    <a:lumMod val="50000"/>
                  </a:schemeClr>
                </a:solidFill>
              </a:rPr>
              <a:t> </a:t>
            </a:r>
            <a:r>
              <a:rPr lang="en-US" err="1">
                <a:solidFill>
                  <a:schemeClr val="accent5">
                    <a:lumMod val="50000"/>
                  </a:schemeClr>
                </a:solidFill>
              </a:rPr>
              <a:t>cộng</a:t>
            </a:r>
            <a:r>
              <a:rPr lang="en-US">
                <a:solidFill>
                  <a:schemeClr val="accent5">
                    <a:lumMod val="50000"/>
                  </a:schemeClr>
                </a:solidFill>
              </a:rPr>
              <a:t> </a:t>
            </a:r>
            <a:r>
              <a:rPr lang="en-US" err="1">
                <a:solidFill>
                  <a:schemeClr val="accent5">
                    <a:lumMod val="50000"/>
                  </a:schemeClr>
                </a:solidFill>
              </a:rPr>
              <a:t>thêm</a:t>
            </a:r>
            <a:r>
              <a:rPr lang="en-US">
                <a:solidFill>
                  <a:schemeClr val="accent5">
                    <a:lumMod val="50000"/>
                  </a:schemeClr>
                </a:solidFill>
              </a:rPr>
              <a:t> </a:t>
            </a:r>
            <a:r>
              <a:rPr lang="en-US" i="1">
                <a:solidFill>
                  <a:schemeClr val="accent5">
                    <a:lumMod val="50000"/>
                  </a:schemeClr>
                </a:solidFill>
              </a:rPr>
              <a:t>(</a:t>
            </a:r>
            <a:r>
              <a:rPr lang="en-US" i="1" err="1">
                <a:solidFill>
                  <a:schemeClr val="accent5">
                    <a:lumMod val="50000"/>
                  </a:schemeClr>
                </a:solidFill>
              </a:rPr>
              <a:t>giá</a:t>
            </a:r>
            <a:r>
              <a:rPr lang="en-US" i="1">
                <a:solidFill>
                  <a:schemeClr val="accent5">
                    <a:lumMod val="50000"/>
                  </a:schemeClr>
                </a:solidFill>
              </a:rPr>
              <a:t> </a:t>
            </a:r>
            <a:r>
              <a:rPr lang="en-US" i="1" err="1">
                <a:solidFill>
                  <a:schemeClr val="accent5">
                    <a:lumMod val="50000"/>
                  </a:schemeClr>
                </a:solidFill>
              </a:rPr>
              <a:t>trị</a:t>
            </a:r>
            <a:r>
              <a:rPr lang="en-US" i="1">
                <a:solidFill>
                  <a:schemeClr val="accent5">
                    <a:lumMod val="50000"/>
                  </a:schemeClr>
                </a:solidFill>
              </a:rPr>
              <a:t> </a:t>
            </a:r>
            <a:r>
              <a:rPr lang="en-US" i="1" err="1">
                <a:solidFill>
                  <a:schemeClr val="accent5">
                    <a:lumMod val="50000"/>
                  </a:schemeClr>
                </a:solidFill>
              </a:rPr>
              <a:t>gia</a:t>
            </a:r>
            <a:r>
              <a:rPr lang="en-US" i="1">
                <a:solidFill>
                  <a:schemeClr val="accent5">
                    <a:lumMod val="50000"/>
                  </a:schemeClr>
                </a:solidFill>
              </a:rPr>
              <a:t> </a:t>
            </a:r>
            <a:r>
              <a:rPr lang="en-US" i="1" err="1">
                <a:solidFill>
                  <a:schemeClr val="accent5">
                    <a:lumMod val="50000"/>
                  </a:schemeClr>
                </a:solidFill>
              </a:rPr>
              <a:t>tăng</a:t>
            </a:r>
            <a:r>
              <a:rPr lang="en-US" i="1">
                <a:solidFill>
                  <a:schemeClr val="accent5">
                    <a:lumMod val="50000"/>
                  </a:schemeClr>
                </a:solidFill>
              </a:rPr>
              <a:t> – value added) </a:t>
            </a:r>
            <a:r>
              <a:rPr lang="en-US" err="1">
                <a:solidFill>
                  <a:schemeClr val="accent5">
                    <a:lumMod val="50000"/>
                  </a:schemeClr>
                </a:solidFill>
              </a:rPr>
              <a:t>của</a:t>
            </a:r>
            <a:r>
              <a:rPr lang="en-US">
                <a:solidFill>
                  <a:schemeClr val="accent5">
                    <a:lumMod val="50000"/>
                  </a:schemeClr>
                </a:solidFill>
              </a:rPr>
              <a:t> </a:t>
            </a:r>
            <a:r>
              <a:rPr lang="en-US" err="1">
                <a:solidFill>
                  <a:schemeClr val="accent5">
                    <a:lumMod val="50000"/>
                  </a:schemeClr>
                </a:solidFill>
              </a:rPr>
              <a:t>một</a:t>
            </a:r>
            <a:r>
              <a:rPr lang="en-US">
                <a:solidFill>
                  <a:schemeClr val="accent5">
                    <a:lumMod val="50000"/>
                  </a:schemeClr>
                </a:solidFill>
              </a:rPr>
              <a:t> </a:t>
            </a:r>
            <a:r>
              <a:rPr lang="en-US" err="1">
                <a:solidFill>
                  <a:schemeClr val="accent5">
                    <a:lumMod val="50000"/>
                  </a:schemeClr>
                </a:solidFill>
              </a:rPr>
              <a:t>nền</a:t>
            </a:r>
            <a:r>
              <a:rPr lang="en-US">
                <a:solidFill>
                  <a:schemeClr val="accent5">
                    <a:lumMod val="50000"/>
                  </a:schemeClr>
                </a:solidFill>
              </a:rPr>
              <a:t> </a:t>
            </a:r>
            <a:r>
              <a:rPr lang="en-US" err="1">
                <a:solidFill>
                  <a:schemeClr val="accent5">
                    <a:lumMod val="50000"/>
                  </a:schemeClr>
                </a:solidFill>
              </a:rPr>
              <a:t>kinh</a:t>
            </a:r>
            <a:r>
              <a:rPr lang="en-US">
                <a:solidFill>
                  <a:schemeClr val="accent5">
                    <a:lumMod val="50000"/>
                  </a:schemeClr>
                </a:solidFill>
              </a:rPr>
              <a:t> </a:t>
            </a:r>
            <a:r>
              <a:rPr lang="en-US" err="1">
                <a:solidFill>
                  <a:schemeClr val="accent5">
                    <a:lumMod val="50000"/>
                  </a:schemeClr>
                </a:solidFill>
              </a:rPr>
              <a:t>tế</a:t>
            </a:r>
            <a:r>
              <a:rPr lang="en-US">
                <a:solidFill>
                  <a:schemeClr val="accent5">
                    <a:lumMod val="50000"/>
                  </a:schemeClr>
                </a:solidFill>
              </a:rPr>
              <a:t> </a:t>
            </a:r>
            <a:r>
              <a:rPr lang="en-US" err="1">
                <a:solidFill>
                  <a:schemeClr val="accent5">
                    <a:lumMod val="50000"/>
                  </a:schemeClr>
                </a:solidFill>
              </a:rPr>
              <a:t>trong</a:t>
            </a:r>
            <a:r>
              <a:rPr lang="en-US">
                <a:solidFill>
                  <a:schemeClr val="accent5">
                    <a:lumMod val="50000"/>
                  </a:schemeClr>
                </a:solidFill>
              </a:rPr>
              <a:t> </a:t>
            </a:r>
            <a:r>
              <a:rPr lang="en-US" err="1">
                <a:solidFill>
                  <a:schemeClr val="accent5">
                    <a:lumMod val="50000"/>
                  </a:schemeClr>
                </a:solidFill>
              </a:rPr>
              <a:t>một</a:t>
            </a:r>
            <a:r>
              <a:rPr lang="en-US">
                <a:solidFill>
                  <a:schemeClr val="accent5">
                    <a:lumMod val="50000"/>
                  </a:schemeClr>
                </a:solidFill>
              </a:rPr>
              <a:t> </a:t>
            </a:r>
            <a:r>
              <a:rPr lang="en-US" err="1">
                <a:solidFill>
                  <a:schemeClr val="accent5">
                    <a:lumMod val="50000"/>
                  </a:schemeClr>
                </a:solidFill>
              </a:rPr>
              <a:t>thời</a:t>
            </a:r>
            <a:r>
              <a:rPr lang="en-US">
                <a:solidFill>
                  <a:schemeClr val="accent5">
                    <a:lumMod val="50000"/>
                  </a:schemeClr>
                </a:solidFill>
              </a:rPr>
              <a:t> </a:t>
            </a:r>
            <a:r>
              <a:rPr lang="en-US" err="1">
                <a:solidFill>
                  <a:schemeClr val="accent5">
                    <a:lumMod val="50000"/>
                  </a:schemeClr>
                </a:solidFill>
              </a:rPr>
              <a:t>đoạn</a:t>
            </a:r>
            <a:r>
              <a:rPr lang="en-US">
                <a:solidFill>
                  <a:schemeClr val="accent5">
                    <a:lumMod val="50000"/>
                  </a:schemeClr>
                </a:solidFill>
              </a:rPr>
              <a:t>.</a:t>
            </a:r>
          </a:p>
          <a:p>
            <a:pPr>
              <a:lnSpc>
                <a:spcPct val="95000"/>
              </a:lnSpc>
              <a:spcBef>
                <a:spcPct val="15000"/>
              </a:spcBef>
              <a:spcAft>
                <a:spcPct val="15000"/>
              </a:spcAft>
              <a:buClr>
                <a:schemeClr val="tx1"/>
              </a:buClr>
              <a:defRPr/>
            </a:pPr>
            <a:endParaRPr lang="en-US"/>
          </a:p>
          <a:p>
            <a:pPr marL="463550" lvl="1" indent="-349250">
              <a:lnSpc>
                <a:spcPct val="95000"/>
              </a:lnSpc>
              <a:spcBef>
                <a:spcPct val="15000"/>
              </a:spcBef>
              <a:spcAft>
                <a:spcPct val="15000"/>
              </a:spcAft>
              <a:buClr>
                <a:srgbClr val="FF0066"/>
              </a:buClr>
              <a:buFont typeface="Wingdings" pitchFamily="2" charset="2"/>
              <a:buChar char="§"/>
              <a:defRPr/>
            </a:pPr>
            <a:r>
              <a:rPr lang="en-US" b="1" err="1"/>
              <a:t>Giá</a:t>
            </a:r>
            <a:r>
              <a:rPr lang="en-US" b="1"/>
              <a:t> </a:t>
            </a:r>
            <a:r>
              <a:rPr lang="en-US" b="1" err="1"/>
              <a:t>trị</a:t>
            </a:r>
            <a:r>
              <a:rPr lang="en-US" b="1"/>
              <a:t> </a:t>
            </a:r>
            <a:r>
              <a:rPr lang="en-US" b="1" err="1"/>
              <a:t>gia</a:t>
            </a:r>
            <a:r>
              <a:rPr lang="en-US" b="1"/>
              <a:t> </a:t>
            </a:r>
            <a:r>
              <a:rPr lang="en-US" b="1" err="1"/>
              <a:t>tăng</a:t>
            </a:r>
            <a:r>
              <a:rPr lang="en-US" b="1"/>
              <a:t> </a:t>
            </a:r>
            <a:r>
              <a:rPr lang="en-US" err="1"/>
              <a:t>bằng</a:t>
            </a:r>
            <a:r>
              <a:rPr lang="en-US"/>
              <a:t> </a:t>
            </a:r>
            <a:r>
              <a:rPr lang="en-US" err="1"/>
              <a:t>với</a:t>
            </a:r>
            <a:r>
              <a:rPr lang="en-US"/>
              <a:t> </a:t>
            </a:r>
            <a:r>
              <a:rPr lang="en-US" err="1"/>
              <a:t>giá</a:t>
            </a:r>
            <a:r>
              <a:rPr lang="en-US"/>
              <a:t> </a:t>
            </a:r>
            <a:r>
              <a:rPr lang="en-US" err="1"/>
              <a:t>trị</a:t>
            </a:r>
            <a:r>
              <a:rPr lang="en-US"/>
              <a:t> </a:t>
            </a:r>
            <a:r>
              <a:rPr lang="en-US" err="1"/>
              <a:t>sản</a:t>
            </a:r>
            <a:r>
              <a:rPr lang="en-US"/>
              <a:t> </a:t>
            </a:r>
            <a:r>
              <a:rPr lang="en-US" err="1"/>
              <a:t>phẩm</a:t>
            </a:r>
            <a:r>
              <a:rPr lang="en-US"/>
              <a:t> </a:t>
            </a:r>
            <a:r>
              <a:rPr lang="en-US" err="1"/>
              <a:t>của</a:t>
            </a:r>
            <a:r>
              <a:rPr lang="en-US"/>
              <a:t> </a:t>
            </a:r>
            <a:r>
              <a:rPr lang="en-US" err="1"/>
              <a:t>một</a:t>
            </a:r>
            <a:r>
              <a:rPr lang="en-US"/>
              <a:t> </a:t>
            </a:r>
            <a:r>
              <a:rPr lang="en-US" err="1"/>
              <a:t>doanh</a:t>
            </a:r>
            <a:r>
              <a:rPr lang="en-US"/>
              <a:t> </a:t>
            </a:r>
            <a:r>
              <a:rPr lang="en-US" err="1"/>
              <a:t>nghiệp</a:t>
            </a:r>
            <a:r>
              <a:rPr lang="en-US"/>
              <a:t> </a:t>
            </a:r>
            <a:r>
              <a:rPr lang="en-US" err="1"/>
              <a:t>trừ</a:t>
            </a:r>
            <a:r>
              <a:rPr lang="en-US"/>
              <a:t> </a:t>
            </a:r>
            <a:r>
              <a:rPr lang="en-US" err="1"/>
              <a:t>đi</a:t>
            </a:r>
            <a:r>
              <a:rPr lang="en-US"/>
              <a:t> </a:t>
            </a:r>
            <a:r>
              <a:rPr lang="en-US" err="1"/>
              <a:t>giá</a:t>
            </a:r>
            <a:r>
              <a:rPr lang="en-US"/>
              <a:t> </a:t>
            </a:r>
            <a:r>
              <a:rPr lang="en-US" err="1"/>
              <a:t>trị</a:t>
            </a:r>
            <a:r>
              <a:rPr lang="en-US"/>
              <a:t> </a:t>
            </a:r>
            <a:r>
              <a:rPr lang="en-US" err="1"/>
              <a:t>hàng</a:t>
            </a:r>
            <a:r>
              <a:rPr lang="en-US"/>
              <a:t> </a:t>
            </a:r>
            <a:r>
              <a:rPr lang="en-US" err="1"/>
              <a:t>hóa</a:t>
            </a:r>
            <a:r>
              <a:rPr lang="en-US"/>
              <a:t> </a:t>
            </a:r>
            <a:r>
              <a:rPr lang="en-US" err="1"/>
              <a:t>trung</a:t>
            </a:r>
            <a:r>
              <a:rPr lang="en-US"/>
              <a:t> </a:t>
            </a:r>
            <a:r>
              <a:rPr lang="en-US" err="1"/>
              <a:t>gian</a:t>
            </a:r>
            <a:r>
              <a:rPr lang="en-US"/>
              <a:t> </a:t>
            </a:r>
            <a:r>
              <a:rPr lang="en-US" err="1"/>
              <a:t>mà</a:t>
            </a:r>
            <a:r>
              <a:rPr lang="en-US"/>
              <a:t> </a:t>
            </a:r>
            <a:r>
              <a:rPr lang="en-US" err="1"/>
              <a:t>nó</a:t>
            </a:r>
            <a:r>
              <a:rPr lang="en-US"/>
              <a:t> </a:t>
            </a:r>
            <a:r>
              <a:rPr lang="en-US" err="1"/>
              <a:t>dùng</a:t>
            </a:r>
            <a:r>
              <a:rPr lang="en-US"/>
              <a:t> </a:t>
            </a:r>
            <a:r>
              <a:rPr lang="en-US" err="1"/>
              <a:t>để</a:t>
            </a:r>
            <a:r>
              <a:rPr lang="en-US"/>
              <a:t> </a:t>
            </a:r>
            <a:r>
              <a:rPr lang="en-US" err="1"/>
              <a:t>sản</a:t>
            </a:r>
            <a:r>
              <a:rPr lang="en-US"/>
              <a:t> </a:t>
            </a:r>
            <a:r>
              <a:rPr lang="en-US" err="1"/>
              <a:t>xuất</a:t>
            </a:r>
            <a:r>
              <a:rPr lang="en-US"/>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Effect transition="in" filter="wipe(left)">
                                      <p:cBhvr>
                                        <p:cTn id="7" dur="500"/>
                                        <p:tgtEl>
                                          <p:spTgt spid="12493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932">
                                            <p:txEl>
                                              <p:pRg st="2" end="2"/>
                                            </p:txEl>
                                          </p:spTgt>
                                        </p:tgtEl>
                                        <p:attrNameLst>
                                          <p:attrName>style.visibility</p:attrName>
                                        </p:attrNameLst>
                                      </p:cBhvr>
                                      <p:to>
                                        <p:strVal val="visible"/>
                                      </p:to>
                                    </p:set>
                                    <p:animEffect transition="in" filter="wipe(left)">
                                      <p:cBhvr>
                                        <p:cTn id="11" dur="5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bldLvl="3" autoUpdateAnimBg="0" advAuto="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2230</Words>
  <Application>Microsoft Office PowerPoint</Application>
  <PresentationFormat>On-screen Show (4:3)</PresentationFormat>
  <Paragraphs>313</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35</vt:i4>
      </vt:variant>
    </vt:vector>
  </HeadingPairs>
  <TitlesOfParts>
    <vt:vector size="41" baseType="lpstr">
      <vt:lpstr>15_Blends</vt:lpstr>
      <vt:lpstr>Microsoft Office Word 97 - 2003 Document</vt:lpstr>
      <vt:lpstr>MathType 5.0 Equation</vt:lpstr>
      <vt:lpstr>Microsoft Equation 3.0</vt:lpstr>
      <vt:lpstr>CorelEquation 11 Equation</vt:lpstr>
      <vt:lpstr>CorelEquation! 2.0 Equation</vt:lpstr>
      <vt:lpstr>Trường Đại Học Bách Khoa Tp.HCM Hệ Đào Tạo Từ Xa Khoa Khoa Học và Kỹ Thuật Máy Tính</vt:lpstr>
      <vt:lpstr>NỀN KINH TẾ VĨ MÔ</vt:lpstr>
      <vt:lpstr>Các chỉ tiêu kinh tế vĩ mô</vt:lpstr>
      <vt:lpstr>Động lực thúc đẩy</vt:lpstr>
      <vt:lpstr>Tổng sản lượng</vt:lpstr>
      <vt:lpstr>GDP: Sản phẩm và thu nhập</vt:lpstr>
      <vt:lpstr>GDP: Sản phẩm và thu nhập</vt:lpstr>
      <vt:lpstr>Slide 8</vt:lpstr>
      <vt:lpstr>GDP:  Sản phẩm và thu nhập</vt:lpstr>
      <vt:lpstr>Khảo hướng giá trị gia tăng bỏ qua cách tính kép</vt:lpstr>
      <vt:lpstr>GDP:  Production and Income</vt:lpstr>
      <vt:lpstr>Slide 12</vt:lpstr>
      <vt:lpstr>Slide 13</vt:lpstr>
      <vt:lpstr>Slide 14</vt:lpstr>
      <vt:lpstr>Slide 15</vt:lpstr>
      <vt:lpstr>Cân bằng chi tiêu và thu nhập</vt:lpstr>
      <vt:lpstr>GDP thực và GDP danh nghĩa</vt:lpstr>
      <vt:lpstr>GDP thực và GDP danh nghĩa</vt:lpstr>
      <vt:lpstr>GDP thực và GDP danh nghĩa</vt:lpstr>
      <vt:lpstr>GDP thực và GDP danh nghĩa</vt:lpstr>
      <vt:lpstr>GDP thực và GDP danh nghĩa</vt:lpstr>
      <vt:lpstr>GDP thực và GDP danh nghĩa</vt:lpstr>
      <vt:lpstr>Một số nhược điểm trong tính GDP</vt:lpstr>
      <vt:lpstr>Các biến số vĩ mô chính yếu khác</vt:lpstr>
      <vt:lpstr>Tỷ lệ thất nghiệp (The Unemployment Rate)</vt:lpstr>
      <vt:lpstr>Tỷ lệ thất nghiệp</vt:lpstr>
      <vt:lpstr>Tỷ lệ thất nghiệp</vt:lpstr>
      <vt:lpstr>Tại sao các nhà kinh tế quan tâm đến thất nghiệp?</vt:lpstr>
      <vt:lpstr>Lạm phát</vt:lpstr>
      <vt:lpstr>Hệ số “xì hơi” GDP (GDP Deflator)</vt:lpstr>
      <vt:lpstr>Chỉ số giá tiêu dùng  (Consumer Price Index – CPI)</vt:lpstr>
      <vt:lpstr>Chỉ số giá tiêu dùng</vt:lpstr>
      <vt:lpstr>Chỉ số giá tiêu dùng</vt:lpstr>
      <vt:lpstr>Tại sao các nhà kinh tế quan tâm đến lạm phát?</vt:lpstr>
      <vt:lpstr>Ngắn hạn, trung hạn và dài hạn</vt:lpstr>
    </vt:vector>
  </TitlesOfParts>
  <Company>Dai hoc Bach Khoa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Phan Nhat Thinh</dc:creator>
  <cp:lastModifiedBy>HUY HUNG</cp:lastModifiedBy>
  <cp:revision>55</cp:revision>
  <dcterms:created xsi:type="dcterms:W3CDTF">2010-12-08T09:26:28Z</dcterms:created>
  <dcterms:modified xsi:type="dcterms:W3CDTF">2011-07-13T02:38:04Z</dcterms:modified>
</cp:coreProperties>
</file>