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Default Extension="xls" ContentType="application/vnd.ms-exce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8" r:id="rId1"/>
  </p:sldMasterIdLst>
  <p:notesMasterIdLst>
    <p:notesMasterId r:id="rId60"/>
  </p:notesMasterIdLst>
  <p:handoutMasterIdLst>
    <p:handoutMasterId r:id="rId61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</p:sldIdLst>
  <p:sldSz cx="9144000" cy="6858000" type="screen4x3"/>
  <p:notesSz cx="6858000" cy="9144000"/>
  <p:custDataLst>
    <p:tags r:id="rId6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41755320-9793-439E-BC9D-D0009A69BF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E027E1A5-0341-4C8D-99FD-146779F56E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22D4D5-8C52-43D4-9043-33A1E8F6AA50}" type="slidenum">
              <a:rPr lang="en-US"/>
              <a:pPr/>
              <a:t>2</a:t>
            </a:fld>
            <a:endParaRPr lang="en-US"/>
          </a:p>
        </p:txBody>
      </p:sp>
      <p:sp>
        <p:nvSpPr>
          <p:cNvPr id="8194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9C9C06-DE2A-4BBA-9375-9F2F1A6D485E}" type="slidenum">
              <a:rPr lang="en-US"/>
              <a:pPr/>
              <a:t>11</a:t>
            </a:fld>
            <a:endParaRPr lang="en-US"/>
          </a:p>
        </p:txBody>
      </p:sp>
      <p:sp>
        <p:nvSpPr>
          <p:cNvPr id="26626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CAFC42-F031-4AEE-9B73-6D473E5852B3}" type="slidenum">
              <a:rPr lang="en-US"/>
              <a:pPr/>
              <a:t>12</a:t>
            </a:fld>
            <a:endParaRPr lang="en-US"/>
          </a:p>
        </p:txBody>
      </p:sp>
      <p:sp>
        <p:nvSpPr>
          <p:cNvPr id="28674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6D825D-4047-427C-AB9F-D8FFA13B7117}" type="slidenum">
              <a:rPr lang="en-US"/>
              <a:pPr/>
              <a:t>13</a:t>
            </a:fld>
            <a:endParaRPr lang="en-US"/>
          </a:p>
        </p:txBody>
      </p:sp>
      <p:sp>
        <p:nvSpPr>
          <p:cNvPr id="30722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75B122-5007-4611-8FF7-BB4160F2C253}" type="slidenum">
              <a:rPr lang="en-US"/>
              <a:pPr/>
              <a:t>14</a:t>
            </a:fld>
            <a:endParaRPr lang="en-US"/>
          </a:p>
        </p:txBody>
      </p:sp>
      <p:sp>
        <p:nvSpPr>
          <p:cNvPr id="32770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46A339-7621-4A6D-BCE8-CCCA7499D0A9}" type="slidenum">
              <a:rPr lang="en-US"/>
              <a:pPr/>
              <a:t>15</a:t>
            </a:fld>
            <a:endParaRPr lang="en-US"/>
          </a:p>
        </p:txBody>
      </p:sp>
      <p:sp>
        <p:nvSpPr>
          <p:cNvPr id="34818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6879EF-0C5C-48BC-926D-1E8A65B51CC4}" type="slidenum">
              <a:rPr lang="en-US"/>
              <a:pPr/>
              <a:t>16</a:t>
            </a:fld>
            <a:endParaRPr lang="en-US"/>
          </a:p>
        </p:txBody>
      </p:sp>
      <p:sp>
        <p:nvSpPr>
          <p:cNvPr id="36866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3DF9CD-24E1-42DC-AB52-9FEFE400BDA1}" type="slidenum">
              <a:rPr lang="en-US"/>
              <a:pPr/>
              <a:t>17</a:t>
            </a:fld>
            <a:endParaRPr lang="en-US"/>
          </a:p>
        </p:txBody>
      </p:sp>
      <p:sp>
        <p:nvSpPr>
          <p:cNvPr id="38914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F17D95-3617-4BDB-85D9-38C565635863}" type="slidenum">
              <a:rPr lang="en-US"/>
              <a:pPr/>
              <a:t>18</a:t>
            </a:fld>
            <a:endParaRPr lang="en-US"/>
          </a:p>
        </p:txBody>
      </p:sp>
      <p:sp>
        <p:nvSpPr>
          <p:cNvPr id="40962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9D324C-65E5-4B42-AA3F-66200A48F905}" type="slidenum">
              <a:rPr lang="en-US"/>
              <a:pPr/>
              <a:t>19</a:t>
            </a:fld>
            <a:endParaRPr lang="en-US"/>
          </a:p>
        </p:txBody>
      </p:sp>
      <p:sp>
        <p:nvSpPr>
          <p:cNvPr id="43010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DBAF91-1BE0-4B22-BA4E-B6D45DF064DD}" type="slidenum">
              <a:rPr lang="en-US"/>
              <a:pPr/>
              <a:t>20</a:t>
            </a:fld>
            <a:endParaRPr lang="en-US"/>
          </a:p>
        </p:txBody>
      </p:sp>
      <p:sp>
        <p:nvSpPr>
          <p:cNvPr id="45058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C9A34F-D774-48E1-8269-18A92541BF8D}" type="slidenum">
              <a:rPr lang="en-US"/>
              <a:pPr/>
              <a:t>3</a:t>
            </a:fld>
            <a:endParaRPr lang="en-US"/>
          </a:p>
        </p:txBody>
      </p:sp>
      <p:sp>
        <p:nvSpPr>
          <p:cNvPr id="10242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D30C13-829F-47FC-AB4C-B32CDA34601B}" type="slidenum">
              <a:rPr lang="en-US"/>
              <a:pPr/>
              <a:t>21</a:t>
            </a:fld>
            <a:endParaRPr lang="en-US"/>
          </a:p>
        </p:txBody>
      </p:sp>
      <p:sp>
        <p:nvSpPr>
          <p:cNvPr id="47106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04700E-8417-419F-921C-99D7B73838A7}" type="slidenum">
              <a:rPr lang="en-US"/>
              <a:pPr/>
              <a:t>22</a:t>
            </a:fld>
            <a:endParaRPr lang="en-US"/>
          </a:p>
        </p:txBody>
      </p:sp>
      <p:sp>
        <p:nvSpPr>
          <p:cNvPr id="49154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15D2B2-49D2-4588-9381-43EFB58ED0F6}" type="slidenum">
              <a:rPr lang="en-US"/>
              <a:pPr/>
              <a:t>23</a:t>
            </a:fld>
            <a:endParaRPr lang="en-US"/>
          </a:p>
        </p:txBody>
      </p:sp>
      <p:sp>
        <p:nvSpPr>
          <p:cNvPr id="51202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007DA0-4A6B-44FB-A7E7-F671B5D4B0A1}" type="slidenum">
              <a:rPr lang="en-US"/>
              <a:pPr/>
              <a:t>24</a:t>
            </a:fld>
            <a:endParaRPr lang="en-US"/>
          </a:p>
        </p:txBody>
      </p:sp>
      <p:sp>
        <p:nvSpPr>
          <p:cNvPr id="53250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7DC55B-98D3-404C-BBF8-363C4ED3F9CF}" type="slidenum">
              <a:rPr lang="en-US"/>
              <a:pPr/>
              <a:t>25</a:t>
            </a:fld>
            <a:endParaRPr lang="en-US"/>
          </a:p>
        </p:txBody>
      </p:sp>
      <p:sp>
        <p:nvSpPr>
          <p:cNvPr id="55298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714A18-F47E-4A97-AB6B-28AACB303383}" type="slidenum">
              <a:rPr lang="en-US"/>
              <a:pPr/>
              <a:t>26</a:t>
            </a:fld>
            <a:endParaRPr lang="en-US"/>
          </a:p>
        </p:txBody>
      </p:sp>
      <p:sp>
        <p:nvSpPr>
          <p:cNvPr id="57346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CBFAB0-0281-431F-AE4E-D80C5ED37A1E}" type="slidenum">
              <a:rPr lang="en-US"/>
              <a:pPr/>
              <a:t>27</a:t>
            </a:fld>
            <a:endParaRPr lang="en-US"/>
          </a:p>
        </p:txBody>
      </p:sp>
      <p:sp>
        <p:nvSpPr>
          <p:cNvPr id="59394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C9C359-2678-4309-A27C-D3A084674F34}" type="slidenum">
              <a:rPr lang="en-US"/>
              <a:pPr/>
              <a:t>28</a:t>
            </a:fld>
            <a:endParaRPr lang="en-US"/>
          </a:p>
        </p:txBody>
      </p:sp>
      <p:sp>
        <p:nvSpPr>
          <p:cNvPr id="61442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84FACB-E44C-4D36-B353-3CEAF24C6D10}" type="slidenum">
              <a:rPr lang="en-US"/>
              <a:pPr/>
              <a:t>29</a:t>
            </a:fld>
            <a:endParaRPr lang="en-US"/>
          </a:p>
        </p:txBody>
      </p:sp>
      <p:sp>
        <p:nvSpPr>
          <p:cNvPr id="63490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C274E9-1B80-40A2-B3A0-9F7408DA6D4C}" type="slidenum">
              <a:rPr lang="en-US"/>
              <a:pPr/>
              <a:t>30</a:t>
            </a:fld>
            <a:endParaRPr lang="en-US"/>
          </a:p>
        </p:txBody>
      </p:sp>
      <p:sp>
        <p:nvSpPr>
          <p:cNvPr id="65538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1B44A0-228D-4BEA-9C2A-A73B185000E9}" type="slidenum">
              <a:rPr lang="en-US"/>
              <a:pPr/>
              <a:t>4</a:t>
            </a:fld>
            <a:endParaRPr lang="en-US"/>
          </a:p>
        </p:txBody>
      </p:sp>
      <p:sp>
        <p:nvSpPr>
          <p:cNvPr id="12290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1EA1FF-8B7A-4360-A4EE-21780DDE2F7A}" type="slidenum">
              <a:rPr lang="en-US"/>
              <a:pPr/>
              <a:t>31</a:t>
            </a:fld>
            <a:endParaRPr lang="en-US"/>
          </a:p>
        </p:txBody>
      </p:sp>
      <p:sp>
        <p:nvSpPr>
          <p:cNvPr id="67586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A3E764-4D87-4595-A37D-41300380C7BB}" type="slidenum">
              <a:rPr lang="en-US"/>
              <a:pPr/>
              <a:t>32</a:t>
            </a:fld>
            <a:endParaRPr lang="en-US"/>
          </a:p>
        </p:txBody>
      </p:sp>
      <p:sp>
        <p:nvSpPr>
          <p:cNvPr id="69634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41F4FB-5E51-432C-8201-694A60C8A97D}" type="slidenum">
              <a:rPr lang="en-US"/>
              <a:pPr/>
              <a:t>33</a:t>
            </a:fld>
            <a:endParaRPr lang="en-US"/>
          </a:p>
        </p:txBody>
      </p:sp>
      <p:sp>
        <p:nvSpPr>
          <p:cNvPr id="71682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130F71-F691-4B8D-BB0E-B5EC4F92C876}" type="slidenum">
              <a:rPr lang="en-US"/>
              <a:pPr/>
              <a:t>34</a:t>
            </a:fld>
            <a:endParaRPr lang="en-US"/>
          </a:p>
        </p:txBody>
      </p:sp>
      <p:sp>
        <p:nvSpPr>
          <p:cNvPr id="73730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70F3C9-12A2-4298-9965-F556F497B00A}" type="slidenum">
              <a:rPr lang="en-US"/>
              <a:pPr/>
              <a:t>35</a:t>
            </a:fld>
            <a:endParaRPr lang="en-US"/>
          </a:p>
        </p:txBody>
      </p:sp>
      <p:sp>
        <p:nvSpPr>
          <p:cNvPr id="75778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887BF0-F3CF-4B74-8C60-E1A3C52F2C3C}" type="slidenum">
              <a:rPr lang="en-US"/>
              <a:pPr/>
              <a:t>36</a:t>
            </a:fld>
            <a:endParaRPr lang="en-US"/>
          </a:p>
        </p:txBody>
      </p:sp>
      <p:sp>
        <p:nvSpPr>
          <p:cNvPr id="77826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797A17-0212-4C40-B32D-A4980B138602}" type="slidenum">
              <a:rPr lang="en-US"/>
              <a:pPr/>
              <a:t>37</a:t>
            </a:fld>
            <a:endParaRPr lang="en-US"/>
          </a:p>
        </p:txBody>
      </p:sp>
      <p:sp>
        <p:nvSpPr>
          <p:cNvPr id="79874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4D3642-21C4-41A1-BF58-3A926CFC6E0E}" type="slidenum">
              <a:rPr lang="en-US"/>
              <a:pPr/>
              <a:t>38</a:t>
            </a:fld>
            <a:endParaRPr lang="en-US"/>
          </a:p>
        </p:txBody>
      </p:sp>
      <p:sp>
        <p:nvSpPr>
          <p:cNvPr id="81922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A7B96B-72B8-4E28-B2F5-BB3243C77A46}" type="slidenum">
              <a:rPr lang="en-US"/>
              <a:pPr/>
              <a:t>39</a:t>
            </a:fld>
            <a:endParaRPr lang="en-US"/>
          </a:p>
        </p:txBody>
      </p:sp>
      <p:sp>
        <p:nvSpPr>
          <p:cNvPr id="83970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99CE41-3D02-48DC-9DAC-723608362C92}" type="slidenum">
              <a:rPr lang="en-US"/>
              <a:pPr/>
              <a:t>40</a:t>
            </a:fld>
            <a:endParaRPr lang="en-US"/>
          </a:p>
        </p:txBody>
      </p:sp>
      <p:sp>
        <p:nvSpPr>
          <p:cNvPr id="86018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66C337-DFB4-49CB-82DD-261A19912D90}" type="slidenum">
              <a:rPr lang="en-US"/>
              <a:pPr/>
              <a:t>5</a:t>
            </a:fld>
            <a:endParaRPr lang="en-US"/>
          </a:p>
        </p:txBody>
      </p:sp>
      <p:sp>
        <p:nvSpPr>
          <p:cNvPr id="14338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CDD6FD-AF18-433A-BCB7-F3F060C2FA0D}" type="slidenum">
              <a:rPr lang="en-US"/>
              <a:pPr/>
              <a:t>41</a:t>
            </a:fld>
            <a:endParaRPr lang="en-US"/>
          </a:p>
        </p:txBody>
      </p:sp>
      <p:sp>
        <p:nvSpPr>
          <p:cNvPr id="88066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3C1D15-574F-4899-80B1-906E05A745D8}" type="slidenum">
              <a:rPr lang="en-US"/>
              <a:pPr/>
              <a:t>42</a:t>
            </a:fld>
            <a:endParaRPr lang="en-US"/>
          </a:p>
        </p:txBody>
      </p:sp>
      <p:sp>
        <p:nvSpPr>
          <p:cNvPr id="90114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8D26CF-12AF-4A8A-8D94-1D25909CE8A1}" type="slidenum">
              <a:rPr lang="en-US"/>
              <a:pPr/>
              <a:t>43</a:t>
            </a:fld>
            <a:endParaRPr lang="en-US"/>
          </a:p>
        </p:txBody>
      </p:sp>
      <p:sp>
        <p:nvSpPr>
          <p:cNvPr id="92162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2FB54A-3DCC-40D1-BEFB-EEB511A44A55}" type="slidenum">
              <a:rPr lang="en-US"/>
              <a:pPr/>
              <a:t>44</a:t>
            </a:fld>
            <a:endParaRPr lang="en-US"/>
          </a:p>
        </p:txBody>
      </p:sp>
      <p:sp>
        <p:nvSpPr>
          <p:cNvPr id="94210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ABB413-631A-4702-BAB1-F7F958D60042}" type="slidenum">
              <a:rPr lang="en-US"/>
              <a:pPr/>
              <a:t>45</a:t>
            </a:fld>
            <a:endParaRPr lang="en-US"/>
          </a:p>
        </p:txBody>
      </p:sp>
      <p:sp>
        <p:nvSpPr>
          <p:cNvPr id="96258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998E37-F66F-4F02-9F85-D010D0F36C64}" type="slidenum">
              <a:rPr lang="en-US"/>
              <a:pPr/>
              <a:t>46</a:t>
            </a:fld>
            <a:endParaRPr lang="en-US"/>
          </a:p>
        </p:txBody>
      </p:sp>
      <p:sp>
        <p:nvSpPr>
          <p:cNvPr id="98306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D642E5-2C35-4730-B4EC-A2A762C51E4A}" type="slidenum">
              <a:rPr lang="en-US"/>
              <a:pPr/>
              <a:t>47</a:t>
            </a:fld>
            <a:endParaRPr lang="en-US"/>
          </a:p>
        </p:txBody>
      </p:sp>
      <p:sp>
        <p:nvSpPr>
          <p:cNvPr id="100354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D72E36-14B9-45C8-8B7B-9DD5FD2EFFB4}" type="slidenum">
              <a:rPr lang="en-US"/>
              <a:pPr/>
              <a:t>48</a:t>
            </a:fld>
            <a:endParaRPr lang="en-US"/>
          </a:p>
        </p:txBody>
      </p:sp>
      <p:sp>
        <p:nvSpPr>
          <p:cNvPr id="102402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76C22B-CE2E-4277-B97E-C8CC0C895B74}" type="slidenum">
              <a:rPr lang="en-US"/>
              <a:pPr/>
              <a:t>49</a:t>
            </a:fld>
            <a:endParaRPr lang="en-US"/>
          </a:p>
        </p:txBody>
      </p:sp>
      <p:sp>
        <p:nvSpPr>
          <p:cNvPr id="104450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A114DD-6058-44E1-9B54-D24C46850D2F}" type="slidenum">
              <a:rPr lang="en-US"/>
              <a:pPr/>
              <a:t>50</a:t>
            </a:fld>
            <a:endParaRPr lang="en-US"/>
          </a:p>
        </p:txBody>
      </p:sp>
      <p:sp>
        <p:nvSpPr>
          <p:cNvPr id="106498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1215CE-3D9C-4FB9-BFF8-D99D67B2E443}" type="slidenum">
              <a:rPr lang="en-US"/>
              <a:pPr/>
              <a:t>6</a:t>
            </a:fld>
            <a:endParaRPr lang="en-US"/>
          </a:p>
        </p:txBody>
      </p:sp>
      <p:sp>
        <p:nvSpPr>
          <p:cNvPr id="16386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BE461B-0A49-40D3-ABE0-263412592B61}" type="slidenum">
              <a:rPr lang="en-US"/>
              <a:pPr/>
              <a:t>51</a:t>
            </a:fld>
            <a:endParaRPr lang="en-US"/>
          </a:p>
        </p:txBody>
      </p:sp>
      <p:sp>
        <p:nvSpPr>
          <p:cNvPr id="108546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2A6BE7-B431-443A-9157-DE8D50A19361}" type="slidenum">
              <a:rPr lang="en-US"/>
              <a:pPr/>
              <a:t>52</a:t>
            </a:fld>
            <a:endParaRPr lang="en-US"/>
          </a:p>
        </p:txBody>
      </p:sp>
      <p:sp>
        <p:nvSpPr>
          <p:cNvPr id="110594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F10404-61FD-4761-9E28-2FAE20157CD2}" type="slidenum">
              <a:rPr lang="en-US"/>
              <a:pPr/>
              <a:t>53</a:t>
            </a:fld>
            <a:endParaRPr lang="en-US"/>
          </a:p>
        </p:txBody>
      </p:sp>
      <p:sp>
        <p:nvSpPr>
          <p:cNvPr id="112642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2A1866-9D84-4EE1-9436-765C8EA50F66}" type="slidenum">
              <a:rPr lang="en-US"/>
              <a:pPr/>
              <a:t>54</a:t>
            </a:fld>
            <a:endParaRPr lang="en-US"/>
          </a:p>
        </p:txBody>
      </p:sp>
      <p:sp>
        <p:nvSpPr>
          <p:cNvPr id="114690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9A59AD-C5DC-4F6B-AC7F-819BDB3E91A5}" type="slidenum">
              <a:rPr lang="en-US"/>
              <a:pPr/>
              <a:t>55</a:t>
            </a:fld>
            <a:endParaRPr lang="en-US"/>
          </a:p>
        </p:txBody>
      </p:sp>
      <p:sp>
        <p:nvSpPr>
          <p:cNvPr id="116738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5D5E11-CBCF-4B32-88B7-B48C6920C7D1}" type="slidenum">
              <a:rPr lang="en-US"/>
              <a:pPr/>
              <a:t>56</a:t>
            </a:fld>
            <a:endParaRPr lang="en-US"/>
          </a:p>
        </p:txBody>
      </p:sp>
      <p:sp>
        <p:nvSpPr>
          <p:cNvPr id="118786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90B3C1-AEAB-4CDE-B77D-345FAA6205A3}" type="slidenum">
              <a:rPr lang="en-US"/>
              <a:pPr/>
              <a:t>57</a:t>
            </a:fld>
            <a:endParaRPr lang="en-US"/>
          </a:p>
        </p:txBody>
      </p:sp>
      <p:sp>
        <p:nvSpPr>
          <p:cNvPr id="120834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EFFDB7-0140-469C-83EA-C4A4649A8BF6}" type="slidenum">
              <a:rPr lang="en-US"/>
              <a:pPr/>
              <a:t>7</a:t>
            </a:fld>
            <a:endParaRPr lang="en-US"/>
          </a:p>
        </p:txBody>
      </p:sp>
      <p:sp>
        <p:nvSpPr>
          <p:cNvPr id="18434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5F1681-A897-4441-BF5F-AEF0257BDC16}" type="slidenum">
              <a:rPr lang="en-US"/>
              <a:pPr/>
              <a:t>8</a:t>
            </a:fld>
            <a:endParaRPr lang="en-US"/>
          </a:p>
        </p:txBody>
      </p:sp>
      <p:sp>
        <p:nvSpPr>
          <p:cNvPr id="20482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C6B362-505A-40C3-9DBA-F7BE0C30D045}" type="slidenum">
              <a:rPr lang="en-US"/>
              <a:pPr/>
              <a:t>9</a:t>
            </a:fld>
            <a:endParaRPr lang="en-US"/>
          </a:p>
        </p:txBody>
      </p:sp>
      <p:sp>
        <p:nvSpPr>
          <p:cNvPr id="22530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F7848B-106B-4C35-B391-7F4401DF25BF}" type="slidenum">
              <a:rPr lang="en-US"/>
              <a:pPr/>
              <a:t>10</a:t>
            </a:fld>
            <a:endParaRPr lang="en-US"/>
          </a:p>
        </p:txBody>
      </p:sp>
      <p:sp>
        <p:nvSpPr>
          <p:cNvPr id="24578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gray">
          <a:xfrm>
            <a:off x="533400" y="354965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23556" name="Rectangle 9"/>
          <p:cNvSpPr>
            <a:spLocks noGrp="1" noChangeArrowheads="1"/>
          </p:cNvSpPr>
          <p:nvPr>
            <p:ph type="ctrTitle"/>
          </p:nvPr>
        </p:nvSpPr>
        <p:spPr>
          <a:xfrm>
            <a:off x="381000" y="609601"/>
            <a:ext cx="8305800" cy="2514599"/>
          </a:xfrm>
          <a:prstGeom prst="rect">
            <a:avLst/>
          </a:prstGeom>
        </p:spPr>
        <p:txBody>
          <a:bodyPr/>
          <a:lstStyle>
            <a:lvl1pPr algn="ctr">
              <a:defRPr sz="3600" smtClean="0">
                <a:latin typeface="Tahoma" pitchFamily="34" charset="0"/>
              </a:defRPr>
            </a:lvl1pPr>
          </a:lstStyle>
          <a:p>
            <a:endParaRPr lang="en-US" dirty="0" smtClean="0"/>
          </a:p>
        </p:txBody>
      </p:sp>
      <p:sp>
        <p:nvSpPr>
          <p:cNvPr id="23557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mtClean="0"/>
            </a:lvl1pPr>
          </a:lstStyle>
          <a:p>
            <a:endParaRPr lang="en-US" dirty="0" smtClean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304800" y="9906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838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4953000"/>
          </a:xfrm>
        </p:spPr>
        <p:txBody>
          <a:bodyPr/>
          <a:lstStyle>
            <a:lvl1pPr algn="l">
              <a:defRPr>
                <a:latin typeface="Tahoma" pitchFamily="34" charset="0"/>
                <a:cs typeface="Tahoma" pitchFamily="34" charset="0"/>
              </a:defRPr>
            </a:lvl1pPr>
            <a:lvl2pPr algn="l">
              <a:defRPr>
                <a:latin typeface="Tahoma" pitchFamily="34" charset="0"/>
                <a:cs typeface="Tahoma" pitchFamily="34" charset="0"/>
              </a:defRPr>
            </a:lvl2pPr>
            <a:lvl3pPr algn="l">
              <a:defRPr>
                <a:latin typeface="Tahoma" pitchFamily="34" charset="0"/>
                <a:cs typeface="Tahoma" pitchFamily="34" charset="0"/>
              </a:defRPr>
            </a:lvl3pPr>
            <a:lvl4pPr algn="l">
              <a:defRPr>
                <a:latin typeface="Tahoma" pitchFamily="34" charset="0"/>
                <a:cs typeface="Tahoma" pitchFamily="34" charset="0"/>
              </a:defRPr>
            </a:lvl4pPr>
            <a:lvl5pPr algn="l">
              <a:defRPr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457200" y="1905000"/>
            <a:ext cx="8382000" cy="1447800"/>
          </a:xfrm>
          <a:prstGeom prst="rect">
            <a:avLst/>
          </a:prstGeom>
        </p:spPr>
        <p:txBody>
          <a:bodyPr/>
          <a:lstStyle>
            <a:lvl1pPr algn="ctr">
              <a:defRPr sz="38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90600" y="60960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29000" y="60960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8000" y="60960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A99CE69-3286-4335-A847-200A6DF283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90600" y="60960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429000" y="60960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58000" y="60960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DE2BC42-7200-4063-9415-8CA4187D5D3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610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" name="Rectangle 11"/>
          <p:cNvSpPr>
            <a:spLocks noChangeArrowheads="1"/>
          </p:cNvSpPr>
          <p:nvPr userDrawn="1"/>
        </p:nvSpPr>
        <p:spPr bwMode="auto">
          <a:xfrm>
            <a:off x="0" y="6137275"/>
            <a:ext cx="9144000" cy="720725"/>
          </a:xfrm>
          <a:prstGeom prst="rect">
            <a:avLst/>
          </a:prstGeom>
          <a:gradFill rotWithShape="1">
            <a:gsLst>
              <a:gs pos="0">
                <a:srgbClr val="199ACC">
                  <a:gamma/>
                  <a:tint val="15294"/>
                  <a:invGamma/>
                </a:srgbClr>
              </a:gs>
              <a:gs pos="100000">
                <a:srgbClr val="199ACC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Text Box 9"/>
          <p:cNvSpPr txBox="1">
            <a:spLocks noChangeArrowheads="1"/>
          </p:cNvSpPr>
          <p:nvPr userDrawn="1"/>
        </p:nvSpPr>
        <p:spPr bwMode="auto">
          <a:xfrm>
            <a:off x="0" y="6194425"/>
            <a:ext cx="2941638" cy="66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100" b="1" dirty="0" err="1">
                <a:solidFill>
                  <a:srgbClr val="199ACC"/>
                </a:solidFill>
              </a:rPr>
              <a:t>Trường</a:t>
            </a:r>
            <a:r>
              <a:rPr lang="en-US" sz="1100" b="1" dirty="0">
                <a:solidFill>
                  <a:srgbClr val="199ACC"/>
                </a:solidFill>
              </a:rPr>
              <a:t> </a:t>
            </a:r>
            <a:r>
              <a:rPr lang="en-US" sz="1100" b="1" dirty="0" err="1">
                <a:solidFill>
                  <a:srgbClr val="199ACC"/>
                </a:solidFill>
              </a:rPr>
              <a:t>Đại</a:t>
            </a:r>
            <a:r>
              <a:rPr lang="en-US" sz="1100" b="1" dirty="0">
                <a:solidFill>
                  <a:srgbClr val="199ACC"/>
                </a:solidFill>
              </a:rPr>
              <a:t> </a:t>
            </a:r>
            <a:r>
              <a:rPr lang="en-US" sz="1100" b="1" dirty="0" err="1">
                <a:solidFill>
                  <a:srgbClr val="199ACC"/>
                </a:solidFill>
              </a:rPr>
              <a:t>Học</a:t>
            </a:r>
            <a:r>
              <a:rPr lang="en-US" sz="1100" b="1" dirty="0">
                <a:solidFill>
                  <a:srgbClr val="199ACC"/>
                </a:solidFill>
              </a:rPr>
              <a:t> </a:t>
            </a:r>
            <a:r>
              <a:rPr lang="en-US" sz="1100" b="1" dirty="0" err="1">
                <a:solidFill>
                  <a:srgbClr val="199ACC"/>
                </a:solidFill>
              </a:rPr>
              <a:t>Bách</a:t>
            </a:r>
            <a:r>
              <a:rPr lang="en-US" sz="1100" b="1" dirty="0">
                <a:solidFill>
                  <a:srgbClr val="199ACC"/>
                </a:solidFill>
              </a:rPr>
              <a:t> </a:t>
            </a:r>
            <a:r>
              <a:rPr lang="en-US" sz="1100" b="1" dirty="0" err="1">
                <a:solidFill>
                  <a:srgbClr val="199ACC"/>
                </a:solidFill>
              </a:rPr>
              <a:t>Khoa</a:t>
            </a:r>
            <a:r>
              <a:rPr lang="en-US" sz="1100" b="1" dirty="0">
                <a:solidFill>
                  <a:srgbClr val="199ACC"/>
                </a:solidFill>
              </a:rPr>
              <a:t> Tp.HCM</a:t>
            </a:r>
          </a:p>
          <a:p>
            <a:pPr>
              <a:spcBef>
                <a:spcPct val="20000"/>
              </a:spcBef>
              <a:defRPr/>
            </a:pPr>
            <a:r>
              <a:rPr lang="en-US" sz="1100" b="1" dirty="0" err="1">
                <a:solidFill>
                  <a:srgbClr val="199ACC"/>
                </a:solidFill>
              </a:rPr>
              <a:t>Khoa</a:t>
            </a:r>
            <a:r>
              <a:rPr lang="en-US" sz="1100" b="1" dirty="0">
                <a:solidFill>
                  <a:srgbClr val="199ACC"/>
                </a:solidFill>
              </a:rPr>
              <a:t> </a:t>
            </a:r>
            <a:r>
              <a:rPr lang="en-US" sz="1100" b="1" dirty="0" err="1">
                <a:solidFill>
                  <a:srgbClr val="199ACC"/>
                </a:solidFill>
              </a:rPr>
              <a:t>Khoa</a:t>
            </a:r>
            <a:r>
              <a:rPr lang="en-US" sz="1100" b="1" dirty="0">
                <a:solidFill>
                  <a:srgbClr val="199ACC"/>
                </a:solidFill>
              </a:rPr>
              <a:t> </a:t>
            </a:r>
            <a:r>
              <a:rPr lang="en-US" sz="1100" b="1" dirty="0" err="1">
                <a:solidFill>
                  <a:srgbClr val="199ACC"/>
                </a:solidFill>
              </a:rPr>
              <a:t>Học</a:t>
            </a:r>
            <a:r>
              <a:rPr lang="en-US" sz="1100" b="1" dirty="0">
                <a:solidFill>
                  <a:srgbClr val="199ACC"/>
                </a:solidFill>
              </a:rPr>
              <a:t> </a:t>
            </a:r>
            <a:r>
              <a:rPr lang="en-US" sz="1100" b="1" dirty="0" err="1">
                <a:solidFill>
                  <a:srgbClr val="199ACC"/>
                </a:solidFill>
              </a:rPr>
              <a:t>và</a:t>
            </a:r>
            <a:r>
              <a:rPr lang="en-US" sz="1100" b="1" dirty="0">
                <a:solidFill>
                  <a:srgbClr val="199ACC"/>
                </a:solidFill>
              </a:rPr>
              <a:t> </a:t>
            </a:r>
            <a:r>
              <a:rPr lang="en-US" sz="1100" b="1" dirty="0" err="1">
                <a:solidFill>
                  <a:srgbClr val="199ACC"/>
                </a:solidFill>
              </a:rPr>
              <a:t>Kỹ</a:t>
            </a:r>
            <a:r>
              <a:rPr lang="en-US" sz="1100" b="1" dirty="0">
                <a:solidFill>
                  <a:srgbClr val="199ACC"/>
                </a:solidFill>
              </a:rPr>
              <a:t> </a:t>
            </a:r>
            <a:r>
              <a:rPr lang="en-US" sz="1100" b="1" dirty="0" err="1">
                <a:solidFill>
                  <a:srgbClr val="199ACC"/>
                </a:solidFill>
              </a:rPr>
              <a:t>Thuật</a:t>
            </a:r>
            <a:r>
              <a:rPr lang="en-US" sz="1100" b="1" dirty="0">
                <a:solidFill>
                  <a:srgbClr val="199ACC"/>
                </a:solidFill>
              </a:rPr>
              <a:t> </a:t>
            </a:r>
            <a:r>
              <a:rPr lang="en-US" sz="1100" b="1" dirty="0" err="1">
                <a:solidFill>
                  <a:srgbClr val="199ACC"/>
                </a:solidFill>
              </a:rPr>
              <a:t>Máy</a:t>
            </a:r>
            <a:r>
              <a:rPr lang="en-US" sz="1100" b="1" dirty="0">
                <a:solidFill>
                  <a:srgbClr val="199ACC"/>
                </a:solidFill>
              </a:rPr>
              <a:t> </a:t>
            </a:r>
            <a:r>
              <a:rPr lang="en-US" sz="1100" b="1" dirty="0" err="1">
                <a:solidFill>
                  <a:srgbClr val="199ACC"/>
                </a:solidFill>
              </a:rPr>
              <a:t>Tính</a:t>
            </a:r>
            <a:endParaRPr lang="en-US" sz="1100" b="1" dirty="0">
              <a:solidFill>
                <a:srgbClr val="199ACC"/>
              </a:solidFill>
            </a:endParaRPr>
          </a:p>
          <a:p>
            <a:pPr>
              <a:spcBef>
                <a:spcPct val="20000"/>
              </a:spcBef>
              <a:defRPr/>
            </a:pPr>
            <a:r>
              <a:rPr lang="en-US" sz="1100" b="1" dirty="0">
                <a:solidFill>
                  <a:srgbClr val="199ACC"/>
                </a:solidFill>
              </a:rPr>
              <a:t>© 2010</a:t>
            </a:r>
          </a:p>
        </p:txBody>
      </p:sp>
      <p:sp>
        <p:nvSpPr>
          <p:cNvPr id="14" name="Text Box 10"/>
          <p:cNvSpPr txBox="1">
            <a:spLocks noChangeArrowheads="1"/>
          </p:cNvSpPr>
          <p:nvPr userDrawn="1"/>
        </p:nvSpPr>
        <p:spPr bwMode="auto">
          <a:xfrm>
            <a:off x="3810000" y="6194425"/>
            <a:ext cx="5334000" cy="66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smtClean="0">
                <a:solidFill>
                  <a:schemeClr val="bg1"/>
                </a:solidFill>
              </a:rPr>
              <a:t>Kinh tế</a:t>
            </a:r>
            <a:r>
              <a:rPr lang="en-US" sz="1100" b="1" baseline="0" smtClean="0">
                <a:solidFill>
                  <a:schemeClr val="bg1"/>
                </a:solidFill>
              </a:rPr>
              <a:t> học đại cương</a:t>
            </a:r>
            <a:endParaRPr lang="en-US" sz="1100" b="1">
              <a:solidFill>
                <a:schemeClr val="bg1"/>
              </a:solidFill>
            </a:endParaRP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1200">
                <a:solidFill>
                  <a:schemeClr val="bg1"/>
                </a:solidFill>
                <a:latin typeface="Tahoma" pitchFamily="34" charset="0"/>
                <a:ea typeface="+mn-ea"/>
                <a:cs typeface="+mn-cs"/>
              </a:rPr>
              <a:t>Chương </a:t>
            </a:r>
            <a:r>
              <a:rPr lang="en-US" sz="1100" b="1" kern="1200" smtClean="0">
                <a:solidFill>
                  <a:schemeClr val="bg1"/>
                </a:solidFill>
                <a:latin typeface="Tahoma" pitchFamily="34" charset="0"/>
                <a:ea typeface="+mn-ea"/>
                <a:cs typeface="+mn-cs"/>
              </a:rPr>
              <a:t>07: Tổng cung &amp; Tổng cầu</a:t>
            </a:r>
            <a:endParaRPr lang="en-US" sz="1100" b="1">
              <a:solidFill>
                <a:schemeClr val="bg1"/>
              </a:solidFill>
            </a:endParaRPr>
          </a:p>
          <a:p>
            <a:pPr algn="r">
              <a:spcBef>
                <a:spcPct val="20000"/>
              </a:spcBef>
              <a:defRPr/>
            </a:pPr>
            <a:fld id="{8715D80C-CB31-4173-9F55-0FEFF827D7FC}" type="slidenum">
              <a:rPr lang="en-US" sz="1100" b="1">
                <a:solidFill>
                  <a:schemeClr val="bg1"/>
                </a:solidFill>
              </a:rPr>
              <a:pPr algn="r">
                <a:spcBef>
                  <a:spcPct val="20000"/>
                </a:spcBef>
                <a:defRPr/>
              </a:pPr>
              <a:t>‹#›</a:t>
            </a:fld>
            <a:endParaRPr lang="en-US" sz="1100" b="1">
              <a:solidFill>
                <a:schemeClr val="bg1"/>
              </a:solidFill>
            </a:endParaRPr>
          </a:p>
        </p:txBody>
      </p:sp>
      <p:sp>
        <p:nvSpPr>
          <p:cNvPr id="1030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76200"/>
            <a:ext cx="8610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8" r:id="rId1"/>
    <p:sldLayoutId id="2147484029" r:id="rId2"/>
    <p:sldLayoutId id="2147484030" r:id="rId3"/>
    <p:sldLayoutId id="2147484031" r:id="rId4"/>
    <p:sldLayoutId id="2147484032" r:id="rId5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  <a:ea typeface="+mj-ea"/>
          <a:cs typeface="Tahoma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  <a:cs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  <a:cs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  <a:cs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  <a:cs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Tahoma" pitchFamily="34" charset="0"/>
          <a:cs typeface="Tahom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Tahoma" pitchFamily="34" charset="0"/>
          <a:cs typeface="Tahom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Tahoma" pitchFamily="34" charset="0"/>
          <a:cs typeface="Tahom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Tahom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Microsoft_Office_Excel_Chart1.xls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Microsoft_Office_Excel_Chart2.xls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381000" y="609600"/>
            <a:ext cx="8305800" cy="2514600"/>
          </a:xfrm>
        </p:spPr>
        <p:txBody>
          <a:bodyPr/>
          <a:lstStyle/>
          <a:p>
            <a:r>
              <a:rPr lang="en-US"/>
              <a:t>Trường Đại Học Bách Khoa Tp.HCM</a:t>
            </a:r>
            <a:br>
              <a:rPr lang="en-US"/>
            </a:br>
            <a:r>
              <a:rPr lang="en-US"/>
              <a:t>Hệ Đào Tạo Từ Xa</a:t>
            </a:r>
            <a:br>
              <a:rPr lang="en-US"/>
            </a:br>
            <a:r>
              <a:rPr lang="en-US"/>
              <a:t>Khoa Khoa Học và Kỹ Thuật Máy Tính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Chương </a:t>
            </a:r>
            <a:r>
              <a:rPr lang="en-US" smtClean="0"/>
              <a:t>07</a:t>
            </a:r>
            <a:endParaRPr lang="en-US" smtClean="0"/>
          </a:p>
          <a:p>
            <a:r>
              <a:rPr lang="en-US" smtClean="0"/>
              <a:t>Tổng cung &amp; Tổng cầu</a:t>
            </a:r>
            <a:endParaRPr lang="en-US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sz="4000" b="1">
                <a:effectLst>
                  <a:outerShdw blurRad="38100" dist="38100" dir="2700000" algn="tl">
                    <a:srgbClr val="000000"/>
                  </a:outerShdw>
                </a:effectLst>
              </a:rPr>
              <a:t>Độ dốc của hàm tiêu dùng</a:t>
            </a:r>
          </a:p>
        </p:txBody>
      </p:sp>
      <p:graphicFrame>
        <p:nvGraphicFramePr>
          <p:cNvPr id="23555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1981200" y="1736725"/>
          <a:ext cx="5784850" cy="4575175"/>
        </p:xfrm>
        <a:graphic>
          <a:graphicData uri="http://schemas.openxmlformats.org/presentationml/2006/ole">
            <p:oleObj spid="_x0000_s2050" name="Chart" r:id="rId4" imgW="4524443" imgH="2952660" progId="Excel.Chart.8">
              <p:embed followColorScheme="full"/>
            </p:oleObj>
          </a:graphicData>
        </a:graphic>
      </p:graphicFrame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838200" y="1676400"/>
            <a:ext cx="15113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Tiêu dùng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3290888" y="4948238"/>
            <a:ext cx="4857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 b="1"/>
              <a:t>45</a:t>
            </a:r>
            <a:r>
              <a:rPr lang="en-US" sz="1800" b="1" baseline="30000"/>
              <a:t>o</a:t>
            </a: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7315200" y="2819400"/>
            <a:ext cx="4016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C</a:t>
            </a:r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>
            <a:off x="5030788" y="4038600"/>
            <a:ext cx="11414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0" name="Line 8"/>
          <p:cNvSpPr>
            <a:spLocks noChangeShapeType="1"/>
          </p:cNvSpPr>
          <p:nvPr/>
        </p:nvSpPr>
        <p:spPr bwMode="auto">
          <a:xfrm flipV="1">
            <a:off x="6172200" y="35814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5867400" y="5943600"/>
            <a:ext cx="2995613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Thu nhập hộ gia đình</a:t>
            </a:r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6172200" y="3505200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Math1" charset="2"/>
              </a:rPr>
              <a:t>D</a:t>
            </a:r>
            <a:r>
              <a:rPr lang="en-US" b="1"/>
              <a:t>C</a:t>
            </a:r>
          </a:p>
        </p:txBody>
      </p:sp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5867400" y="4038600"/>
            <a:ext cx="16002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b="1">
                <a:latin typeface="Math1" charset="2"/>
              </a:rPr>
              <a:t>D</a:t>
            </a:r>
            <a:r>
              <a:rPr lang="en-US" b="1"/>
              <a:t>Y</a:t>
            </a:r>
          </a:p>
          <a:p>
            <a:endParaRPr lang="en-US" b="1"/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6629400" y="4114800"/>
            <a:ext cx="1960563" cy="1063625"/>
            <a:chOff x="4176" y="2592"/>
            <a:chExt cx="1235" cy="670"/>
          </a:xfrm>
        </p:grpSpPr>
        <p:sp>
          <p:nvSpPr>
            <p:cNvPr id="23564" name="Rectangle 12"/>
            <p:cNvSpPr>
              <a:spLocks noChangeArrowheads="1"/>
            </p:cNvSpPr>
            <p:nvPr/>
          </p:nvSpPr>
          <p:spPr bwMode="auto">
            <a:xfrm>
              <a:off x="4176" y="2784"/>
              <a:ext cx="903" cy="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b="1"/>
                <a:t>Độ dốc</a:t>
              </a:r>
              <a:r>
                <a:rPr lang="en-US">
                  <a:latin typeface="Arial" pitchFamily="34" charset="0"/>
                </a:rPr>
                <a:t> </a:t>
              </a:r>
              <a:r>
                <a:rPr lang="en-US" b="1">
                  <a:latin typeface="Arial" pitchFamily="34" charset="0"/>
                </a:rPr>
                <a:t>=</a:t>
              </a:r>
              <a:r>
                <a:rPr lang="en-US">
                  <a:latin typeface="Arial" pitchFamily="34" charset="0"/>
                </a:rPr>
                <a:t> </a:t>
              </a:r>
            </a:p>
          </p:txBody>
        </p:sp>
        <p:sp>
          <p:nvSpPr>
            <p:cNvPr id="23565" name="Rectangle 13"/>
            <p:cNvSpPr>
              <a:spLocks noChangeArrowheads="1"/>
            </p:cNvSpPr>
            <p:nvPr/>
          </p:nvSpPr>
          <p:spPr bwMode="auto">
            <a:xfrm>
              <a:off x="4992" y="2592"/>
              <a:ext cx="419" cy="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b="1">
                  <a:latin typeface="Symbol" pitchFamily="18" charset="2"/>
                </a:rPr>
                <a:t>D </a:t>
              </a:r>
              <a:r>
                <a:rPr lang="en-US" b="1"/>
                <a:t>C</a:t>
              </a:r>
            </a:p>
          </p:txBody>
        </p:sp>
        <p:sp>
          <p:nvSpPr>
            <p:cNvPr id="23566" name="Rectangle 14"/>
            <p:cNvSpPr>
              <a:spLocks noChangeArrowheads="1"/>
            </p:cNvSpPr>
            <p:nvPr/>
          </p:nvSpPr>
          <p:spPr bwMode="auto">
            <a:xfrm>
              <a:off x="4992" y="2976"/>
              <a:ext cx="419" cy="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b="1">
                  <a:latin typeface="Symbol" pitchFamily="18" charset="2"/>
                </a:rPr>
                <a:t>D </a:t>
              </a:r>
              <a:r>
                <a:rPr lang="en-US" b="1"/>
                <a:t>Y</a:t>
              </a:r>
            </a:p>
          </p:txBody>
        </p:sp>
        <p:sp>
          <p:nvSpPr>
            <p:cNvPr id="23567" name="Line 15"/>
            <p:cNvSpPr>
              <a:spLocks noChangeShapeType="1"/>
            </p:cNvSpPr>
            <p:nvPr/>
          </p:nvSpPr>
          <p:spPr bwMode="auto">
            <a:xfrm>
              <a:off x="4958" y="2889"/>
              <a:ext cx="42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sz="4000" b="1">
                <a:effectLst>
                  <a:outerShdw blurRad="38100" dist="38100" dir="2700000" algn="tl">
                    <a:srgbClr val="000000"/>
                  </a:outerShdw>
                </a:effectLst>
              </a:rPr>
              <a:t>Độ dốc của hàm tiêu dùng</a:t>
            </a:r>
          </a:p>
        </p:txBody>
      </p:sp>
      <p:graphicFrame>
        <p:nvGraphicFramePr>
          <p:cNvPr id="25603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1981200" y="1736725"/>
          <a:ext cx="5784850" cy="4575175"/>
        </p:xfrm>
        <a:graphic>
          <a:graphicData uri="http://schemas.openxmlformats.org/presentationml/2006/ole">
            <p:oleObj spid="_x0000_s3074" name="Chart" r:id="rId4" imgW="4524443" imgH="2952660" progId="Excel.Chart.8">
              <p:embed followColorScheme="full"/>
            </p:oleObj>
          </a:graphicData>
        </a:graphic>
      </p:graphicFrame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838200" y="1676400"/>
            <a:ext cx="15113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Tiêu dùng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3290888" y="4948238"/>
            <a:ext cx="4857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 b="1"/>
              <a:t>45</a:t>
            </a:r>
            <a:r>
              <a:rPr lang="en-US" sz="1800" b="1" baseline="30000"/>
              <a:t>o</a:t>
            </a: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7315200" y="2819400"/>
            <a:ext cx="4016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C</a:t>
            </a:r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>
            <a:off x="5030788" y="4038600"/>
            <a:ext cx="11414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 flipH="1" flipV="1">
            <a:off x="6172200" y="35814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5791200" y="5943600"/>
            <a:ext cx="2995613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Thu nhập hộ gia đình</a:t>
            </a:r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6172200" y="3505200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Math1" charset="2"/>
              </a:rPr>
              <a:t>D</a:t>
            </a:r>
            <a:r>
              <a:rPr lang="en-US" b="1"/>
              <a:t>C = 750</a:t>
            </a:r>
          </a:p>
        </p:txBody>
      </p:sp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5867400" y="4038600"/>
            <a:ext cx="16002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b="1">
                <a:latin typeface="Math1" charset="2"/>
              </a:rPr>
              <a:t>D</a:t>
            </a:r>
            <a:r>
              <a:rPr lang="en-US" b="1"/>
              <a:t>Y = 1000</a:t>
            </a:r>
          </a:p>
          <a:p>
            <a:endParaRPr lang="en-US" b="1"/>
          </a:p>
        </p:txBody>
      </p:sp>
      <p:sp>
        <p:nvSpPr>
          <p:cNvPr id="25612" name="Rectangle 12"/>
          <p:cNvSpPr>
            <a:spLocks noChangeArrowheads="1"/>
          </p:cNvSpPr>
          <p:nvPr/>
        </p:nvSpPr>
        <p:spPr bwMode="auto">
          <a:xfrm>
            <a:off x="4800600" y="1905000"/>
            <a:ext cx="2819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/>
              <a:t>Độ dốc = 0.75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Hàm tiêu dùng</a:t>
            </a:r>
            <a:b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b="1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 = 500 + .75*Thu nhập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 algn="l">
              <a:spcAft>
                <a:spcPct val="25000"/>
              </a:spcAft>
              <a:buSzPct val="90000"/>
              <a:buFont typeface="Monotype Sorts" pitchFamily="2" charset="2"/>
              <a:buChar char="4"/>
            </a:pPr>
            <a:r>
              <a:rPr lang="en-US" b="1" i="1"/>
              <a:t>Người dân mua hàng hóa thậm chí khi thu nhập của họ bằng 0</a:t>
            </a:r>
          </a:p>
          <a:p>
            <a:pPr algn="l">
              <a:spcAft>
                <a:spcPct val="25000"/>
              </a:spcAft>
              <a:buSzPct val="90000"/>
              <a:buFont typeface="Monotype Sorts" pitchFamily="2" charset="2"/>
              <a:buChar char="4"/>
            </a:pPr>
            <a:r>
              <a:rPr lang="en-US" b="1" i="1"/>
              <a:t>75% của mỗi USD thu nhập được dành cho tiêu dùng</a:t>
            </a:r>
          </a:p>
          <a:p>
            <a:pPr algn="l">
              <a:spcAft>
                <a:spcPct val="25000"/>
              </a:spcAft>
              <a:buSzPct val="90000"/>
              <a:buFont typeface="Monotype Sorts" pitchFamily="2" charset="2"/>
              <a:buChar char="4"/>
            </a:pPr>
            <a:r>
              <a:rPr lang="en-US" b="1" i="1"/>
              <a:t>25% mỗi USD được tiết kiệm</a:t>
            </a:r>
          </a:p>
          <a:p>
            <a:pPr algn="l">
              <a:spcAft>
                <a:spcPct val="25000"/>
              </a:spcAft>
              <a:buSzPct val="90000"/>
              <a:buFont typeface="Monotype Sorts" pitchFamily="2" charset="2"/>
              <a:buChar char="4"/>
            </a:pPr>
            <a:r>
              <a:rPr lang="en-US" b="1" i="1"/>
              <a:t>0.75 là xu hướng tiêu dùng biên (MPC)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MPC và MPS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 algn="l">
              <a:buSzPct val="90000"/>
              <a:buFont typeface="Monotype Sorts" pitchFamily="2" charset="2"/>
              <a:buChar char="4"/>
            </a:pPr>
            <a:r>
              <a:rPr lang="en-US" b="1" i="1">
                <a:effectLst>
                  <a:outerShdw blurRad="38100" dist="38100" dir="2700000" algn="tl">
                    <a:srgbClr val="000000"/>
                  </a:outerShdw>
                </a:effectLst>
              </a:rPr>
              <a:t> Xu hướng tiêu dùng biên</a:t>
            </a:r>
            <a:r>
              <a:rPr lang="en-US" b="1" i="1"/>
              <a:t> (MPC)</a:t>
            </a:r>
            <a:r>
              <a:rPr lang="en-US" b="1" i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b="1" i="1"/>
              <a:t>là phần của thu nhập tăng thêm được tiêu dùng hay chi tiêu.</a:t>
            </a:r>
          </a:p>
          <a:p>
            <a:pPr algn="l">
              <a:buSzPct val="90000"/>
              <a:buFont typeface="Monotype Sorts" pitchFamily="2" charset="2"/>
              <a:buChar char="4"/>
            </a:pPr>
            <a:endParaRPr lang="en-US" b="1" i="1"/>
          </a:p>
          <a:p>
            <a:pPr algn="l">
              <a:buSzPct val="90000"/>
              <a:buFont typeface="Monotype Sorts" pitchFamily="2" charset="2"/>
              <a:buChar char="4"/>
            </a:pPr>
            <a:r>
              <a:rPr lang="en-US" b="1" i="1"/>
              <a:t> </a:t>
            </a:r>
            <a:r>
              <a:rPr lang="en-US" b="1" i="1">
                <a:effectLst>
                  <a:outerShdw blurRad="38100" dist="38100" dir="2700000" algn="tl">
                    <a:srgbClr val="000000"/>
                  </a:outerShdw>
                </a:effectLst>
              </a:rPr>
              <a:t>Xu hướng tiết kiệm biên</a:t>
            </a:r>
            <a:r>
              <a:rPr lang="en-US" b="1" i="1"/>
              <a:t> (MPS) là phần thu nhập tăng thêm được tiết kiệm.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Tiết kiệm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 algn="l">
              <a:buSzPct val="90000"/>
              <a:buFont typeface="Monotype Sorts" pitchFamily="2" charset="2"/>
              <a:buChar char="4"/>
            </a:pPr>
            <a:r>
              <a:rPr lang="en-US" sz="3600" b="1" i="1"/>
              <a:t>Tiết kiệm = thu nhập- tiêu dùng</a:t>
            </a:r>
          </a:p>
          <a:p>
            <a:pPr algn="l">
              <a:buSzPct val="90000"/>
              <a:buFont typeface="Monotype Sorts" pitchFamily="2" charset="2"/>
              <a:buChar char="4"/>
            </a:pPr>
            <a:r>
              <a:rPr lang="en-US" sz="3600" b="1" i="1"/>
              <a:t>MPS: xu hướng tiết kiệm biên</a:t>
            </a:r>
          </a:p>
          <a:p>
            <a:pPr algn="l">
              <a:buSzPct val="90000"/>
              <a:buFont typeface="Monotype Sorts" pitchFamily="2" charset="2"/>
              <a:buChar char="4"/>
            </a:pPr>
            <a:r>
              <a:rPr lang="en-US" sz="3600" b="1" i="1"/>
              <a:t>MPS = 1 - MPC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sz="4000" b="1">
                <a:effectLst>
                  <a:outerShdw blurRad="38100" dist="38100" dir="2700000" algn="tl">
                    <a:srgbClr val="000000"/>
                  </a:outerShdw>
                </a:effectLst>
              </a:rPr>
              <a:t>Tiêu dùng &amp; Tiết kiệm</a:t>
            </a:r>
          </a:p>
        </p:txBody>
      </p:sp>
      <p:sp>
        <p:nvSpPr>
          <p:cNvPr id="33795" name="Line 3"/>
          <p:cNvSpPr>
            <a:spLocks noChangeShapeType="1"/>
          </p:cNvSpPr>
          <p:nvPr/>
        </p:nvSpPr>
        <p:spPr bwMode="auto">
          <a:xfrm>
            <a:off x="2605088" y="2009775"/>
            <a:ext cx="0" cy="37830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6" name="Line 4"/>
          <p:cNvSpPr>
            <a:spLocks noChangeShapeType="1"/>
          </p:cNvSpPr>
          <p:nvPr/>
        </p:nvSpPr>
        <p:spPr bwMode="auto">
          <a:xfrm>
            <a:off x="2619375" y="5805488"/>
            <a:ext cx="4087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7" name="Line 5"/>
          <p:cNvSpPr>
            <a:spLocks noChangeShapeType="1"/>
          </p:cNvSpPr>
          <p:nvPr/>
        </p:nvSpPr>
        <p:spPr bwMode="auto">
          <a:xfrm flipV="1">
            <a:off x="2632075" y="1743075"/>
            <a:ext cx="3529013" cy="4087813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8" name="Line 6"/>
          <p:cNvSpPr>
            <a:spLocks noChangeShapeType="1"/>
          </p:cNvSpPr>
          <p:nvPr/>
        </p:nvSpPr>
        <p:spPr bwMode="auto">
          <a:xfrm flipV="1">
            <a:off x="2613025" y="2524125"/>
            <a:ext cx="4024313" cy="2601913"/>
          </a:xfrm>
          <a:prstGeom prst="line">
            <a:avLst/>
          </a:prstGeom>
          <a:noFill/>
          <a:ln w="12700">
            <a:solidFill>
              <a:srgbClr val="114FFB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914400" y="1600200"/>
            <a:ext cx="15113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Tiêu dùng</a:t>
            </a:r>
          </a:p>
        </p:txBody>
      </p:sp>
      <p:sp>
        <p:nvSpPr>
          <p:cNvPr id="33800" name="Line 8"/>
          <p:cNvSpPr>
            <a:spLocks noChangeShapeType="1"/>
          </p:cNvSpPr>
          <p:nvPr/>
        </p:nvSpPr>
        <p:spPr bwMode="auto">
          <a:xfrm>
            <a:off x="5805488" y="3089275"/>
            <a:ext cx="0" cy="2690813"/>
          </a:xfrm>
          <a:prstGeom prst="line">
            <a:avLst/>
          </a:prstGeom>
          <a:noFill/>
          <a:ln w="50800">
            <a:solidFill>
              <a:srgbClr val="114FFB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Line 9"/>
          <p:cNvSpPr>
            <a:spLocks noChangeShapeType="1"/>
          </p:cNvSpPr>
          <p:nvPr/>
        </p:nvSpPr>
        <p:spPr bwMode="auto">
          <a:xfrm flipV="1">
            <a:off x="5805488" y="2200275"/>
            <a:ext cx="0" cy="887413"/>
          </a:xfrm>
          <a:prstGeom prst="line">
            <a:avLst/>
          </a:prstGeom>
          <a:noFill/>
          <a:ln w="50800">
            <a:solidFill>
              <a:srgbClr val="FC0128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2819400" y="5478463"/>
            <a:ext cx="4857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 b="1">
                <a:solidFill>
                  <a:schemeClr val="bg2"/>
                </a:solidFill>
              </a:rPr>
              <a:t>45</a:t>
            </a:r>
            <a:r>
              <a:rPr lang="en-US" sz="1800" b="1" baseline="30000">
                <a:solidFill>
                  <a:schemeClr val="bg2"/>
                </a:solidFill>
              </a:rPr>
              <a:t>o</a:t>
            </a:r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6705600" y="2209800"/>
            <a:ext cx="140970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Hàm</a:t>
            </a:r>
          </a:p>
          <a:p>
            <a:r>
              <a:rPr lang="en-US" b="1"/>
              <a:t>tiêu dùng</a:t>
            </a:r>
          </a:p>
        </p:txBody>
      </p:sp>
      <p:sp>
        <p:nvSpPr>
          <p:cNvPr id="33804" name="Rectangle 12"/>
          <p:cNvSpPr>
            <a:spLocks noChangeArrowheads="1"/>
          </p:cNvSpPr>
          <p:nvPr/>
        </p:nvSpPr>
        <p:spPr bwMode="auto">
          <a:xfrm>
            <a:off x="4876800" y="3962400"/>
            <a:ext cx="4016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Y</a:t>
            </a:r>
          </a:p>
        </p:txBody>
      </p:sp>
      <p:sp>
        <p:nvSpPr>
          <p:cNvPr id="33805" name="Rectangle 13"/>
          <p:cNvSpPr>
            <a:spLocks noChangeArrowheads="1"/>
          </p:cNvSpPr>
          <p:nvPr/>
        </p:nvSpPr>
        <p:spPr bwMode="auto">
          <a:xfrm>
            <a:off x="6096000" y="4114800"/>
            <a:ext cx="4016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C</a:t>
            </a:r>
          </a:p>
        </p:txBody>
      </p:sp>
      <p:sp>
        <p:nvSpPr>
          <p:cNvPr id="33806" name="Rectangle 14"/>
          <p:cNvSpPr>
            <a:spLocks noChangeArrowheads="1"/>
          </p:cNvSpPr>
          <p:nvPr/>
        </p:nvSpPr>
        <p:spPr bwMode="auto">
          <a:xfrm>
            <a:off x="5943600" y="2301875"/>
            <a:ext cx="384175" cy="4540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US" b="1"/>
              <a:t>S</a:t>
            </a:r>
          </a:p>
        </p:txBody>
      </p:sp>
      <p:sp>
        <p:nvSpPr>
          <p:cNvPr id="33807" name="Arc 15"/>
          <p:cNvSpPr>
            <a:spLocks/>
          </p:cNvSpPr>
          <p:nvPr/>
        </p:nvSpPr>
        <p:spPr bwMode="auto">
          <a:xfrm>
            <a:off x="5881688" y="3148013"/>
            <a:ext cx="374650" cy="9080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8" name="Arc 16"/>
          <p:cNvSpPr>
            <a:spLocks/>
          </p:cNvSpPr>
          <p:nvPr/>
        </p:nvSpPr>
        <p:spPr bwMode="auto">
          <a:xfrm>
            <a:off x="5881688" y="4510088"/>
            <a:ext cx="450850" cy="121285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9" name="Arc 17"/>
          <p:cNvSpPr>
            <a:spLocks/>
          </p:cNvSpPr>
          <p:nvPr/>
        </p:nvSpPr>
        <p:spPr bwMode="auto">
          <a:xfrm>
            <a:off x="5805488" y="2233613"/>
            <a:ext cx="298450" cy="698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0" name="Arc 18"/>
          <p:cNvSpPr>
            <a:spLocks/>
          </p:cNvSpPr>
          <p:nvPr/>
        </p:nvSpPr>
        <p:spPr bwMode="auto">
          <a:xfrm>
            <a:off x="5881688" y="2681288"/>
            <a:ext cx="222250" cy="29845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1" name="Arc 19"/>
          <p:cNvSpPr>
            <a:spLocks/>
          </p:cNvSpPr>
          <p:nvPr/>
        </p:nvSpPr>
        <p:spPr bwMode="auto">
          <a:xfrm>
            <a:off x="4976813" y="2233613"/>
            <a:ext cx="679450" cy="167005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21600"/>
              <a:gd name="T1" fmla="*/ 21559 h 21600"/>
              <a:gd name="T2" fmla="*/ 21550 w 21600"/>
              <a:gd name="T3" fmla="*/ 0 h 21600"/>
              <a:gd name="T4" fmla="*/ 2160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21559"/>
                </a:moveTo>
                <a:cubicBezTo>
                  <a:pt x="22" y="9665"/>
                  <a:pt x="9656" y="27"/>
                  <a:pt x="21550" y="0"/>
                </a:cubicBezTo>
              </a:path>
              <a:path w="21600" h="21600" stroke="0" extrusionOk="0">
                <a:moveTo>
                  <a:pt x="0" y="21559"/>
                </a:moveTo>
                <a:cubicBezTo>
                  <a:pt x="22" y="9665"/>
                  <a:pt x="9656" y="27"/>
                  <a:pt x="21550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2" name="Arc 20"/>
          <p:cNvSpPr>
            <a:spLocks/>
          </p:cNvSpPr>
          <p:nvPr/>
        </p:nvSpPr>
        <p:spPr bwMode="auto">
          <a:xfrm>
            <a:off x="5053013" y="4510088"/>
            <a:ext cx="679450" cy="1212850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60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3" name="Rectangle 21"/>
          <p:cNvSpPr>
            <a:spLocks noChangeArrowheads="1"/>
          </p:cNvSpPr>
          <p:nvPr/>
        </p:nvSpPr>
        <p:spPr bwMode="auto">
          <a:xfrm>
            <a:off x="5867400" y="5791200"/>
            <a:ext cx="2995613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Thu nhập hộ gia đình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Sự tăng lên của MPC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noFill/>
          <a:ln w="25400" cap="flat">
            <a:solidFill>
              <a:schemeClr val="tx1"/>
            </a:solidFill>
          </a:ln>
        </p:spPr>
        <p:txBody>
          <a:bodyPr/>
          <a:lstStyle/>
          <a:p>
            <a:r>
              <a:rPr lang="en-US" sz="4000" b="1" i="1"/>
              <a:t>Sự tăng lên của MPC làm tăng độ dốc của hàm tiêu dùng...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Sự tăng lên của MPC</a:t>
            </a:r>
          </a:p>
        </p:txBody>
      </p:sp>
      <p:sp>
        <p:nvSpPr>
          <p:cNvPr id="37891" name="Line 3"/>
          <p:cNvSpPr>
            <a:spLocks noChangeShapeType="1"/>
          </p:cNvSpPr>
          <p:nvPr/>
        </p:nvSpPr>
        <p:spPr bwMode="auto">
          <a:xfrm>
            <a:off x="2595563" y="2020888"/>
            <a:ext cx="0" cy="37830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2" name="Line 4"/>
          <p:cNvSpPr>
            <a:spLocks noChangeShapeType="1"/>
          </p:cNvSpPr>
          <p:nvPr/>
        </p:nvSpPr>
        <p:spPr bwMode="auto">
          <a:xfrm>
            <a:off x="2609850" y="5816600"/>
            <a:ext cx="4087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3" name="Line 5"/>
          <p:cNvSpPr>
            <a:spLocks noChangeShapeType="1"/>
          </p:cNvSpPr>
          <p:nvPr/>
        </p:nvSpPr>
        <p:spPr bwMode="auto">
          <a:xfrm flipV="1">
            <a:off x="2622550" y="2058988"/>
            <a:ext cx="3681413" cy="3783012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4" name="Line 6"/>
          <p:cNvSpPr>
            <a:spLocks noChangeShapeType="1"/>
          </p:cNvSpPr>
          <p:nvPr/>
        </p:nvSpPr>
        <p:spPr bwMode="auto">
          <a:xfrm flipV="1">
            <a:off x="2622550" y="2058988"/>
            <a:ext cx="3986213" cy="3097212"/>
          </a:xfrm>
          <a:prstGeom prst="line">
            <a:avLst/>
          </a:prstGeom>
          <a:noFill/>
          <a:ln w="50800">
            <a:solidFill>
              <a:srgbClr val="000066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838200" y="1600200"/>
            <a:ext cx="15113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Tiêu dùng</a:t>
            </a:r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2809875" y="5489575"/>
            <a:ext cx="528638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 b="1">
                <a:solidFill>
                  <a:schemeClr val="bg2"/>
                </a:solidFill>
                <a:latin typeface="Arial" pitchFamily="34" charset="0"/>
              </a:rPr>
              <a:t>45</a:t>
            </a:r>
            <a:r>
              <a:rPr lang="en-US" sz="1800" b="1" baseline="30000">
                <a:solidFill>
                  <a:schemeClr val="bg2"/>
                </a:solidFill>
                <a:latin typeface="Arial" pitchFamily="34" charset="0"/>
              </a:rPr>
              <a:t>o</a:t>
            </a:r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6705600" y="2057400"/>
            <a:ext cx="21288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Hàm tiêu dùng</a:t>
            </a:r>
          </a:p>
        </p:txBody>
      </p:sp>
      <p:sp>
        <p:nvSpPr>
          <p:cNvPr id="37898" name="Line 10"/>
          <p:cNvSpPr>
            <a:spLocks noChangeShapeType="1"/>
          </p:cNvSpPr>
          <p:nvPr/>
        </p:nvSpPr>
        <p:spPr bwMode="auto">
          <a:xfrm flipV="1">
            <a:off x="2620963" y="2668588"/>
            <a:ext cx="4083050" cy="2487612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9" name="Line 11"/>
          <p:cNvSpPr>
            <a:spLocks noChangeShapeType="1"/>
          </p:cNvSpPr>
          <p:nvPr/>
        </p:nvSpPr>
        <p:spPr bwMode="auto">
          <a:xfrm flipV="1">
            <a:off x="6172200" y="2516188"/>
            <a:ext cx="0" cy="3921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>
            <a:off x="5791200" y="5867400"/>
            <a:ext cx="2995613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Thu nhập hộ gia đình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4" grpId="0" animBg="1"/>
      <p:bldP spid="3789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Sự gia tăng của tiêu dùng bắt buộc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noFill/>
          <a:ln w="25400" cap="flat"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i="1"/>
              <a:t>Sự gia tăng của tiêu dùng cố định dịch chuyển toàn bộ hàm tiêu dùng lên trên song song với hàm tiêu dùng cũ.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763000" cy="838200"/>
          </a:xfrm>
          <a:noFill/>
          <a:ln/>
        </p:spPr>
        <p:txBody>
          <a:bodyPr/>
          <a:lstStyle/>
          <a:p>
            <a:pPr algn="ctr"/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Sự gia tăng của khoản tiêu dùng bắt buộc</a:t>
            </a:r>
          </a:p>
        </p:txBody>
      </p:sp>
      <p:sp>
        <p:nvSpPr>
          <p:cNvPr id="41987" name="Line 3"/>
          <p:cNvSpPr>
            <a:spLocks noChangeShapeType="1"/>
          </p:cNvSpPr>
          <p:nvPr/>
        </p:nvSpPr>
        <p:spPr bwMode="auto">
          <a:xfrm>
            <a:off x="2565400" y="2020888"/>
            <a:ext cx="0" cy="37830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88" name="Line 4"/>
          <p:cNvSpPr>
            <a:spLocks noChangeShapeType="1"/>
          </p:cNvSpPr>
          <p:nvPr/>
        </p:nvSpPr>
        <p:spPr bwMode="auto">
          <a:xfrm>
            <a:off x="2579688" y="5816600"/>
            <a:ext cx="40878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89" name="Line 5"/>
          <p:cNvSpPr>
            <a:spLocks noChangeShapeType="1"/>
          </p:cNvSpPr>
          <p:nvPr/>
        </p:nvSpPr>
        <p:spPr bwMode="auto">
          <a:xfrm flipV="1">
            <a:off x="2592388" y="2058988"/>
            <a:ext cx="3681412" cy="3783012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90" name="Line 6"/>
          <p:cNvSpPr>
            <a:spLocks noChangeShapeType="1"/>
          </p:cNvSpPr>
          <p:nvPr/>
        </p:nvSpPr>
        <p:spPr bwMode="auto">
          <a:xfrm flipV="1">
            <a:off x="2592388" y="2058988"/>
            <a:ext cx="3986212" cy="2563812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838200" y="1600200"/>
            <a:ext cx="15113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Tiêu dùng</a:t>
            </a:r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2779713" y="5489575"/>
            <a:ext cx="485775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 b="1">
                <a:solidFill>
                  <a:schemeClr val="bg2"/>
                </a:solidFill>
              </a:rPr>
              <a:t>45</a:t>
            </a:r>
            <a:r>
              <a:rPr lang="en-US" sz="1800" b="1" baseline="30000">
                <a:solidFill>
                  <a:schemeClr val="bg2"/>
                </a:solidFill>
              </a:rPr>
              <a:t>o</a:t>
            </a:r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6781800" y="1828800"/>
            <a:ext cx="21288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Hàm tiêu dùng</a:t>
            </a:r>
          </a:p>
        </p:txBody>
      </p:sp>
      <p:sp>
        <p:nvSpPr>
          <p:cNvPr id="41994" name="Line 10"/>
          <p:cNvSpPr>
            <a:spLocks noChangeShapeType="1"/>
          </p:cNvSpPr>
          <p:nvPr/>
        </p:nvSpPr>
        <p:spPr bwMode="auto">
          <a:xfrm flipV="1">
            <a:off x="2592388" y="2668588"/>
            <a:ext cx="3986212" cy="2640012"/>
          </a:xfrm>
          <a:prstGeom prst="line">
            <a:avLst/>
          </a:prstGeom>
          <a:noFill/>
          <a:ln w="50800">
            <a:solidFill>
              <a:srgbClr val="000066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95" name="Line 11"/>
          <p:cNvSpPr>
            <a:spLocks noChangeShapeType="1"/>
          </p:cNvSpPr>
          <p:nvPr/>
        </p:nvSpPr>
        <p:spPr bwMode="auto">
          <a:xfrm flipV="1">
            <a:off x="6070600" y="2459038"/>
            <a:ext cx="0" cy="4683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96" name="Rectangle 12"/>
          <p:cNvSpPr>
            <a:spLocks noChangeArrowheads="1"/>
          </p:cNvSpPr>
          <p:nvPr/>
        </p:nvSpPr>
        <p:spPr bwMode="auto">
          <a:xfrm>
            <a:off x="5867400" y="5791200"/>
            <a:ext cx="2995613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Thu nhập hộ gia đình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0" grpId="0" animBg="1"/>
      <p:bldP spid="4199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Thu nhập, tiêu dùng và 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tiết </a:t>
            </a:r>
            <a:r>
              <a:rPr lang="en-US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kiệm</a:t>
            </a:r>
            <a:br>
              <a:rPr lang="en-US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(Y, C, và S)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610600" cy="4495800"/>
          </a:xfrm>
          <a:noFill/>
          <a:ln/>
        </p:spPr>
        <p:txBody>
          <a:bodyPr/>
          <a:lstStyle/>
          <a:p>
            <a:r>
              <a:rPr lang="en-US" sz="3600" b="1"/>
              <a:t>Tiết kiệm = Thu nhập – Tiêu dùng</a:t>
            </a:r>
          </a:p>
          <a:p>
            <a:r>
              <a:rPr lang="en-US" sz="3600" b="1"/>
              <a:t>S = Y - C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Cái gì quyết định mức đầu tư kế hoạch?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2743200" y="2590800"/>
            <a:ext cx="6400800" cy="1752600"/>
          </a:xfrm>
          <a:noFill/>
          <a:ln/>
        </p:spPr>
        <p:txBody>
          <a:bodyPr/>
          <a:lstStyle/>
          <a:p>
            <a:pPr algn="l">
              <a:spcAft>
                <a:spcPct val="50000"/>
              </a:spcAft>
              <a:buSzPct val="90000"/>
              <a:buFont typeface="Monotype Sorts" pitchFamily="2" charset="2"/>
              <a:buChar char="4"/>
            </a:pPr>
            <a:r>
              <a:rPr lang="en-US" sz="3600" b="1" i="1"/>
              <a:t>Lãi suất thực</a:t>
            </a:r>
          </a:p>
          <a:p>
            <a:pPr algn="l">
              <a:spcAft>
                <a:spcPct val="50000"/>
              </a:spcAft>
              <a:buSzPct val="90000"/>
              <a:buFont typeface="Monotype Sorts" pitchFamily="2" charset="2"/>
              <a:buChar char="4"/>
            </a:pPr>
            <a:r>
              <a:rPr lang="en-US" sz="3600" b="1" i="1"/>
              <a:t>Lợi nhuận tương lai dự kiến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Cái gì quyết định mức đầu tư kế hoạch?</a:t>
            </a: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1066800" y="2971800"/>
            <a:ext cx="3098800" cy="736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1169988" y="3028950"/>
            <a:ext cx="2892425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b="1">
                <a:solidFill>
                  <a:schemeClr val="bg1"/>
                </a:solidFill>
                <a:latin typeface="Arial" pitchFamily="34" charset="0"/>
              </a:rPr>
              <a:t>Lãi suất thấp hơn</a:t>
            </a: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1066800" y="3886200"/>
            <a:ext cx="3098800" cy="736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1169988" y="3943350"/>
            <a:ext cx="2892425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b="1">
                <a:solidFill>
                  <a:schemeClr val="bg1"/>
                </a:solidFill>
                <a:latin typeface="Arial" pitchFamily="34" charset="0"/>
              </a:rPr>
              <a:t>Lợi nhuận tương lai </a:t>
            </a:r>
          </a:p>
          <a:p>
            <a:pPr algn="ctr"/>
            <a:r>
              <a:rPr lang="en-US" b="1">
                <a:solidFill>
                  <a:schemeClr val="bg1"/>
                </a:solidFill>
                <a:latin typeface="Arial" pitchFamily="34" charset="0"/>
              </a:rPr>
              <a:t>dự kiến cao hơn</a:t>
            </a:r>
          </a:p>
        </p:txBody>
      </p:sp>
      <p:sp>
        <p:nvSpPr>
          <p:cNvPr id="46087" name="AutoShape 7"/>
          <p:cNvSpPr>
            <a:spLocks noChangeArrowheads="1"/>
          </p:cNvSpPr>
          <p:nvPr/>
        </p:nvSpPr>
        <p:spPr bwMode="auto">
          <a:xfrm>
            <a:off x="4419600" y="2971800"/>
            <a:ext cx="1574800" cy="1651000"/>
          </a:xfrm>
          <a:prstGeom prst="homePlate">
            <a:avLst>
              <a:gd name="adj" fmla="val 33333"/>
            </a:avLst>
          </a:prstGeom>
          <a:gradFill rotWithShape="0">
            <a:gsLst>
              <a:gs pos="0">
                <a:srgbClr val="00279F">
                  <a:gamma/>
                  <a:shade val="89804"/>
                  <a:invGamma/>
                </a:srgbClr>
              </a:gs>
              <a:gs pos="100000">
                <a:srgbClr val="00279F"/>
              </a:gs>
            </a:gsLst>
            <a:lin ang="0" scaled="1"/>
          </a:gra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88" name="AutoShape 8" descr="Narrow horizontal"/>
          <p:cNvSpPr>
            <a:spLocks noChangeArrowheads="1"/>
          </p:cNvSpPr>
          <p:nvPr/>
        </p:nvSpPr>
        <p:spPr bwMode="auto">
          <a:xfrm>
            <a:off x="5943600" y="2895600"/>
            <a:ext cx="2717800" cy="1727200"/>
          </a:xfrm>
          <a:prstGeom prst="parallelogram">
            <a:avLst>
              <a:gd name="adj" fmla="val 39316"/>
            </a:avLst>
          </a:prstGeom>
          <a:pattFill prst="narHorz">
            <a:fgClr>
              <a:schemeClr val="bg2"/>
            </a:fgClr>
            <a:bgClr>
              <a:schemeClr val="bg1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89" name="Rectangle 9"/>
          <p:cNvSpPr>
            <a:spLocks noChangeArrowheads="1"/>
          </p:cNvSpPr>
          <p:nvPr/>
        </p:nvSpPr>
        <p:spPr bwMode="auto">
          <a:xfrm>
            <a:off x="6623050" y="3322638"/>
            <a:ext cx="1358900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b="1">
                <a:latin typeface="Arial" pitchFamily="34" charset="0"/>
              </a:rPr>
              <a:t>Đầu tư </a:t>
            </a:r>
          </a:p>
          <a:p>
            <a:pPr algn="ctr"/>
            <a:r>
              <a:rPr lang="en-US" b="1">
                <a:latin typeface="Arial" pitchFamily="34" charset="0"/>
              </a:rPr>
              <a:t>nhiều hơn</a:t>
            </a:r>
          </a:p>
          <a:p>
            <a:pPr algn="ctr"/>
            <a:r>
              <a:rPr lang="en-US" b="1">
                <a:latin typeface="Arial" pitchFamily="34" charset="0"/>
              </a:rPr>
              <a:t>(I)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6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animBg="1"/>
      <p:bldP spid="46084" grpId="0" autoUpdateAnimBg="0"/>
      <p:bldP spid="46085" grpId="0" animBg="1"/>
      <p:bldP spid="46086" grpId="0" autoUpdateAnimBg="0"/>
      <p:bldP spid="46087" grpId="0" animBg="1"/>
      <p:bldP spid="46088" grpId="0" animBg="1"/>
      <p:bldP spid="46089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Đầu tư thực tế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2362200" y="2590800"/>
            <a:ext cx="6781800" cy="1752600"/>
          </a:xfrm>
          <a:noFill/>
          <a:ln/>
        </p:spPr>
        <p:txBody>
          <a:bodyPr/>
          <a:lstStyle/>
          <a:p>
            <a:pPr algn="l">
              <a:buSzPct val="90000"/>
              <a:buFont typeface="Monotype Sorts" pitchFamily="2" charset="2"/>
              <a:buChar char="4"/>
            </a:pPr>
            <a:r>
              <a:rPr lang="en-US" sz="3600" b="1" i="1"/>
              <a:t>Đầu tư thực tế = Đầu tư kế hoạch + Tồn kho</a:t>
            </a:r>
          </a:p>
          <a:p>
            <a:pPr algn="l">
              <a:buSzPct val="90000"/>
              <a:buFont typeface="Monotype Sorts" pitchFamily="2" charset="2"/>
              <a:buChar char="4"/>
            </a:pPr>
            <a:r>
              <a:rPr lang="en-US" sz="3600" b="1" i="1"/>
              <a:t>Tồn kho = sản xuất - bán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Điều chỉnh tồn kho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914400" y="2286000"/>
            <a:ext cx="7620000" cy="3352800"/>
          </a:xfrm>
          <a:noFill/>
          <a:ln/>
        </p:spPr>
        <p:txBody>
          <a:bodyPr/>
          <a:lstStyle/>
          <a:p>
            <a:pPr algn="l">
              <a:buClr>
                <a:schemeClr val="tx1"/>
              </a:buClr>
              <a:buSzPct val="125000"/>
              <a:buFont typeface="Monotype Sorts" pitchFamily="2" charset="2"/>
              <a:buChar char="ñ"/>
            </a:pPr>
            <a:r>
              <a:rPr lang="en-US" sz="3600" b="1" i="1"/>
              <a:t> Người tiêu dùng mua nhiều hơn các hãng hoạch định</a:t>
            </a:r>
          </a:p>
          <a:p>
            <a:pPr algn="l">
              <a:buClr>
                <a:schemeClr val="tx1"/>
              </a:buClr>
              <a:buSzPct val="125000"/>
              <a:buFont typeface="Monotype Sorts" pitchFamily="2" charset="2"/>
              <a:buChar char="ñ"/>
            </a:pPr>
            <a:r>
              <a:rPr lang="en-US" sz="3600" b="1" i="1"/>
              <a:t> Tồn kho giảm </a:t>
            </a:r>
          </a:p>
          <a:p>
            <a:pPr algn="l">
              <a:buClr>
                <a:schemeClr val="tx1"/>
              </a:buClr>
              <a:buSzPct val="125000"/>
              <a:buFont typeface="Monotype Sorts" pitchFamily="2" charset="2"/>
              <a:buChar char="ñ"/>
            </a:pPr>
            <a:r>
              <a:rPr lang="en-US" sz="3600" b="1" i="1"/>
              <a:t> Đầu tư thực tế thấp hơn đầu tư kế hoạch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Điều chỉnh sản lượng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 algn="l">
              <a:buClr>
                <a:schemeClr val="tx1"/>
              </a:buClr>
              <a:buSzPct val="90000"/>
              <a:buFont typeface="Monotype Sorts" pitchFamily="2" charset="2"/>
              <a:buChar char="ñ"/>
            </a:pPr>
            <a:r>
              <a:rPr lang="en-US" sz="2800" b="1" i="1"/>
              <a:t>Tồn kho thấp hơn mức mong muốn</a:t>
            </a:r>
          </a:p>
          <a:p>
            <a:pPr algn="l">
              <a:buClr>
                <a:schemeClr val="tx1"/>
              </a:buClr>
              <a:buSzPct val="90000"/>
              <a:buFont typeface="Monotype Sorts" pitchFamily="2" charset="2"/>
              <a:buChar char="ñ"/>
            </a:pPr>
            <a:r>
              <a:rPr lang="en-US" sz="2800" b="1" i="1"/>
              <a:t>Hãng tăng sản xuất</a:t>
            </a:r>
          </a:p>
          <a:p>
            <a:pPr algn="l">
              <a:buClr>
                <a:schemeClr val="tx1"/>
              </a:buClr>
              <a:buSzPct val="90000"/>
              <a:buFont typeface="Monotype Sorts" pitchFamily="2" charset="2"/>
              <a:buChar char="ñ"/>
            </a:pPr>
            <a:r>
              <a:rPr lang="en-US" sz="2800" b="1" i="1"/>
              <a:t>Sản lượng tăng lên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AutoShape 2"/>
          <p:cNvSpPr>
            <a:spLocks noChangeArrowheads="1"/>
          </p:cNvSpPr>
          <p:nvPr/>
        </p:nvSpPr>
        <p:spPr bwMode="auto">
          <a:xfrm>
            <a:off x="1606550" y="2139950"/>
            <a:ext cx="2349500" cy="3873500"/>
          </a:xfrm>
          <a:prstGeom prst="cube">
            <a:avLst>
              <a:gd name="adj" fmla="val 24514"/>
            </a:avLst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Sản lượng</a:t>
            </a:r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4405313" y="3460750"/>
            <a:ext cx="61595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6000" b="1"/>
              <a:t>&lt;</a:t>
            </a:r>
          </a:p>
        </p:txBody>
      </p:sp>
      <p:sp>
        <p:nvSpPr>
          <p:cNvPr id="54276" name="AutoShape 4"/>
          <p:cNvSpPr>
            <a:spLocks noChangeArrowheads="1"/>
          </p:cNvSpPr>
          <p:nvPr/>
        </p:nvSpPr>
        <p:spPr bwMode="auto">
          <a:xfrm>
            <a:off x="5568950" y="2520950"/>
            <a:ext cx="2349500" cy="3492500"/>
          </a:xfrm>
          <a:prstGeom prst="cube">
            <a:avLst>
              <a:gd name="adj" fmla="val 24514"/>
            </a:avLst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b="1"/>
              <a:t>C</a:t>
            </a:r>
          </a:p>
        </p:txBody>
      </p:sp>
      <p:sp>
        <p:nvSpPr>
          <p:cNvPr id="54277" name="AutoShape 5"/>
          <p:cNvSpPr>
            <a:spLocks noChangeArrowheads="1"/>
          </p:cNvSpPr>
          <p:nvPr/>
        </p:nvSpPr>
        <p:spPr bwMode="auto">
          <a:xfrm>
            <a:off x="5568950" y="1301750"/>
            <a:ext cx="2349500" cy="1892300"/>
          </a:xfrm>
          <a:prstGeom prst="cube">
            <a:avLst>
              <a:gd name="adj" fmla="val 29736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b="1"/>
              <a:t>Đầu tư</a:t>
            </a:r>
          </a:p>
          <a:p>
            <a:pPr algn="ctr"/>
            <a:r>
              <a:rPr lang="en-US" b="1"/>
              <a:t> kế hoạch</a:t>
            </a:r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1981200" y="457200"/>
            <a:ext cx="6248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Điều chỉnh tồn kho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AutoShape 2"/>
          <p:cNvSpPr>
            <a:spLocks noChangeArrowheads="1"/>
          </p:cNvSpPr>
          <p:nvPr/>
        </p:nvSpPr>
        <p:spPr bwMode="auto">
          <a:xfrm>
            <a:off x="1606550" y="2139950"/>
            <a:ext cx="2349500" cy="3873500"/>
          </a:xfrm>
          <a:prstGeom prst="cube">
            <a:avLst>
              <a:gd name="adj" fmla="val 24514"/>
            </a:avLst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Sản lượng</a:t>
            </a:r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4405313" y="3460750"/>
            <a:ext cx="61595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6000" b="1"/>
              <a:t>=</a:t>
            </a:r>
          </a:p>
        </p:txBody>
      </p:sp>
      <p:sp>
        <p:nvSpPr>
          <p:cNvPr id="56324" name="AutoShape 4"/>
          <p:cNvSpPr>
            <a:spLocks noChangeArrowheads="1"/>
          </p:cNvSpPr>
          <p:nvPr/>
        </p:nvSpPr>
        <p:spPr bwMode="auto">
          <a:xfrm>
            <a:off x="5568950" y="2520950"/>
            <a:ext cx="2349500" cy="3492500"/>
          </a:xfrm>
          <a:prstGeom prst="cube">
            <a:avLst>
              <a:gd name="adj" fmla="val 24514"/>
            </a:avLst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b="1"/>
              <a:t>C</a:t>
            </a:r>
          </a:p>
        </p:txBody>
      </p:sp>
      <p:sp>
        <p:nvSpPr>
          <p:cNvPr id="56325" name="AutoShape 5"/>
          <p:cNvSpPr>
            <a:spLocks noChangeArrowheads="1"/>
          </p:cNvSpPr>
          <p:nvPr/>
        </p:nvSpPr>
        <p:spPr bwMode="auto">
          <a:xfrm>
            <a:off x="5568950" y="2139950"/>
            <a:ext cx="2349500" cy="1054100"/>
          </a:xfrm>
          <a:prstGeom prst="cube">
            <a:avLst>
              <a:gd name="adj" fmla="val 51773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5700713" y="1052513"/>
            <a:ext cx="205422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    Đầu tư thực</a:t>
            </a:r>
          </a:p>
        </p:txBody>
      </p:sp>
      <p:sp>
        <p:nvSpPr>
          <p:cNvPr id="56327" name="Line 7"/>
          <p:cNvSpPr>
            <a:spLocks noChangeShapeType="1"/>
          </p:cNvSpPr>
          <p:nvPr/>
        </p:nvSpPr>
        <p:spPr bwMode="auto">
          <a:xfrm>
            <a:off x="6561138" y="1836738"/>
            <a:ext cx="138112" cy="5953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28" name="Rectangle 8"/>
          <p:cNvSpPr>
            <a:spLocks noChangeArrowheads="1"/>
          </p:cNvSpPr>
          <p:nvPr/>
        </p:nvSpPr>
        <p:spPr bwMode="auto">
          <a:xfrm>
            <a:off x="1981200" y="457200"/>
            <a:ext cx="6248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Điều chỉnh tồn kho</a:t>
            </a:r>
          </a:p>
        </p:txBody>
      </p:sp>
    </p:spTree>
  </p:cSld>
  <p:clrMapOvr>
    <a:masterClrMapping/>
  </p:clrMapOvr>
  <p:transition spd="med"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AutoShape 2"/>
          <p:cNvSpPr>
            <a:spLocks noChangeArrowheads="1"/>
          </p:cNvSpPr>
          <p:nvPr/>
        </p:nvSpPr>
        <p:spPr bwMode="auto">
          <a:xfrm>
            <a:off x="5486400" y="3505200"/>
            <a:ext cx="2349500" cy="1054100"/>
          </a:xfrm>
          <a:prstGeom prst="cube">
            <a:avLst>
              <a:gd name="adj" fmla="val 51773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5618163" y="4779963"/>
            <a:ext cx="236696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    Đầu tư thực tế</a:t>
            </a:r>
          </a:p>
        </p:txBody>
      </p:sp>
      <p:sp>
        <p:nvSpPr>
          <p:cNvPr id="58372" name="AutoShape 4"/>
          <p:cNvSpPr>
            <a:spLocks noChangeArrowheads="1"/>
          </p:cNvSpPr>
          <p:nvPr/>
        </p:nvSpPr>
        <p:spPr bwMode="auto">
          <a:xfrm>
            <a:off x="2209800" y="2667000"/>
            <a:ext cx="2349500" cy="1892300"/>
          </a:xfrm>
          <a:prstGeom prst="cube">
            <a:avLst>
              <a:gd name="adj" fmla="val 29736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b="1"/>
              <a:t>Đầu tư </a:t>
            </a:r>
          </a:p>
          <a:p>
            <a:pPr algn="ctr"/>
            <a:r>
              <a:rPr lang="en-US" b="1"/>
              <a:t>kế hoạch</a:t>
            </a:r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4779963" y="3454400"/>
            <a:ext cx="61595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6000" b="1"/>
              <a:t>=</a:t>
            </a:r>
          </a:p>
        </p:txBody>
      </p:sp>
      <p:sp>
        <p:nvSpPr>
          <p:cNvPr id="58374" name="AutoShape 6"/>
          <p:cNvSpPr>
            <a:spLocks noChangeArrowheads="1"/>
          </p:cNvSpPr>
          <p:nvPr/>
        </p:nvSpPr>
        <p:spPr bwMode="auto">
          <a:xfrm>
            <a:off x="5486400" y="2667000"/>
            <a:ext cx="2349500" cy="1358900"/>
          </a:xfrm>
          <a:prstGeom prst="cube">
            <a:avLst>
              <a:gd name="adj" fmla="val 41324"/>
            </a:avLst>
          </a:prstGeom>
          <a:solidFill>
            <a:srgbClr val="FC0128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75" name="Line 7"/>
          <p:cNvSpPr>
            <a:spLocks noChangeShapeType="1"/>
          </p:cNvSpPr>
          <p:nvPr/>
        </p:nvSpPr>
        <p:spPr bwMode="auto">
          <a:xfrm flipH="1" flipV="1">
            <a:off x="6389688" y="4332288"/>
            <a:ext cx="87312" cy="4683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76" name="Rectangle 8"/>
          <p:cNvSpPr>
            <a:spLocks noChangeArrowheads="1"/>
          </p:cNvSpPr>
          <p:nvPr/>
        </p:nvSpPr>
        <p:spPr bwMode="auto">
          <a:xfrm>
            <a:off x="5846763" y="1579563"/>
            <a:ext cx="271462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Chênh lệch tồn kho</a:t>
            </a:r>
          </a:p>
        </p:txBody>
      </p:sp>
      <p:sp>
        <p:nvSpPr>
          <p:cNvPr id="58377" name="Line 9"/>
          <p:cNvSpPr>
            <a:spLocks noChangeShapeType="1"/>
          </p:cNvSpPr>
          <p:nvPr/>
        </p:nvSpPr>
        <p:spPr bwMode="auto">
          <a:xfrm>
            <a:off x="6630988" y="2363788"/>
            <a:ext cx="214312" cy="671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78" name="Rectangle 10"/>
          <p:cNvSpPr>
            <a:spLocks noChangeArrowheads="1"/>
          </p:cNvSpPr>
          <p:nvPr/>
        </p:nvSpPr>
        <p:spPr bwMode="auto">
          <a:xfrm>
            <a:off x="304800" y="5562600"/>
            <a:ext cx="8594725" cy="366767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i="1"/>
              <a:t>Tồn kho giảm đi một khoản bằng với hiệu số giữa </a:t>
            </a:r>
            <a:r>
              <a:rPr lang="en-US" i="1"/>
              <a:t>đầu </a:t>
            </a:r>
            <a:r>
              <a:rPr lang="en-US" i="1" smtClean="0"/>
              <a:t>tư kế </a:t>
            </a:r>
            <a:r>
              <a:rPr lang="en-US" i="1"/>
              <a:t>hoạch và đầu tư thực.</a:t>
            </a:r>
          </a:p>
        </p:txBody>
      </p:sp>
      <p:sp>
        <p:nvSpPr>
          <p:cNvPr id="58379" name="Rectangle 11"/>
          <p:cNvSpPr>
            <a:spLocks noChangeArrowheads="1"/>
          </p:cNvSpPr>
          <p:nvPr/>
        </p:nvSpPr>
        <p:spPr bwMode="auto">
          <a:xfrm>
            <a:off x="1981200" y="457200"/>
            <a:ext cx="6248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Điều chỉnh tồn kho</a:t>
            </a:r>
          </a:p>
        </p:txBody>
      </p:sp>
    </p:spTree>
  </p:cSld>
  <p:clrMapOvr>
    <a:masterClrMapping/>
  </p:clrMapOvr>
  <p:transition spd="med"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Điều chỉnh tồn kho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 algn="l">
              <a:buClr>
                <a:schemeClr val="tx1"/>
              </a:buClr>
              <a:buSzPct val="125000"/>
              <a:buFont typeface="Monotype Sorts" pitchFamily="2" charset="2"/>
              <a:buChar char="ñ"/>
            </a:pPr>
            <a:r>
              <a:rPr lang="en-US" b="1" i="1"/>
              <a:t> Người tiêu dùng mua ít hơn hãng hoạch định</a:t>
            </a:r>
          </a:p>
          <a:p>
            <a:pPr algn="l">
              <a:buClr>
                <a:schemeClr val="tx1"/>
              </a:buClr>
              <a:buSzPct val="125000"/>
              <a:buFont typeface="Monotype Sorts" pitchFamily="2" charset="2"/>
              <a:buChar char="ñ"/>
            </a:pPr>
            <a:r>
              <a:rPr lang="en-US" b="1" i="1"/>
              <a:t> Tồn kho tăng lên</a:t>
            </a:r>
          </a:p>
          <a:p>
            <a:pPr algn="l">
              <a:buClr>
                <a:schemeClr val="tx1"/>
              </a:buClr>
              <a:buSzPct val="125000"/>
              <a:buFont typeface="Monotype Sorts" pitchFamily="2" charset="2"/>
              <a:buChar char="ñ"/>
            </a:pPr>
            <a:r>
              <a:rPr lang="en-US" b="1" i="1"/>
              <a:t> Đầu tư thực vượt đầu tư kế hoạch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Điều chỉnh sản lượng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 algn="l">
              <a:buClr>
                <a:schemeClr val="tx1"/>
              </a:buClr>
              <a:buSzPct val="90000"/>
              <a:buFont typeface="Monotype Sorts" pitchFamily="2" charset="2"/>
              <a:buChar char="ñ"/>
            </a:pPr>
            <a:r>
              <a:rPr lang="en-US" b="1" i="1"/>
              <a:t>Tồn kho cao hơn mức mong đợi</a:t>
            </a:r>
          </a:p>
          <a:p>
            <a:pPr algn="l">
              <a:buClr>
                <a:schemeClr val="tx1"/>
              </a:buClr>
              <a:buSzPct val="90000"/>
              <a:buFont typeface="Monotype Sorts" pitchFamily="2" charset="2"/>
              <a:buChar char="ñ"/>
            </a:pPr>
            <a:r>
              <a:rPr lang="en-US" b="1" i="1"/>
              <a:t>Hãng giảm sản xuất</a:t>
            </a:r>
          </a:p>
          <a:p>
            <a:pPr algn="l">
              <a:buClr>
                <a:schemeClr val="tx1"/>
              </a:buClr>
              <a:buSzPct val="90000"/>
              <a:buFont typeface="Monotype Sorts" pitchFamily="2" charset="2"/>
              <a:buChar char="ñ"/>
            </a:pPr>
            <a:r>
              <a:rPr lang="en-US" b="1" i="1"/>
              <a:t>Sản lượng sẽ giảm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Vai trò của thu nhập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 algn="l">
              <a:spcAft>
                <a:spcPct val="50000"/>
              </a:spcAft>
              <a:buSzPct val="90000"/>
              <a:buFont typeface="Monotype Sorts" pitchFamily="2" charset="2"/>
              <a:buChar char="4"/>
            </a:pPr>
            <a:r>
              <a:rPr lang="en-US" sz="3600" b="1" i="1">
                <a:effectLst>
                  <a:outerShdw blurRad="38100" dist="38100" dir="2700000" algn="tl">
                    <a:srgbClr val="000000"/>
                  </a:outerShdw>
                </a:effectLst>
              </a:rPr>
              <a:t>Thu nhập khả dụng</a:t>
            </a:r>
            <a:r>
              <a:rPr lang="en-US" sz="3600" b="1" i="1"/>
              <a:t>: thu nhập hiện thời bạn nhận được trong bảng lương sau khi trả thuế.</a:t>
            </a:r>
          </a:p>
          <a:p>
            <a:pPr algn="l">
              <a:spcAft>
                <a:spcPct val="50000"/>
              </a:spcAft>
              <a:buSzPct val="90000"/>
              <a:buFont typeface="Monotype Sorts" pitchFamily="2" charset="2"/>
              <a:buChar char="4"/>
            </a:pPr>
            <a:r>
              <a:rPr lang="en-US" sz="3600" b="1" i="1">
                <a:effectLst>
                  <a:outerShdw blurRad="38100" dist="38100" dir="2700000" algn="tl">
                    <a:srgbClr val="000000"/>
                  </a:outerShdw>
                </a:effectLst>
              </a:rPr>
              <a:t>Thu nhập tương lai dự kiến</a:t>
            </a:r>
            <a:r>
              <a:rPr lang="en-US" sz="3600" b="1" i="1"/>
              <a:t>: Thu nhập mà bạn mong nhận được trong tương lai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AutoShape 2"/>
          <p:cNvSpPr>
            <a:spLocks noChangeArrowheads="1"/>
          </p:cNvSpPr>
          <p:nvPr/>
        </p:nvSpPr>
        <p:spPr bwMode="auto">
          <a:xfrm>
            <a:off x="1606550" y="2139950"/>
            <a:ext cx="2349500" cy="3873500"/>
          </a:xfrm>
          <a:prstGeom prst="cube">
            <a:avLst>
              <a:gd name="adj" fmla="val 24514"/>
            </a:avLst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Sản lượng</a:t>
            </a:r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auto">
          <a:xfrm>
            <a:off x="4405313" y="3460750"/>
            <a:ext cx="61595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6000" b="1"/>
              <a:t>&gt;</a:t>
            </a:r>
          </a:p>
        </p:txBody>
      </p:sp>
      <p:sp>
        <p:nvSpPr>
          <p:cNvPr id="64516" name="AutoShape 4"/>
          <p:cNvSpPr>
            <a:spLocks noChangeArrowheads="1"/>
          </p:cNvSpPr>
          <p:nvPr/>
        </p:nvSpPr>
        <p:spPr bwMode="auto">
          <a:xfrm>
            <a:off x="5568950" y="4121150"/>
            <a:ext cx="2349500" cy="1968500"/>
          </a:xfrm>
          <a:prstGeom prst="cube">
            <a:avLst>
              <a:gd name="adj" fmla="val 24514"/>
            </a:avLst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b="1"/>
              <a:t>C</a:t>
            </a:r>
          </a:p>
        </p:txBody>
      </p:sp>
      <p:sp>
        <p:nvSpPr>
          <p:cNvPr id="64517" name="AutoShape 5"/>
          <p:cNvSpPr>
            <a:spLocks noChangeArrowheads="1"/>
          </p:cNvSpPr>
          <p:nvPr/>
        </p:nvSpPr>
        <p:spPr bwMode="auto">
          <a:xfrm>
            <a:off x="5568950" y="2825750"/>
            <a:ext cx="2349500" cy="1816100"/>
          </a:xfrm>
          <a:prstGeom prst="cube">
            <a:avLst>
              <a:gd name="adj" fmla="val 29736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b="1"/>
              <a:t>Đầu tư </a:t>
            </a:r>
          </a:p>
          <a:p>
            <a:pPr algn="ctr"/>
            <a:r>
              <a:rPr lang="en-US" b="1"/>
              <a:t>kế hoạch</a:t>
            </a:r>
          </a:p>
        </p:txBody>
      </p:sp>
      <p:sp>
        <p:nvSpPr>
          <p:cNvPr id="64518" name="Rectangle 6"/>
          <p:cNvSpPr>
            <a:spLocks noChangeArrowheads="1"/>
          </p:cNvSpPr>
          <p:nvPr/>
        </p:nvSpPr>
        <p:spPr bwMode="auto">
          <a:xfrm>
            <a:off x="1981200" y="457200"/>
            <a:ext cx="6248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Điều chỉnh tồn kho</a:t>
            </a:r>
          </a:p>
        </p:txBody>
      </p:sp>
    </p:spTree>
  </p:cSld>
  <p:clrMapOvr>
    <a:masterClrMapping/>
  </p:clrMapOvr>
  <p:transition spd="med"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AutoShape 2"/>
          <p:cNvSpPr>
            <a:spLocks noChangeArrowheads="1"/>
          </p:cNvSpPr>
          <p:nvPr/>
        </p:nvSpPr>
        <p:spPr bwMode="auto">
          <a:xfrm>
            <a:off x="5562600" y="4191000"/>
            <a:ext cx="2425700" cy="2044700"/>
          </a:xfrm>
          <a:prstGeom prst="cube">
            <a:avLst>
              <a:gd name="adj" fmla="val 24514"/>
            </a:avLst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b="1"/>
              <a:t>C</a:t>
            </a:r>
          </a:p>
        </p:txBody>
      </p:sp>
      <p:sp>
        <p:nvSpPr>
          <p:cNvPr id="66563" name="AutoShape 3"/>
          <p:cNvSpPr>
            <a:spLocks noChangeArrowheads="1"/>
          </p:cNvSpPr>
          <p:nvPr/>
        </p:nvSpPr>
        <p:spPr bwMode="auto">
          <a:xfrm>
            <a:off x="1600200" y="2286000"/>
            <a:ext cx="2349500" cy="3873500"/>
          </a:xfrm>
          <a:prstGeom prst="cube">
            <a:avLst>
              <a:gd name="adj" fmla="val 24514"/>
            </a:avLst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Sản lượng</a:t>
            </a:r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4398963" y="3606800"/>
            <a:ext cx="61595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6000" b="1"/>
              <a:t>=</a:t>
            </a:r>
          </a:p>
        </p:txBody>
      </p:sp>
      <p:sp>
        <p:nvSpPr>
          <p:cNvPr id="66565" name="Rectangle 5"/>
          <p:cNvSpPr>
            <a:spLocks noChangeArrowheads="1"/>
          </p:cNvSpPr>
          <p:nvPr/>
        </p:nvSpPr>
        <p:spPr bwMode="auto">
          <a:xfrm>
            <a:off x="5694363" y="1198563"/>
            <a:ext cx="205422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    Đầu tư thực</a:t>
            </a:r>
          </a:p>
        </p:txBody>
      </p:sp>
      <p:sp>
        <p:nvSpPr>
          <p:cNvPr id="66566" name="AutoShape 6"/>
          <p:cNvSpPr>
            <a:spLocks noChangeArrowheads="1"/>
          </p:cNvSpPr>
          <p:nvPr/>
        </p:nvSpPr>
        <p:spPr bwMode="auto">
          <a:xfrm>
            <a:off x="5562600" y="2209800"/>
            <a:ext cx="2425700" cy="2501900"/>
          </a:xfrm>
          <a:prstGeom prst="cube">
            <a:avLst>
              <a:gd name="adj" fmla="val 24514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67" name="Line 7"/>
          <p:cNvSpPr>
            <a:spLocks noChangeShapeType="1"/>
          </p:cNvSpPr>
          <p:nvPr/>
        </p:nvSpPr>
        <p:spPr bwMode="auto">
          <a:xfrm>
            <a:off x="6554788" y="1982788"/>
            <a:ext cx="138112" cy="5953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68" name="Rectangle 8"/>
          <p:cNvSpPr>
            <a:spLocks noChangeArrowheads="1"/>
          </p:cNvSpPr>
          <p:nvPr/>
        </p:nvSpPr>
        <p:spPr bwMode="auto">
          <a:xfrm>
            <a:off x="1981200" y="457200"/>
            <a:ext cx="6248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Điều chỉnh tồn kho</a:t>
            </a:r>
          </a:p>
        </p:txBody>
      </p:sp>
    </p:spTree>
  </p:cSld>
  <p:clrMapOvr>
    <a:masterClrMapping/>
  </p:clrMapOvr>
  <p:transition spd="med"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6151563" y="4856163"/>
            <a:ext cx="205422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    Đầu tư thực</a:t>
            </a:r>
          </a:p>
        </p:txBody>
      </p:sp>
      <p:sp>
        <p:nvSpPr>
          <p:cNvPr id="68611" name="Rectangle 3"/>
          <p:cNvSpPr>
            <a:spLocks noChangeArrowheads="1"/>
          </p:cNvSpPr>
          <p:nvPr/>
        </p:nvSpPr>
        <p:spPr bwMode="auto">
          <a:xfrm>
            <a:off x="5313363" y="3530600"/>
            <a:ext cx="61595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6000" b="1"/>
              <a:t>=</a:t>
            </a:r>
          </a:p>
        </p:txBody>
      </p:sp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969963" y="1655763"/>
            <a:ext cx="271462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Chênh lệch tồn kho</a:t>
            </a:r>
          </a:p>
        </p:txBody>
      </p:sp>
      <p:sp>
        <p:nvSpPr>
          <p:cNvPr id="68613" name="Line 5"/>
          <p:cNvSpPr>
            <a:spLocks noChangeShapeType="1"/>
          </p:cNvSpPr>
          <p:nvPr/>
        </p:nvSpPr>
        <p:spPr bwMode="auto">
          <a:xfrm>
            <a:off x="7164388" y="2439988"/>
            <a:ext cx="214312" cy="671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14" name="Rectangle 6"/>
          <p:cNvSpPr>
            <a:spLocks noChangeArrowheads="1"/>
          </p:cNvSpPr>
          <p:nvPr/>
        </p:nvSpPr>
        <p:spPr bwMode="auto">
          <a:xfrm>
            <a:off x="381000" y="5486400"/>
            <a:ext cx="8458199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i="1"/>
              <a:t>Tồn kho tăng lên một khoản bằng hiệu số giữa </a:t>
            </a:r>
            <a:r>
              <a:rPr lang="en-US" i="1"/>
              <a:t>đầu </a:t>
            </a:r>
            <a:r>
              <a:rPr lang="en-US" i="1" smtClean="0"/>
              <a:t>tư kế </a:t>
            </a:r>
            <a:r>
              <a:rPr lang="en-US" i="1"/>
              <a:t>hoạch và đầu tư thực.</a:t>
            </a:r>
          </a:p>
        </p:txBody>
      </p:sp>
      <p:sp>
        <p:nvSpPr>
          <p:cNvPr id="68615" name="AutoShape 7"/>
          <p:cNvSpPr>
            <a:spLocks noChangeArrowheads="1"/>
          </p:cNvSpPr>
          <p:nvPr/>
        </p:nvSpPr>
        <p:spPr bwMode="auto">
          <a:xfrm>
            <a:off x="2514600" y="2895600"/>
            <a:ext cx="2349500" cy="1816100"/>
          </a:xfrm>
          <a:prstGeom prst="cube">
            <a:avLst>
              <a:gd name="adj" fmla="val 29736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b="1"/>
              <a:t>Đầu tư </a:t>
            </a:r>
          </a:p>
          <a:p>
            <a:pPr algn="ctr"/>
            <a:r>
              <a:rPr lang="en-US" b="1"/>
              <a:t>kế hoạch</a:t>
            </a:r>
          </a:p>
        </p:txBody>
      </p:sp>
      <p:sp>
        <p:nvSpPr>
          <p:cNvPr id="68616" name="AutoShape 8"/>
          <p:cNvSpPr>
            <a:spLocks noChangeArrowheads="1"/>
          </p:cNvSpPr>
          <p:nvPr/>
        </p:nvSpPr>
        <p:spPr bwMode="auto">
          <a:xfrm>
            <a:off x="6019800" y="2286000"/>
            <a:ext cx="2425700" cy="2501900"/>
          </a:xfrm>
          <a:prstGeom prst="cube">
            <a:avLst>
              <a:gd name="adj" fmla="val 24514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17" name="AutoShape 9"/>
          <p:cNvSpPr>
            <a:spLocks noChangeArrowheads="1"/>
          </p:cNvSpPr>
          <p:nvPr/>
        </p:nvSpPr>
        <p:spPr bwMode="auto">
          <a:xfrm>
            <a:off x="2514600" y="2209800"/>
            <a:ext cx="2349500" cy="1206500"/>
          </a:xfrm>
          <a:prstGeom prst="cube">
            <a:avLst>
              <a:gd name="adj" fmla="val 41324"/>
            </a:avLst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18" name="Line 10"/>
          <p:cNvSpPr>
            <a:spLocks noChangeShapeType="1"/>
          </p:cNvSpPr>
          <p:nvPr/>
        </p:nvSpPr>
        <p:spPr bwMode="auto">
          <a:xfrm flipH="1" flipV="1">
            <a:off x="6923088" y="4408488"/>
            <a:ext cx="87312" cy="4683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19" name="Line 11"/>
          <p:cNvSpPr>
            <a:spLocks noChangeShapeType="1"/>
          </p:cNvSpPr>
          <p:nvPr/>
        </p:nvSpPr>
        <p:spPr bwMode="auto">
          <a:xfrm>
            <a:off x="2516188" y="2135188"/>
            <a:ext cx="900112" cy="519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20" name="Rectangle 12"/>
          <p:cNvSpPr>
            <a:spLocks noChangeArrowheads="1"/>
          </p:cNvSpPr>
          <p:nvPr/>
        </p:nvSpPr>
        <p:spPr bwMode="auto">
          <a:xfrm>
            <a:off x="1981200" y="457200"/>
            <a:ext cx="6248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Điều chỉnh tồn kho</a:t>
            </a:r>
          </a:p>
        </p:txBody>
      </p:sp>
    </p:spTree>
  </p:cSld>
  <p:clrMapOvr>
    <a:masterClrMapping/>
  </p:clrMapOvr>
  <p:transition spd="med"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Biểu tổng chi tiêu (AE)</a:t>
            </a:r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960438" y="2286000"/>
            <a:ext cx="1462087" cy="264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Thu nhập</a:t>
            </a:r>
          </a:p>
          <a:p>
            <a:r>
              <a:rPr lang="en-US" b="1" u="sng"/>
              <a:t>    Y     </a:t>
            </a:r>
          </a:p>
          <a:p>
            <a:r>
              <a:rPr lang="en-US" b="1"/>
              <a:t>         0</a:t>
            </a:r>
          </a:p>
          <a:p>
            <a:r>
              <a:rPr lang="en-US" b="1"/>
              <a:t>   1000</a:t>
            </a:r>
          </a:p>
          <a:p>
            <a:r>
              <a:rPr lang="en-US" b="1"/>
              <a:t>   2000</a:t>
            </a:r>
          </a:p>
          <a:p>
            <a:r>
              <a:rPr lang="en-US" b="1"/>
              <a:t>   3000</a:t>
            </a:r>
          </a:p>
          <a:p>
            <a:r>
              <a:rPr lang="en-US" b="1"/>
              <a:t>   4000</a:t>
            </a:r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2484438" y="2286000"/>
            <a:ext cx="1290637" cy="264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endParaRPr lang="en-US" b="1" u="sng"/>
          </a:p>
          <a:p>
            <a:r>
              <a:rPr lang="en-US" b="1" u="sng"/>
              <a:t>Tiêu thụ</a:t>
            </a:r>
          </a:p>
          <a:p>
            <a:r>
              <a:rPr lang="en-US" b="1"/>
              <a:t>        500</a:t>
            </a:r>
          </a:p>
          <a:p>
            <a:r>
              <a:rPr lang="en-US" b="1"/>
              <a:t>      1250</a:t>
            </a:r>
          </a:p>
          <a:p>
            <a:r>
              <a:rPr lang="en-US" b="1"/>
              <a:t>      2000</a:t>
            </a:r>
          </a:p>
          <a:p>
            <a:r>
              <a:rPr lang="en-US" b="1"/>
              <a:t>      2750</a:t>
            </a:r>
          </a:p>
          <a:p>
            <a:r>
              <a:rPr lang="en-US" b="1"/>
              <a:t>      3500</a:t>
            </a:r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4343400" y="2673350"/>
            <a:ext cx="2473325" cy="227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  Đầu tư kế hoạch</a:t>
            </a:r>
            <a:endParaRPr lang="en-US" b="1" u="sng"/>
          </a:p>
          <a:p>
            <a:r>
              <a:rPr lang="en-US" b="1"/>
              <a:t>        50</a:t>
            </a:r>
          </a:p>
          <a:p>
            <a:r>
              <a:rPr lang="en-US" b="1"/>
              <a:t>        50</a:t>
            </a:r>
          </a:p>
          <a:p>
            <a:r>
              <a:rPr lang="en-US" b="1"/>
              <a:t>        50</a:t>
            </a:r>
          </a:p>
          <a:p>
            <a:r>
              <a:rPr lang="en-US" b="1"/>
              <a:t>        50</a:t>
            </a:r>
          </a:p>
          <a:p>
            <a:r>
              <a:rPr lang="en-US" b="1"/>
              <a:t>        50</a:t>
            </a:r>
          </a:p>
        </p:txBody>
      </p:sp>
      <p:sp>
        <p:nvSpPr>
          <p:cNvPr id="70662" name="Rectangle 6"/>
          <p:cNvSpPr>
            <a:spLocks noChangeArrowheads="1"/>
          </p:cNvSpPr>
          <p:nvPr/>
        </p:nvSpPr>
        <p:spPr bwMode="auto">
          <a:xfrm>
            <a:off x="6872288" y="2308225"/>
            <a:ext cx="1966912" cy="264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 Tổng chi tiêu</a:t>
            </a:r>
            <a:endParaRPr lang="en-US" b="1" u="sng"/>
          </a:p>
          <a:p>
            <a:r>
              <a:rPr lang="en-US" b="1" u="sng"/>
              <a:t>      C + I        </a:t>
            </a:r>
          </a:p>
          <a:p>
            <a:r>
              <a:rPr lang="en-US" b="1"/>
              <a:t>        550</a:t>
            </a:r>
          </a:p>
          <a:p>
            <a:r>
              <a:rPr lang="en-US" b="1"/>
              <a:t>      1300</a:t>
            </a:r>
          </a:p>
          <a:p>
            <a:r>
              <a:rPr lang="en-US" b="1"/>
              <a:t>      2050</a:t>
            </a:r>
          </a:p>
          <a:p>
            <a:r>
              <a:rPr lang="en-US" b="1"/>
              <a:t>      2800</a:t>
            </a:r>
          </a:p>
          <a:p>
            <a:r>
              <a:rPr lang="en-US" b="1"/>
              <a:t>      3550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Line 2"/>
          <p:cNvSpPr>
            <a:spLocks noChangeShapeType="1"/>
          </p:cNvSpPr>
          <p:nvPr/>
        </p:nvSpPr>
        <p:spPr bwMode="auto">
          <a:xfrm>
            <a:off x="1676400" y="1754188"/>
            <a:ext cx="0" cy="41830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07" name="Line 3"/>
          <p:cNvSpPr>
            <a:spLocks noChangeShapeType="1"/>
          </p:cNvSpPr>
          <p:nvPr/>
        </p:nvSpPr>
        <p:spPr bwMode="auto">
          <a:xfrm>
            <a:off x="1684338" y="5943600"/>
            <a:ext cx="48625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08" name="Line 4"/>
          <p:cNvSpPr>
            <a:spLocks noChangeShapeType="1"/>
          </p:cNvSpPr>
          <p:nvPr/>
        </p:nvSpPr>
        <p:spPr bwMode="auto">
          <a:xfrm flipV="1">
            <a:off x="1684338" y="1214438"/>
            <a:ext cx="4938712" cy="4735512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09" name="Line 5"/>
          <p:cNvSpPr>
            <a:spLocks noChangeShapeType="1"/>
          </p:cNvSpPr>
          <p:nvPr/>
        </p:nvSpPr>
        <p:spPr bwMode="auto">
          <a:xfrm flipV="1">
            <a:off x="1677988" y="1752600"/>
            <a:ext cx="5688012" cy="3073400"/>
          </a:xfrm>
          <a:prstGeom prst="line">
            <a:avLst/>
          </a:prstGeom>
          <a:noFill/>
          <a:ln w="50800">
            <a:solidFill>
              <a:srgbClr val="000066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10" name="Rectangle 6"/>
          <p:cNvSpPr>
            <a:spLocks noChangeArrowheads="1"/>
          </p:cNvSpPr>
          <p:nvPr/>
        </p:nvSpPr>
        <p:spPr bwMode="auto">
          <a:xfrm>
            <a:off x="914400" y="838200"/>
            <a:ext cx="1668463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000" b="1"/>
              <a:t>Tổng chi tiêu </a:t>
            </a:r>
          </a:p>
          <a:p>
            <a:r>
              <a:rPr lang="en-US" sz="2000" b="1"/>
              <a:t>kế hoạch</a:t>
            </a:r>
          </a:p>
        </p:txBody>
      </p:sp>
      <p:sp>
        <p:nvSpPr>
          <p:cNvPr id="72711" name="Rectangle 7"/>
          <p:cNvSpPr>
            <a:spLocks noChangeArrowheads="1"/>
          </p:cNvSpPr>
          <p:nvPr/>
        </p:nvSpPr>
        <p:spPr bwMode="auto">
          <a:xfrm>
            <a:off x="7315200" y="1524000"/>
            <a:ext cx="15954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AE = C + I</a:t>
            </a:r>
          </a:p>
        </p:txBody>
      </p:sp>
      <p:sp>
        <p:nvSpPr>
          <p:cNvPr id="72712" name="Rectangle 8"/>
          <p:cNvSpPr>
            <a:spLocks noChangeArrowheads="1"/>
          </p:cNvSpPr>
          <p:nvPr/>
        </p:nvSpPr>
        <p:spPr bwMode="auto">
          <a:xfrm>
            <a:off x="6248400" y="5867400"/>
            <a:ext cx="21018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000" b="1"/>
              <a:t>Tổng thu nhập, Y</a:t>
            </a:r>
          </a:p>
        </p:txBody>
      </p:sp>
      <p:sp>
        <p:nvSpPr>
          <p:cNvPr id="72713" name="Rectangle 9"/>
          <p:cNvSpPr>
            <a:spLocks noChangeArrowheads="1"/>
          </p:cNvSpPr>
          <p:nvPr/>
        </p:nvSpPr>
        <p:spPr bwMode="auto">
          <a:xfrm>
            <a:off x="2057400" y="5562600"/>
            <a:ext cx="485775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 b="1">
                <a:solidFill>
                  <a:schemeClr val="bg2"/>
                </a:solidFill>
              </a:rPr>
              <a:t>45</a:t>
            </a:r>
            <a:r>
              <a:rPr lang="en-US" sz="1800" b="1" baseline="30000">
                <a:solidFill>
                  <a:schemeClr val="bg2"/>
                </a:solidFill>
              </a:rPr>
              <a:t>o</a:t>
            </a:r>
          </a:p>
        </p:txBody>
      </p:sp>
      <p:sp>
        <p:nvSpPr>
          <p:cNvPr id="72714" name="Line 10"/>
          <p:cNvSpPr>
            <a:spLocks noChangeShapeType="1"/>
          </p:cNvSpPr>
          <p:nvPr/>
        </p:nvSpPr>
        <p:spPr bwMode="auto">
          <a:xfrm flipV="1">
            <a:off x="1677988" y="2438400"/>
            <a:ext cx="5688012" cy="30734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15" name="Rectangle 11"/>
          <p:cNvSpPr>
            <a:spLocks noChangeArrowheads="1"/>
          </p:cNvSpPr>
          <p:nvPr/>
        </p:nvSpPr>
        <p:spPr bwMode="auto">
          <a:xfrm>
            <a:off x="7543800" y="22860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C</a:t>
            </a:r>
          </a:p>
        </p:txBody>
      </p:sp>
      <p:sp>
        <p:nvSpPr>
          <p:cNvPr id="72716" name="Line 12"/>
          <p:cNvSpPr>
            <a:spLocks noChangeShapeType="1"/>
          </p:cNvSpPr>
          <p:nvPr/>
        </p:nvSpPr>
        <p:spPr bwMode="auto">
          <a:xfrm flipV="1">
            <a:off x="5486400" y="2820988"/>
            <a:ext cx="0" cy="5318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17" name="Rectangle 13"/>
          <p:cNvSpPr>
            <a:spLocks noChangeArrowheads="1"/>
          </p:cNvSpPr>
          <p:nvPr/>
        </p:nvSpPr>
        <p:spPr bwMode="auto">
          <a:xfrm>
            <a:off x="5486400" y="2819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 I</a:t>
            </a:r>
          </a:p>
        </p:txBody>
      </p:sp>
      <p:sp>
        <p:nvSpPr>
          <p:cNvPr id="72718" name="Rectangle 14"/>
          <p:cNvSpPr>
            <a:spLocks noChangeArrowheads="1"/>
          </p:cNvSpPr>
          <p:nvPr/>
        </p:nvSpPr>
        <p:spPr bwMode="auto">
          <a:xfrm>
            <a:off x="2744788" y="458788"/>
            <a:ext cx="5940425" cy="592137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Tổng chi tiêu = C + I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7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9" grpId="0" animBg="1"/>
      <p:bldP spid="72711" grpId="0" autoUpdateAnimBg="0"/>
      <p:bldP spid="72716" grpId="0" animBg="1"/>
      <p:bldP spid="72717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Line 2"/>
          <p:cNvSpPr>
            <a:spLocks noChangeShapeType="1"/>
          </p:cNvSpPr>
          <p:nvPr/>
        </p:nvSpPr>
        <p:spPr bwMode="auto">
          <a:xfrm>
            <a:off x="1676400" y="1754188"/>
            <a:ext cx="0" cy="41830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55" name="Line 3"/>
          <p:cNvSpPr>
            <a:spLocks noChangeShapeType="1"/>
          </p:cNvSpPr>
          <p:nvPr/>
        </p:nvSpPr>
        <p:spPr bwMode="auto">
          <a:xfrm>
            <a:off x="1684338" y="5943600"/>
            <a:ext cx="48625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56" name="Line 4"/>
          <p:cNvSpPr>
            <a:spLocks noChangeShapeType="1"/>
          </p:cNvSpPr>
          <p:nvPr/>
        </p:nvSpPr>
        <p:spPr bwMode="auto">
          <a:xfrm flipV="1">
            <a:off x="1684338" y="1214438"/>
            <a:ext cx="4938712" cy="4735512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57" name="Line 5"/>
          <p:cNvSpPr>
            <a:spLocks noChangeShapeType="1"/>
          </p:cNvSpPr>
          <p:nvPr/>
        </p:nvSpPr>
        <p:spPr bwMode="auto">
          <a:xfrm flipV="1">
            <a:off x="1703388" y="1676400"/>
            <a:ext cx="5688012" cy="30734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58" name="Rectangle 6"/>
          <p:cNvSpPr>
            <a:spLocks noChangeArrowheads="1"/>
          </p:cNvSpPr>
          <p:nvPr/>
        </p:nvSpPr>
        <p:spPr bwMode="auto">
          <a:xfrm>
            <a:off x="990600" y="609600"/>
            <a:ext cx="1668463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000" b="1"/>
              <a:t>Tổng chi tiêu </a:t>
            </a:r>
          </a:p>
          <a:p>
            <a:r>
              <a:rPr lang="en-US" sz="2000" b="1"/>
              <a:t>kế hoạch</a:t>
            </a:r>
          </a:p>
        </p:txBody>
      </p:sp>
      <p:sp>
        <p:nvSpPr>
          <p:cNvPr id="74759" name="Rectangle 7"/>
          <p:cNvSpPr>
            <a:spLocks noChangeArrowheads="1"/>
          </p:cNvSpPr>
          <p:nvPr/>
        </p:nvSpPr>
        <p:spPr bwMode="auto">
          <a:xfrm>
            <a:off x="1052513" y="4984750"/>
            <a:ext cx="561975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000" b="1"/>
              <a:t>500</a:t>
            </a:r>
          </a:p>
        </p:txBody>
      </p:sp>
      <p:sp>
        <p:nvSpPr>
          <p:cNvPr id="74760" name="Rectangle 8"/>
          <p:cNvSpPr>
            <a:spLocks noChangeArrowheads="1"/>
          </p:cNvSpPr>
          <p:nvPr/>
        </p:nvSpPr>
        <p:spPr bwMode="auto">
          <a:xfrm>
            <a:off x="1052513" y="4527550"/>
            <a:ext cx="561975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000" b="1"/>
              <a:t>550</a:t>
            </a:r>
          </a:p>
        </p:txBody>
      </p:sp>
      <p:sp>
        <p:nvSpPr>
          <p:cNvPr id="74761" name="Rectangle 9"/>
          <p:cNvSpPr>
            <a:spLocks noChangeArrowheads="1"/>
          </p:cNvSpPr>
          <p:nvPr/>
        </p:nvSpPr>
        <p:spPr bwMode="auto">
          <a:xfrm>
            <a:off x="7086600" y="1676400"/>
            <a:ext cx="15954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AE = C + I</a:t>
            </a:r>
          </a:p>
        </p:txBody>
      </p:sp>
      <p:sp>
        <p:nvSpPr>
          <p:cNvPr id="74762" name="Arc 10"/>
          <p:cNvSpPr>
            <a:spLocks/>
          </p:cNvSpPr>
          <p:nvPr/>
        </p:nvSpPr>
        <p:spPr bwMode="auto">
          <a:xfrm>
            <a:off x="6019800" y="2066925"/>
            <a:ext cx="1136650" cy="18224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63" name="Rectangle 11"/>
          <p:cNvSpPr>
            <a:spLocks noChangeArrowheads="1"/>
          </p:cNvSpPr>
          <p:nvPr/>
        </p:nvSpPr>
        <p:spPr bwMode="auto">
          <a:xfrm>
            <a:off x="4419600" y="3962400"/>
            <a:ext cx="4343400" cy="1196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US" b="1"/>
              <a:t>Sự gia tăng tồn kho không định trước. </a:t>
            </a:r>
          </a:p>
          <a:p>
            <a:r>
              <a:rPr lang="en-US" b="1"/>
              <a:t>Sản lượng giảm.</a:t>
            </a:r>
          </a:p>
        </p:txBody>
      </p:sp>
      <p:sp>
        <p:nvSpPr>
          <p:cNvPr id="74764" name="Rectangle 12"/>
          <p:cNvSpPr>
            <a:spLocks noChangeArrowheads="1"/>
          </p:cNvSpPr>
          <p:nvPr/>
        </p:nvSpPr>
        <p:spPr bwMode="auto">
          <a:xfrm>
            <a:off x="6248400" y="5867400"/>
            <a:ext cx="21018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000" b="1"/>
              <a:t>Tổng thu nhập, Y</a:t>
            </a:r>
          </a:p>
        </p:txBody>
      </p:sp>
      <p:sp>
        <p:nvSpPr>
          <p:cNvPr id="74765" name="Rectangle 13"/>
          <p:cNvSpPr>
            <a:spLocks noChangeArrowheads="1"/>
          </p:cNvSpPr>
          <p:nvPr/>
        </p:nvSpPr>
        <p:spPr bwMode="auto">
          <a:xfrm>
            <a:off x="2057400" y="5562600"/>
            <a:ext cx="485775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 b="1">
                <a:solidFill>
                  <a:schemeClr val="bg2"/>
                </a:solidFill>
              </a:rPr>
              <a:t>45</a:t>
            </a:r>
            <a:r>
              <a:rPr lang="en-US" sz="1800" b="1" baseline="30000">
                <a:solidFill>
                  <a:schemeClr val="bg2"/>
                </a:solidFill>
              </a:rPr>
              <a:t>o</a:t>
            </a:r>
          </a:p>
        </p:txBody>
      </p:sp>
      <p:sp>
        <p:nvSpPr>
          <p:cNvPr id="74766" name="Line 14"/>
          <p:cNvSpPr>
            <a:spLocks noChangeShapeType="1"/>
          </p:cNvSpPr>
          <p:nvPr/>
        </p:nvSpPr>
        <p:spPr bwMode="auto">
          <a:xfrm>
            <a:off x="5943600" y="1906588"/>
            <a:ext cx="0" cy="531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67" name="Rectangle 15"/>
          <p:cNvSpPr>
            <a:spLocks noChangeArrowheads="1"/>
          </p:cNvSpPr>
          <p:nvPr/>
        </p:nvSpPr>
        <p:spPr bwMode="auto">
          <a:xfrm>
            <a:off x="3201988" y="458788"/>
            <a:ext cx="5483225" cy="531812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Sản lượng &gt; tổng chi tiêu</a:t>
            </a:r>
          </a:p>
        </p:txBody>
      </p:sp>
    </p:spTree>
  </p:cSld>
  <p:clrMapOvr>
    <a:masterClrMapping/>
  </p:clrMapOvr>
  <p:transition spd="med">
    <p:rand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Line 2"/>
          <p:cNvSpPr>
            <a:spLocks noChangeShapeType="1"/>
          </p:cNvSpPr>
          <p:nvPr/>
        </p:nvSpPr>
        <p:spPr bwMode="auto">
          <a:xfrm>
            <a:off x="1676400" y="1677988"/>
            <a:ext cx="0" cy="42592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803" name="Line 3"/>
          <p:cNvSpPr>
            <a:spLocks noChangeShapeType="1"/>
          </p:cNvSpPr>
          <p:nvPr/>
        </p:nvSpPr>
        <p:spPr bwMode="auto">
          <a:xfrm>
            <a:off x="1684338" y="5943600"/>
            <a:ext cx="48625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804" name="Line 4"/>
          <p:cNvSpPr>
            <a:spLocks noChangeShapeType="1"/>
          </p:cNvSpPr>
          <p:nvPr/>
        </p:nvSpPr>
        <p:spPr bwMode="auto">
          <a:xfrm flipV="1">
            <a:off x="1684338" y="1214438"/>
            <a:ext cx="4938712" cy="4735512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805" name="Line 5"/>
          <p:cNvSpPr>
            <a:spLocks noChangeShapeType="1"/>
          </p:cNvSpPr>
          <p:nvPr/>
        </p:nvSpPr>
        <p:spPr bwMode="auto">
          <a:xfrm flipV="1">
            <a:off x="1703388" y="1984375"/>
            <a:ext cx="4824412" cy="2765425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806" name="Rectangle 6"/>
          <p:cNvSpPr>
            <a:spLocks noChangeArrowheads="1"/>
          </p:cNvSpPr>
          <p:nvPr/>
        </p:nvSpPr>
        <p:spPr bwMode="auto">
          <a:xfrm>
            <a:off x="838200" y="609600"/>
            <a:ext cx="1668463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000" b="1"/>
              <a:t>Tổng chi tiêu </a:t>
            </a:r>
          </a:p>
          <a:p>
            <a:r>
              <a:rPr lang="en-US" sz="2000" b="1"/>
              <a:t>kế hoạch</a:t>
            </a:r>
          </a:p>
        </p:txBody>
      </p:sp>
      <p:sp>
        <p:nvSpPr>
          <p:cNvPr id="76807" name="Rectangle 7"/>
          <p:cNvSpPr>
            <a:spLocks noChangeArrowheads="1"/>
          </p:cNvSpPr>
          <p:nvPr/>
        </p:nvSpPr>
        <p:spPr bwMode="auto">
          <a:xfrm>
            <a:off x="1052513" y="4984750"/>
            <a:ext cx="561975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000" b="1"/>
              <a:t>500</a:t>
            </a:r>
          </a:p>
        </p:txBody>
      </p:sp>
      <p:sp>
        <p:nvSpPr>
          <p:cNvPr id="76808" name="Rectangle 8"/>
          <p:cNvSpPr>
            <a:spLocks noChangeArrowheads="1"/>
          </p:cNvSpPr>
          <p:nvPr/>
        </p:nvSpPr>
        <p:spPr bwMode="auto">
          <a:xfrm>
            <a:off x="1052513" y="4527550"/>
            <a:ext cx="561975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000" b="1"/>
              <a:t>550</a:t>
            </a:r>
          </a:p>
        </p:txBody>
      </p:sp>
      <p:sp>
        <p:nvSpPr>
          <p:cNvPr id="76809" name="Rectangle 9"/>
          <p:cNvSpPr>
            <a:spLocks noChangeArrowheads="1"/>
          </p:cNvSpPr>
          <p:nvPr/>
        </p:nvSpPr>
        <p:spPr bwMode="auto">
          <a:xfrm>
            <a:off x="6691313" y="1890713"/>
            <a:ext cx="1595437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AE = C + I</a:t>
            </a:r>
          </a:p>
        </p:txBody>
      </p:sp>
      <p:sp>
        <p:nvSpPr>
          <p:cNvPr id="76810" name="Arc 10"/>
          <p:cNvSpPr>
            <a:spLocks/>
          </p:cNvSpPr>
          <p:nvPr/>
        </p:nvSpPr>
        <p:spPr bwMode="auto">
          <a:xfrm rot="10800000">
            <a:off x="3208338" y="2365375"/>
            <a:ext cx="1109662" cy="1746250"/>
          </a:xfrm>
          <a:custGeom>
            <a:avLst/>
            <a:gdLst>
              <a:gd name="G0" fmla="+- 21050 0 0"/>
              <a:gd name="G1" fmla="+- 21600 0 0"/>
              <a:gd name="G2" fmla="+- 21600 0 0"/>
              <a:gd name="T0" fmla="*/ 0 w 21050"/>
              <a:gd name="T1" fmla="*/ 16758 h 21600"/>
              <a:gd name="T2" fmla="*/ 21020 w 21050"/>
              <a:gd name="T3" fmla="*/ 0 h 21600"/>
              <a:gd name="T4" fmla="*/ 21050 w 2105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050" h="21600" fill="none" extrusionOk="0">
                <a:moveTo>
                  <a:pt x="-1" y="16757"/>
                </a:moveTo>
                <a:cubicBezTo>
                  <a:pt x="2253" y="6961"/>
                  <a:pt x="10967" y="13"/>
                  <a:pt x="21020" y="0"/>
                </a:cubicBezTo>
              </a:path>
              <a:path w="21050" h="21600" stroke="0" extrusionOk="0">
                <a:moveTo>
                  <a:pt x="-1" y="16757"/>
                </a:moveTo>
                <a:cubicBezTo>
                  <a:pt x="2253" y="6961"/>
                  <a:pt x="10967" y="13"/>
                  <a:pt x="21020" y="0"/>
                </a:cubicBezTo>
                <a:lnTo>
                  <a:pt x="2105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811" name="Rectangle 11"/>
          <p:cNvSpPr>
            <a:spLocks noChangeArrowheads="1"/>
          </p:cNvSpPr>
          <p:nvPr/>
        </p:nvSpPr>
        <p:spPr bwMode="auto">
          <a:xfrm>
            <a:off x="1828800" y="1676400"/>
            <a:ext cx="3429000" cy="1196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US" b="1"/>
              <a:t>Sự giảm xuống không </a:t>
            </a:r>
          </a:p>
          <a:p>
            <a:r>
              <a:rPr lang="en-US" b="1"/>
              <a:t>định trước của tồn kho. </a:t>
            </a:r>
          </a:p>
          <a:p>
            <a:r>
              <a:rPr lang="en-US" b="1"/>
              <a:t>	Sản lượng tăng.</a:t>
            </a:r>
          </a:p>
        </p:txBody>
      </p:sp>
      <p:sp>
        <p:nvSpPr>
          <p:cNvPr id="76812" name="Rectangle 12"/>
          <p:cNvSpPr>
            <a:spLocks noChangeArrowheads="1"/>
          </p:cNvSpPr>
          <p:nvPr/>
        </p:nvSpPr>
        <p:spPr bwMode="auto">
          <a:xfrm>
            <a:off x="6324600" y="5867400"/>
            <a:ext cx="21018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000" b="1"/>
              <a:t>Tổng thu nhập, Y</a:t>
            </a:r>
          </a:p>
        </p:txBody>
      </p:sp>
      <p:sp>
        <p:nvSpPr>
          <p:cNvPr id="76813" name="Line 13"/>
          <p:cNvSpPr>
            <a:spLocks noChangeShapeType="1"/>
          </p:cNvSpPr>
          <p:nvPr/>
        </p:nvSpPr>
        <p:spPr bwMode="auto">
          <a:xfrm>
            <a:off x="3048000" y="4040188"/>
            <a:ext cx="0" cy="5318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814" name="Rectangle 14"/>
          <p:cNvSpPr>
            <a:spLocks noChangeArrowheads="1"/>
          </p:cNvSpPr>
          <p:nvPr/>
        </p:nvSpPr>
        <p:spPr bwMode="auto">
          <a:xfrm>
            <a:off x="2057400" y="5562600"/>
            <a:ext cx="485775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 b="1">
                <a:solidFill>
                  <a:schemeClr val="bg2"/>
                </a:solidFill>
              </a:rPr>
              <a:t>45</a:t>
            </a:r>
            <a:r>
              <a:rPr lang="en-US" sz="1800" b="1" baseline="30000">
                <a:solidFill>
                  <a:schemeClr val="bg2"/>
                </a:solidFill>
              </a:rPr>
              <a:t>o</a:t>
            </a:r>
          </a:p>
        </p:txBody>
      </p:sp>
      <p:sp>
        <p:nvSpPr>
          <p:cNvPr id="76815" name="Rectangle 15"/>
          <p:cNvSpPr>
            <a:spLocks noChangeArrowheads="1"/>
          </p:cNvSpPr>
          <p:nvPr/>
        </p:nvSpPr>
        <p:spPr bwMode="auto">
          <a:xfrm>
            <a:off x="3201988" y="458788"/>
            <a:ext cx="5483225" cy="469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Sản lượng &lt; tổng chi tiêu</a:t>
            </a:r>
          </a:p>
        </p:txBody>
      </p:sp>
    </p:spTree>
  </p:cSld>
  <p:clrMapOvr>
    <a:masterClrMapping/>
  </p:clrMapOvr>
  <p:transition spd="med">
    <p:rand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Line 2"/>
          <p:cNvSpPr>
            <a:spLocks noChangeShapeType="1"/>
          </p:cNvSpPr>
          <p:nvPr/>
        </p:nvSpPr>
        <p:spPr bwMode="auto">
          <a:xfrm>
            <a:off x="1676400" y="1455738"/>
            <a:ext cx="0" cy="4481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851" name="Line 3"/>
          <p:cNvSpPr>
            <a:spLocks noChangeShapeType="1"/>
          </p:cNvSpPr>
          <p:nvPr/>
        </p:nvSpPr>
        <p:spPr bwMode="auto">
          <a:xfrm>
            <a:off x="1684338" y="5943600"/>
            <a:ext cx="48625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852" name="Line 4"/>
          <p:cNvSpPr>
            <a:spLocks noChangeShapeType="1"/>
          </p:cNvSpPr>
          <p:nvPr/>
        </p:nvSpPr>
        <p:spPr bwMode="auto">
          <a:xfrm flipV="1">
            <a:off x="1684338" y="1214438"/>
            <a:ext cx="4938712" cy="4735512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Line 5"/>
          <p:cNvSpPr>
            <a:spLocks noChangeShapeType="1"/>
          </p:cNvSpPr>
          <p:nvPr/>
        </p:nvSpPr>
        <p:spPr bwMode="auto">
          <a:xfrm flipV="1">
            <a:off x="1703388" y="1676400"/>
            <a:ext cx="5383212" cy="30734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854" name="Rectangle 6"/>
          <p:cNvSpPr>
            <a:spLocks noChangeArrowheads="1"/>
          </p:cNvSpPr>
          <p:nvPr/>
        </p:nvSpPr>
        <p:spPr bwMode="auto">
          <a:xfrm>
            <a:off x="914400" y="596900"/>
            <a:ext cx="1604963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000" b="1"/>
              <a:t>Tổng chi tiêu</a:t>
            </a:r>
          </a:p>
          <a:p>
            <a:r>
              <a:rPr lang="en-US" sz="2000" b="1"/>
              <a:t>kế hoạch</a:t>
            </a:r>
          </a:p>
        </p:txBody>
      </p:sp>
      <p:sp>
        <p:nvSpPr>
          <p:cNvPr id="78855" name="Rectangle 7"/>
          <p:cNvSpPr>
            <a:spLocks noChangeArrowheads="1"/>
          </p:cNvSpPr>
          <p:nvPr/>
        </p:nvSpPr>
        <p:spPr bwMode="auto">
          <a:xfrm>
            <a:off x="1052513" y="4984750"/>
            <a:ext cx="561975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000" b="1"/>
              <a:t>500</a:t>
            </a:r>
          </a:p>
        </p:txBody>
      </p:sp>
      <p:sp>
        <p:nvSpPr>
          <p:cNvPr id="78856" name="Rectangle 8"/>
          <p:cNvSpPr>
            <a:spLocks noChangeArrowheads="1"/>
          </p:cNvSpPr>
          <p:nvPr/>
        </p:nvSpPr>
        <p:spPr bwMode="auto">
          <a:xfrm>
            <a:off x="1052513" y="4527550"/>
            <a:ext cx="561975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000" b="1"/>
              <a:t>550</a:t>
            </a:r>
          </a:p>
        </p:txBody>
      </p:sp>
      <p:sp>
        <p:nvSpPr>
          <p:cNvPr id="78857" name="Rectangle 9"/>
          <p:cNvSpPr>
            <a:spLocks noChangeArrowheads="1"/>
          </p:cNvSpPr>
          <p:nvPr/>
        </p:nvSpPr>
        <p:spPr bwMode="auto">
          <a:xfrm>
            <a:off x="7010400" y="1600200"/>
            <a:ext cx="15954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AE = C + I</a:t>
            </a:r>
          </a:p>
        </p:txBody>
      </p:sp>
      <p:sp>
        <p:nvSpPr>
          <p:cNvPr id="78858" name="Arc 10"/>
          <p:cNvSpPr>
            <a:spLocks/>
          </p:cNvSpPr>
          <p:nvPr/>
        </p:nvSpPr>
        <p:spPr bwMode="auto">
          <a:xfrm>
            <a:off x="4953000" y="2981325"/>
            <a:ext cx="1136650" cy="1746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859" name="Rectangle 11"/>
          <p:cNvSpPr>
            <a:spLocks noChangeArrowheads="1"/>
          </p:cNvSpPr>
          <p:nvPr/>
        </p:nvSpPr>
        <p:spPr bwMode="auto">
          <a:xfrm>
            <a:off x="3255963" y="4779963"/>
            <a:ext cx="4535487" cy="831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>
                <a:solidFill>
                  <a:srgbClr val="000066"/>
                </a:solidFill>
              </a:rPr>
              <a:t>Đầu tư kế hoạch = đầu tư thực</a:t>
            </a:r>
            <a:endParaRPr lang="en-US" b="1"/>
          </a:p>
          <a:p>
            <a:r>
              <a:rPr lang="en-US" b="1"/>
              <a:t>	Sản lượng không thay đổi.</a:t>
            </a:r>
          </a:p>
        </p:txBody>
      </p:sp>
      <p:sp>
        <p:nvSpPr>
          <p:cNvPr id="78860" name="Rectangle 12"/>
          <p:cNvSpPr>
            <a:spLocks noChangeArrowheads="1"/>
          </p:cNvSpPr>
          <p:nvPr/>
        </p:nvSpPr>
        <p:spPr bwMode="auto">
          <a:xfrm>
            <a:off x="4730750" y="2901950"/>
            <a:ext cx="139700" cy="139700"/>
          </a:xfrm>
          <a:prstGeom prst="rect">
            <a:avLst/>
          </a:prstGeom>
          <a:solidFill>
            <a:srgbClr val="FC0128"/>
          </a:solidFill>
          <a:ln w="12700">
            <a:solidFill>
              <a:srgbClr val="FC0128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861" name="Rectangle 13"/>
          <p:cNvSpPr>
            <a:spLocks noChangeArrowheads="1"/>
          </p:cNvSpPr>
          <p:nvPr/>
        </p:nvSpPr>
        <p:spPr bwMode="auto">
          <a:xfrm>
            <a:off x="6324600" y="5943600"/>
            <a:ext cx="21018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000" b="1"/>
              <a:t>Tổng thu nhập, Y</a:t>
            </a:r>
          </a:p>
        </p:txBody>
      </p:sp>
      <p:sp>
        <p:nvSpPr>
          <p:cNvPr id="78862" name="Arc 14"/>
          <p:cNvSpPr>
            <a:spLocks/>
          </p:cNvSpPr>
          <p:nvPr/>
        </p:nvSpPr>
        <p:spPr bwMode="auto">
          <a:xfrm>
            <a:off x="3962400" y="1685925"/>
            <a:ext cx="831850" cy="10604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863" name="Rectangle 15"/>
          <p:cNvSpPr>
            <a:spLocks noChangeArrowheads="1"/>
          </p:cNvSpPr>
          <p:nvPr/>
        </p:nvSpPr>
        <p:spPr bwMode="auto">
          <a:xfrm>
            <a:off x="2438400" y="1743075"/>
            <a:ext cx="1371600" cy="4667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cân bằng</a:t>
            </a:r>
          </a:p>
        </p:txBody>
      </p:sp>
      <p:sp>
        <p:nvSpPr>
          <p:cNvPr id="78864" name="Rectangle 16"/>
          <p:cNvSpPr>
            <a:spLocks noChangeArrowheads="1"/>
          </p:cNvSpPr>
          <p:nvPr/>
        </p:nvSpPr>
        <p:spPr bwMode="auto">
          <a:xfrm>
            <a:off x="2057400" y="5562600"/>
            <a:ext cx="485775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 b="1">
                <a:solidFill>
                  <a:schemeClr val="bg2"/>
                </a:solidFill>
              </a:rPr>
              <a:t>45</a:t>
            </a:r>
            <a:r>
              <a:rPr lang="en-US" sz="1800" b="1" baseline="30000">
                <a:solidFill>
                  <a:schemeClr val="bg2"/>
                </a:solidFill>
              </a:rPr>
              <a:t>o</a:t>
            </a:r>
          </a:p>
        </p:txBody>
      </p:sp>
      <p:sp>
        <p:nvSpPr>
          <p:cNvPr id="78865" name="Rectangle 17"/>
          <p:cNvSpPr>
            <a:spLocks noChangeArrowheads="1"/>
          </p:cNvSpPr>
          <p:nvPr/>
        </p:nvSpPr>
        <p:spPr bwMode="auto">
          <a:xfrm>
            <a:off x="3201988" y="458788"/>
            <a:ext cx="5483225" cy="531812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Sản lượng = Tổng chi tiêu</a:t>
            </a:r>
          </a:p>
        </p:txBody>
      </p:sp>
    </p:spTree>
  </p:cSld>
  <p:clrMapOvr>
    <a:masterClrMapping/>
  </p:clrMapOvr>
  <p:transition spd="med">
    <p:rand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Các đẳng thức 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thu </a:t>
            </a:r>
            <a:r>
              <a:rPr lang="en-US" b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nhập</a:t>
            </a:r>
            <a:endParaRPr lang="en-US" sz="6000" b="1" i="1">
              <a:latin typeface="Book Antiqua" pitchFamily="18" charset="0"/>
            </a:endParaRP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 algn="l">
              <a:lnSpc>
                <a:spcPct val="90000"/>
              </a:lnSpc>
              <a:spcBef>
                <a:spcPct val="5000"/>
              </a:spcBef>
              <a:spcAft>
                <a:spcPct val="30000"/>
              </a:spcAft>
              <a:buClr>
                <a:schemeClr val="hlink"/>
              </a:buClr>
              <a:buSzPct val="75000"/>
              <a:buFont typeface="Monotype Sorts" pitchFamily="2" charset="2"/>
              <a:buChar char="s"/>
            </a:pPr>
            <a:r>
              <a:rPr lang="en-US" b="1" i="1"/>
              <a:t> C + S + T = Y (ngân sách hộ gia đình)  </a:t>
            </a:r>
          </a:p>
          <a:p>
            <a:pPr algn="l">
              <a:lnSpc>
                <a:spcPct val="90000"/>
              </a:lnSpc>
              <a:spcBef>
                <a:spcPct val="5000"/>
              </a:spcBef>
              <a:spcAft>
                <a:spcPct val="30000"/>
              </a:spcAft>
              <a:buClr>
                <a:schemeClr val="hlink"/>
              </a:buClr>
              <a:buSzPct val="75000"/>
              <a:buFont typeface="Monotype Sorts" pitchFamily="2" charset="2"/>
              <a:buChar char="s"/>
            </a:pPr>
            <a:r>
              <a:rPr lang="en-US" b="1" i="1"/>
              <a:t> C + I = AE  (chi tiêu kế hoạch)</a:t>
            </a:r>
          </a:p>
          <a:p>
            <a:pPr algn="l">
              <a:lnSpc>
                <a:spcPct val="65000"/>
              </a:lnSpc>
              <a:spcBef>
                <a:spcPct val="45000"/>
              </a:spcBef>
              <a:spcAft>
                <a:spcPct val="25000"/>
              </a:spcAft>
              <a:buClr>
                <a:schemeClr val="hlink"/>
              </a:buClr>
              <a:buSzPct val="75000"/>
              <a:buFont typeface="Monotype Sorts" pitchFamily="2" charset="2"/>
              <a:buChar char="s"/>
            </a:pPr>
            <a:r>
              <a:rPr lang="en-US" b="1" i="1"/>
              <a:t> AE = Y  (cân bằng)</a:t>
            </a:r>
          </a:p>
          <a:p>
            <a:pPr algn="l">
              <a:lnSpc>
                <a:spcPct val="65000"/>
              </a:lnSpc>
              <a:spcBef>
                <a:spcPct val="45000"/>
              </a:spcBef>
              <a:spcAft>
                <a:spcPct val="25000"/>
              </a:spcAft>
              <a:buClr>
                <a:schemeClr val="hlink"/>
              </a:buClr>
              <a:buSzPct val="75000"/>
            </a:pPr>
            <a:r>
              <a:rPr lang="en-US" b="1" i="1"/>
              <a:t>  Giả sử T = 0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Trong sự cân bằng...</a:t>
            </a:r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1676400" y="2133600"/>
            <a:ext cx="2068513" cy="252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3200" b="1"/>
              <a:t>C + S = Y</a:t>
            </a:r>
          </a:p>
          <a:p>
            <a:endParaRPr lang="en-US" sz="3200" b="1"/>
          </a:p>
          <a:p>
            <a:r>
              <a:rPr lang="en-US" sz="3200" b="1"/>
              <a:t>C + I = AE</a:t>
            </a:r>
          </a:p>
          <a:p>
            <a:endParaRPr lang="en-US" sz="3200" b="1"/>
          </a:p>
          <a:p>
            <a:r>
              <a:rPr lang="en-US" sz="3200" b="1"/>
              <a:t>AE = Y</a:t>
            </a:r>
          </a:p>
        </p:txBody>
      </p:sp>
      <p:sp>
        <p:nvSpPr>
          <p:cNvPr id="82948" name="AutoShape 4"/>
          <p:cNvSpPr>
            <a:spLocks noChangeArrowheads="1"/>
          </p:cNvSpPr>
          <p:nvPr/>
        </p:nvSpPr>
        <p:spPr bwMode="auto">
          <a:xfrm>
            <a:off x="4572000" y="3048000"/>
            <a:ext cx="1879600" cy="444500"/>
          </a:xfrm>
          <a:prstGeom prst="rightArrow">
            <a:avLst>
              <a:gd name="adj1" fmla="val 50000"/>
              <a:gd name="adj2" fmla="val 211487"/>
            </a:avLst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6858000" y="2971800"/>
            <a:ext cx="11017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3600" b="1"/>
              <a:t>S = I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2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8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 autoUpdateAnimBg="0"/>
      <p:bldP spid="82948" grpId="0" animBg="1"/>
      <p:bldP spid="82949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Vai trò của thu nhập</a:t>
            </a:r>
          </a:p>
        </p:txBody>
      </p:sp>
      <p:sp>
        <p:nvSpPr>
          <p:cNvPr id="11267" name="AutoShape 3"/>
          <p:cNvSpPr>
            <a:spLocks noChangeArrowheads="1"/>
          </p:cNvSpPr>
          <p:nvPr/>
        </p:nvSpPr>
        <p:spPr bwMode="auto">
          <a:xfrm>
            <a:off x="1143000" y="2971800"/>
            <a:ext cx="1955800" cy="1422400"/>
          </a:xfrm>
          <a:prstGeom prst="roundRect">
            <a:avLst>
              <a:gd name="adj" fmla="val 12486"/>
            </a:avLst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1293813" y="3078163"/>
            <a:ext cx="1654175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sz="2800" b="1">
                <a:latin typeface="Arial" pitchFamily="34" charset="0"/>
              </a:rPr>
              <a:t>Thu nhập </a:t>
            </a:r>
          </a:p>
          <a:p>
            <a:pPr algn="ctr"/>
            <a:r>
              <a:rPr lang="en-US" sz="2800" b="1">
                <a:latin typeface="Arial" pitchFamily="34" charset="0"/>
              </a:rPr>
              <a:t>cao hơn</a:t>
            </a:r>
          </a:p>
        </p:txBody>
      </p:sp>
      <p:sp>
        <p:nvSpPr>
          <p:cNvPr id="11269" name="AutoShape 5"/>
          <p:cNvSpPr>
            <a:spLocks noChangeArrowheads="1"/>
          </p:cNvSpPr>
          <p:nvPr/>
        </p:nvSpPr>
        <p:spPr bwMode="auto">
          <a:xfrm>
            <a:off x="3657600" y="3048000"/>
            <a:ext cx="1955800" cy="1193800"/>
          </a:xfrm>
          <a:prstGeom prst="rightArrow">
            <a:avLst>
              <a:gd name="adj1" fmla="val 50000"/>
              <a:gd name="adj2" fmla="val 81938"/>
            </a:avLst>
          </a:prstGeom>
          <a:gradFill rotWithShape="0">
            <a:gsLst>
              <a:gs pos="0">
                <a:srgbClr val="CF0E30">
                  <a:gamma/>
                  <a:shade val="89804"/>
                  <a:invGamma/>
                </a:srgbClr>
              </a:gs>
              <a:gs pos="50000">
                <a:srgbClr val="CF0E30"/>
              </a:gs>
              <a:gs pos="100000">
                <a:srgbClr val="CF0E30">
                  <a:gamma/>
                  <a:shade val="89804"/>
                  <a:invGamma/>
                </a:srgbClr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0" name="AutoShape 6"/>
          <p:cNvSpPr>
            <a:spLocks noChangeArrowheads="1"/>
          </p:cNvSpPr>
          <p:nvPr/>
        </p:nvSpPr>
        <p:spPr bwMode="auto">
          <a:xfrm>
            <a:off x="5867400" y="2819400"/>
            <a:ext cx="2717800" cy="1498600"/>
          </a:xfrm>
          <a:prstGeom prst="roundRect">
            <a:avLst>
              <a:gd name="adj" fmla="val 12486"/>
            </a:avLst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6021388" y="2927350"/>
            <a:ext cx="2409825" cy="128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sz="2800" b="1">
                <a:latin typeface="Arial" pitchFamily="34" charset="0"/>
              </a:rPr>
              <a:t>Tiêu dùng </a:t>
            </a:r>
          </a:p>
          <a:p>
            <a:pPr algn="ctr"/>
            <a:r>
              <a:rPr lang="en-US" sz="2800" b="1">
                <a:latin typeface="Arial" pitchFamily="34" charset="0"/>
              </a:rPr>
              <a:t>nhiều hơn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animBg="1"/>
      <p:bldP spid="11268" grpId="0" autoUpdateAnimBg="0"/>
      <p:bldP spid="11269" grpId="0" animBg="1"/>
      <p:bldP spid="11270" grpId="0" animBg="1"/>
      <p:bldP spid="11271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sz="3600" b="1">
                <a:effectLst>
                  <a:outerShdw blurRad="38100" dist="38100" dir="2700000" algn="tl">
                    <a:srgbClr val="000000"/>
                  </a:outerShdw>
                </a:effectLst>
              </a:rPr>
              <a:t>Điều chỉnh sự cân bằng</a:t>
            </a:r>
          </a:p>
        </p:txBody>
      </p:sp>
      <p:sp>
        <p:nvSpPr>
          <p:cNvPr id="84995" name="Line 3"/>
          <p:cNvSpPr>
            <a:spLocks noChangeShapeType="1"/>
          </p:cNvSpPr>
          <p:nvPr/>
        </p:nvSpPr>
        <p:spPr bwMode="auto">
          <a:xfrm>
            <a:off x="5786438" y="1970088"/>
            <a:ext cx="0" cy="3783012"/>
          </a:xfrm>
          <a:prstGeom prst="line">
            <a:avLst/>
          </a:prstGeom>
          <a:noFill/>
          <a:ln w="25400">
            <a:solidFill>
              <a:srgbClr val="F95AB7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996" name="Line 4"/>
          <p:cNvSpPr>
            <a:spLocks noChangeShapeType="1"/>
          </p:cNvSpPr>
          <p:nvPr/>
        </p:nvSpPr>
        <p:spPr bwMode="auto">
          <a:xfrm flipH="1">
            <a:off x="1812925" y="1955800"/>
            <a:ext cx="3910013" cy="0"/>
          </a:xfrm>
          <a:prstGeom prst="line">
            <a:avLst/>
          </a:prstGeom>
          <a:noFill/>
          <a:ln w="25400">
            <a:solidFill>
              <a:srgbClr val="F95AB7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Line 5"/>
          <p:cNvSpPr>
            <a:spLocks noChangeShapeType="1"/>
          </p:cNvSpPr>
          <p:nvPr/>
        </p:nvSpPr>
        <p:spPr bwMode="auto">
          <a:xfrm>
            <a:off x="1831975" y="5765800"/>
            <a:ext cx="48625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998" name="Line 6"/>
          <p:cNvSpPr>
            <a:spLocks noChangeShapeType="1"/>
          </p:cNvSpPr>
          <p:nvPr/>
        </p:nvSpPr>
        <p:spPr bwMode="auto">
          <a:xfrm flipV="1">
            <a:off x="1851025" y="2274888"/>
            <a:ext cx="4824413" cy="2765425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999" name="Line 7"/>
          <p:cNvSpPr>
            <a:spLocks noChangeShapeType="1"/>
          </p:cNvSpPr>
          <p:nvPr/>
        </p:nvSpPr>
        <p:spPr bwMode="auto">
          <a:xfrm flipV="1">
            <a:off x="1851025" y="1425575"/>
            <a:ext cx="4824413" cy="2765425"/>
          </a:xfrm>
          <a:prstGeom prst="line">
            <a:avLst/>
          </a:prstGeom>
          <a:noFill/>
          <a:ln w="50800">
            <a:solidFill>
              <a:srgbClr val="EAEC5E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000" name="Rectangle 8"/>
          <p:cNvSpPr>
            <a:spLocks noChangeArrowheads="1"/>
          </p:cNvSpPr>
          <p:nvPr/>
        </p:nvSpPr>
        <p:spPr bwMode="auto">
          <a:xfrm>
            <a:off x="990600" y="1066800"/>
            <a:ext cx="1070807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Chi tiêu</a:t>
            </a:r>
          </a:p>
        </p:txBody>
      </p:sp>
      <p:sp>
        <p:nvSpPr>
          <p:cNvPr id="85001" name="Rectangle 9"/>
          <p:cNvSpPr>
            <a:spLocks noChangeArrowheads="1"/>
          </p:cNvSpPr>
          <p:nvPr/>
        </p:nvSpPr>
        <p:spPr bwMode="auto">
          <a:xfrm>
            <a:off x="6832600" y="2087563"/>
            <a:ext cx="336632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C</a:t>
            </a:r>
          </a:p>
        </p:txBody>
      </p:sp>
      <p:sp>
        <p:nvSpPr>
          <p:cNvPr id="85002" name="Rectangle 10"/>
          <p:cNvSpPr>
            <a:spLocks noChangeArrowheads="1"/>
          </p:cNvSpPr>
          <p:nvPr/>
        </p:nvSpPr>
        <p:spPr bwMode="auto">
          <a:xfrm>
            <a:off x="6832600" y="1173163"/>
            <a:ext cx="772648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C + I</a:t>
            </a:r>
          </a:p>
        </p:txBody>
      </p:sp>
      <p:sp>
        <p:nvSpPr>
          <p:cNvPr id="85003" name="Rectangle 11"/>
          <p:cNvSpPr>
            <a:spLocks noChangeArrowheads="1"/>
          </p:cNvSpPr>
          <p:nvPr/>
        </p:nvSpPr>
        <p:spPr bwMode="auto">
          <a:xfrm>
            <a:off x="3251200" y="5791200"/>
            <a:ext cx="772648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2000</a:t>
            </a:r>
          </a:p>
        </p:txBody>
      </p:sp>
      <p:sp>
        <p:nvSpPr>
          <p:cNvPr id="85004" name="Rectangle 12"/>
          <p:cNvSpPr>
            <a:spLocks noChangeArrowheads="1"/>
          </p:cNvSpPr>
          <p:nvPr/>
        </p:nvSpPr>
        <p:spPr bwMode="auto">
          <a:xfrm>
            <a:off x="1041400" y="3810000"/>
            <a:ext cx="772648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2000</a:t>
            </a:r>
          </a:p>
        </p:txBody>
      </p:sp>
      <p:sp>
        <p:nvSpPr>
          <p:cNvPr id="85005" name="Rectangle 13"/>
          <p:cNvSpPr>
            <a:spLocks noChangeArrowheads="1"/>
          </p:cNvSpPr>
          <p:nvPr/>
        </p:nvSpPr>
        <p:spPr bwMode="auto">
          <a:xfrm>
            <a:off x="4470400" y="5791200"/>
            <a:ext cx="772648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2200</a:t>
            </a:r>
          </a:p>
        </p:txBody>
      </p:sp>
      <p:sp>
        <p:nvSpPr>
          <p:cNvPr id="85006" name="Rectangle 14"/>
          <p:cNvSpPr>
            <a:spLocks noChangeArrowheads="1"/>
          </p:cNvSpPr>
          <p:nvPr/>
        </p:nvSpPr>
        <p:spPr bwMode="auto">
          <a:xfrm>
            <a:off x="1041400" y="2743200"/>
            <a:ext cx="772648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2200</a:t>
            </a:r>
          </a:p>
        </p:txBody>
      </p:sp>
      <p:sp>
        <p:nvSpPr>
          <p:cNvPr id="85007" name="Rectangle 15"/>
          <p:cNvSpPr>
            <a:spLocks noChangeArrowheads="1"/>
          </p:cNvSpPr>
          <p:nvPr/>
        </p:nvSpPr>
        <p:spPr bwMode="auto">
          <a:xfrm>
            <a:off x="1041400" y="1752600"/>
            <a:ext cx="772648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2400</a:t>
            </a:r>
          </a:p>
        </p:txBody>
      </p:sp>
      <p:sp>
        <p:nvSpPr>
          <p:cNvPr id="85008" name="Rectangle 16"/>
          <p:cNvSpPr>
            <a:spLocks noChangeArrowheads="1"/>
          </p:cNvSpPr>
          <p:nvPr/>
        </p:nvSpPr>
        <p:spPr bwMode="auto">
          <a:xfrm>
            <a:off x="5461000" y="5791200"/>
            <a:ext cx="772648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2400</a:t>
            </a:r>
          </a:p>
        </p:txBody>
      </p:sp>
      <p:sp>
        <p:nvSpPr>
          <p:cNvPr id="85009" name="Rectangle 17"/>
          <p:cNvSpPr>
            <a:spLocks noChangeArrowheads="1"/>
          </p:cNvSpPr>
          <p:nvPr/>
        </p:nvSpPr>
        <p:spPr bwMode="auto">
          <a:xfrm>
            <a:off x="6756400" y="3292475"/>
            <a:ext cx="1560513" cy="643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US" b="1"/>
              <a:t>I = 100 </a:t>
            </a:r>
          </a:p>
          <a:p>
            <a:endParaRPr lang="en-US" b="1"/>
          </a:p>
        </p:txBody>
      </p:sp>
      <p:sp>
        <p:nvSpPr>
          <p:cNvPr id="85010" name="Rectangle 18"/>
          <p:cNvSpPr>
            <a:spLocks noChangeArrowheads="1"/>
          </p:cNvSpPr>
          <p:nvPr/>
        </p:nvSpPr>
        <p:spPr bwMode="auto">
          <a:xfrm>
            <a:off x="6705600" y="3670300"/>
            <a:ext cx="2006600" cy="1197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US" b="1"/>
              <a:t>C = 2300</a:t>
            </a:r>
          </a:p>
          <a:p>
            <a:r>
              <a:rPr lang="en-US" b="1"/>
              <a:t>Y = 2400</a:t>
            </a:r>
          </a:p>
          <a:p>
            <a:r>
              <a:rPr lang="en-US" b="1"/>
              <a:t>S = 100 </a:t>
            </a:r>
          </a:p>
          <a:p>
            <a:endParaRPr lang="en-US" b="1"/>
          </a:p>
        </p:txBody>
      </p:sp>
      <p:sp>
        <p:nvSpPr>
          <p:cNvPr id="85011" name="Rectangle 19"/>
          <p:cNvSpPr>
            <a:spLocks noChangeArrowheads="1"/>
          </p:cNvSpPr>
          <p:nvPr/>
        </p:nvSpPr>
        <p:spPr bwMode="auto">
          <a:xfrm>
            <a:off x="6400800" y="5727700"/>
            <a:ext cx="2159246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Tổng thu nhập, Y</a:t>
            </a:r>
          </a:p>
        </p:txBody>
      </p:sp>
      <p:sp>
        <p:nvSpPr>
          <p:cNvPr id="85012" name="Line 20"/>
          <p:cNvSpPr>
            <a:spLocks noChangeShapeType="1"/>
          </p:cNvSpPr>
          <p:nvPr/>
        </p:nvSpPr>
        <p:spPr bwMode="auto">
          <a:xfrm flipV="1">
            <a:off x="1828800" y="1462088"/>
            <a:ext cx="0" cy="42656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013" name="Line 21"/>
          <p:cNvSpPr>
            <a:spLocks noChangeShapeType="1"/>
          </p:cNvSpPr>
          <p:nvPr/>
        </p:nvSpPr>
        <p:spPr bwMode="auto">
          <a:xfrm flipV="1">
            <a:off x="1830388" y="1081088"/>
            <a:ext cx="4875212" cy="4646612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014" name="Rectangle 22"/>
          <p:cNvSpPr>
            <a:spLocks noChangeArrowheads="1"/>
          </p:cNvSpPr>
          <p:nvPr/>
        </p:nvSpPr>
        <p:spPr bwMode="auto">
          <a:xfrm>
            <a:off x="2133600" y="5346700"/>
            <a:ext cx="572274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>
                <a:solidFill>
                  <a:schemeClr val="bg2"/>
                </a:solidFill>
              </a:rPr>
              <a:t>45</a:t>
            </a:r>
            <a:r>
              <a:rPr lang="en-US" b="1" baseline="30000">
                <a:solidFill>
                  <a:schemeClr val="bg2"/>
                </a:solidFill>
              </a:rPr>
              <a:t>o</a:t>
            </a:r>
          </a:p>
        </p:txBody>
      </p:sp>
    </p:spTree>
  </p:cSld>
  <p:clrMapOvr>
    <a:masterClrMapping/>
  </p:clrMapOvr>
  <p:transition spd="med">
    <p:rand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sz="3600" b="1"/>
              <a:t>Điều chỉnh sự cân bằng</a:t>
            </a:r>
          </a:p>
        </p:txBody>
      </p:sp>
      <p:sp>
        <p:nvSpPr>
          <p:cNvPr id="87043" name="Line 3"/>
          <p:cNvSpPr>
            <a:spLocks noChangeShapeType="1"/>
          </p:cNvSpPr>
          <p:nvPr/>
        </p:nvSpPr>
        <p:spPr bwMode="auto">
          <a:xfrm flipH="1">
            <a:off x="1887538" y="2933700"/>
            <a:ext cx="2919412" cy="0"/>
          </a:xfrm>
          <a:prstGeom prst="line">
            <a:avLst/>
          </a:prstGeom>
          <a:noFill/>
          <a:ln w="25400">
            <a:solidFill>
              <a:srgbClr val="F95AB7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044" name="Line 4"/>
          <p:cNvSpPr>
            <a:spLocks noChangeShapeType="1"/>
          </p:cNvSpPr>
          <p:nvPr/>
        </p:nvSpPr>
        <p:spPr bwMode="auto">
          <a:xfrm>
            <a:off x="4794250" y="3024188"/>
            <a:ext cx="0" cy="2716212"/>
          </a:xfrm>
          <a:prstGeom prst="line">
            <a:avLst/>
          </a:prstGeom>
          <a:noFill/>
          <a:ln w="25400">
            <a:solidFill>
              <a:srgbClr val="F95AB7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045" name="Line 5"/>
          <p:cNvSpPr>
            <a:spLocks noChangeShapeType="1"/>
          </p:cNvSpPr>
          <p:nvPr/>
        </p:nvSpPr>
        <p:spPr bwMode="auto">
          <a:xfrm flipH="1">
            <a:off x="1900238" y="1462088"/>
            <a:ext cx="4762" cy="42846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046" name="Line 6"/>
          <p:cNvSpPr>
            <a:spLocks noChangeShapeType="1"/>
          </p:cNvSpPr>
          <p:nvPr/>
        </p:nvSpPr>
        <p:spPr bwMode="auto">
          <a:xfrm>
            <a:off x="1906588" y="5753100"/>
            <a:ext cx="48625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047" name="Line 7"/>
          <p:cNvSpPr>
            <a:spLocks noChangeShapeType="1"/>
          </p:cNvSpPr>
          <p:nvPr/>
        </p:nvSpPr>
        <p:spPr bwMode="auto">
          <a:xfrm flipV="1">
            <a:off x="1905000" y="1344613"/>
            <a:ext cx="4568825" cy="44132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048" name="Line 8"/>
          <p:cNvSpPr>
            <a:spLocks noChangeShapeType="1"/>
          </p:cNvSpPr>
          <p:nvPr/>
        </p:nvSpPr>
        <p:spPr bwMode="auto">
          <a:xfrm flipV="1">
            <a:off x="1925638" y="2262188"/>
            <a:ext cx="4824412" cy="2765425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049" name="Line 9"/>
          <p:cNvSpPr>
            <a:spLocks noChangeShapeType="1"/>
          </p:cNvSpPr>
          <p:nvPr/>
        </p:nvSpPr>
        <p:spPr bwMode="auto">
          <a:xfrm flipV="1">
            <a:off x="2001838" y="1793875"/>
            <a:ext cx="4824412" cy="2765425"/>
          </a:xfrm>
          <a:prstGeom prst="line">
            <a:avLst/>
          </a:prstGeom>
          <a:noFill/>
          <a:ln w="50800">
            <a:solidFill>
              <a:srgbClr val="EAEC5E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050" name="Rectangle 10"/>
          <p:cNvSpPr>
            <a:spLocks noChangeArrowheads="1"/>
          </p:cNvSpPr>
          <p:nvPr/>
        </p:nvSpPr>
        <p:spPr bwMode="auto">
          <a:xfrm>
            <a:off x="1219200" y="1066800"/>
            <a:ext cx="1070807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Chi tiêu</a:t>
            </a:r>
          </a:p>
        </p:txBody>
      </p:sp>
      <p:sp>
        <p:nvSpPr>
          <p:cNvPr id="87051" name="Rectangle 11"/>
          <p:cNvSpPr>
            <a:spLocks noChangeArrowheads="1"/>
          </p:cNvSpPr>
          <p:nvPr/>
        </p:nvSpPr>
        <p:spPr bwMode="auto">
          <a:xfrm>
            <a:off x="6907213" y="2074863"/>
            <a:ext cx="336632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C</a:t>
            </a:r>
          </a:p>
        </p:txBody>
      </p:sp>
      <p:sp>
        <p:nvSpPr>
          <p:cNvPr id="87052" name="Rectangle 12"/>
          <p:cNvSpPr>
            <a:spLocks noChangeArrowheads="1"/>
          </p:cNvSpPr>
          <p:nvPr/>
        </p:nvSpPr>
        <p:spPr bwMode="auto">
          <a:xfrm>
            <a:off x="6858000" y="1460500"/>
            <a:ext cx="772648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C + I</a:t>
            </a:r>
          </a:p>
        </p:txBody>
      </p:sp>
      <p:sp>
        <p:nvSpPr>
          <p:cNvPr id="87053" name="Rectangle 13"/>
          <p:cNvSpPr>
            <a:spLocks noChangeArrowheads="1"/>
          </p:cNvSpPr>
          <p:nvPr/>
        </p:nvSpPr>
        <p:spPr bwMode="auto">
          <a:xfrm>
            <a:off x="3325813" y="5778500"/>
            <a:ext cx="772648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2000</a:t>
            </a:r>
          </a:p>
        </p:txBody>
      </p:sp>
      <p:sp>
        <p:nvSpPr>
          <p:cNvPr id="87054" name="Rectangle 14"/>
          <p:cNvSpPr>
            <a:spLocks noChangeArrowheads="1"/>
          </p:cNvSpPr>
          <p:nvPr/>
        </p:nvSpPr>
        <p:spPr bwMode="auto">
          <a:xfrm>
            <a:off x="1116013" y="3797300"/>
            <a:ext cx="772648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2000</a:t>
            </a:r>
          </a:p>
        </p:txBody>
      </p:sp>
      <p:sp>
        <p:nvSpPr>
          <p:cNvPr id="87055" name="Rectangle 15"/>
          <p:cNvSpPr>
            <a:spLocks noChangeArrowheads="1"/>
          </p:cNvSpPr>
          <p:nvPr/>
        </p:nvSpPr>
        <p:spPr bwMode="auto">
          <a:xfrm>
            <a:off x="4545013" y="5778500"/>
            <a:ext cx="772648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2200</a:t>
            </a:r>
          </a:p>
        </p:txBody>
      </p:sp>
      <p:sp>
        <p:nvSpPr>
          <p:cNvPr id="87056" name="Rectangle 16"/>
          <p:cNvSpPr>
            <a:spLocks noChangeArrowheads="1"/>
          </p:cNvSpPr>
          <p:nvPr/>
        </p:nvSpPr>
        <p:spPr bwMode="auto">
          <a:xfrm>
            <a:off x="1116013" y="2730500"/>
            <a:ext cx="772648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2200</a:t>
            </a:r>
          </a:p>
        </p:txBody>
      </p:sp>
      <p:sp>
        <p:nvSpPr>
          <p:cNvPr id="87057" name="Rectangle 17"/>
          <p:cNvSpPr>
            <a:spLocks noChangeArrowheads="1"/>
          </p:cNvSpPr>
          <p:nvPr/>
        </p:nvSpPr>
        <p:spPr bwMode="auto">
          <a:xfrm>
            <a:off x="1116013" y="1739900"/>
            <a:ext cx="772648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2400</a:t>
            </a:r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5535613" y="5778500"/>
            <a:ext cx="772648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2400</a:t>
            </a:r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6602413" y="3279775"/>
            <a:ext cx="913713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I = 50</a:t>
            </a:r>
          </a:p>
        </p:txBody>
      </p:sp>
      <p:sp>
        <p:nvSpPr>
          <p:cNvPr id="87060" name="Rectangle 20"/>
          <p:cNvSpPr>
            <a:spLocks noChangeArrowheads="1"/>
          </p:cNvSpPr>
          <p:nvPr/>
        </p:nvSpPr>
        <p:spPr bwMode="auto">
          <a:xfrm>
            <a:off x="6553200" y="3746500"/>
            <a:ext cx="1184621" cy="920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C=2150</a:t>
            </a:r>
          </a:p>
          <a:p>
            <a:r>
              <a:rPr lang="en-US" b="1"/>
              <a:t>Y= 2200</a:t>
            </a:r>
          </a:p>
          <a:p>
            <a:r>
              <a:rPr lang="en-US" b="1"/>
              <a:t>S = 50</a:t>
            </a:r>
          </a:p>
        </p:txBody>
      </p:sp>
      <p:sp>
        <p:nvSpPr>
          <p:cNvPr id="87061" name="Rectangle 21"/>
          <p:cNvSpPr>
            <a:spLocks noChangeArrowheads="1"/>
          </p:cNvSpPr>
          <p:nvPr/>
        </p:nvSpPr>
        <p:spPr bwMode="auto">
          <a:xfrm>
            <a:off x="6400800" y="5715000"/>
            <a:ext cx="2159246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Tổng thu nhập, Y</a:t>
            </a:r>
          </a:p>
        </p:txBody>
      </p:sp>
      <p:sp>
        <p:nvSpPr>
          <p:cNvPr id="87062" name="Rectangle 22"/>
          <p:cNvSpPr>
            <a:spLocks noChangeArrowheads="1"/>
          </p:cNvSpPr>
          <p:nvPr/>
        </p:nvSpPr>
        <p:spPr bwMode="auto">
          <a:xfrm>
            <a:off x="2286000" y="5346700"/>
            <a:ext cx="572274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>
                <a:solidFill>
                  <a:schemeClr val="bg2"/>
                </a:solidFill>
              </a:rPr>
              <a:t>45</a:t>
            </a:r>
            <a:r>
              <a:rPr lang="en-US" b="1" baseline="30000">
                <a:solidFill>
                  <a:schemeClr val="bg2"/>
                </a:solidFill>
              </a:rPr>
              <a:t>o</a:t>
            </a:r>
          </a:p>
        </p:txBody>
      </p:sp>
    </p:spTree>
  </p:cSld>
  <p:clrMapOvr>
    <a:masterClrMapping/>
  </p:clrMapOvr>
  <p:transition spd="med">
    <p:rand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772400" cy="685800"/>
          </a:xfrm>
          <a:noFill/>
          <a:ln/>
        </p:spPr>
        <p:txBody>
          <a:bodyPr/>
          <a:lstStyle/>
          <a:p>
            <a:pPr algn="ctr"/>
            <a:r>
              <a:rPr lang="en-US" sz="3600" b="1"/>
              <a:t>Điều chỉnh sự cân </a:t>
            </a:r>
            <a:r>
              <a:rPr lang="en-US" sz="3600" b="1"/>
              <a:t>bằng </a:t>
            </a:r>
            <a:r>
              <a:rPr lang="en-US" sz="3600" b="1" smtClean="0"/>
              <a:t>(C </a:t>
            </a:r>
            <a:r>
              <a:rPr lang="en-US" sz="3600" b="1"/>
              <a:t>&amp; </a:t>
            </a:r>
            <a:r>
              <a:rPr lang="en-US" sz="3600" b="1" smtClean="0"/>
              <a:t>S)</a:t>
            </a:r>
            <a:endParaRPr lang="en-US" sz="3600" b="1"/>
          </a:p>
        </p:txBody>
      </p:sp>
      <p:sp>
        <p:nvSpPr>
          <p:cNvPr id="89091" name="Line 3"/>
          <p:cNvSpPr>
            <a:spLocks noChangeShapeType="1"/>
          </p:cNvSpPr>
          <p:nvPr/>
        </p:nvSpPr>
        <p:spPr bwMode="auto">
          <a:xfrm>
            <a:off x="1860550" y="5905500"/>
            <a:ext cx="48625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092" name="Line 4"/>
          <p:cNvSpPr>
            <a:spLocks noChangeShapeType="1"/>
          </p:cNvSpPr>
          <p:nvPr/>
        </p:nvSpPr>
        <p:spPr bwMode="auto">
          <a:xfrm flipV="1">
            <a:off x="1858963" y="1497013"/>
            <a:ext cx="4568825" cy="44132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093" name="Line 5"/>
          <p:cNvSpPr>
            <a:spLocks noChangeShapeType="1"/>
          </p:cNvSpPr>
          <p:nvPr/>
        </p:nvSpPr>
        <p:spPr bwMode="auto">
          <a:xfrm flipV="1">
            <a:off x="1879600" y="2414588"/>
            <a:ext cx="4824413" cy="2765425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094" name="Line 6"/>
          <p:cNvSpPr>
            <a:spLocks noChangeShapeType="1"/>
          </p:cNvSpPr>
          <p:nvPr/>
        </p:nvSpPr>
        <p:spPr bwMode="auto">
          <a:xfrm flipV="1">
            <a:off x="5662613" y="3005138"/>
            <a:ext cx="0" cy="2906712"/>
          </a:xfrm>
          <a:prstGeom prst="line">
            <a:avLst/>
          </a:prstGeom>
          <a:noFill/>
          <a:ln w="25400">
            <a:solidFill>
              <a:srgbClr val="DC0081"/>
            </a:solidFill>
            <a:round/>
            <a:headEnd type="stealth" w="med" len="med"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095" name="Rectangle 7"/>
          <p:cNvSpPr>
            <a:spLocks noChangeArrowheads="1"/>
          </p:cNvSpPr>
          <p:nvPr/>
        </p:nvSpPr>
        <p:spPr bwMode="auto">
          <a:xfrm>
            <a:off x="5562600" y="3886200"/>
            <a:ext cx="2675413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Tiêu dùng=600+.75Y</a:t>
            </a:r>
          </a:p>
        </p:txBody>
      </p:sp>
      <p:sp>
        <p:nvSpPr>
          <p:cNvPr id="89096" name="Rectangle 8"/>
          <p:cNvSpPr>
            <a:spLocks noChangeArrowheads="1"/>
          </p:cNvSpPr>
          <p:nvPr/>
        </p:nvSpPr>
        <p:spPr bwMode="auto">
          <a:xfrm>
            <a:off x="762000" y="1295400"/>
            <a:ext cx="2500686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Tổng chi tiêu kế hoạch</a:t>
            </a:r>
          </a:p>
        </p:txBody>
      </p:sp>
      <p:sp>
        <p:nvSpPr>
          <p:cNvPr id="89097" name="Line 9"/>
          <p:cNvSpPr>
            <a:spLocks noChangeShapeType="1"/>
          </p:cNvSpPr>
          <p:nvPr/>
        </p:nvSpPr>
        <p:spPr bwMode="auto">
          <a:xfrm flipV="1">
            <a:off x="5662613" y="2243138"/>
            <a:ext cx="0" cy="7731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098" name="Rectangle 10"/>
          <p:cNvSpPr>
            <a:spLocks noChangeArrowheads="1"/>
          </p:cNvSpPr>
          <p:nvPr/>
        </p:nvSpPr>
        <p:spPr bwMode="auto">
          <a:xfrm>
            <a:off x="5715000" y="2057400"/>
            <a:ext cx="2904642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Tiết kiệm= -600 + .25Y</a:t>
            </a:r>
          </a:p>
        </p:txBody>
      </p:sp>
      <p:sp>
        <p:nvSpPr>
          <p:cNvPr id="89099" name="Rectangle 11"/>
          <p:cNvSpPr>
            <a:spLocks noChangeArrowheads="1"/>
          </p:cNvSpPr>
          <p:nvPr/>
        </p:nvSpPr>
        <p:spPr bwMode="auto">
          <a:xfrm>
            <a:off x="1222375" y="4940300"/>
            <a:ext cx="625172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600</a:t>
            </a:r>
          </a:p>
        </p:txBody>
      </p:sp>
      <p:sp>
        <p:nvSpPr>
          <p:cNvPr id="89100" name="Rectangle 12"/>
          <p:cNvSpPr>
            <a:spLocks noChangeArrowheads="1"/>
          </p:cNvSpPr>
          <p:nvPr/>
        </p:nvSpPr>
        <p:spPr bwMode="auto">
          <a:xfrm>
            <a:off x="6324600" y="5486400"/>
            <a:ext cx="1955601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Tổng thu nhập, Y</a:t>
            </a:r>
          </a:p>
        </p:txBody>
      </p:sp>
      <p:sp>
        <p:nvSpPr>
          <p:cNvPr id="89101" name="Line 13"/>
          <p:cNvSpPr>
            <a:spLocks noChangeShapeType="1"/>
          </p:cNvSpPr>
          <p:nvPr/>
        </p:nvSpPr>
        <p:spPr bwMode="auto">
          <a:xfrm flipV="1">
            <a:off x="1905000" y="2058988"/>
            <a:ext cx="0" cy="3808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102" name="Rectangle 14"/>
          <p:cNvSpPr>
            <a:spLocks noChangeArrowheads="1"/>
          </p:cNvSpPr>
          <p:nvPr/>
        </p:nvSpPr>
        <p:spPr bwMode="auto">
          <a:xfrm>
            <a:off x="2286000" y="5486400"/>
            <a:ext cx="572274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>
                <a:solidFill>
                  <a:schemeClr val="bg2"/>
                </a:solidFill>
              </a:rPr>
              <a:t>45</a:t>
            </a:r>
            <a:r>
              <a:rPr lang="en-US" b="1" baseline="30000">
                <a:solidFill>
                  <a:schemeClr val="bg2"/>
                </a:solidFill>
              </a:rPr>
              <a:t>o</a:t>
            </a:r>
          </a:p>
        </p:txBody>
      </p:sp>
    </p:spTree>
  </p:cSld>
  <p:clrMapOvr>
    <a:masterClrMapping/>
  </p:clrMapOvr>
  <p:transition spd="med">
    <p:rand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610600" cy="838200"/>
          </a:xfrm>
          <a:noFill/>
          <a:ln/>
        </p:spPr>
        <p:txBody>
          <a:bodyPr/>
          <a:lstStyle/>
          <a:p>
            <a:pPr algn="ctr"/>
            <a:r>
              <a:rPr lang="en-US" sz="3200"/>
              <a:t>Điều chỉnh sự cân bằng </a:t>
            </a:r>
            <a:br>
              <a:rPr lang="en-US" sz="3200"/>
            </a:br>
            <a:r>
              <a:rPr lang="en-US" sz="3200"/>
              <a:t>AE &lt; Y và S &gt; I</a:t>
            </a:r>
          </a:p>
        </p:txBody>
      </p:sp>
      <p:sp>
        <p:nvSpPr>
          <p:cNvPr id="91139" name="Line 3"/>
          <p:cNvSpPr>
            <a:spLocks noChangeShapeType="1"/>
          </p:cNvSpPr>
          <p:nvPr/>
        </p:nvSpPr>
        <p:spPr bwMode="auto">
          <a:xfrm>
            <a:off x="1649413" y="5703887"/>
            <a:ext cx="48625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140" name="Line 4"/>
          <p:cNvSpPr>
            <a:spLocks noChangeShapeType="1"/>
          </p:cNvSpPr>
          <p:nvPr/>
        </p:nvSpPr>
        <p:spPr bwMode="auto">
          <a:xfrm flipV="1">
            <a:off x="1647825" y="1295400"/>
            <a:ext cx="4568825" cy="44132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141" name="Line 5"/>
          <p:cNvSpPr>
            <a:spLocks noChangeShapeType="1"/>
          </p:cNvSpPr>
          <p:nvPr/>
        </p:nvSpPr>
        <p:spPr bwMode="auto">
          <a:xfrm flipV="1">
            <a:off x="1668463" y="2212975"/>
            <a:ext cx="4824412" cy="2765425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142" name="Line 6"/>
          <p:cNvSpPr>
            <a:spLocks noChangeShapeType="1"/>
          </p:cNvSpPr>
          <p:nvPr/>
        </p:nvSpPr>
        <p:spPr bwMode="auto">
          <a:xfrm flipV="1">
            <a:off x="1668463" y="1744662"/>
            <a:ext cx="4824412" cy="2765425"/>
          </a:xfrm>
          <a:prstGeom prst="line">
            <a:avLst/>
          </a:prstGeom>
          <a:noFill/>
          <a:ln w="50800">
            <a:solidFill>
              <a:srgbClr val="EAEC5E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143" name="Line 7"/>
          <p:cNvSpPr>
            <a:spLocks noChangeShapeType="1"/>
          </p:cNvSpPr>
          <p:nvPr/>
        </p:nvSpPr>
        <p:spPr bwMode="auto">
          <a:xfrm flipV="1">
            <a:off x="5451475" y="2803525"/>
            <a:ext cx="0" cy="2906712"/>
          </a:xfrm>
          <a:prstGeom prst="line">
            <a:avLst/>
          </a:prstGeom>
          <a:noFill/>
          <a:ln w="12700">
            <a:solidFill>
              <a:srgbClr val="DC0081"/>
            </a:solidFill>
            <a:round/>
            <a:headEnd type="stealth" w="med" len="med"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144" name="Line 8"/>
          <p:cNvSpPr>
            <a:spLocks noChangeShapeType="1"/>
          </p:cNvSpPr>
          <p:nvPr/>
        </p:nvSpPr>
        <p:spPr bwMode="auto">
          <a:xfrm flipV="1">
            <a:off x="6061075" y="2041525"/>
            <a:ext cx="0" cy="468312"/>
          </a:xfrm>
          <a:prstGeom prst="line">
            <a:avLst/>
          </a:prstGeom>
          <a:noFill/>
          <a:ln w="25400">
            <a:solidFill>
              <a:srgbClr val="F95AB7"/>
            </a:solidFill>
            <a:round/>
            <a:headEnd type="stealth" w="med" len="med"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145" name="Rectangle 9"/>
          <p:cNvSpPr>
            <a:spLocks noChangeArrowheads="1"/>
          </p:cNvSpPr>
          <p:nvPr/>
        </p:nvSpPr>
        <p:spPr bwMode="auto">
          <a:xfrm>
            <a:off x="5430838" y="3930650"/>
            <a:ext cx="2916237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Tiêu dùng=600+.75Y</a:t>
            </a:r>
          </a:p>
        </p:txBody>
      </p:sp>
      <p:sp useBgFill="1">
        <p:nvSpPr>
          <p:cNvPr id="91146" name="Rectangle 10"/>
          <p:cNvSpPr>
            <a:spLocks noChangeArrowheads="1"/>
          </p:cNvSpPr>
          <p:nvPr/>
        </p:nvSpPr>
        <p:spPr bwMode="auto">
          <a:xfrm>
            <a:off x="6192838" y="1949450"/>
            <a:ext cx="1714500" cy="4540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Đầu tư=$50</a:t>
            </a:r>
          </a:p>
        </p:txBody>
      </p:sp>
      <p:sp>
        <p:nvSpPr>
          <p:cNvPr id="91147" name="Rectangle 11"/>
          <p:cNvSpPr>
            <a:spLocks noChangeArrowheads="1"/>
          </p:cNvSpPr>
          <p:nvPr/>
        </p:nvSpPr>
        <p:spPr bwMode="auto">
          <a:xfrm>
            <a:off x="609600" y="1411287"/>
            <a:ext cx="10477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000" b="1"/>
              <a:t>Chi tiêu</a:t>
            </a:r>
          </a:p>
        </p:txBody>
      </p:sp>
      <p:sp>
        <p:nvSpPr>
          <p:cNvPr id="91148" name="Line 12"/>
          <p:cNvSpPr>
            <a:spLocks noChangeShapeType="1"/>
          </p:cNvSpPr>
          <p:nvPr/>
        </p:nvSpPr>
        <p:spPr bwMode="auto">
          <a:xfrm flipV="1">
            <a:off x="5451475" y="2041525"/>
            <a:ext cx="0" cy="773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149" name="Arc 13"/>
          <p:cNvSpPr>
            <a:spLocks/>
          </p:cNvSpPr>
          <p:nvPr/>
        </p:nvSpPr>
        <p:spPr bwMode="auto">
          <a:xfrm>
            <a:off x="5527675" y="2436812"/>
            <a:ext cx="679450" cy="7556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150" name="Rectangle 14"/>
          <p:cNvSpPr>
            <a:spLocks noChangeArrowheads="1"/>
          </p:cNvSpPr>
          <p:nvPr/>
        </p:nvSpPr>
        <p:spPr bwMode="auto">
          <a:xfrm>
            <a:off x="5964238" y="3236912"/>
            <a:ext cx="1114425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 b="1"/>
              <a:t>Tiết kiệm</a:t>
            </a:r>
          </a:p>
        </p:txBody>
      </p:sp>
      <p:sp>
        <p:nvSpPr>
          <p:cNvPr id="91151" name="Rectangle 15"/>
          <p:cNvSpPr>
            <a:spLocks noChangeArrowheads="1"/>
          </p:cNvSpPr>
          <p:nvPr/>
        </p:nvSpPr>
        <p:spPr bwMode="auto">
          <a:xfrm>
            <a:off x="1011238" y="4738687"/>
            <a:ext cx="561975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000" b="1"/>
              <a:t>600</a:t>
            </a:r>
          </a:p>
        </p:txBody>
      </p:sp>
      <p:sp>
        <p:nvSpPr>
          <p:cNvPr id="91152" name="Rectangle 16"/>
          <p:cNvSpPr>
            <a:spLocks noChangeArrowheads="1"/>
          </p:cNvSpPr>
          <p:nvPr/>
        </p:nvSpPr>
        <p:spPr bwMode="auto">
          <a:xfrm>
            <a:off x="1011238" y="4281487"/>
            <a:ext cx="561975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000" b="1"/>
              <a:t>650</a:t>
            </a:r>
          </a:p>
        </p:txBody>
      </p:sp>
      <p:sp>
        <p:nvSpPr>
          <p:cNvPr id="91153" name="Rectangle 17"/>
          <p:cNvSpPr>
            <a:spLocks noChangeArrowheads="1"/>
          </p:cNvSpPr>
          <p:nvPr/>
        </p:nvSpPr>
        <p:spPr bwMode="auto">
          <a:xfrm>
            <a:off x="6477000" y="1487487"/>
            <a:ext cx="15954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AE = C + I</a:t>
            </a:r>
          </a:p>
        </p:txBody>
      </p:sp>
      <p:sp>
        <p:nvSpPr>
          <p:cNvPr id="91154" name="Rectangle 18"/>
          <p:cNvSpPr>
            <a:spLocks noChangeArrowheads="1"/>
          </p:cNvSpPr>
          <p:nvPr/>
        </p:nvSpPr>
        <p:spPr bwMode="auto">
          <a:xfrm>
            <a:off x="6172200" y="5678487"/>
            <a:ext cx="2377255" cy="397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000" b="1" smtClean="0"/>
              <a:t>Tổng thu nhập, </a:t>
            </a:r>
            <a:r>
              <a:rPr lang="en-US" sz="2000" b="1"/>
              <a:t>Y</a:t>
            </a:r>
          </a:p>
        </p:txBody>
      </p:sp>
      <p:sp>
        <p:nvSpPr>
          <p:cNvPr id="91155" name="Line 19"/>
          <p:cNvSpPr>
            <a:spLocks noChangeShapeType="1"/>
          </p:cNvSpPr>
          <p:nvPr/>
        </p:nvSpPr>
        <p:spPr bwMode="auto">
          <a:xfrm flipV="1">
            <a:off x="1676400" y="1793875"/>
            <a:ext cx="0" cy="38846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156" name="Rectangle 20"/>
          <p:cNvSpPr>
            <a:spLocks noChangeArrowheads="1"/>
          </p:cNvSpPr>
          <p:nvPr/>
        </p:nvSpPr>
        <p:spPr bwMode="auto">
          <a:xfrm>
            <a:off x="1981200" y="5297487"/>
            <a:ext cx="485775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 b="1">
                <a:solidFill>
                  <a:schemeClr val="bg2"/>
                </a:solidFill>
              </a:rPr>
              <a:t>45</a:t>
            </a:r>
            <a:r>
              <a:rPr lang="en-US" sz="1800" b="1" baseline="30000">
                <a:solidFill>
                  <a:schemeClr val="bg2"/>
                </a:solidFill>
              </a:rPr>
              <a:t>o</a:t>
            </a:r>
          </a:p>
        </p:txBody>
      </p:sp>
    </p:spTree>
  </p:cSld>
  <p:clrMapOvr>
    <a:masterClrMapping/>
  </p:clrMapOvr>
  <p:transition spd="med">
    <p:rand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610600" cy="838200"/>
          </a:xfrm>
          <a:noFill/>
          <a:ln/>
        </p:spPr>
        <p:txBody>
          <a:bodyPr/>
          <a:lstStyle/>
          <a:p>
            <a:pPr algn="ctr"/>
            <a:r>
              <a:rPr lang="en-US" sz="3600" b="1"/>
              <a:t>Điều chỉnh sự cân bằng </a:t>
            </a:r>
            <a:br>
              <a:rPr lang="en-US" sz="3600" b="1"/>
            </a:br>
            <a:r>
              <a:rPr lang="en-US" sz="3600" b="1"/>
              <a:t>AE &lt; Y</a:t>
            </a:r>
          </a:p>
        </p:txBody>
      </p:sp>
      <p:sp>
        <p:nvSpPr>
          <p:cNvPr id="93187" name="Line 3"/>
          <p:cNvSpPr>
            <a:spLocks noChangeShapeType="1"/>
          </p:cNvSpPr>
          <p:nvPr/>
        </p:nvSpPr>
        <p:spPr bwMode="auto">
          <a:xfrm>
            <a:off x="1552575" y="6081713"/>
            <a:ext cx="48625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188" name="Line 4"/>
          <p:cNvSpPr>
            <a:spLocks noChangeShapeType="1"/>
          </p:cNvSpPr>
          <p:nvPr/>
        </p:nvSpPr>
        <p:spPr bwMode="auto">
          <a:xfrm flipV="1">
            <a:off x="1550988" y="1673225"/>
            <a:ext cx="4568825" cy="44132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189" name="Line 5"/>
          <p:cNvSpPr>
            <a:spLocks noChangeShapeType="1"/>
          </p:cNvSpPr>
          <p:nvPr/>
        </p:nvSpPr>
        <p:spPr bwMode="auto">
          <a:xfrm flipV="1">
            <a:off x="1571625" y="2590800"/>
            <a:ext cx="4824413" cy="2765425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190" name="Line 6"/>
          <p:cNvSpPr>
            <a:spLocks noChangeShapeType="1"/>
          </p:cNvSpPr>
          <p:nvPr/>
        </p:nvSpPr>
        <p:spPr bwMode="auto">
          <a:xfrm flipV="1">
            <a:off x="1571625" y="2122488"/>
            <a:ext cx="4824413" cy="2765425"/>
          </a:xfrm>
          <a:prstGeom prst="line">
            <a:avLst/>
          </a:prstGeom>
          <a:noFill/>
          <a:ln w="50800">
            <a:solidFill>
              <a:srgbClr val="EAEC5E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191" name="Line 7"/>
          <p:cNvSpPr>
            <a:spLocks noChangeShapeType="1"/>
          </p:cNvSpPr>
          <p:nvPr/>
        </p:nvSpPr>
        <p:spPr bwMode="auto">
          <a:xfrm flipV="1">
            <a:off x="5354638" y="3181350"/>
            <a:ext cx="0" cy="2906713"/>
          </a:xfrm>
          <a:prstGeom prst="line">
            <a:avLst/>
          </a:prstGeom>
          <a:noFill/>
          <a:ln w="12700">
            <a:solidFill>
              <a:srgbClr val="DC0081"/>
            </a:solidFill>
            <a:round/>
            <a:headEnd type="stealth" w="med" len="med"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192" name="Rectangle 8"/>
          <p:cNvSpPr>
            <a:spLocks noChangeArrowheads="1"/>
          </p:cNvSpPr>
          <p:nvPr/>
        </p:nvSpPr>
        <p:spPr bwMode="auto">
          <a:xfrm>
            <a:off x="990600" y="2057400"/>
            <a:ext cx="10477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000" b="1"/>
              <a:t>Chi tiêu</a:t>
            </a:r>
          </a:p>
        </p:txBody>
      </p:sp>
      <p:sp>
        <p:nvSpPr>
          <p:cNvPr id="93193" name="Line 9"/>
          <p:cNvSpPr>
            <a:spLocks noChangeShapeType="1"/>
          </p:cNvSpPr>
          <p:nvPr/>
        </p:nvSpPr>
        <p:spPr bwMode="auto">
          <a:xfrm flipV="1">
            <a:off x="5354638" y="2419350"/>
            <a:ext cx="0" cy="7731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194" name="Rectangle 10"/>
          <p:cNvSpPr>
            <a:spLocks noChangeArrowheads="1"/>
          </p:cNvSpPr>
          <p:nvPr/>
        </p:nvSpPr>
        <p:spPr bwMode="auto">
          <a:xfrm>
            <a:off x="914400" y="5116513"/>
            <a:ext cx="561975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000" b="1"/>
              <a:t>600</a:t>
            </a:r>
          </a:p>
        </p:txBody>
      </p:sp>
      <p:sp>
        <p:nvSpPr>
          <p:cNvPr id="93195" name="Rectangle 11"/>
          <p:cNvSpPr>
            <a:spLocks noChangeArrowheads="1"/>
          </p:cNvSpPr>
          <p:nvPr/>
        </p:nvSpPr>
        <p:spPr bwMode="auto">
          <a:xfrm>
            <a:off x="914400" y="4659313"/>
            <a:ext cx="561975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000" b="1"/>
              <a:t>650</a:t>
            </a:r>
          </a:p>
        </p:txBody>
      </p:sp>
      <p:sp>
        <p:nvSpPr>
          <p:cNvPr id="93196" name="Rectangle 12"/>
          <p:cNvSpPr>
            <a:spLocks noChangeArrowheads="1"/>
          </p:cNvSpPr>
          <p:nvPr/>
        </p:nvSpPr>
        <p:spPr bwMode="auto">
          <a:xfrm>
            <a:off x="6477000" y="1828800"/>
            <a:ext cx="15954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AE = C + I</a:t>
            </a:r>
          </a:p>
        </p:txBody>
      </p:sp>
      <p:sp>
        <p:nvSpPr>
          <p:cNvPr id="93197" name="Arc 13"/>
          <p:cNvSpPr>
            <a:spLocks/>
          </p:cNvSpPr>
          <p:nvPr/>
        </p:nvSpPr>
        <p:spPr bwMode="auto">
          <a:xfrm>
            <a:off x="5430838" y="2738438"/>
            <a:ext cx="1136650" cy="12128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198" name="Rectangle 14"/>
          <p:cNvSpPr>
            <a:spLocks noChangeArrowheads="1"/>
          </p:cNvSpPr>
          <p:nvPr/>
        </p:nvSpPr>
        <p:spPr bwMode="auto">
          <a:xfrm>
            <a:off x="5562600" y="4079875"/>
            <a:ext cx="2511425" cy="118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Tồn kho thực</a:t>
            </a:r>
          </a:p>
          <a:p>
            <a:r>
              <a:rPr lang="en-US" b="1"/>
              <a:t>	</a:t>
            </a:r>
            <a:r>
              <a:rPr lang="en-US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lớn hơn</a:t>
            </a:r>
            <a:endParaRPr lang="en-US" b="1">
              <a:solidFill>
                <a:schemeClr val="folHlink"/>
              </a:solidFill>
            </a:endParaRPr>
          </a:p>
          <a:p>
            <a:r>
              <a:rPr lang="en-US" b="1"/>
              <a:t>Tồn kho kế hoạch</a:t>
            </a:r>
          </a:p>
        </p:txBody>
      </p:sp>
      <p:sp>
        <p:nvSpPr>
          <p:cNvPr id="93199" name="Rectangle 15"/>
          <p:cNvSpPr>
            <a:spLocks noChangeArrowheads="1"/>
          </p:cNvSpPr>
          <p:nvPr/>
        </p:nvSpPr>
        <p:spPr bwMode="auto">
          <a:xfrm>
            <a:off x="4953000" y="6137275"/>
            <a:ext cx="94297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$3000</a:t>
            </a:r>
          </a:p>
        </p:txBody>
      </p:sp>
      <p:sp>
        <p:nvSpPr>
          <p:cNvPr id="93200" name="Rectangle 16"/>
          <p:cNvSpPr>
            <a:spLocks noChangeArrowheads="1"/>
          </p:cNvSpPr>
          <p:nvPr/>
        </p:nvSpPr>
        <p:spPr bwMode="auto">
          <a:xfrm>
            <a:off x="6172200" y="6096000"/>
            <a:ext cx="21018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000" b="1"/>
              <a:t>Tổng thu nhập, Y</a:t>
            </a:r>
          </a:p>
        </p:txBody>
      </p:sp>
      <p:sp>
        <p:nvSpPr>
          <p:cNvPr id="93201" name="Line 17"/>
          <p:cNvSpPr>
            <a:spLocks noChangeShapeType="1"/>
          </p:cNvSpPr>
          <p:nvPr/>
        </p:nvSpPr>
        <p:spPr bwMode="auto">
          <a:xfrm flipV="1">
            <a:off x="1600200" y="2363788"/>
            <a:ext cx="0" cy="3732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202" name="Rectangle 18"/>
          <p:cNvSpPr>
            <a:spLocks noChangeArrowheads="1"/>
          </p:cNvSpPr>
          <p:nvPr/>
        </p:nvSpPr>
        <p:spPr bwMode="auto">
          <a:xfrm>
            <a:off x="2057400" y="5638800"/>
            <a:ext cx="485775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 b="1">
                <a:solidFill>
                  <a:schemeClr val="bg2"/>
                </a:solidFill>
              </a:rPr>
              <a:t>45</a:t>
            </a:r>
            <a:r>
              <a:rPr lang="en-US" sz="1800" b="1" baseline="30000">
                <a:solidFill>
                  <a:schemeClr val="bg2"/>
                </a:solidFill>
              </a:rPr>
              <a:t>o</a:t>
            </a:r>
          </a:p>
        </p:txBody>
      </p:sp>
    </p:spTree>
  </p:cSld>
  <p:clrMapOvr>
    <a:masterClrMapping/>
  </p:clrMapOvr>
  <p:transition spd="med">
    <p:rand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Khi AE &lt; Y, sản lượng là quá cao...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 algn="l">
              <a:buSzPct val="90000"/>
              <a:buFont typeface="Monotype Sorts" pitchFamily="2" charset="2"/>
              <a:buChar char="4"/>
            </a:pPr>
            <a:r>
              <a:rPr lang="en-US" b="1" i="1"/>
              <a:t>Các hãng sản xuất nhiều hơn người tiêu dùng và các hãng cần</a:t>
            </a:r>
          </a:p>
          <a:p>
            <a:pPr algn="l">
              <a:buSzPct val="90000"/>
              <a:buFont typeface="Monotype Sorts" pitchFamily="2" charset="2"/>
              <a:buChar char="4"/>
            </a:pPr>
            <a:r>
              <a:rPr lang="en-US" b="1" i="1"/>
              <a:t>Tồn kho tích tụ</a:t>
            </a:r>
          </a:p>
          <a:p>
            <a:pPr algn="l">
              <a:buSzPct val="90000"/>
              <a:buFont typeface="Monotype Sorts" pitchFamily="2" charset="2"/>
              <a:buChar char="4"/>
            </a:pPr>
            <a:r>
              <a:rPr lang="en-US" b="1" i="1"/>
              <a:t>Tồn kho thực lớn hơn tồn kho kế hoạch</a:t>
            </a:r>
          </a:p>
          <a:p>
            <a:pPr algn="l">
              <a:buSzPct val="90000"/>
              <a:buFont typeface="Monotype Sorts" pitchFamily="2" charset="2"/>
              <a:buChar char="4"/>
            </a:pPr>
            <a:r>
              <a:rPr lang="en-US" b="1" i="1"/>
              <a:t> Các hãng sẽ cắt giảm sản xuất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Điều chỉnh sự cân bằng </a:t>
            </a:r>
            <a:b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AE &gt; Y</a:t>
            </a:r>
          </a:p>
        </p:txBody>
      </p:sp>
      <p:sp>
        <p:nvSpPr>
          <p:cNvPr id="97283" name="Line 3"/>
          <p:cNvSpPr>
            <a:spLocks noChangeShapeType="1"/>
          </p:cNvSpPr>
          <p:nvPr/>
        </p:nvSpPr>
        <p:spPr bwMode="auto">
          <a:xfrm>
            <a:off x="1939925" y="1176338"/>
            <a:ext cx="0" cy="4481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284" name="Line 4"/>
          <p:cNvSpPr>
            <a:spLocks noChangeShapeType="1"/>
          </p:cNvSpPr>
          <p:nvPr/>
        </p:nvSpPr>
        <p:spPr bwMode="auto">
          <a:xfrm>
            <a:off x="1947863" y="5664200"/>
            <a:ext cx="48625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285" name="Line 5"/>
          <p:cNvSpPr>
            <a:spLocks noChangeShapeType="1"/>
          </p:cNvSpPr>
          <p:nvPr/>
        </p:nvSpPr>
        <p:spPr bwMode="auto">
          <a:xfrm flipV="1">
            <a:off x="1946275" y="1255713"/>
            <a:ext cx="4568825" cy="44132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286" name="Line 6"/>
          <p:cNvSpPr>
            <a:spLocks noChangeShapeType="1"/>
          </p:cNvSpPr>
          <p:nvPr/>
        </p:nvSpPr>
        <p:spPr bwMode="auto">
          <a:xfrm flipV="1">
            <a:off x="1966913" y="2173288"/>
            <a:ext cx="4824412" cy="2765425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287" name="Line 7"/>
          <p:cNvSpPr>
            <a:spLocks noChangeShapeType="1"/>
          </p:cNvSpPr>
          <p:nvPr/>
        </p:nvSpPr>
        <p:spPr bwMode="auto">
          <a:xfrm flipV="1">
            <a:off x="1966913" y="1704975"/>
            <a:ext cx="4824412" cy="2765425"/>
          </a:xfrm>
          <a:prstGeom prst="line">
            <a:avLst/>
          </a:prstGeom>
          <a:noFill/>
          <a:ln w="50800">
            <a:solidFill>
              <a:srgbClr val="EAEC5E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288" name="Line 8"/>
          <p:cNvSpPr>
            <a:spLocks noChangeShapeType="1"/>
          </p:cNvSpPr>
          <p:nvPr/>
        </p:nvSpPr>
        <p:spPr bwMode="auto">
          <a:xfrm flipV="1">
            <a:off x="2625725" y="4516438"/>
            <a:ext cx="0" cy="1154112"/>
          </a:xfrm>
          <a:prstGeom prst="line">
            <a:avLst/>
          </a:prstGeom>
          <a:noFill/>
          <a:ln w="12700">
            <a:solidFill>
              <a:srgbClr val="DC008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289" name="Rectangle 9"/>
          <p:cNvSpPr>
            <a:spLocks noChangeArrowheads="1"/>
          </p:cNvSpPr>
          <p:nvPr/>
        </p:nvSpPr>
        <p:spPr bwMode="auto">
          <a:xfrm>
            <a:off x="762000" y="914400"/>
            <a:ext cx="10477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000" b="1"/>
              <a:t>Chi tiêu</a:t>
            </a:r>
          </a:p>
        </p:txBody>
      </p:sp>
      <p:sp>
        <p:nvSpPr>
          <p:cNvPr id="97290" name="Arc 10"/>
          <p:cNvSpPr>
            <a:spLocks/>
          </p:cNvSpPr>
          <p:nvPr/>
        </p:nvSpPr>
        <p:spPr bwMode="auto">
          <a:xfrm>
            <a:off x="2701925" y="4225925"/>
            <a:ext cx="679450" cy="7556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291" name="Rectangle 11"/>
          <p:cNvSpPr>
            <a:spLocks noChangeArrowheads="1"/>
          </p:cNvSpPr>
          <p:nvPr/>
        </p:nvSpPr>
        <p:spPr bwMode="auto">
          <a:xfrm>
            <a:off x="1309688" y="4699000"/>
            <a:ext cx="561975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000" b="1"/>
              <a:t>600</a:t>
            </a:r>
          </a:p>
        </p:txBody>
      </p:sp>
      <p:sp>
        <p:nvSpPr>
          <p:cNvPr id="97292" name="Rectangle 12"/>
          <p:cNvSpPr>
            <a:spLocks noChangeArrowheads="1"/>
          </p:cNvSpPr>
          <p:nvPr/>
        </p:nvSpPr>
        <p:spPr bwMode="auto">
          <a:xfrm>
            <a:off x="1309688" y="4241800"/>
            <a:ext cx="561975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000" b="1"/>
              <a:t>650</a:t>
            </a:r>
          </a:p>
        </p:txBody>
      </p:sp>
      <p:sp>
        <p:nvSpPr>
          <p:cNvPr id="97293" name="Rectangle 13"/>
          <p:cNvSpPr>
            <a:spLocks noChangeArrowheads="1"/>
          </p:cNvSpPr>
          <p:nvPr/>
        </p:nvSpPr>
        <p:spPr bwMode="auto">
          <a:xfrm>
            <a:off x="7024688" y="1376363"/>
            <a:ext cx="1595437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AE = C + I</a:t>
            </a:r>
          </a:p>
        </p:txBody>
      </p:sp>
      <p:sp>
        <p:nvSpPr>
          <p:cNvPr id="97294" name="Rectangle 14"/>
          <p:cNvSpPr>
            <a:spLocks noChangeArrowheads="1"/>
          </p:cNvSpPr>
          <p:nvPr/>
        </p:nvSpPr>
        <p:spPr bwMode="auto">
          <a:xfrm>
            <a:off x="3062288" y="5156200"/>
            <a:ext cx="4270375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000" b="1"/>
              <a:t>Tồn kho thực ít hơn tồn kho kế hoạch</a:t>
            </a:r>
          </a:p>
        </p:txBody>
      </p:sp>
      <p:sp>
        <p:nvSpPr>
          <p:cNvPr id="97295" name="Rectangle 15"/>
          <p:cNvSpPr>
            <a:spLocks noChangeArrowheads="1"/>
          </p:cNvSpPr>
          <p:nvPr/>
        </p:nvSpPr>
        <p:spPr bwMode="auto">
          <a:xfrm>
            <a:off x="2286000" y="5562600"/>
            <a:ext cx="79057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$800</a:t>
            </a:r>
          </a:p>
        </p:txBody>
      </p:sp>
      <p:sp>
        <p:nvSpPr>
          <p:cNvPr id="97296" name="Rectangle 16"/>
          <p:cNvSpPr>
            <a:spLocks noChangeArrowheads="1"/>
          </p:cNvSpPr>
          <p:nvPr/>
        </p:nvSpPr>
        <p:spPr bwMode="auto">
          <a:xfrm>
            <a:off x="6400800" y="5702300"/>
            <a:ext cx="21018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000" b="1"/>
              <a:t>Tổng thu nhập, Y</a:t>
            </a:r>
          </a:p>
        </p:txBody>
      </p:sp>
      <p:sp>
        <p:nvSpPr>
          <p:cNvPr id="97297" name="Line 17"/>
          <p:cNvSpPr>
            <a:spLocks noChangeShapeType="1"/>
          </p:cNvSpPr>
          <p:nvPr/>
        </p:nvSpPr>
        <p:spPr bwMode="auto">
          <a:xfrm flipV="1">
            <a:off x="2667000" y="4040188"/>
            <a:ext cx="0" cy="5318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rand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sz="4000" b="1">
                <a:effectLst>
                  <a:outerShdw blurRad="38100" dist="38100" dir="2700000" algn="tl">
                    <a:srgbClr val="000000"/>
                  </a:outerShdw>
                </a:effectLst>
              </a:rPr>
              <a:t>Khi AE &gt; Y, sản lượng quá thấp...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 algn="l">
              <a:buSzPct val="90000"/>
              <a:buFont typeface="Monotype Sorts" pitchFamily="2" charset="2"/>
              <a:buChar char="4"/>
            </a:pPr>
            <a:r>
              <a:rPr lang="en-US" b="1" i="1"/>
              <a:t>Các hãng sản xuất ít hơn người tiêu dùng và các hãng muốn mua</a:t>
            </a:r>
          </a:p>
          <a:p>
            <a:pPr algn="l">
              <a:buSzPct val="90000"/>
              <a:buFont typeface="Monotype Sorts" pitchFamily="2" charset="2"/>
              <a:buChar char="4"/>
            </a:pPr>
            <a:r>
              <a:rPr lang="en-US" b="1" i="1"/>
              <a:t>Tồn kho giảm</a:t>
            </a:r>
          </a:p>
          <a:p>
            <a:pPr algn="l">
              <a:buSzPct val="90000"/>
              <a:buFont typeface="Monotype Sorts" pitchFamily="2" charset="2"/>
              <a:buChar char="4"/>
            </a:pPr>
            <a:r>
              <a:rPr lang="en-US" b="1" i="1"/>
              <a:t>Tồn kho thực ít hơn tồn kho kế hoạch</a:t>
            </a:r>
          </a:p>
          <a:p>
            <a:pPr algn="l">
              <a:buSzPct val="90000"/>
              <a:buFont typeface="Monotype Sorts" pitchFamily="2" charset="2"/>
              <a:buChar char="4"/>
            </a:pPr>
            <a:r>
              <a:rPr lang="en-US" b="1" i="1"/>
              <a:t>Các hãng sẽ tăng sản xuất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 build="p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Điều chỉnh sự cân bằng </a:t>
            </a:r>
            <a:b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AE = Y</a:t>
            </a:r>
          </a:p>
        </p:txBody>
      </p:sp>
      <p:sp>
        <p:nvSpPr>
          <p:cNvPr id="101379" name="Line 3"/>
          <p:cNvSpPr>
            <a:spLocks noChangeShapeType="1"/>
          </p:cNvSpPr>
          <p:nvPr/>
        </p:nvSpPr>
        <p:spPr bwMode="auto">
          <a:xfrm>
            <a:off x="1973263" y="1022350"/>
            <a:ext cx="0" cy="4481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380" name="Line 4"/>
          <p:cNvSpPr>
            <a:spLocks noChangeShapeType="1"/>
          </p:cNvSpPr>
          <p:nvPr/>
        </p:nvSpPr>
        <p:spPr bwMode="auto">
          <a:xfrm>
            <a:off x="1981200" y="5510213"/>
            <a:ext cx="486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381" name="Line 5"/>
          <p:cNvSpPr>
            <a:spLocks noChangeShapeType="1"/>
          </p:cNvSpPr>
          <p:nvPr/>
        </p:nvSpPr>
        <p:spPr bwMode="auto">
          <a:xfrm flipV="1">
            <a:off x="1979613" y="1101725"/>
            <a:ext cx="4568825" cy="44132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382" name="Line 6"/>
          <p:cNvSpPr>
            <a:spLocks noChangeShapeType="1"/>
          </p:cNvSpPr>
          <p:nvPr/>
        </p:nvSpPr>
        <p:spPr bwMode="auto">
          <a:xfrm flipV="1">
            <a:off x="2000250" y="2019300"/>
            <a:ext cx="4824413" cy="2765425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383" name="Line 7"/>
          <p:cNvSpPr>
            <a:spLocks noChangeShapeType="1"/>
          </p:cNvSpPr>
          <p:nvPr/>
        </p:nvSpPr>
        <p:spPr bwMode="auto">
          <a:xfrm flipV="1">
            <a:off x="2000250" y="1550988"/>
            <a:ext cx="4824413" cy="2765425"/>
          </a:xfrm>
          <a:prstGeom prst="line">
            <a:avLst/>
          </a:prstGeom>
          <a:noFill/>
          <a:ln w="50800">
            <a:solidFill>
              <a:srgbClr val="EAEC5E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384" name="Line 8"/>
          <p:cNvSpPr>
            <a:spLocks noChangeShapeType="1"/>
          </p:cNvSpPr>
          <p:nvPr/>
        </p:nvSpPr>
        <p:spPr bwMode="auto">
          <a:xfrm flipV="1">
            <a:off x="5097463" y="2533650"/>
            <a:ext cx="0" cy="2982913"/>
          </a:xfrm>
          <a:prstGeom prst="line">
            <a:avLst/>
          </a:prstGeom>
          <a:noFill/>
          <a:ln w="12700">
            <a:solidFill>
              <a:srgbClr val="DC008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385" name="Rectangle 9"/>
          <p:cNvSpPr>
            <a:spLocks noChangeArrowheads="1"/>
          </p:cNvSpPr>
          <p:nvPr/>
        </p:nvSpPr>
        <p:spPr bwMode="auto">
          <a:xfrm>
            <a:off x="914400" y="762000"/>
            <a:ext cx="10477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000" b="1"/>
              <a:t>Chi tiêu</a:t>
            </a:r>
          </a:p>
        </p:txBody>
      </p:sp>
      <p:sp>
        <p:nvSpPr>
          <p:cNvPr id="101386" name="Arc 10"/>
          <p:cNvSpPr>
            <a:spLocks/>
          </p:cNvSpPr>
          <p:nvPr/>
        </p:nvSpPr>
        <p:spPr bwMode="auto">
          <a:xfrm>
            <a:off x="5181600" y="2744788"/>
            <a:ext cx="1212850" cy="8318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387" name="Rectangle 11"/>
          <p:cNvSpPr>
            <a:spLocks noChangeArrowheads="1"/>
          </p:cNvSpPr>
          <p:nvPr/>
        </p:nvSpPr>
        <p:spPr bwMode="auto">
          <a:xfrm>
            <a:off x="1343025" y="4545013"/>
            <a:ext cx="561975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000" b="1"/>
              <a:t>600</a:t>
            </a:r>
          </a:p>
        </p:txBody>
      </p:sp>
      <p:sp>
        <p:nvSpPr>
          <p:cNvPr id="101388" name="Rectangle 12"/>
          <p:cNvSpPr>
            <a:spLocks noChangeArrowheads="1"/>
          </p:cNvSpPr>
          <p:nvPr/>
        </p:nvSpPr>
        <p:spPr bwMode="auto">
          <a:xfrm>
            <a:off x="1343025" y="4087813"/>
            <a:ext cx="561975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000" b="1"/>
              <a:t>650</a:t>
            </a:r>
          </a:p>
        </p:txBody>
      </p:sp>
      <p:sp>
        <p:nvSpPr>
          <p:cNvPr id="101389" name="Rectangle 13"/>
          <p:cNvSpPr>
            <a:spLocks noChangeArrowheads="1"/>
          </p:cNvSpPr>
          <p:nvPr/>
        </p:nvSpPr>
        <p:spPr bwMode="auto">
          <a:xfrm>
            <a:off x="7058025" y="1222375"/>
            <a:ext cx="15954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AE = C + I</a:t>
            </a:r>
          </a:p>
        </p:txBody>
      </p:sp>
      <p:sp>
        <p:nvSpPr>
          <p:cNvPr id="101390" name="Rectangle 14"/>
          <p:cNvSpPr>
            <a:spLocks noChangeArrowheads="1"/>
          </p:cNvSpPr>
          <p:nvPr/>
        </p:nvSpPr>
        <p:spPr bwMode="auto">
          <a:xfrm>
            <a:off x="5686425" y="3600450"/>
            <a:ext cx="2890838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Tồn kho thực bằng </a:t>
            </a:r>
          </a:p>
          <a:p>
            <a:r>
              <a:rPr lang="en-US" b="1"/>
              <a:t>với tồn kho kế hoạch</a:t>
            </a:r>
          </a:p>
        </p:txBody>
      </p:sp>
      <p:sp>
        <p:nvSpPr>
          <p:cNvPr id="101391" name="Rectangle 15"/>
          <p:cNvSpPr>
            <a:spLocks noChangeArrowheads="1"/>
          </p:cNvSpPr>
          <p:nvPr/>
        </p:nvSpPr>
        <p:spPr bwMode="auto">
          <a:xfrm>
            <a:off x="4648200" y="5486400"/>
            <a:ext cx="94297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$2600</a:t>
            </a:r>
          </a:p>
        </p:txBody>
      </p:sp>
      <p:sp>
        <p:nvSpPr>
          <p:cNvPr id="101392" name="Rectangle 16"/>
          <p:cNvSpPr>
            <a:spLocks noChangeArrowheads="1"/>
          </p:cNvSpPr>
          <p:nvPr/>
        </p:nvSpPr>
        <p:spPr bwMode="auto">
          <a:xfrm>
            <a:off x="6248400" y="5486400"/>
            <a:ext cx="21018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000" b="1"/>
              <a:t>Tổng thu nhập, Y</a:t>
            </a:r>
          </a:p>
        </p:txBody>
      </p:sp>
    </p:spTree>
  </p:cSld>
  <p:clrMapOvr>
    <a:masterClrMapping/>
  </p:clrMapOvr>
  <p:transition spd="med">
    <p:rand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sz="4000" b="1">
                <a:effectLst>
                  <a:outerShdw blurRad="38100" dist="38100" dir="2700000" algn="tl">
                    <a:srgbClr val="000000"/>
                  </a:outerShdw>
                </a:effectLst>
              </a:rPr>
              <a:t>Khi AE = Y, có sự cân bằng..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 algn="l">
              <a:buSzPct val="90000"/>
              <a:buFont typeface="Monotype Sorts" pitchFamily="2" charset="2"/>
              <a:buChar char="4"/>
            </a:pPr>
            <a:r>
              <a:rPr lang="en-US" sz="3600" b="1" i="1"/>
              <a:t>Thu nhập cân bằng: mức thu nhập mà tại đó C+I = Y</a:t>
            </a:r>
          </a:p>
          <a:p>
            <a:pPr algn="l">
              <a:buSzPct val="90000"/>
              <a:buFont typeface="Monotype Sorts" pitchFamily="2" charset="2"/>
              <a:buChar char="4"/>
            </a:pPr>
            <a:r>
              <a:rPr lang="en-US" sz="3600" b="1" i="1"/>
              <a:t>Tồn kho kế hoạch = tồn kho thực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610600" cy="838200"/>
          </a:xfrm>
          <a:noFill/>
          <a:ln/>
        </p:spPr>
        <p:txBody>
          <a:bodyPr/>
          <a:lstStyle/>
          <a:p>
            <a:pPr algn="ctr"/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Thu nhập = tiêu dùng + tiết kiệm </a:t>
            </a:r>
            <a:b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Y = C + S</a:t>
            </a:r>
          </a:p>
        </p:txBody>
      </p:sp>
      <p:sp>
        <p:nvSpPr>
          <p:cNvPr id="13315" name="AutoShape 3"/>
          <p:cNvSpPr>
            <a:spLocks noChangeArrowheads="1"/>
          </p:cNvSpPr>
          <p:nvPr/>
        </p:nvSpPr>
        <p:spPr bwMode="auto">
          <a:xfrm>
            <a:off x="2679700" y="2146300"/>
            <a:ext cx="4013200" cy="3556000"/>
          </a:xfrm>
          <a:prstGeom prst="triangle">
            <a:avLst>
              <a:gd name="adj" fmla="val 49986"/>
            </a:avLst>
          </a:prstGeom>
          <a:solidFill>
            <a:schemeClr val="bg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6" name="AutoShape 4"/>
          <p:cNvSpPr>
            <a:spLocks noChangeArrowheads="1"/>
          </p:cNvSpPr>
          <p:nvPr/>
        </p:nvSpPr>
        <p:spPr bwMode="auto">
          <a:xfrm>
            <a:off x="4127500" y="2146300"/>
            <a:ext cx="1117600" cy="965200"/>
          </a:xfrm>
          <a:prstGeom prst="triangle">
            <a:avLst>
              <a:gd name="adj" fmla="val 49986"/>
            </a:avLst>
          </a:prstGeom>
          <a:solidFill>
            <a:schemeClr val="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 flipV="1">
            <a:off x="2514600" y="2122488"/>
            <a:ext cx="0" cy="3605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2576513" y="3414713"/>
            <a:ext cx="842962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Thu </a:t>
            </a:r>
          </a:p>
          <a:p>
            <a:r>
              <a:rPr lang="en-US" b="1"/>
              <a:t>nhập</a:t>
            </a: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6005513" y="4024313"/>
            <a:ext cx="15113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Tiêu dùng</a:t>
            </a: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5562600" y="2362200"/>
            <a:ext cx="142398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Tiết kiệm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animBg="1"/>
      <p:bldP spid="13316" grpId="0" animBg="1"/>
      <p:bldP spid="13317" grpId="0" animBg="1"/>
      <p:bldP spid="13318" grpId="0" autoUpdateAnimBg="0"/>
      <p:bldP spid="13319" grpId="0" autoUpdateAnimBg="0"/>
      <p:bldP spid="13320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Mô hình cân bằng chi tiêu đơn giản và số nhân</a:t>
            </a:r>
          </a:p>
        </p:txBody>
      </p:sp>
      <p:sp>
        <p:nvSpPr>
          <p:cNvPr id="105475" name="Rectangle 3"/>
          <p:cNvSpPr>
            <a:spLocks noChangeArrowheads="1"/>
          </p:cNvSpPr>
          <p:nvPr/>
        </p:nvSpPr>
        <p:spPr bwMode="auto">
          <a:xfrm>
            <a:off x="2971800" y="2286000"/>
            <a:ext cx="38862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buFont typeface="CommonBullets" charset="2"/>
              <a:buChar char="&gt;"/>
            </a:pPr>
            <a:r>
              <a:rPr lang="en-US" sz="3600" b="1"/>
              <a:t> C = 500 + 0.75*Y</a:t>
            </a:r>
          </a:p>
          <a:p>
            <a:pPr>
              <a:buFont typeface="CommonBullets" charset="2"/>
              <a:buChar char="&gt;"/>
            </a:pPr>
            <a:r>
              <a:rPr lang="en-US" sz="3600" b="1"/>
              <a:t> I = 50</a:t>
            </a:r>
          </a:p>
        </p:txBody>
      </p:sp>
      <p:sp>
        <p:nvSpPr>
          <p:cNvPr id="105476" name="Rectangle 4"/>
          <p:cNvSpPr>
            <a:spLocks noChangeArrowheads="1"/>
          </p:cNvSpPr>
          <p:nvPr/>
        </p:nvSpPr>
        <p:spPr bwMode="auto">
          <a:xfrm>
            <a:off x="2667000" y="3657600"/>
            <a:ext cx="3644900" cy="1968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hlink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77" name="Rectangle 5"/>
          <p:cNvSpPr>
            <a:spLocks noChangeArrowheads="1"/>
          </p:cNvSpPr>
          <p:nvPr/>
        </p:nvSpPr>
        <p:spPr bwMode="auto">
          <a:xfrm>
            <a:off x="2763838" y="3708400"/>
            <a:ext cx="3451225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sz="3600" b="1">
                <a:solidFill>
                  <a:srgbClr val="000066"/>
                </a:solidFill>
              </a:rPr>
              <a:t>Cân bằng:</a:t>
            </a:r>
          </a:p>
          <a:p>
            <a:pPr algn="ctr"/>
            <a:r>
              <a:rPr lang="en-US" sz="3600" b="1">
                <a:solidFill>
                  <a:srgbClr val="000066"/>
                </a:solidFill>
              </a:rPr>
              <a:t>C + I = Y</a:t>
            </a:r>
          </a:p>
          <a:p>
            <a:pPr algn="ctr"/>
            <a:r>
              <a:rPr lang="en-US" sz="3600" b="1">
                <a:solidFill>
                  <a:srgbClr val="000066"/>
                </a:solidFill>
              </a:rPr>
              <a:t>2200 = Y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54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5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autoUpdateAnimBg="0"/>
      <p:bldP spid="105476" grpId="0" animBg="1"/>
      <p:bldP spid="105477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Giả sử I tăng lên 60...</a:t>
            </a:r>
          </a:p>
        </p:txBody>
      </p:sp>
      <p:sp>
        <p:nvSpPr>
          <p:cNvPr id="107523" name="Rectangle 3"/>
          <p:cNvSpPr>
            <a:spLocks noChangeArrowheads="1"/>
          </p:cNvSpPr>
          <p:nvPr/>
        </p:nvSpPr>
        <p:spPr bwMode="auto">
          <a:xfrm>
            <a:off x="3429000" y="2466975"/>
            <a:ext cx="3840163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SzPct val="75000"/>
              <a:buFont typeface="Monotype Sorts" pitchFamily="2" charset="2"/>
              <a:buChar char="è"/>
            </a:pPr>
            <a:r>
              <a:rPr lang="en-US" sz="3600" b="1"/>
              <a:t>C = 500 + 0.75*Y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SzPct val="75000"/>
              <a:buFont typeface="Monotype Sorts" pitchFamily="2" charset="2"/>
              <a:buChar char="è"/>
            </a:pPr>
            <a:r>
              <a:rPr lang="en-US" sz="3600" b="1"/>
              <a:t>I = 60</a:t>
            </a:r>
          </a:p>
        </p:txBody>
      </p:sp>
      <p:sp>
        <p:nvSpPr>
          <p:cNvPr id="107524" name="Rectangle 4"/>
          <p:cNvSpPr>
            <a:spLocks noChangeArrowheads="1"/>
          </p:cNvSpPr>
          <p:nvPr/>
        </p:nvSpPr>
        <p:spPr bwMode="auto">
          <a:xfrm>
            <a:off x="3124200" y="3810000"/>
            <a:ext cx="3644900" cy="1968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hlink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525" name="Rectangle 5"/>
          <p:cNvSpPr>
            <a:spLocks noChangeArrowheads="1"/>
          </p:cNvSpPr>
          <p:nvPr/>
        </p:nvSpPr>
        <p:spPr bwMode="auto">
          <a:xfrm>
            <a:off x="3221038" y="3860800"/>
            <a:ext cx="3451225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sz="3600" b="1"/>
              <a:t>Cân bằng:</a:t>
            </a:r>
          </a:p>
          <a:p>
            <a:pPr algn="ctr"/>
            <a:r>
              <a:rPr lang="en-US" sz="3600" b="1"/>
              <a:t>C + I = Y</a:t>
            </a:r>
          </a:p>
          <a:p>
            <a:pPr algn="ctr"/>
            <a:r>
              <a:rPr lang="en-US" sz="3600" b="1"/>
              <a:t>2240 = Y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75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7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autoUpdateAnimBg="0"/>
      <p:bldP spid="107524" grpId="0" animBg="1"/>
      <p:bldP spid="107525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sz="4000" b="1"/>
              <a:t>Các con số đến từ đâu??</a:t>
            </a:r>
          </a:p>
        </p:txBody>
      </p:sp>
      <p:sp>
        <p:nvSpPr>
          <p:cNvPr id="109571" name="Rectangle 3"/>
          <p:cNvSpPr>
            <a:spLocks noChangeArrowheads="1"/>
          </p:cNvSpPr>
          <p:nvPr/>
        </p:nvSpPr>
        <p:spPr bwMode="auto">
          <a:xfrm>
            <a:off x="381000" y="1524000"/>
            <a:ext cx="8126840" cy="3540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buFont typeface="CommonBullets" charset="2"/>
              <a:buChar char="&gt;"/>
            </a:pPr>
            <a:r>
              <a:rPr lang="en-US" sz="3200"/>
              <a:t>C + I = 500 + 0.75Y + 60 = 560 + 0.75Y</a:t>
            </a:r>
          </a:p>
          <a:p>
            <a:pPr>
              <a:buFont typeface="CommonBullets" charset="2"/>
              <a:buChar char="&gt;"/>
            </a:pPr>
            <a:r>
              <a:rPr lang="en-US" sz="3200"/>
              <a:t>Đặt C + I bằng Y:</a:t>
            </a:r>
          </a:p>
          <a:p>
            <a:pPr lvl="1">
              <a:buFont typeface="CommonBullets" charset="2"/>
              <a:buChar char="&gt;"/>
            </a:pPr>
            <a:r>
              <a:rPr lang="en-US" sz="3200"/>
              <a:t>560 + 0.75 Y = Y</a:t>
            </a:r>
          </a:p>
          <a:p>
            <a:pPr>
              <a:buFont typeface="CommonBullets" charset="2"/>
              <a:buChar char="&gt;"/>
            </a:pPr>
            <a:r>
              <a:rPr lang="en-US" sz="3200"/>
              <a:t>Giải tìm Y:</a:t>
            </a:r>
          </a:p>
          <a:p>
            <a:pPr lvl="1">
              <a:buFont typeface="CommonBullets" charset="2"/>
              <a:buChar char="&gt;"/>
            </a:pPr>
            <a:r>
              <a:rPr lang="en-US" sz="3200"/>
              <a:t>560 + 0.75Y - 0.75Y = Y - 0.75 Y</a:t>
            </a:r>
          </a:p>
          <a:p>
            <a:pPr lvl="1">
              <a:buFont typeface="CommonBullets" charset="2"/>
              <a:buChar char="&gt;"/>
            </a:pPr>
            <a:r>
              <a:rPr lang="en-US" sz="3200"/>
              <a:t>560 = 0.25 Y</a:t>
            </a:r>
          </a:p>
          <a:p>
            <a:pPr lvl="1">
              <a:buFont typeface="CommonBullets" charset="2"/>
              <a:buChar char="&gt;"/>
            </a:pPr>
            <a:r>
              <a:rPr lang="en-US" sz="3200"/>
              <a:t>560/0.25 = Y tức là Y = 2240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95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Line 2"/>
          <p:cNvSpPr>
            <a:spLocks noChangeShapeType="1"/>
          </p:cNvSpPr>
          <p:nvPr/>
        </p:nvSpPr>
        <p:spPr bwMode="auto">
          <a:xfrm>
            <a:off x="1552575" y="5753100"/>
            <a:ext cx="62341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619" name="Line 3"/>
          <p:cNvSpPr>
            <a:spLocks noChangeShapeType="1"/>
          </p:cNvSpPr>
          <p:nvPr/>
        </p:nvSpPr>
        <p:spPr bwMode="auto">
          <a:xfrm flipV="1">
            <a:off x="1552575" y="566738"/>
            <a:ext cx="5319713" cy="5192712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620" name="Rectangle 4"/>
          <p:cNvSpPr>
            <a:spLocks noChangeArrowheads="1"/>
          </p:cNvSpPr>
          <p:nvPr/>
        </p:nvSpPr>
        <p:spPr bwMode="auto">
          <a:xfrm>
            <a:off x="533400" y="533400"/>
            <a:ext cx="1739260" cy="705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000"/>
              <a:t>Tổng chi tiêu </a:t>
            </a:r>
          </a:p>
          <a:p>
            <a:r>
              <a:rPr lang="en-US" sz="2000"/>
              <a:t>Kế hoạch</a:t>
            </a:r>
          </a:p>
        </p:txBody>
      </p:sp>
      <p:sp>
        <p:nvSpPr>
          <p:cNvPr id="111621" name="Line 5"/>
          <p:cNvSpPr>
            <a:spLocks noChangeShapeType="1"/>
          </p:cNvSpPr>
          <p:nvPr/>
        </p:nvSpPr>
        <p:spPr bwMode="auto">
          <a:xfrm flipV="1">
            <a:off x="1571625" y="776288"/>
            <a:ext cx="5815013" cy="3325812"/>
          </a:xfrm>
          <a:prstGeom prst="line">
            <a:avLst/>
          </a:prstGeom>
          <a:noFill/>
          <a:ln w="50800">
            <a:solidFill>
              <a:schemeClr val="accent2"/>
            </a:solidFill>
            <a:prstDash val="lg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622" name="Rectangle 6"/>
          <p:cNvSpPr>
            <a:spLocks noChangeArrowheads="1"/>
          </p:cNvSpPr>
          <p:nvPr/>
        </p:nvSpPr>
        <p:spPr bwMode="auto">
          <a:xfrm>
            <a:off x="5257800" y="5778500"/>
            <a:ext cx="688975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000" b="1"/>
              <a:t>2240</a:t>
            </a:r>
          </a:p>
        </p:txBody>
      </p:sp>
      <p:sp>
        <p:nvSpPr>
          <p:cNvPr id="111623" name="Line 7"/>
          <p:cNvSpPr>
            <a:spLocks noChangeShapeType="1"/>
          </p:cNvSpPr>
          <p:nvPr/>
        </p:nvSpPr>
        <p:spPr bwMode="auto">
          <a:xfrm>
            <a:off x="5583238" y="1798638"/>
            <a:ext cx="0" cy="3948112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624" name="Line 8"/>
          <p:cNvSpPr>
            <a:spLocks noChangeShapeType="1"/>
          </p:cNvSpPr>
          <p:nvPr/>
        </p:nvSpPr>
        <p:spPr bwMode="auto">
          <a:xfrm flipH="1">
            <a:off x="1539875" y="1790700"/>
            <a:ext cx="4049713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625" name="Rectangle 9"/>
          <p:cNvSpPr>
            <a:spLocks noChangeArrowheads="1"/>
          </p:cNvSpPr>
          <p:nvPr/>
        </p:nvSpPr>
        <p:spPr bwMode="auto">
          <a:xfrm>
            <a:off x="685800" y="1587500"/>
            <a:ext cx="740588" cy="397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000"/>
              <a:t>2240</a:t>
            </a:r>
          </a:p>
        </p:txBody>
      </p:sp>
      <p:sp>
        <p:nvSpPr>
          <p:cNvPr id="111626" name="Line 10"/>
          <p:cNvSpPr>
            <a:spLocks noChangeShapeType="1"/>
          </p:cNvSpPr>
          <p:nvPr/>
        </p:nvSpPr>
        <p:spPr bwMode="auto">
          <a:xfrm flipV="1">
            <a:off x="1571625" y="1538288"/>
            <a:ext cx="5815013" cy="3325812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627" name="Line 11"/>
          <p:cNvSpPr>
            <a:spLocks noChangeShapeType="1"/>
          </p:cNvSpPr>
          <p:nvPr/>
        </p:nvSpPr>
        <p:spPr bwMode="auto">
          <a:xfrm>
            <a:off x="3754438" y="3627438"/>
            <a:ext cx="0" cy="21193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628" name="Line 12"/>
          <p:cNvSpPr>
            <a:spLocks noChangeShapeType="1"/>
          </p:cNvSpPr>
          <p:nvPr/>
        </p:nvSpPr>
        <p:spPr bwMode="auto">
          <a:xfrm flipH="1">
            <a:off x="1539875" y="3619500"/>
            <a:ext cx="22209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629" name="AutoShape 13"/>
          <p:cNvSpPr>
            <a:spLocks noChangeArrowheads="1"/>
          </p:cNvSpPr>
          <p:nvPr/>
        </p:nvSpPr>
        <p:spPr bwMode="auto">
          <a:xfrm>
            <a:off x="6199188" y="1416050"/>
            <a:ext cx="673100" cy="444500"/>
          </a:xfrm>
          <a:prstGeom prst="upArrow">
            <a:avLst>
              <a:gd name="adj1" fmla="val 50000"/>
              <a:gd name="adj2" fmla="val 50005"/>
            </a:avLst>
          </a:prstGeom>
          <a:gradFill rotWithShape="0">
            <a:gsLst>
              <a:gs pos="0">
                <a:srgbClr val="790015">
                  <a:gamma/>
                  <a:tint val="60000"/>
                  <a:invGamma/>
                </a:srgbClr>
              </a:gs>
              <a:gs pos="100000">
                <a:srgbClr val="790015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630" name="Rectangle 14"/>
          <p:cNvSpPr>
            <a:spLocks noChangeArrowheads="1"/>
          </p:cNvSpPr>
          <p:nvPr/>
        </p:nvSpPr>
        <p:spPr bwMode="auto">
          <a:xfrm>
            <a:off x="685800" y="3340100"/>
            <a:ext cx="740588" cy="397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000"/>
              <a:t>2200</a:t>
            </a:r>
          </a:p>
        </p:txBody>
      </p:sp>
      <p:sp>
        <p:nvSpPr>
          <p:cNvPr id="111631" name="Rectangle 15"/>
          <p:cNvSpPr>
            <a:spLocks noChangeArrowheads="1"/>
          </p:cNvSpPr>
          <p:nvPr/>
        </p:nvSpPr>
        <p:spPr bwMode="auto">
          <a:xfrm>
            <a:off x="3429000" y="5778500"/>
            <a:ext cx="688975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000" b="1">
                <a:solidFill>
                  <a:schemeClr val="tx2"/>
                </a:solidFill>
              </a:rPr>
              <a:t>2200</a:t>
            </a:r>
          </a:p>
        </p:txBody>
      </p:sp>
      <p:sp>
        <p:nvSpPr>
          <p:cNvPr id="111632" name="Rectangle 16"/>
          <p:cNvSpPr>
            <a:spLocks noChangeArrowheads="1"/>
          </p:cNvSpPr>
          <p:nvPr/>
        </p:nvSpPr>
        <p:spPr bwMode="auto">
          <a:xfrm>
            <a:off x="7315200" y="1389063"/>
            <a:ext cx="777875" cy="4540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I=50</a:t>
            </a:r>
          </a:p>
        </p:txBody>
      </p:sp>
      <p:sp>
        <p:nvSpPr>
          <p:cNvPr id="111633" name="Rectangle 17"/>
          <p:cNvSpPr>
            <a:spLocks noChangeArrowheads="1"/>
          </p:cNvSpPr>
          <p:nvPr/>
        </p:nvSpPr>
        <p:spPr bwMode="auto">
          <a:xfrm>
            <a:off x="7315200" y="550863"/>
            <a:ext cx="777875" cy="4540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634" name="Rectangle 18"/>
          <p:cNvSpPr>
            <a:spLocks noChangeArrowheads="1"/>
          </p:cNvSpPr>
          <p:nvPr/>
        </p:nvSpPr>
        <p:spPr bwMode="auto">
          <a:xfrm>
            <a:off x="7405688" y="595313"/>
            <a:ext cx="5969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I=60</a:t>
            </a:r>
          </a:p>
        </p:txBody>
      </p:sp>
      <p:sp>
        <p:nvSpPr>
          <p:cNvPr id="111635" name="Rectangle 19"/>
          <p:cNvSpPr>
            <a:spLocks noChangeArrowheads="1"/>
          </p:cNvSpPr>
          <p:nvPr/>
        </p:nvSpPr>
        <p:spPr bwMode="auto">
          <a:xfrm>
            <a:off x="6400800" y="5715000"/>
            <a:ext cx="2149179" cy="397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000"/>
              <a:t>Tổng thu nhập, Y</a:t>
            </a:r>
          </a:p>
        </p:txBody>
      </p:sp>
      <p:sp>
        <p:nvSpPr>
          <p:cNvPr id="111636" name="Line 20"/>
          <p:cNvSpPr>
            <a:spLocks noChangeShapeType="1"/>
          </p:cNvSpPr>
          <p:nvPr/>
        </p:nvSpPr>
        <p:spPr bwMode="auto">
          <a:xfrm flipV="1">
            <a:off x="1524000" y="1220788"/>
            <a:ext cx="0" cy="4570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637" name="Rectangle 21"/>
          <p:cNvSpPr>
            <a:spLocks noChangeArrowheads="1"/>
          </p:cNvSpPr>
          <p:nvPr/>
        </p:nvSpPr>
        <p:spPr bwMode="auto">
          <a:xfrm>
            <a:off x="2590800" y="0"/>
            <a:ext cx="6400800" cy="1077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solidFill>
                  <a:schemeClr val="tx2"/>
                </a:solidFill>
              </a:rPr>
              <a:t>Sự thay đổi của I tạo ra sự dịch chuyển của AE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1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1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1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1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1" grpId="0" animBg="1"/>
      <p:bldP spid="111629" grpId="0" animBg="1"/>
      <p:bldP spid="111633" grpId="0" animBg="1"/>
      <p:bldP spid="111634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AutoShape 2"/>
          <p:cNvSpPr>
            <a:spLocks noChangeArrowheads="1"/>
          </p:cNvSpPr>
          <p:nvPr/>
        </p:nvSpPr>
        <p:spPr bwMode="auto">
          <a:xfrm>
            <a:off x="1066800" y="1676400"/>
            <a:ext cx="7531100" cy="2654300"/>
          </a:xfrm>
          <a:prstGeom prst="roundRect">
            <a:avLst>
              <a:gd name="adj" fmla="val 12486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hlink"/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US" sz="3600"/>
              <a:t>Chi tiêu đầu tư tăng thêm 10,</a:t>
            </a:r>
          </a:p>
          <a:p>
            <a:pPr algn="ctr"/>
            <a:r>
              <a:rPr lang="en-US" sz="3600"/>
              <a:t>nhưng thu nhập tăng lên thêm 40...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Số nhân!!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 algn="l">
              <a:buSzPct val="90000"/>
              <a:buFont typeface="Monotype Sorts" pitchFamily="2" charset="2"/>
              <a:buChar char="4"/>
            </a:pPr>
            <a:r>
              <a:rPr lang="en-US" b="1" i="1">
                <a:effectLst>
                  <a:outerShdw blurRad="38100" dist="38100" dir="2700000" algn="tl">
                    <a:srgbClr val="000000"/>
                  </a:outerShdw>
                </a:effectLst>
              </a:rPr>
              <a:t>Tác động của số nhân</a:t>
            </a:r>
            <a:r>
              <a:rPr lang="en-US" b="1" i="1"/>
              <a:t>: GDP cân bằng tăng nhiều hơn sự gia tăng của I hay tiêu dùng bắt buộc C</a:t>
            </a:r>
          </a:p>
          <a:p>
            <a:pPr algn="l">
              <a:buSzPct val="90000"/>
              <a:buFont typeface="Monotype Sorts" pitchFamily="2" charset="2"/>
              <a:buChar char="4"/>
            </a:pPr>
            <a:r>
              <a:rPr lang="en-US" b="1" i="1"/>
              <a:t> Sự thay đổi trong chi tiêu bắt buộc được nhân lên thông qua nền kinh tế.</a:t>
            </a:r>
          </a:p>
          <a:p>
            <a:pPr algn="l">
              <a:buSzPct val="90000"/>
              <a:buFont typeface="Monotype Sorts" pitchFamily="2" charset="2"/>
              <a:buChar char="4"/>
            </a:pPr>
            <a:r>
              <a:rPr lang="en-US" b="1" i="1"/>
              <a:t>Số nhân = </a:t>
            </a:r>
            <a:r>
              <a:rPr lang="en-US" b="1" i="1">
                <a:effectLst>
                  <a:outerShdw blurRad="38100" dist="38100" dir="2700000" algn="tl">
                    <a:srgbClr val="000000"/>
                  </a:outerShdw>
                </a:effectLst>
              </a:rPr>
              <a:t>1/(1-MPC)</a:t>
            </a:r>
            <a:r>
              <a:rPr lang="en-US" b="1" i="1"/>
              <a:t> = 1/MPS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 build="p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610600" cy="838200"/>
          </a:xfr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z="3200"/>
              <a:t>Giả sử $10 được bơm vào nền kinh tế, với MPC = </a:t>
            </a:r>
            <a:r>
              <a:rPr lang="en-US" sz="3200"/>
              <a:t>.</a:t>
            </a:r>
            <a:r>
              <a:rPr lang="en-US" sz="3200" smtClean="0"/>
              <a:t>75</a:t>
            </a:r>
            <a:endParaRPr lang="en-US" sz="3200"/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990600" y="2209800"/>
            <a:ext cx="1130300" cy="3263900"/>
          </a:xfrm>
          <a:prstGeom prst="rect">
            <a:avLst/>
          </a:prstGeom>
          <a:solidFill>
            <a:srgbClr val="C8FEC8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b="1"/>
              <a:t>$10</a:t>
            </a:r>
          </a:p>
        </p:txBody>
      </p:sp>
      <p:sp>
        <p:nvSpPr>
          <p:cNvPr id="117764" name="Rectangle 4"/>
          <p:cNvSpPr>
            <a:spLocks noChangeArrowheads="1"/>
          </p:cNvSpPr>
          <p:nvPr/>
        </p:nvSpPr>
        <p:spPr bwMode="auto">
          <a:xfrm>
            <a:off x="2590800" y="3352800"/>
            <a:ext cx="1130300" cy="2120900"/>
          </a:xfrm>
          <a:prstGeom prst="rect">
            <a:avLst/>
          </a:prstGeom>
          <a:solidFill>
            <a:srgbClr val="C8FEC8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b="1"/>
              <a:t>$7.50</a:t>
            </a:r>
          </a:p>
        </p:txBody>
      </p:sp>
      <p:sp>
        <p:nvSpPr>
          <p:cNvPr id="117765" name="Rectangle 5"/>
          <p:cNvSpPr>
            <a:spLocks noChangeArrowheads="1"/>
          </p:cNvSpPr>
          <p:nvPr/>
        </p:nvSpPr>
        <p:spPr bwMode="auto">
          <a:xfrm>
            <a:off x="2590800" y="2209800"/>
            <a:ext cx="1130300" cy="749300"/>
          </a:xfrm>
          <a:prstGeom prst="rect">
            <a:avLst/>
          </a:prstGeom>
          <a:solidFill>
            <a:srgbClr val="FCFEB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b="1"/>
              <a:t>$2.50</a:t>
            </a:r>
          </a:p>
        </p:txBody>
      </p:sp>
      <p:sp>
        <p:nvSpPr>
          <p:cNvPr id="117766" name="Rectangle 6"/>
          <p:cNvSpPr>
            <a:spLocks noChangeArrowheads="1"/>
          </p:cNvSpPr>
          <p:nvPr/>
        </p:nvSpPr>
        <p:spPr bwMode="auto">
          <a:xfrm>
            <a:off x="4191000" y="3810000"/>
            <a:ext cx="1130300" cy="1663700"/>
          </a:xfrm>
          <a:prstGeom prst="rect">
            <a:avLst/>
          </a:prstGeom>
          <a:solidFill>
            <a:srgbClr val="C8FEC8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b="1"/>
              <a:t>$5.63</a:t>
            </a:r>
          </a:p>
        </p:txBody>
      </p:sp>
      <p:sp>
        <p:nvSpPr>
          <p:cNvPr id="117767" name="Rectangle 7"/>
          <p:cNvSpPr>
            <a:spLocks noChangeArrowheads="1"/>
          </p:cNvSpPr>
          <p:nvPr/>
        </p:nvSpPr>
        <p:spPr bwMode="auto">
          <a:xfrm>
            <a:off x="4191000" y="2209800"/>
            <a:ext cx="1130300" cy="533400"/>
          </a:xfrm>
          <a:prstGeom prst="rect">
            <a:avLst/>
          </a:prstGeom>
          <a:solidFill>
            <a:srgbClr val="FCFEB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b="1"/>
              <a:t>1.87</a:t>
            </a:r>
          </a:p>
        </p:txBody>
      </p:sp>
      <p:sp>
        <p:nvSpPr>
          <p:cNvPr id="117768" name="Rectangle 8"/>
          <p:cNvSpPr>
            <a:spLocks noChangeArrowheads="1"/>
          </p:cNvSpPr>
          <p:nvPr/>
        </p:nvSpPr>
        <p:spPr bwMode="auto">
          <a:xfrm>
            <a:off x="5791200" y="4191000"/>
            <a:ext cx="1130300" cy="1282700"/>
          </a:xfrm>
          <a:prstGeom prst="rect">
            <a:avLst/>
          </a:prstGeom>
          <a:solidFill>
            <a:srgbClr val="C8FEC8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b="1"/>
              <a:t>$4.22</a:t>
            </a:r>
          </a:p>
        </p:txBody>
      </p:sp>
      <p:sp>
        <p:nvSpPr>
          <p:cNvPr id="117769" name="Rectangle 9"/>
          <p:cNvSpPr>
            <a:spLocks noChangeArrowheads="1"/>
          </p:cNvSpPr>
          <p:nvPr/>
        </p:nvSpPr>
        <p:spPr bwMode="auto">
          <a:xfrm>
            <a:off x="5867400" y="2209800"/>
            <a:ext cx="1130300" cy="381000"/>
          </a:xfrm>
          <a:prstGeom prst="rect">
            <a:avLst/>
          </a:prstGeom>
          <a:solidFill>
            <a:srgbClr val="FCFEB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b="1"/>
              <a:t>$1.41</a:t>
            </a:r>
          </a:p>
        </p:txBody>
      </p:sp>
      <p:sp>
        <p:nvSpPr>
          <p:cNvPr id="117770" name="Rectangle 10"/>
          <p:cNvSpPr>
            <a:spLocks noChangeArrowheads="1"/>
          </p:cNvSpPr>
          <p:nvPr/>
        </p:nvSpPr>
        <p:spPr bwMode="auto">
          <a:xfrm>
            <a:off x="2895600" y="1752600"/>
            <a:ext cx="3508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S</a:t>
            </a:r>
          </a:p>
        </p:txBody>
      </p:sp>
      <p:sp>
        <p:nvSpPr>
          <p:cNvPr id="117771" name="Rectangle 11"/>
          <p:cNvSpPr>
            <a:spLocks noChangeArrowheads="1"/>
          </p:cNvSpPr>
          <p:nvPr/>
        </p:nvSpPr>
        <p:spPr bwMode="auto">
          <a:xfrm>
            <a:off x="4572000" y="1752600"/>
            <a:ext cx="3508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S</a:t>
            </a:r>
          </a:p>
        </p:txBody>
      </p:sp>
      <p:sp>
        <p:nvSpPr>
          <p:cNvPr id="117772" name="Rectangle 12"/>
          <p:cNvSpPr>
            <a:spLocks noChangeArrowheads="1"/>
          </p:cNvSpPr>
          <p:nvPr/>
        </p:nvSpPr>
        <p:spPr bwMode="auto">
          <a:xfrm>
            <a:off x="6172200" y="1752600"/>
            <a:ext cx="3508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S</a:t>
            </a:r>
          </a:p>
        </p:txBody>
      </p:sp>
      <p:sp>
        <p:nvSpPr>
          <p:cNvPr id="117773" name="Rectangle 13"/>
          <p:cNvSpPr>
            <a:spLocks noChangeArrowheads="1"/>
          </p:cNvSpPr>
          <p:nvPr/>
        </p:nvSpPr>
        <p:spPr bwMode="auto">
          <a:xfrm>
            <a:off x="533400" y="5410200"/>
            <a:ext cx="57467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Y=</a:t>
            </a:r>
          </a:p>
        </p:txBody>
      </p:sp>
      <p:sp>
        <p:nvSpPr>
          <p:cNvPr id="117774" name="Rectangle 14"/>
          <p:cNvSpPr>
            <a:spLocks noChangeArrowheads="1"/>
          </p:cNvSpPr>
          <p:nvPr/>
        </p:nvSpPr>
        <p:spPr bwMode="auto">
          <a:xfrm>
            <a:off x="2971800" y="2971800"/>
            <a:ext cx="4016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C</a:t>
            </a:r>
          </a:p>
        </p:txBody>
      </p:sp>
      <p:sp>
        <p:nvSpPr>
          <p:cNvPr id="117775" name="Rectangle 15"/>
          <p:cNvSpPr>
            <a:spLocks noChangeArrowheads="1"/>
          </p:cNvSpPr>
          <p:nvPr/>
        </p:nvSpPr>
        <p:spPr bwMode="auto">
          <a:xfrm>
            <a:off x="4572000" y="3429000"/>
            <a:ext cx="4016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C</a:t>
            </a:r>
          </a:p>
        </p:txBody>
      </p:sp>
      <p:sp>
        <p:nvSpPr>
          <p:cNvPr id="117776" name="Rectangle 16"/>
          <p:cNvSpPr>
            <a:spLocks noChangeArrowheads="1"/>
          </p:cNvSpPr>
          <p:nvPr/>
        </p:nvSpPr>
        <p:spPr bwMode="auto">
          <a:xfrm>
            <a:off x="6248400" y="3810000"/>
            <a:ext cx="4016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C</a:t>
            </a:r>
          </a:p>
        </p:txBody>
      </p:sp>
      <p:sp>
        <p:nvSpPr>
          <p:cNvPr id="117777" name="Rectangle 17"/>
          <p:cNvSpPr>
            <a:spLocks noChangeArrowheads="1"/>
          </p:cNvSpPr>
          <p:nvPr/>
        </p:nvSpPr>
        <p:spPr bwMode="auto">
          <a:xfrm>
            <a:off x="7315200" y="4495800"/>
            <a:ext cx="1130300" cy="977900"/>
          </a:xfrm>
          <a:prstGeom prst="rect">
            <a:avLst/>
          </a:prstGeom>
          <a:solidFill>
            <a:srgbClr val="C8FEC8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b="1"/>
              <a:t>$3.17</a:t>
            </a:r>
          </a:p>
        </p:txBody>
      </p:sp>
      <p:sp>
        <p:nvSpPr>
          <p:cNvPr id="117778" name="Rectangle 18"/>
          <p:cNvSpPr>
            <a:spLocks noChangeArrowheads="1"/>
          </p:cNvSpPr>
          <p:nvPr/>
        </p:nvSpPr>
        <p:spPr bwMode="auto">
          <a:xfrm>
            <a:off x="7315200" y="2209800"/>
            <a:ext cx="1130300" cy="292100"/>
          </a:xfrm>
          <a:prstGeom prst="rect">
            <a:avLst/>
          </a:prstGeom>
          <a:solidFill>
            <a:srgbClr val="FCFEB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b="1"/>
              <a:t>$1.05</a:t>
            </a:r>
          </a:p>
        </p:txBody>
      </p:sp>
      <p:sp>
        <p:nvSpPr>
          <p:cNvPr id="117779" name="Rectangle 19"/>
          <p:cNvSpPr>
            <a:spLocks noChangeArrowheads="1"/>
          </p:cNvSpPr>
          <p:nvPr/>
        </p:nvSpPr>
        <p:spPr bwMode="auto">
          <a:xfrm>
            <a:off x="7772400" y="4114800"/>
            <a:ext cx="4016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C</a:t>
            </a:r>
          </a:p>
        </p:txBody>
      </p:sp>
      <p:sp>
        <p:nvSpPr>
          <p:cNvPr id="117780" name="Rectangle 20"/>
          <p:cNvSpPr>
            <a:spLocks noChangeArrowheads="1"/>
          </p:cNvSpPr>
          <p:nvPr/>
        </p:nvSpPr>
        <p:spPr bwMode="auto">
          <a:xfrm>
            <a:off x="7620000" y="1752600"/>
            <a:ext cx="3508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S</a:t>
            </a:r>
          </a:p>
        </p:txBody>
      </p:sp>
      <p:sp>
        <p:nvSpPr>
          <p:cNvPr id="117781" name="Rectangle 21"/>
          <p:cNvSpPr>
            <a:spLocks noChangeArrowheads="1"/>
          </p:cNvSpPr>
          <p:nvPr/>
        </p:nvSpPr>
        <p:spPr bwMode="auto">
          <a:xfrm>
            <a:off x="1219200" y="5410200"/>
            <a:ext cx="71437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$10,</a:t>
            </a:r>
          </a:p>
        </p:txBody>
      </p:sp>
      <p:sp>
        <p:nvSpPr>
          <p:cNvPr id="117782" name="Rectangle 22"/>
          <p:cNvSpPr>
            <a:spLocks noChangeArrowheads="1"/>
          </p:cNvSpPr>
          <p:nvPr/>
        </p:nvSpPr>
        <p:spPr bwMode="auto">
          <a:xfrm>
            <a:off x="2590800" y="5410200"/>
            <a:ext cx="109537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$17.50,</a:t>
            </a:r>
          </a:p>
        </p:txBody>
      </p:sp>
      <p:sp>
        <p:nvSpPr>
          <p:cNvPr id="117783" name="Rectangle 23"/>
          <p:cNvSpPr>
            <a:spLocks noChangeArrowheads="1"/>
          </p:cNvSpPr>
          <p:nvPr/>
        </p:nvSpPr>
        <p:spPr bwMode="auto">
          <a:xfrm>
            <a:off x="4191000" y="5410200"/>
            <a:ext cx="109537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$23.13,</a:t>
            </a:r>
          </a:p>
        </p:txBody>
      </p:sp>
      <p:sp>
        <p:nvSpPr>
          <p:cNvPr id="117784" name="Rectangle 24"/>
          <p:cNvSpPr>
            <a:spLocks noChangeArrowheads="1"/>
          </p:cNvSpPr>
          <p:nvPr/>
        </p:nvSpPr>
        <p:spPr bwMode="auto">
          <a:xfrm>
            <a:off x="5943600" y="5410200"/>
            <a:ext cx="109537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$27.35,</a:t>
            </a:r>
          </a:p>
        </p:txBody>
      </p:sp>
      <p:sp>
        <p:nvSpPr>
          <p:cNvPr id="117785" name="Rectangle 25"/>
          <p:cNvSpPr>
            <a:spLocks noChangeArrowheads="1"/>
          </p:cNvSpPr>
          <p:nvPr/>
        </p:nvSpPr>
        <p:spPr bwMode="auto">
          <a:xfrm>
            <a:off x="7239000" y="5410200"/>
            <a:ext cx="132397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$30.52,...</a:t>
            </a:r>
          </a:p>
        </p:txBody>
      </p:sp>
      <p:cxnSp>
        <p:nvCxnSpPr>
          <p:cNvPr id="27" name="Straight Connector 26"/>
          <p:cNvCxnSpPr>
            <a:endCxn id="117767" idx="1"/>
          </p:cNvCxnSpPr>
          <p:nvPr/>
        </p:nvCxnSpPr>
        <p:spPr bwMode="auto">
          <a:xfrm rot="5400000" flipH="1" flipV="1">
            <a:off x="3524250" y="2686050"/>
            <a:ext cx="876300" cy="457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3733800" y="5486400"/>
            <a:ext cx="533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>
            <a:endCxn id="117769" idx="1"/>
          </p:cNvCxnSpPr>
          <p:nvPr/>
        </p:nvCxnSpPr>
        <p:spPr bwMode="auto">
          <a:xfrm rot="5400000" flipH="1" flipV="1">
            <a:off x="4895850" y="2838450"/>
            <a:ext cx="1409700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/>
          <p:nvPr/>
        </p:nvCxnSpPr>
        <p:spPr bwMode="auto">
          <a:xfrm>
            <a:off x="5334000" y="5486400"/>
            <a:ext cx="609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>
            <a:endCxn id="117778" idx="1"/>
          </p:cNvCxnSpPr>
          <p:nvPr/>
        </p:nvCxnSpPr>
        <p:spPr bwMode="auto">
          <a:xfrm rot="5400000" flipH="1" flipV="1">
            <a:off x="6207125" y="3082925"/>
            <a:ext cx="1835150" cy="381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6934200" y="5486400"/>
            <a:ext cx="533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sz="4000">
                <a:effectLst>
                  <a:outerShdw blurRad="38100" dist="38100" dir="2700000" algn="tl">
                    <a:srgbClr val="000000"/>
                  </a:outerShdw>
                </a:effectLst>
              </a:rPr>
              <a:t>Cộng tất cả những gia tăng của Y:</a:t>
            </a:r>
          </a:p>
        </p:txBody>
      </p:sp>
      <p:sp>
        <p:nvSpPr>
          <p:cNvPr id="119811" name="Rectangle 3"/>
          <p:cNvSpPr>
            <a:spLocks noChangeArrowheads="1"/>
          </p:cNvSpPr>
          <p:nvPr/>
        </p:nvSpPr>
        <p:spPr bwMode="auto">
          <a:xfrm>
            <a:off x="838200" y="2667000"/>
            <a:ext cx="6758902" cy="954750"/>
          </a:xfrm>
          <a:prstGeom prst="rect">
            <a:avLst/>
          </a:prstGeom>
          <a:solidFill>
            <a:schemeClr val="folHlink">
              <a:alpha val="5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r>
              <a:rPr lang="en-US" sz="2800"/>
              <a:t>$10 + $7.50 + $5.63 + $4.22 + ... = $40</a:t>
            </a:r>
          </a:p>
          <a:p>
            <a:r>
              <a:rPr lang="en-US" sz="2800" smtClean="0"/>
              <a:t>$40 </a:t>
            </a:r>
            <a:r>
              <a:rPr lang="en-US" sz="2800"/>
              <a:t>= $10 * số nhân = $10 * 4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701088" cy="838200"/>
          </a:xfrm>
        </p:spPr>
        <p:txBody>
          <a:bodyPr/>
          <a:lstStyle/>
          <a:p>
            <a:r>
              <a:rPr lang="en-US" sz="3600"/>
              <a:t>Hình 7:  xác định GDP thực cân bằng</a:t>
            </a:r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6188075" y="1971675"/>
            <a:ext cx="152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r"/>
            <a:r>
              <a:rPr lang="en-US" i="1">
                <a:solidFill>
                  <a:srgbClr val="000000"/>
                </a:solidFill>
              </a:rPr>
              <a:t>A</a:t>
            </a:r>
            <a:endParaRPr lang="en-US"/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6604000" y="4056063"/>
            <a:ext cx="13081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Tổng chi tiêu</a:t>
            </a:r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5038725" y="3084513"/>
            <a:ext cx="1524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i="1">
                <a:solidFill>
                  <a:srgbClr val="000000"/>
                </a:solidFill>
              </a:rPr>
              <a:t>E</a:t>
            </a:r>
            <a:endParaRPr lang="en-US"/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3795713" y="3822700"/>
            <a:ext cx="152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i="1">
                <a:solidFill>
                  <a:srgbClr val="000000"/>
                </a:solidFill>
              </a:rPr>
              <a:t>K</a:t>
            </a:r>
            <a:endParaRPr lang="en-US"/>
          </a:p>
        </p:txBody>
      </p:sp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6570663" y="2578100"/>
            <a:ext cx="1651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i="1">
                <a:solidFill>
                  <a:srgbClr val="000000"/>
                </a:solidFill>
              </a:rPr>
              <a:t>H</a:t>
            </a:r>
            <a:endParaRPr lang="en-US"/>
          </a:p>
        </p:txBody>
      </p:sp>
      <p:sp>
        <p:nvSpPr>
          <p:cNvPr id="31757" name="Rectangle 13"/>
          <p:cNvSpPr>
            <a:spLocks noChangeArrowheads="1"/>
          </p:cNvSpPr>
          <p:nvPr/>
        </p:nvSpPr>
        <p:spPr bwMode="auto">
          <a:xfrm>
            <a:off x="4151313" y="4343400"/>
            <a:ext cx="1143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i="1">
                <a:solidFill>
                  <a:srgbClr val="000000"/>
                </a:solidFill>
              </a:rPr>
              <a:t>J</a:t>
            </a:r>
            <a:endParaRPr lang="en-US"/>
          </a:p>
        </p:txBody>
      </p:sp>
      <p:sp>
        <p:nvSpPr>
          <p:cNvPr id="31758" name="Rectangle 14"/>
          <p:cNvSpPr>
            <a:spLocks noChangeArrowheads="1"/>
          </p:cNvSpPr>
          <p:nvPr/>
        </p:nvSpPr>
        <p:spPr bwMode="auto">
          <a:xfrm>
            <a:off x="4217988" y="4676775"/>
            <a:ext cx="124301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000000"/>
                </a:solidFill>
              </a:rPr>
              <a:t>Tổng chi tiêu</a:t>
            </a:r>
          </a:p>
        </p:txBody>
      </p: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4875213" y="3822700"/>
            <a:ext cx="13049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r"/>
            <a:r>
              <a:rPr lang="en-US">
                <a:solidFill>
                  <a:srgbClr val="000000"/>
                </a:solidFill>
              </a:rPr>
              <a:t>Tổng slượng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6451600" y="1524000"/>
            <a:ext cx="2401888" cy="320675"/>
            <a:chOff x="4151" y="1241"/>
            <a:chExt cx="1513" cy="202"/>
          </a:xfrm>
        </p:grpSpPr>
        <p:sp>
          <p:nvSpPr>
            <p:cNvPr id="31761" name="Rectangle 17"/>
            <p:cNvSpPr>
              <a:spLocks noChangeArrowheads="1"/>
            </p:cNvSpPr>
            <p:nvPr/>
          </p:nvSpPr>
          <p:spPr bwMode="auto">
            <a:xfrm>
              <a:off x="4151" y="1241"/>
              <a:ext cx="1513" cy="202"/>
            </a:xfrm>
            <a:prstGeom prst="rect">
              <a:avLst/>
            </a:prstGeom>
            <a:solidFill>
              <a:srgbClr val="EBE0CC"/>
            </a:solidFill>
            <a:ln w="8001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2" name="Rectangle 18"/>
            <p:cNvSpPr>
              <a:spLocks noChangeArrowheads="1"/>
            </p:cNvSpPr>
            <p:nvPr/>
          </p:nvSpPr>
          <p:spPr bwMode="auto">
            <a:xfrm>
              <a:off x="4183" y="1255"/>
              <a:ext cx="84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Tồn kho tăng</a:t>
              </a:r>
            </a:p>
          </p:txBody>
        </p:sp>
      </p:grpSp>
      <p:sp>
        <p:nvSpPr>
          <p:cNvPr id="31763" name="Rectangle 19"/>
          <p:cNvSpPr>
            <a:spLocks noChangeArrowheads="1"/>
          </p:cNvSpPr>
          <p:nvPr/>
        </p:nvSpPr>
        <p:spPr bwMode="auto">
          <a:xfrm>
            <a:off x="3140075" y="5446713"/>
            <a:ext cx="3460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45</a:t>
            </a:r>
            <a:r>
              <a:rPr lang="en-US">
                <a:solidFill>
                  <a:schemeClr val="tx2"/>
                </a:solidFill>
              </a:rPr>
              <a:t>°</a:t>
            </a:r>
          </a:p>
        </p:txBody>
      </p:sp>
      <p:sp>
        <p:nvSpPr>
          <p:cNvPr id="31764" name="Freeform 20"/>
          <p:cNvSpPr>
            <a:spLocks/>
          </p:cNvSpPr>
          <p:nvPr/>
        </p:nvSpPr>
        <p:spPr bwMode="auto">
          <a:xfrm>
            <a:off x="3027363" y="5535613"/>
            <a:ext cx="90487" cy="2222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12" y="14"/>
              </a:cxn>
              <a:cxn ang="0">
                <a:pos x="22" y="30"/>
              </a:cxn>
              <a:cxn ang="0">
                <a:pos x="31" y="46"/>
              </a:cxn>
              <a:cxn ang="0">
                <a:pos x="40" y="63"/>
              </a:cxn>
              <a:cxn ang="0">
                <a:pos x="47" y="82"/>
              </a:cxn>
              <a:cxn ang="0">
                <a:pos x="52" y="100"/>
              </a:cxn>
              <a:cxn ang="0">
                <a:pos x="54" y="119"/>
              </a:cxn>
              <a:cxn ang="0">
                <a:pos x="57" y="140"/>
              </a:cxn>
            </a:cxnLst>
            <a:rect l="0" t="0" r="r" b="b"/>
            <a:pathLst>
              <a:path w="57" h="140">
                <a:moveTo>
                  <a:pt x="0" y="0"/>
                </a:moveTo>
                <a:lnTo>
                  <a:pt x="0" y="0"/>
                </a:lnTo>
                <a:lnTo>
                  <a:pt x="12" y="14"/>
                </a:lnTo>
                <a:lnTo>
                  <a:pt x="22" y="30"/>
                </a:lnTo>
                <a:lnTo>
                  <a:pt x="31" y="46"/>
                </a:lnTo>
                <a:lnTo>
                  <a:pt x="40" y="63"/>
                </a:lnTo>
                <a:lnTo>
                  <a:pt x="47" y="82"/>
                </a:lnTo>
                <a:lnTo>
                  <a:pt x="52" y="100"/>
                </a:lnTo>
                <a:lnTo>
                  <a:pt x="54" y="119"/>
                </a:lnTo>
                <a:lnTo>
                  <a:pt x="57" y="140"/>
                </a:lnTo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174625" y="1787525"/>
            <a:ext cx="8026400" cy="4365625"/>
            <a:chOff x="110" y="1126"/>
            <a:chExt cx="5056" cy="2750"/>
          </a:xfrm>
        </p:grpSpPr>
        <p:grpSp>
          <p:nvGrpSpPr>
            <p:cNvPr id="4" name="Group 22"/>
            <p:cNvGrpSpPr>
              <a:grpSpLocks/>
            </p:cNvGrpSpPr>
            <p:nvPr/>
          </p:nvGrpSpPr>
          <p:grpSpPr bwMode="auto">
            <a:xfrm>
              <a:off x="110" y="1187"/>
              <a:ext cx="1656" cy="2273"/>
              <a:chOff x="110" y="1187"/>
              <a:chExt cx="1656" cy="2273"/>
            </a:xfrm>
          </p:grpSpPr>
          <p:sp>
            <p:nvSpPr>
              <p:cNvPr id="31767" name="Rectangle 23"/>
              <p:cNvSpPr>
                <a:spLocks noChangeArrowheads="1"/>
              </p:cNvSpPr>
              <p:nvPr/>
            </p:nvSpPr>
            <p:spPr bwMode="auto">
              <a:xfrm>
                <a:off x="110" y="1187"/>
                <a:ext cx="1152" cy="3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r">
                  <a:lnSpc>
                    <a:spcPct val="90000"/>
                  </a:lnSpc>
                </a:pPr>
                <a:r>
                  <a:rPr lang="en-US" b="1">
                    <a:solidFill>
                      <a:srgbClr val="000000"/>
                    </a:solidFill>
                  </a:rPr>
                  <a:t>Tổng chi tiêu</a:t>
                </a:r>
              </a:p>
              <a:p>
                <a:pPr algn="r">
                  <a:lnSpc>
                    <a:spcPct val="90000"/>
                  </a:lnSpc>
                </a:pPr>
                <a:r>
                  <a:rPr lang="en-US" b="1">
                    <a:solidFill>
                      <a:srgbClr val="000000"/>
                    </a:solidFill>
                  </a:rPr>
                  <a:t> ($ tỉ)</a:t>
                </a:r>
                <a:endParaRPr lang="en-US"/>
              </a:p>
            </p:txBody>
          </p:sp>
          <p:sp>
            <p:nvSpPr>
              <p:cNvPr id="31768" name="Rectangle 24"/>
              <p:cNvSpPr>
                <a:spLocks noChangeArrowheads="1"/>
              </p:cNvSpPr>
              <p:nvPr/>
            </p:nvSpPr>
            <p:spPr bwMode="auto">
              <a:xfrm>
                <a:off x="1326" y="3287"/>
                <a:ext cx="360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r"/>
                <a:r>
                  <a:rPr lang="en-US">
                    <a:solidFill>
                      <a:srgbClr val="000000"/>
                    </a:solidFill>
                  </a:rPr>
                  <a:t>1,000</a:t>
                </a:r>
                <a:endParaRPr lang="en-US"/>
              </a:p>
            </p:txBody>
          </p:sp>
          <p:sp>
            <p:nvSpPr>
              <p:cNvPr id="31769" name="Rectangle 25"/>
              <p:cNvSpPr>
                <a:spLocks noChangeArrowheads="1"/>
              </p:cNvSpPr>
              <p:nvPr/>
            </p:nvSpPr>
            <p:spPr bwMode="auto">
              <a:xfrm>
                <a:off x="1326" y="3035"/>
                <a:ext cx="360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r"/>
                <a:r>
                  <a:rPr lang="en-US">
                    <a:solidFill>
                      <a:srgbClr val="000000"/>
                    </a:solidFill>
                  </a:rPr>
                  <a:t>2,000</a:t>
                </a:r>
                <a:endParaRPr lang="en-US"/>
              </a:p>
            </p:txBody>
          </p:sp>
          <p:sp>
            <p:nvSpPr>
              <p:cNvPr id="31770" name="Rectangle 26"/>
              <p:cNvSpPr>
                <a:spLocks noChangeArrowheads="1"/>
              </p:cNvSpPr>
              <p:nvPr/>
            </p:nvSpPr>
            <p:spPr bwMode="auto">
              <a:xfrm>
                <a:off x="1326" y="2784"/>
                <a:ext cx="360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r"/>
                <a:r>
                  <a:rPr lang="en-US">
                    <a:solidFill>
                      <a:srgbClr val="000000"/>
                    </a:solidFill>
                  </a:rPr>
                  <a:t>3,000</a:t>
                </a:r>
                <a:endParaRPr lang="en-US"/>
              </a:p>
            </p:txBody>
          </p:sp>
          <p:sp>
            <p:nvSpPr>
              <p:cNvPr id="31771" name="Rectangle 27"/>
              <p:cNvSpPr>
                <a:spLocks noChangeArrowheads="1"/>
              </p:cNvSpPr>
              <p:nvPr/>
            </p:nvSpPr>
            <p:spPr bwMode="auto">
              <a:xfrm>
                <a:off x="1326" y="2533"/>
                <a:ext cx="360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r"/>
                <a:r>
                  <a:rPr lang="en-US">
                    <a:solidFill>
                      <a:srgbClr val="000000"/>
                    </a:solidFill>
                  </a:rPr>
                  <a:t>4,000</a:t>
                </a:r>
                <a:endParaRPr lang="en-US"/>
              </a:p>
            </p:txBody>
          </p:sp>
          <p:sp>
            <p:nvSpPr>
              <p:cNvPr id="31772" name="Rectangle 28"/>
              <p:cNvSpPr>
                <a:spLocks noChangeArrowheads="1"/>
              </p:cNvSpPr>
              <p:nvPr/>
            </p:nvSpPr>
            <p:spPr bwMode="auto">
              <a:xfrm>
                <a:off x="1326" y="2282"/>
                <a:ext cx="360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r"/>
                <a:r>
                  <a:rPr lang="en-US">
                    <a:solidFill>
                      <a:srgbClr val="000000"/>
                    </a:solidFill>
                  </a:rPr>
                  <a:t>5,000</a:t>
                </a:r>
                <a:endParaRPr lang="en-US"/>
              </a:p>
            </p:txBody>
          </p:sp>
          <p:sp>
            <p:nvSpPr>
              <p:cNvPr id="31773" name="Rectangle 29"/>
              <p:cNvSpPr>
                <a:spLocks noChangeArrowheads="1"/>
              </p:cNvSpPr>
              <p:nvPr/>
            </p:nvSpPr>
            <p:spPr bwMode="auto">
              <a:xfrm>
                <a:off x="1326" y="2030"/>
                <a:ext cx="360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r"/>
                <a:r>
                  <a:rPr lang="en-US">
                    <a:solidFill>
                      <a:srgbClr val="000000"/>
                    </a:solidFill>
                  </a:rPr>
                  <a:t>6,000</a:t>
                </a:r>
                <a:endParaRPr lang="en-US"/>
              </a:p>
            </p:txBody>
          </p:sp>
          <p:sp>
            <p:nvSpPr>
              <p:cNvPr id="31774" name="Rectangle 30"/>
              <p:cNvSpPr>
                <a:spLocks noChangeArrowheads="1"/>
              </p:cNvSpPr>
              <p:nvPr/>
            </p:nvSpPr>
            <p:spPr bwMode="auto">
              <a:xfrm>
                <a:off x="1326" y="1779"/>
                <a:ext cx="360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r"/>
                <a:r>
                  <a:rPr lang="en-US">
                    <a:solidFill>
                      <a:srgbClr val="000000"/>
                    </a:solidFill>
                  </a:rPr>
                  <a:t>7,000</a:t>
                </a:r>
                <a:endParaRPr lang="en-US"/>
              </a:p>
            </p:txBody>
          </p:sp>
          <p:sp>
            <p:nvSpPr>
              <p:cNvPr id="31775" name="Rectangle 31"/>
              <p:cNvSpPr>
                <a:spLocks noChangeArrowheads="1"/>
              </p:cNvSpPr>
              <p:nvPr/>
            </p:nvSpPr>
            <p:spPr bwMode="auto">
              <a:xfrm>
                <a:off x="1326" y="1528"/>
                <a:ext cx="360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r"/>
                <a:r>
                  <a:rPr lang="en-US">
                    <a:solidFill>
                      <a:srgbClr val="000000"/>
                    </a:solidFill>
                  </a:rPr>
                  <a:t>8,000</a:t>
                </a:r>
                <a:endParaRPr lang="en-US"/>
              </a:p>
            </p:txBody>
          </p:sp>
          <p:sp>
            <p:nvSpPr>
              <p:cNvPr id="31776" name="Rectangle 32"/>
              <p:cNvSpPr>
                <a:spLocks noChangeArrowheads="1"/>
              </p:cNvSpPr>
              <p:nvPr/>
            </p:nvSpPr>
            <p:spPr bwMode="auto">
              <a:xfrm>
                <a:off x="1326" y="1277"/>
                <a:ext cx="360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r"/>
                <a:r>
                  <a:rPr lang="en-US">
                    <a:solidFill>
                      <a:srgbClr val="000000"/>
                    </a:solidFill>
                  </a:rPr>
                  <a:t>9,000</a:t>
                </a:r>
                <a:endParaRPr lang="en-US"/>
              </a:p>
            </p:txBody>
          </p:sp>
          <p:sp>
            <p:nvSpPr>
              <p:cNvPr id="31777" name="Line 33"/>
              <p:cNvSpPr>
                <a:spLocks noChangeShapeType="1"/>
              </p:cNvSpPr>
              <p:nvPr/>
            </p:nvSpPr>
            <p:spPr bwMode="auto">
              <a:xfrm flipH="1">
                <a:off x="1708" y="1363"/>
                <a:ext cx="58" cy="1"/>
              </a:xfrm>
              <a:prstGeom prst="line">
                <a:avLst/>
              </a:prstGeom>
              <a:noFill/>
              <a:ln w="8001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78" name="Line 34"/>
              <p:cNvSpPr>
                <a:spLocks noChangeShapeType="1"/>
              </p:cNvSpPr>
              <p:nvPr/>
            </p:nvSpPr>
            <p:spPr bwMode="auto">
              <a:xfrm flipH="1">
                <a:off x="1708" y="1614"/>
                <a:ext cx="58" cy="1"/>
              </a:xfrm>
              <a:prstGeom prst="line">
                <a:avLst/>
              </a:prstGeom>
              <a:noFill/>
              <a:ln w="8001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79" name="Line 35"/>
              <p:cNvSpPr>
                <a:spLocks noChangeShapeType="1"/>
              </p:cNvSpPr>
              <p:nvPr/>
            </p:nvSpPr>
            <p:spPr bwMode="auto">
              <a:xfrm flipH="1">
                <a:off x="1708" y="1865"/>
                <a:ext cx="58" cy="1"/>
              </a:xfrm>
              <a:prstGeom prst="line">
                <a:avLst/>
              </a:prstGeom>
              <a:noFill/>
              <a:ln w="8001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80" name="Line 36"/>
              <p:cNvSpPr>
                <a:spLocks noChangeShapeType="1"/>
              </p:cNvSpPr>
              <p:nvPr/>
            </p:nvSpPr>
            <p:spPr bwMode="auto">
              <a:xfrm flipH="1">
                <a:off x="1708" y="2117"/>
                <a:ext cx="58" cy="1"/>
              </a:xfrm>
              <a:prstGeom prst="line">
                <a:avLst/>
              </a:prstGeom>
              <a:noFill/>
              <a:ln w="8001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81" name="Line 37"/>
              <p:cNvSpPr>
                <a:spLocks noChangeShapeType="1"/>
              </p:cNvSpPr>
              <p:nvPr/>
            </p:nvSpPr>
            <p:spPr bwMode="auto">
              <a:xfrm flipH="1">
                <a:off x="1708" y="2368"/>
                <a:ext cx="58" cy="1"/>
              </a:xfrm>
              <a:prstGeom prst="line">
                <a:avLst/>
              </a:prstGeom>
              <a:noFill/>
              <a:ln w="8001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82" name="Line 38"/>
              <p:cNvSpPr>
                <a:spLocks noChangeShapeType="1"/>
              </p:cNvSpPr>
              <p:nvPr/>
            </p:nvSpPr>
            <p:spPr bwMode="auto">
              <a:xfrm flipH="1">
                <a:off x="1708" y="2619"/>
                <a:ext cx="58" cy="1"/>
              </a:xfrm>
              <a:prstGeom prst="line">
                <a:avLst/>
              </a:prstGeom>
              <a:noFill/>
              <a:ln w="8001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83" name="Line 39"/>
              <p:cNvSpPr>
                <a:spLocks noChangeShapeType="1"/>
              </p:cNvSpPr>
              <p:nvPr/>
            </p:nvSpPr>
            <p:spPr bwMode="auto">
              <a:xfrm flipH="1">
                <a:off x="1708" y="2871"/>
                <a:ext cx="58" cy="1"/>
              </a:xfrm>
              <a:prstGeom prst="line">
                <a:avLst/>
              </a:prstGeom>
              <a:noFill/>
              <a:ln w="8001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84" name="Line 40"/>
              <p:cNvSpPr>
                <a:spLocks noChangeShapeType="1"/>
              </p:cNvSpPr>
              <p:nvPr/>
            </p:nvSpPr>
            <p:spPr bwMode="auto">
              <a:xfrm flipH="1">
                <a:off x="1708" y="3122"/>
                <a:ext cx="58" cy="1"/>
              </a:xfrm>
              <a:prstGeom prst="line">
                <a:avLst/>
              </a:prstGeom>
              <a:noFill/>
              <a:ln w="8001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85" name="Line 41"/>
              <p:cNvSpPr>
                <a:spLocks noChangeShapeType="1"/>
              </p:cNvSpPr>
              <p:nvPr/>
            </p:nvSpPr>
            <p:spPr bwMode="auto">
              <a:xfrm flipH="1">
                <a:off x="1708" y="3374"/>
                <a:ext cx="58" cy="1"/>
              </a:xfrm>
              <a:prstGeom prst="line">
                <a:avLst/>
              </a:prstGeom>
              <a:noFill/>
              <a:ln w="8001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" name="Group 42"/>
            <p:cNvGrpSpPr>
              <a:grpSpLocks/>
            </p:cNvGrpSpPr>
            <p:nvPr/>
          </p:nvGrpSpPr>
          <p:grpSpPr bwMode="auto">
            <a:xfrm>
              <a:off x="2018" y="3627"/>
              <a:ext cx="3148" cy="249"/>
              <a:chOff x="2018" y="3627"/>
              <a:chExt cx="3148" cy="249"/>
            </a:xfrm>
          </p:grpSpPr>
          <p:sp>
            <p:nvSpPr>
              <p:cNvPr id="31787" name="Rectangle 43"/>
              <p:cNvSpPr>
                <a:spLocks noChangeArrowheads="1"/>
              </p:cNvSpPr>
              <p:nvPr/>
            </p:nvSpPr>
            <p:spPr bwMode="auto">
              <a:xfrm>
                <a:off x="4150" y="3700"/>
                <a:ext cx="1016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b="1">
                    <a:solidFill>
                      <a:srgbClr val="000000"/>
                    </a:solidFill>
                  </a:rPr>
                  <a:t>GDP thực ($ tỉ)</a:t>
                </a:r>
                <a:endParaRPr lang="en-US"/>
              </a:p>
            </p:txBody>
          </p:sp>
          <p:sp>
            <p:nvSpPr>
              <p:cNvPr id="31788" name="Rectangle 44"/>
              <p:cNvSpPr>
                <a:spLocks noChangeArrowheads="1"/>
              </p:cNvSpPr>
              <p:nvPr/>
            </p:nvSpPr>
            <p:spPr bwMode="auto">
              <a:xfrm>
                <a:off x="2091" y="3703"/>
                <a:ext cx="360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</a:rPr>
                  <a:t>2,000</a:t>
                </a:r>
                <a:endParaRPr lang="en-US"/>
              </a:p>
            </p:txBody>
          </p:sp>
          <p:sp>
            <p:nvSpPr>
              <p:cNvPr id="31789" name="Rectangle 45"/>
              <p:cNvSpPr>
                <a:spLocks noChangeArrowheads="1"/>
              </p:cNvSpPr>
              <p:nvPr/>
            </p:nvSpPr>
            <p:spPr bwMode="auto">
              <a:xfrm>
                <a:off x="2594" y="3703"/>
                <a:ext cx="360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</a:rPr>
                  <a:t>4,000</a:t>
                </a:r>
                <a:endParaRPr lang="en-US"/>
              </a:p>
            </p:txBody>
          </p:sp>
          <p:sp>
            <p:nvSpPr>
              <p:cNvPr id="31790" name="Rectangle 46"/>
              <p:cNvSpPr>
                <a:spLocks noChangeArrowheads="1"/>
              </p:cNvSpPr>
              <p:nvPr/>
            </p:nvSpPr>
            <p:spPr bwMode="auto">
              <a:xfrm>
                <a:off x="3097" y="3703"/>
                <a:ext cx="360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</a:rPr>
                  <a:t>6,000</a:t>
                </a:r>
                <a:endParaRPr lang="en-US"/>
              </a:p>
            </p:txBody>
          </p:sp>
          <p:sp>
            <p:nvSpPr>
              <p:cNvPr id="31791" name="Rectangle 47"/>
              <p:cNvSpPr>
                <a:spLocks noChangeArrowheads="1"/>
              </p:cNvSpPr>
              <p:nvPr/>
            </p:nvSpPr>
            <p:spPr bwMode="auto">
              <a:xfrm>
                <a:off x="3600" y="3703"/>
                <a:ext cx="360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</a:rPr>
                  <a:t>8,000</a:t>
                </a:r>
                <a:endParaRPr lang="en-US"/>
              </a:p>
            </p:txBody>
          </p:sp>
          <p:sp>
            <p:nvSpPr>
              <p:cNvPr id="31792" name="Line 48"/>
              <p:cNvSpPr>
                <a:spLocks noChangeShapeType="1"/>
              </p:cNvSpPr>
              <p:nvPr/>
            </p:nvSpPr>
            <p:spPr bwMode="auto">
              <a:xfrm flipV="1">
                <a:off x="4031" y="3627"/>
                <a:ext cx="1" cy="58"/>
              </a:xfrm>
              <a:prstGeom prst="line">
                <a:avLst/>
              </a:prstGeom>
              <a:noFill/>
              <a:ln w="8001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93" name="Line 49"/>
              <p:cNvSpPr>
                <a:spLocks noChangeShapeType="1"/>
              </p:cNvSpPr>
              <p:nvPr/>
            </p:nvSpPr>
            <p:spPr bwMode="auto">
              <a:xfrm flipV="1">
                <a:off x="3779" y="3627"/>
                <a:ext cx="1" cy="58"/>
              </a:xfrm>
              <a:prstGeom prst="line">
                <a:avLst/>
              </a:prstGeom>
              <a:noFill/>
              <a:ln w="8001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94" name="Line 50"/>
              <p:cNvSpPr>
                <a:spLocks noChangeShapeType="1"/>
              </p:cNvSpPr>
              <p:nvPr/>
            </p:nvSpPr>
            <p:spPr bwMode="auto">
              <a:xfrm flipV="1">
                <a:off x="3527" y="3627"/>
                <a:ext cx="1" cy="58"/>
              </a:xfrm>
              <a:prstGeom prst="line">
                <a:avLst/>
              </a:prstGeom>
              <a:noFill/>
              <a:ln w="8001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95" name="Line 51"/>
              <p:cNvSpPr>
                <a:spLocks noChangeShapeType="1"/>
              </p:cNvSpPr>
              <p:nvPr/>
            </p:nvSpPr>
            <p:spPr bwMode="auto">
              <a:xfrm flipV="1">
                <a:off x="3276" y="3627"/>
                <a:ext cx="1" cy="58"/>
              </a:xfrm>
              <a:prstGeom prst="line">
                <a:avLst/>
              </a:prstGeom>
              <a:noFill/>
              <a:ln w="8001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96" name="Line 52"/>
              <p:cNvSpPr>
                <a:spLocks noChangeShapeType="1"/>
              </p:cNvSpPr>
              <p:nvPr/>
            </p:nvSpPr>
            <p:spPr bwMode="auto">
              <a:xfrm flipV="1">
                <a:off x="3024" y="3627"/>
                <a:ext cx="1" cy="58"/>
              </a:xfrm>
              <a:prstGeom prst="line">
                <a:avLst/>
              </a:prstGeom>
              <a:noFill/>
              <a:ln w="8001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97" name="Line 53"/>
              <p:cNvSpPr>
                <a:spLocks noChangeShapeType="1"/>
              </p:cNvSpPr>
              <p:nvPr/>
            </p:nvSpPr>
            <p:spPr bwMode="auto">
              <a:xfrm flipV="1">
                <a:off x="2772" y="3627"/>
                <a:ext cx="1" cy="58"/>
              </a:xfrm>
              <a:prstGeom prst="line">
                <a:avLst/>
              </a:prstGeom>
              <a:noFill/>
              <a:ln w="8001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98" name="Line 54"/>
              <p:cNvSpPr>
                <a:spLocks noChangeShapeType="1"/>
              </p:cNvSpPr>
              <p:nvPr/>
            </p:nvSpPr>
            <p:spPr bwMode="auto">
              <a:xfrm flipV="1">
                <a:off x="2521" y="3627"/>
                <a:ext cx="1" cy="58"/>
              </a:xfrm>
              <a:prstGeom prst="line">
                <a:avLst/>
              </a:prstGeom>
              <a:noFill/>
              <a:ln w="8001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99" name="Line 55"/>
              <p:cNvSpPr>
                <a:spLocks noChangeShapeType="1"/>
              </p:cNvSpPr>
              <p:nvPr/>
            </p:nvSpPr>
            <p:spPr bwMode="auto">
              <a:xfrm flipV="1">
                <a:off x="2269" y="3627"/>
                <a:ext cx="1" cy="58"/>
              </a:xfrm>
              <a:prstGeom prst="line">
                <a:avLst/>
              </a:prstGeom>
              <a:noFill/>
              <a:ln w="8001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00" name="Line 56"/>
              <p:cNvSpPr>
                <a:spLocks noChangeShapeType="1"/>
              </p:cNvSpPr>
              <p:nvPr/>
            </p:nvSpPr>
            <p:spPr bwMode="auto">
              <a:xfrm flipV="1">
                <a:off x="2018" y="3627"/>
                <a:ext cx="1" cy="58"/>
              </a:xfrm>
              <a:prstGeom prst="line">
                <a:avLst/>
              </a:prstGeom>
              <a:noFill/>
              <a:ln w="8001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801" name="Freeform 57"/>
            <p:cNvSpPr>
              <a:spLocks/>
            </p:cNvSpPr>
            <p:nvPr/>
          </p:nvSpPr>
          <p:spPr bwMode="auto">
            <a:xfrm>
              <a:off x="1767" y="1126"/>
              <a:ext cx="2958" cy="2501"/>
            </a:xfrm>
            <a:custGeom>
              <a:avLst/>
              <a:gdLst/>
              <a:ahLst/>
              <a:cxnLst>
                <a:cxn ang="0">
                  <a:pos x="2958" y="2501"/>
                </a:cxn>
                <a:cxn ang="0">
                  <a:pos x="0" y="2501"/>
                </a:cxn>
                <a:cxn ang="0">
                  <a:pos x="0" y="0"/>
                </a:cxn>
              </a:cxnLst>
              <a:rect l="0" t="0" r="r" b="b"/>
              <a:pathLst>
                <a:path w="2958" h="2501">
                  <a:moveTo>
                    <a:pt x="2958" y="2501"/>
                  </a:moveTo>
                  <a:lnTo>
                    <a:pt x="0" y="2501"/>
                  </a:lnTo>
                  <a:lnTo>
                    <a:pt x="0" y="0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802" name="Freeform 58"/>
          <p:cNvSpPr>
            <a:spLocks/>
          </p:cNvSpPr>
          <p:nvPr/>
        </p:nvSpPr>
        <p:spPr bwMode="auto">
          <a:xfrm>
            <a:off x="6484938" y="2647950"/>
            <a:ext cx="88900" cy="30908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9" y="2"/>
              </a:cxn>
              <a:cxn ang="0">
                <a:pos x="19" y="7"/>
              </a:cxn>
              <a:cxn ang="0">
                <a:pos x="26" y="16"/>
              </a:cxn>
              <a:cxn ang="0">
                <a:pos x="28" y="28"/>
              </a:cxn>
              <a:cxn ang="0">
                <a:pos x="28" y="951"/>
              </a:cxn>
              <a:cxn ang="0">
                <a:pos x="28" y="951"/>
              </a:cxn>
              <a:cxn ang="0">
                <a:pos x="30" y="963"/>
              </a:cxn>
              <a:cxn ang="0">
                <a:pos x="35" y="970"/>
              </a:cxn>
              <a:cxn ang="0">
                <a:pos x="44" y="977"/>
              </a:cxn>
              <a:cxn ang="0">
                <a:pos x="56" y="979"/>
              </a:cxn>
              <a:cxn ang="0">
                <a:pos x="56" y="979"/>
              </a:cxn>
              <a:cxn ang="0">
                <a:pos x="44" y="982"/>
              </a:cxn>
              <a:cxn ang="0">
                <a:pos x="35" y="987"/>
              </a:cxn>
              <a:cxn ang="0">
                <a:pos x="30" y="996"/>
              </a:cxn>
              <a:cxn ang="0">
                <a:pos x="28" y="1008"/>
              </a:cxn>
              <a:cxn ang="0">
                <a:pos x="28" y="1919"/>
              </a:cxn>
              <a:cxn ang="0">
                <a:pos x="28" y="1919"/>
              </a:cxn>
              <a:cxn ang="0">
                <a:pos x="26" y="1929"/>
              </a:cxn>
              <a:cxn ang="0">
                <a:pos x="19" y="1938"/>
              </a:cxn>
              <a:cxn ang="0">
                <a:pos x="9" y="1945"/>
              </a:cxn>
              <a:cxn ang="0">
                <a:pos x="0" y="1947"/>
              </a:cxn>
            </a:cxnLst>
            <a:rect l="0" t="0" r="r" b="b"/>
            <a:pathLst>
              <a:path w="56" h="1947">
                <a:moveTo>
                  <a:pt x="0" y="0"/>
                </a:moveTo>
                <a:lnTo>
                  <a:pt x="0" y="0"/>
                </a:lnTo>
                <a:lnTo>
                  <a:pt x="9" y="2"/>
                </a:lnTo>
                <a:lnTo>
                  <a:pt x="19" y="7"/>
                </a:lnTo>
                <a:lnTo>
                  <a:pt x="26" y="16"/>
                </a:lnTo>
                <a:lnTo>
                  <a:pt x="28" y="28"/>
                </a:lnTo>
                <a:lnTo>
                  <a:pt x="28" y="951"/>
                </a:lnTo>
                <a:lnTo>
                  <a:pt x="28" y="951"/>
                </a:lnTo>
                <a:lnTo>
                  <a:pt x="30" y="963"/>
                </a:lnTo>
                <a:lnTo>
                  <a:pt x="35" y="970"/>
                </a:lnTo>
                <a:lnTo>
                  <a:pt x="44" y="977"/>
                </a:lnTo>
                <a:lnTo>
                  <a:pt x="56" y="979"/>
                </a:lnTo>
                <a:lnTo>
                  <a:pt x="56" y="979"/>
                </a:lnTo>
                <a:lnTo>
                  <a:pt x="44" y="982"/>
                </a:lnTo>
                <a:lnTo>
                  <a:pt x="35" y="987"/>
                </a:lnTo>
                <a:lnTo>
                  <a:pt x="30" y="996"/>
                </a:lnTo>
                <a:lnTo>
                  <a:pt x="28" y="1008"/>
                </a:lnTo>
                <a:lnTo>
                  <a:pt x="28" y="1919"/>
                </a:lnTo>
                <a:lnTo>
                  <a:pt x="28" y="1919"/>
                </a:lnTo>
                <a:lnTo>
                  <a:pt x="26" y="1929"/>
                </a:lnTo>
                <a:lnTo>
                  <a:pt x="19" y="1938"/>
                </a:lnTo>
                <a:lnTo>
                  <a:pt x="9" y="1945"/>
                </a:lnTo>
                <a:lnTo>
                  <a:pt x="0" y="1947"/>
                </a:lnTo>
              </a:path>
            </a:pathLst>
          </a:custGeom>
          <a:noFill/>
          <a:ln w="19050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" name="Group 59"/>
          <p:cNvGrpSpPr>
            <a:grpSpLocks/>
          </p:cNvGrpSpPr>
          <p:nvPr/>
        </p:nvGrpSpPr>
        <p:grpSpPr bwMode="auto">
          <a:xfrm>
            <a:off x="2946400" y="3200400"/>
            <a:ext cx="1284288" cy="639763"/>
            <a:chOff x="1824" y="2064"/>
            <a:chExt cx="809" cy="403"/>
          </a:xfrm>
        </p:grpSpPr>
        <p:sp>
          <p:nvSpPr>
            <p:cNvPr id="31804" name="Rectangle 60"/>
            <p:cNvSpPr>
              <a:spLocks noChangeArrowheads="1"/>
            </p:cNvSpPr>
            <p:nvPr/>
          </p:nvSpPr>
          <p:spPr bwMode="auto">
            <a:xfrm>
              <a:off x="1824" y="2064"/>
              <a:ext cx="809" cy="403"/>
            </a:xfrm>
            <a:prstGeom prst="rect">
              <a:avLst/>
            </a:prstGeom>
            <a:solidFill>
              <a:srgbClr val="EBE0CC"/>
            </a:solidFill>
            <a:ln w="8001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05" name="Rectangle 61"/>
            <p:cNvSpPr>
              <a:spLocks noChangeArrowheads="1"/>
            </p:cNvSpPr>
            <p:nvPr/>
          </p:nvSpPr>
          <p:spPr bwMode="auto">
            <a:xfrm>
              <a:off x="1841" y="2109"/>
              <a:ext cx="774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>
                  <a:solidFill>
                    <a:srgbClr val="000000"/>
                  </a:solidFill>
                </a:rPr>
                <a:t>Tồn kho giảm</a:t>
              </a:r>
            </a:p>
          </p:txBody>
        </p:sp>
      </p:grpSp>
      <p:sp>
        <p:nvSpPr>
          <p:cNvPr id="31806" name="Rectangle 62"/>
          <p:cNvSpPr>
            <a:spLocks noChangeArrowheads="1"/>
          </p:cNvSpPr>
          <p:nvPr/>
        </p:nvSpPr>
        <p:spPr bwMode="auto">
          <a:xfrm>
            <a:off x="6978650" y="2171700"/>
            <a:ext cx="16065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i="1">
                <a:solidFill>
                  <a:srgbClr val="000000"/>
                </a:solidFill>
              </a:rPr>
              <a:t>C + I</a:t>
            </a:r>
            <a:r>
              <a:rPr lang="en-US" i="1" baseline="30000">
                <a:solidFill>
                  <a:srgbClr val="000000"/>
                </a:solidFill>
              </a:rPr>
              <a:t>P</a:t>
            </a:r>
            <a:r>
              <a:rPr lang="en-US" i="1">
                <a:solidFill>
                  <a:srgbClr val="000000"/>
                </a:solidFill>
              </a:rPr>
              <a:t> + G + NX</a:t>
            </a:r>
            <a:endParaRPr lang="en-US"/>
          </a:p>
        </p:txBody>
      </p:sp>
      <p:sp>
        <p:nvSpPr>
          <p:cNvPr id="31807" name="Line 63"/>
          <p:cNvSpPr>
            <a:spLocks noChangeShapeType="1"/>
          </p:cNvSpPr>
          <p:nvPr/>
        </p:nvSpPr>
        <p:spPr bwMode="auto">
          <a:xfrm flipH="1">
            <a:off x="6596063" y="1851025"/>
            <a:ext cx="708025" cy="54292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08" name="Line 64"/>
          <p:cNvSpPr>
            <a:spLocks noChangeShapeType="1"/>
          </p:cNvSpPr>
          <p:nvPr/>
        </p:nvSpPr>
        <p:spPr bwMode="auto">
          <a:xfrm>
            <a:off x="3541713" y="3838575"/>
            <a:ext cx="271462" cy="49053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09" name="Line 65"/>
          <p:cNvSpPr>
            <a:spLocks noChangeShapeType="1"/>
          </p:cNvSpPr>
          <p:nvPr/>
        </p:nvSpPr>
        <p:spPr bwMode="auto">
          <a:xfrm flipV="1">
            <a:off x="2803525" y="2303463"/>
            <a:ext cx="4162425" cy="2505075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810" name="Line 66"/>
          <p:cNvSpPr>
            <a:spLocks noChangeShapeType="1"/>
          </p:cNvSpPr>
          <p:nvPr/>
        </p:nvSpPr>
        <p:spPr bwMode="auto">
          <a:xfrm flipV="1">
            <a:off x="2822575" y="1912938"/>
            <a:ext cx="3819525" cy="3819525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811" name="Freeform 67"/>
          <p:cNvSpPr>
            <a:spLocks/>
          </p:cNvSpPr>
          <p:nvPr/>
        </p:nvSpPr>
        <p:spPr bwMode="auto">
          <a:xfrm>
            <a:off x="6343650" y="2093913"/>
            <a:ext cx="109538" cy="109537"/>
          </a:xfrm>
          <a:custGeom>
            <a:avLst/>
            <a:gdLst/>
            <a:ahLst/>
            <a:cxnLst>
              <a:cxn ang="0">
                <a:pos x="26" y="50"/>
              </a:cxn>
              <a:cxn ang="0">
                <a:pos x="26" y="50"/>
              </a:cxn>
              <a:cxn ang="0">
                <a:pos x="35" y="47"/>
              </a:cxn>
              <a:cxn ang="0">
                <a:pos x="42" y="43"/>
              </a:cxn>
              <a:cxn ang="0">
                <a:pos x="49" y="33"/>
              </a:cxn>
              <a:cxn ang="0">
                <a:pos x="51" y="24"/>
              </a:cxn>
              <a:cxn ang="0">
                <a:pos x="51" y="24"/>
              </a:cxn>
              <a:cxn ang="0">
                <a:pos x="49" y="14"/>
              </a:cxn>
              <a:cxn ang="0">
                <a:pos x="42" y="7"/>
              </a:cxn>
              <a:cxn ang="0">
                <a:pos x="35" y="3"/>
              </a:cxn>
              <a:cxn ang="0">
                <a:pos x="26" y="0"/>
              </a:cxn>
              <a:cxn ang="0">
                <a:pos x="26" y="0"/>
              </a:cxn>
              <a:cxn ang="0">
                <a:pos x="16" y="3"/>
              </a:cxn>
              <a:cxn ang="0">
                <a:pos x="7" y="7"/>
              </a:cxn>
              <a:cxn ang="0">
                <a:pos x="2" y="14"/>
              </a:cxn>
              <a:cxn ang="0">
                <a:pos x="0" y="24"/>
              </a:cxn>
              <a:cxn ang="0">
                <a:pos x="0" y="24"/>
              </a:cxn>
              <a:cxn ang="0">
                <a:pos x="2" y="33"/>
              </a:cxn>
              <a:cxn ang="0">
                <a:pos x="7" y="43"/>
              </a:cxn>
              <a:cxn ang="0">
                <a:pos x="16" y="47"/>
              </a:cxn>
              <a:cxn ang="0">
                <a:pos x="26" y="50"/>
              </a:cxn>
              <a:cxn ang="0">
                <a:pos x="26" y="50"/>
              </a:cxn>
            </a:cxnLst>
            <a:rect l="0" t="0" r="r" b="b"/>
            <a:pathLst>
              <a:path w="51" h="50">
                <a:moveTo>
                  <a:pt x="26" y="50"/>
                </a:moveTo>
                <a:lnTo>
                  <a:pt x="26" y="50"/>
                </a:lnTo>
                <a:lnTo>
                  <a:pt x="35" y="47"/>
                </a:lnTo>
                <a:lnTo>
                  <a:pt x="42" y="43"/>
                </a:lnTo>
                <a:lnTo>
                  <a:pt x="49" y="33"/>
                </a:lnTo>
                <a:lnTo>
                  <a:pt x="51" y="24"/>
                </a:lnTo>
                <a:lnTo>
                  <a:pt x="51" y="24"/>
                </a:lnTo>
                <a:lnTo>
                  <a:pt x="49" y="14"/>
                </a:lnTo>
                <a:lnTo>
                  <a:pt x="42" y="7"/>
                </a:lnTo>
                <a:lnTo>
                  <a:pt x="35" y="3"/>
                </a:lnTo>
                <a:lnTo>
                  <a:pt x="26" y="0"/>
                </a:lnTo>
                <a:lnTo>
                  <a:pt x="26" y="0"/>
                </a:lnTo>
                <a:lnTo>
                  <a:pt x="16" y="3"/>
                </a:lnTo>
                <a:lnTo>
                  <a:pt x="7" y="7"/>
                </a:lnTo>
                <a:lnTo>
                  <a:pt x="2" y="14"/>
                </a:lnTo>
                <a:lnTo>
                  <a:pt x="0" y="24"/>
                </a:lnTo>
                <a:lnTo>
                  <a:pt x="0" y="24"/>
                </a:lnTo>
                <a:lnTo>
                  <a:pt x="2" y="33"/>
                </a:lnTo>
                <a:lnTo>
                  <a:pt x="7" y="43"/>
                </a:lnTo>
                <a:lnTo>
                  <a:pt x="16" y="47"/>
                </a:lnTo>
                <a:lnTo>
                  <a:pt x="26" y="50"/>
                </a:lnTo>
                <a:lnTo>
                  <a:pt x="26" y="5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12" name="Freeform 68"/>
          <p:cNvSpPr>
            <a:spLocks/>
          </p:cNvSpPr>
          <p:nvPr/>
        </p:nvSpPr>
        <p:spPr bwMode="auto">
          <a:xfrm>
            <a:off x="6343650" y="2578100"/>
            <a:ext cx="109538" cy="109538"/>
          </a:xfrm>
          <a:custGeom>
            <a:avLst/>
            <a:gdLst/>
            <a:ahLst/>
            <a:cxnLst>
              <a:cxn ang="0">
                <a:pos x="26" y="49"/>
              </a:cxn>
              <a:cxn ang="0">
                <a:pos x="26" y="49"/>
              </a:cxn>
              <a:cxn ang="0">
                <a:pos x="35" y="47"/>
              </a:cxn>
              <a:cxn ang="0">
                <a:pos x="42" y="42"/>
              </a:cxn>
              <a:cxn ang="0">
                <a:pos x="49" y="33"/>
              </a:cxn>
              <a:cxn ang="0">
                <a:pos x="49" y="23"/>
              </a:cxn>
              <a:cxn ang="0">
                <a:pos x="49" y="23"/>
              </a:cxn>
              <a:cxn ang="0">
                <a:pos x="49" y="14"/>
              </a:cxn>
              <a:cxn ang="0">
                <a:pos x="42" y="7"/>
              </a:cxn>
              <a:cxn ang="0">
                <a:pos x="35" y="0"/>
              </a:cxn>
              <a:cxn ang="0">
                <a:pos x="26" y="0"/>
              </a:cxn>
              <a:cxn ang="0">
                <a:pos x="26" y="0"/>
              </a:cxn>
              <a:cxn ang="0">
                <a:pos x="17" y="0"/>
              </a:cxn>
              <a:cxn ang="0">
                <a:pos x="7" y="7"/>
              </a:cxn>
              <a:cxn ang="0">
                <a:pos x="2" y="14"/>
              </a:cxn>
              <a:cxn ang="0">
                <a:pos x="0" y="23"/>
              </a:cxn>
              <a:cxn ang="0">
                <a:pos x="0" y="23"/>
              </a:cxn>
              <a:cxn ang="0">
                <a:pos x="2" y="33"/>
              </a:cxn>
              <a:cxn ang="0">
                <a:pos x="7" y="42"/>
              </a:cxn>
              <a:cxn ang="0">
                <a:pos x="17" y="47"/>
              </a:cxn>
              <a:cxn ang="0">
                <a:pos x="26" y="49"/>
              </a:cxn>
              <a:cxn ang="0">
                <a:pos x="26" y="49"/>
              </a:cxn>
            </a:cxnLst>
            <a:rect l="0" t="0" r="r" b="b"/>
            <a:pathLst>
              <a:path w="49" h="49">
                <a:moveTo>
                  <a:pt x="26" y="49"/>
                </a:moveTo>
                <a:lnTo>
                  <a:pt x="26" y="49"/>
                </a:lnTo>
                <a:lnTo>
                  <a:pt x="35" y="47"/>
                </a:lnTo>
                <a:lnTo>
                  <a:pt x="42" y="42"/>
                </a:lnTo>
                <a:lnTo>
                  <a:pt x="49" y="33"/>
                </a:lnTo>
                <a:lnTo>
                  <a:pt x="49" y="23"/>
                </a:lnTo>
                <a:lnTo>
                  <a:pt x="49" y="23"/>
                </a:lnTo>
                <a:lnTo>
                  <a:pt x="49" y="14"/>
                </a:lnTo>
                <a:lnTo>
                  <a:pt x="42" y="7"/>
                </a:lnTo>
                <a:lnTo>
                  <a:pt x="35" y="0"/>
                </a:lnTo>
                <a:lnTo>
                  <a:pt x="26" y="0"/>
                </a:lnTo>
                <a:lnTo>
                  <a:pt x="26" y="0"/>
                </a:lnTo>
                <a:lnTo>
                  <a:pt x="17" y="0"/>
                </a:lnTo>
                <a:lnTo>
                  <a:pt x="7" y="7"/>
                </a:lnTo>
                <a:lnTo>
                  <a:pt x="2" y="14"/>
                </a:lnTo>
                <a:lnTo>
                  <a:pt x="0" y="23"/>
                </a:lnTo>
                <a:lnTo>
                  <a:pt x="0" y="23"/>
                </a:lnTo>
                <a:lnTo>
                  <a:pt x="2" y="33"/>
                </a:lnTo>
                <a:lnTo>
                  <a:pt x="7" y="42"/>
                </a:lnTo>
                <a:lnTo>
                  <a:pt x="17" y="47"/>
                </a:lnTo>
                <a:lnTo>
                  <a:pt x="26" y="49"/>
                </a:lnTo>
                <a:lnTo>
                  <a:pt x="26" y="4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13" name="Freeform 69"/>
          <p:cNvSpPr>
            <a:spLocks/>
          </p:cNvSpPr>
          <p:nvPr/>
        </p:nvSpPr>
        <p:spPr bwMode="auto">
          <a:xfrm>
            <a:off x="5156200" y="3300413"/>
            <a:ext cx="109538" cy="109537"/>
          </a:xfrm>
          <a:custGeom>
            <a:avLst/>
            <a:gdLst/>
            <a:ahLst/>
            <a:cxnLst>
              <a:cxn ang="0">
                <a:pos x="26" y="49"/>
              </a:cxn>
              <a:cxn ang="0">
                <a:pos x="26" y="49"/>
              </a:cxn>
              <a:cxn ang="0">
                <a:pos x="35" y="47"/>
              </a:cxn>
              <a:cxn ang="0">
                <a:pos x="42" y="42"/>
              </a:cxn>
              <a:cxn ang="0">
                <a:pos x="49" y="33"/>
              </a:cxn>
              <a:cxn ang="0">
                <a:pos x="49" y="23"/>
              </a:cxn>
              <a:cxn ang="0">
                <a:pos x="49" y="23"/>
              </a:cxn>
              <a:cxn ang="0">
                <a:pos x="49" y="14"/>
              </a:cxn>
              <a:cxn ang="0">
                <a:pos x="42" y="7"/>
              </a:cxn>
              <a:cxn ang="0">
                <a:pos x="35" y="2"/>
              </a:cxn>
              <a:cxn ang="0">
                <a:pos x="26" y="0"/>
              </a:cxn>
              <a:cxn ang="0">
                <a:pos x="26" y="0"/>
              </a:cxn>
              <a:cxn ang="0">
                <a:pos x="16" y="2"/>
              </a:cxn>
              <a:cxn ang="0">
                <a:pos x="7" y="7"/>
              </a:cxn>
              <a:cxn ang="0">
                <a:pos x="2" y="14"/>
              </a:cxn>
              <a:cxn ang="0">
                <a:pos x="0" y="23"/>
              </a:cxn>
              <a:cxn ang="0">
                <a:pos x="0" y="23"/>
              </a:cxn>
              <a:cxn ang="0">
                <a:pos x="2" y="33"/>
              </a:cxn>
              <a:cxn ang="0">
                <a:pos x="7" y="42"/>
              </a:cxn>
              <a:cxn ang="0">
                <a:pos x="16" y="47"/>
              </a:cxn>
              <a:cxn ang="0">
                <a:pos x="26" y="49"/>
              </a:cxn>
              <a:cxn ang="0">
                <a:pos x="26" y="49"/>
              </a:cxn>
            </a:cxnLst>
            <a:rect l="0" t="0" r="r" b="b"/>
            <a:pathLst>
              <a:path w="49" h="49">
                <a:moveTo>
                  <a:pt x="26" y="49"/>
                </a:moveTo>
                <a:lnTo>
                  <a:pt x="26" y="49"/>
                </a:lnTo>
                <a:lnTo>
                  <a:pt x="35" y="47"/>
                </a:lnTo>
                <a:lnTo>
                  <a:pt x="42" y="42"/>
                </a:lnTo>
                <a:lnTo>
                  <a:pt x="49" y="33"/>
                </a:lnTo>
                <a:lnTo>
                  <a:pt x="49" y="23"/>
                </a:lnTo>
                <a:lnTo>
                  <a:pt x="49" y="23"/>
                </a:lnTo>
                <a:lnTo>
                  <a:pt x="49" y="14"/>
                </a:lnTo>
                <a:lnTo>
                  <a:pt x="42" y="7"/>
                </a:lnTo>
                <a:lnTo>
                  <a:pt x="35" y="2"/>
                </a:lnTo>
                <a:lnTo>
                  <a:pt x="26" y="0"/>
                </a:lnTo>
                <a:lnTo>
                  <a:pt x="26" y="0"/>
                </a:lnTo>
                <a:lnTo>
                  <a:pt x="16" y="2"/>
                </a:lnTo>
                <a:lnTo>
                  <a:pt x="7" y="7"/>
                </a:lnTo>
                <a:lnTo>
                  <a:pt x="2" y="14"/>
                </a:lnTo>
                <a:lnTo>
                  <a:pt x="0" y="23"/>
                </a:lnTo>
                <a:lnTo>
                  <a:pt x="0" y="23"/>
                </a:lnTo>
                <a:lnTo>
                  <a:pt x="2" y="33"/>
                </a:lnTo>
                <a:lnTo>
                  <a:pt x="7" y="42"/>
                </a:lnTo>
                <a:lnTo>
                  <a:pt x="16" y="47"/>
                </a:lnTo>
                <a:lnTo>
                  <a:pt x="26" y="49"/>
                </a:lnTo>
                <a:lnTo>
                  <a:pt x="26" y="4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14" name="Freeform 70"/>
          <p:cNvSpPr>
            <a:spLocks/>
          </p:cNvSpPr>
          <p:nvPr/>
        </p:nvSpPr>
        <p:spPr bwMode="auto">
          <a:xfrm>
            <a:off x="3949700" y="4025900"/>
            <a:ext cx="109538" cy="109538"/>
          </a:xfrm>
          <a:custGeom>
            <a:avLst/>
            <a:gdLst/>
            <a:ahLst/>
            <a:cxnLst>
              <a:cxn ang="0">
                <a:pos x="26" y="49"/>
              </a:cxn>
              <a:cxn ang="0">
                <a:pos x="26" y="49"/>
              </a:cxn>
              <a:cxn ang="0">
                <a:pos x="36" y="49"/>
              </a:cxn>
              <a:cxn ang="0">
                <a:pos x="43" y="42"/>
              </a:cxn>
              <a:cxn ang="0">
                <a:pos x="47" y="35"/>
              </a:cxn>
              <a:cxn ang="0">
                <a:pos x="50" y="26"/>
              </a:cxn>
              <a:cxn ang="0">
                <a:pos x="50" y="26"/>
              </a:cxn>
              <a:cxn ang="0">
                <a:pos x="47" y="16"/>
              </a:cxn>
              <a:cxn ang="0">
                <a:pos x="43" y="7"/>
              </a:cxn>
              <a:cxn ang="0">
                <a:pos x="36" y="2"/>
              </a:cxn>
              <a:cxn ang="0">
                <a:pos x="26" y="0"/>
              </a:cxn>
              <a:cxn ang="0">
                <a:pos x="26" y="0"/>
              </a:cxn>
              <a:cxn ang="0">
                <a:pos x="14" y="2"/>
              </a:cxn>
              <a:cxn ang="0">
                <a:pos x="7" y="7"/>
              </a:cxn>
              <a:cxn ang="0">
                <a:pos x="3" y="16"/>
              </a:cxn>
              <a:cxn ang="0">
                <a:pos x="0" y="26"/>
              </a:cxn>
              <a:cxn ang="0">
                <a:pos x="0" y="26"/>
              </a:cxn>
              <a:cxn ang="0">
                <a:pos x="3" y="35"/>
              </a:cxn>
              <a:cxn ang="0">
                <a:pos x="7" y="42"/>
              </a:cxn>
              <a:cxn ang="0">
                <a:pos x="14" y="49"/>
              </a:cxn>
              <a:cxn ang="0">
                <a:pos x="26" y="49"/>
              </a:cxn>
              <a:cxn ang="0">
                <a:pos x="26" y="49"/>
              </a:cxn>
            </a:cxnLst>
            <a:rect l="0" t="0" r="r" b="b"/>
            <a:pathLst>
              <a:path w="50" h="49">
                <a:moveTo>
                  <a:pt x="26" y="49"/>
                </a:moveTo>
                <a:lnTo>
                  <a:pt x="26" y="49"/>
                </a:lnTo>
                <a:lnTo>
                  <a:pt x="36" y="49"/>
                </a:lnTo>
                <a:lnTo>
                  <a:pt x="43" y="42"/>
                </a:lnTo>
                <a:lnTo>
                  <a:pt x="47" y="35"/>
                </a:lnTo>
                <a:lnTo>
                  <a:pt x="50" y="26"/>
                </a:lnTo>
                <a:lnTo>
                  <a:pt x="50" y="26"/>
                </a:lnTo>
                <a:lnTo>
                  <a:pt x="47" y="16"/>
                </a:lnTo>
                <a:lnTo>
                  <a:pt x="43" y="7"/>
                </a:lnTo>
                <a:lnTo>
                  <a:pt x="36" y="2"/>
                </a:lnTo>
                <a:lnTo>
                  <a:pt x="26" y="0"/>
                </a:lnTo>
                <a:lnTo>
                  <a:pt x="26" y="0"/>
                </a:lnTo>
                <a:lnTo>
                  <a:pt x="14" y="2"/>
                </a:lnTo>
                <a:lnTo>
                  <a:pt x="7" y="7"/>
                </a:lnTo>
                <a:lnTo>
                  <a:pt x="3" y="16"/>
                </a:lnTo>
                <a:lnTo>
                  <a:pt x="0" y="26"/>
                </a:lnTo>
                <a:lnTo>
                  <a:pt x="0" y="26"/>
                </a:lnTo>
                <a:lnTo>
                  <a:pt x="3" y="35"/>
                </a:lnTo>
                <a:lnTo>
                  <a:pt x="7" y="42"/>
                </a:lnTo>
                <a:lnTo>
                  <a:pt x="14" y="49"/>
                </a:lnTo>
                <a:lnTo>
                  <a:pt x="26" y="49"/>
                </a:lnTo>
                <a:lnTo>
                  <a:pt x="26" y="4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15" name="Freeform 71"/>
          <p:cNvSpPr>
            <a:spLocks/>
          </p:cNvSpPr>
          <p:nvPr/>
        </p:nvSpPr>
        <p:spPr bwMode="auto">
          <a:xfrm>
            <a:off x="3949700" y="4494213"/>
            <a:ext cx="109538" cy="109537"/>
          </a:xfrm>
          <a:custGeom>
            <a:avLst/>
            <a:gdLst/>
            <a:ahLst/>
            <a:cxnLst>
              <a:cxn ang="0">
                <a:pos x="23" y="49"/>
              </a:cxn>
              <a:cxn ang="0">
                <a:pos x="23" y="49"/>
              </a:cxn>
              <a:cxn ang="0">
                <a:pos x="33" y="47"/>
              </a:cxn>
              <a:cxn ang="0">
                <a:pos x="42" y="42"/>
              </a:cxn>
              <a:cxn ang="0">
                <a:pos x="47" y="35"/>
              </a:cxn>
              <a:cxn ang="0">
                <a:pos x="49" y="26"/>
              </a:cxn>
              <a:cxn ang="0">
                <a:pos x="49" y="26"/>
              </a:cxn>
              <a:cxn ang="0">
                <a:pos x="47" y="16"/>
              </a:cxn>
              <a:cxn ang="0">
                <a:pos x="42" y="7"/>
              </a:cxn>
              <a:cxn ang="0">
                <a:pos x="33" y="2"/>
              </a:cxn>
              <a:cxn ang="0">
                <a:pos x="23" y="0"/>
              </a:cxn>
              <a:cxn ang="0">
                <a:pos x="23" y="0"/>
              </a:cxn>
              <a:cxn ang="0">
                <a:pos x="14" y="2"/>
              </a:cxn>
              <a:cxn ang="0">
                <a:pos x="7" y="7"/>
              </a:cxn>
              <a:cxn ang="0">
                <a:pos x="2" y="16"/>
              </a:cxn>
              <a:cxn ang="0">
                <a:pos x="0" y="26"/>
              </a:cxn>
              <a:cxn ang="0">
                <a:pos x="0" y="26"/>
              </a:cxn>
              <a:cxn ang="0">
                <a:pos x="2" y="35"/>
              </a:cxn>
              <a:cxn ang="0">
                <a:pos x="7" y="42"/>
              </a:cxn>
              <a:cxn ang="0">
                <a:pos x="14" y="47"/>
              </a:cxn>
              <a:cxn ang="0">
                <a:pos x="23" y="49"/>
              </a:cxn>
              <a:cxn ang="0">
                <a:pos x="23" y="49"/>
              </a:cxn>
            </a:cxnLst>
            <a:rect l="0" t="0" r="r" b="b"/>
            <a:pathLst>
              <a:path w="49" h="49">
                <a:moveTo>
                  <a:pt x="23" y="49"/>
                </a:moveTo>
                <a:lnTo>
                  <a:pt x="23" y="49"/>
                </a:lnTo>
                <a:lnTo>
                  <a:pt x="33" y="47"/>
                </a:lnTo>
                <a:lnTo>
                  <a:pt x="42" y="42"/>
                </a:lnTo>
                <a:lnTo>
                  <a:pt x="47" y="35"/>
                </a:lnTo>
                <a:lnTo>
                  <a:pt x="49" y="26"/>
                </a:lnTo>
                <a:lnTo>
                  <a:pt x="49" y="26"/>
                </a:lnTo>
                <a:lnTo>
                  <a:pt x="47" y="16"/>
                </a:lnTo>
                <a:lnTo>
                  <a:pt x="42" y="7"/>
                </a:lnTo>
                <a:lnTo>
                  <a:pt x="33" y="2"/>
                </a:lnTo>
                <a:lnTo>
                  <a:pt x="23" y="0"/>
                </a:lnTo>
                <a:lnTo>
                  <a:pt x="23" y="0"/>
                </a:lnTo>
                <a:lnTo>
                  <a:pt x="14" y="2"/>
                </a:lnTo>
                <a:lnTo>
                  <a:pt x="7" y="7"/>
                </a:lnTo>
                <a:lnTo>
                  <a:pt x="2" y="16"/>
                </a:lnTo>
                <a:lnTo>
                  <a:pt x="0" y="26"/>
                </a:lnTo>
                <a:lnTo>
                  <a:pt x="0" y="26"/>
                </a:lnTo>
                <a:lnTo>
                  <a:pt x="2" y="35"/>
                </a:lnTo>
                <a:lnTo>
                  <a:pt x="7" y="42"/>
                </a:lnTo>
                <a:lnTo>
                  <a:pt x="14" y="47"/>
                </a:lnTo>
                <a:lnTo>
                  <a:pt x="23" y="49"/>
                </a:lnTo>
                <a:lnTo>
                  <a:pt x="23" y="4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16" name="Freeform 72"/>
          <p:cNvSpPr>
            <a:spLocks/>
          </p:cNvSpPr>
          <p:nvPr/>
        </p:nvSpPr>
        <p:spPr bwMode="auto">
          <a:xfrm>
            <a:off x="4084638" y="4083050"/>
            <a:ext cx="88900" cy="16557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12" y="3"/>
              </a:cxn>
              <a:cxn ang="0">
                <a:pos x="21" y="8"/>
              </a:cxn>
              <a:cxn ang="0">
                <a:pos x="26" y="17"/>
              </a:cxn>
              <a:cxn ang="0">
                <a:pos x="28" y="29"/>
              </a:cxn>
              <a:cxn ang="0">
                <a:pos x="28" y="500"/>
              </a:cxn>
              <a:cxn ang="0">
                <a:pos x="28" y="500"/>
              </a:cxn>
              <a:cxn ang="0">
                <a:pos x="31" y="511"/>
              </a:cxn>
              <a:cxn ang="0">
                <a:pos x="38" y="518"/>
              </a:cxn>
              <a:cxn ang="0">
                <a:pos x="47" y="525"/>
              </a:cxn>
              <a:cxn ang="0">
                <a:pos x="56" y="528"/>
              </a:cxn>
              <a:cxn ang="0">
                <a:pos x="56" y="528"/>
              </a:cxn>
              <a:cxn ang="0">
                <a:pos x="47" y="530"/>
              </a:cxn>
              <a:cxn ang="0">
                <a:pos x="38" y="535"/>
              </a:cxn>
              <a:cxn ang="0">
                <a:pos x="31" y="544"/>
              </a:cxn>
              <a:cxn ang="0">
                <a:pos x="28" y="556"/>
              </a:cxn>
              <a:cxn ang="0">
                <a:pos x="28" y="1015"/>
              </a:cxn>
              <a:cxn ang="0">
                <a:pos x="28" y="1015"/>
              </a:cxn>
              <a:cxn ang="0">
                <a:pos x="26" y="1025"/>
              </a:cxn>
              <a:cxn ang="0">
                <a:pos x="21" y="1034"/>
              </a:cxn>
              <a:cxn ang="0">
                <a:pos x="12" y="1041"/>
              </a:cxn>
              <a:cxn ang="0">
                <a:pos x="0" y="1043"/>
              </a:cxn>
            </a:cxnLst>
            <a:rect l="0" t="0" r="r" b="b"/>
            <a:pathLst>
              <a:path w="56" h="1043">
                <a:moveTo>
                  <a:pt x="0" y="0"/>
                </a:moveTo>
                <a:lnTo>
                  <a:pt x="0" y="0"/>
                </a:lnTo>
                <a:lnTo>
                  <a:pt x="12" y="3"/>
                </a:lnTo>
                <a:lnTo>
                  <a:pt x="21" y="8"/>
                </a:lnTo>
                <a:lnTo>
                  <a:pt x="26" y="17"/>
                </a:lnTo>
                <a:lnTo>
                  <a:pt x="28" y="29"/>
                </a:lnTo>
                <a:lnTo>
                  <a:pt x="28" y="500"/>
                </a:lnTo>
                <a:lnTo>
                  <a:pt x="28" y="500"/>
                </a:lnTo>
                <a:lnTo>
                  <a:pt x="31" y="511"/>
                </a:lnTo>
                <a:lnTo>
                  <a:pt x="38" y="518"/>
                </a:lnTo>
                <a:lnTo>
                  <a:pt x="47" y="525"/>
                </a:lnTo>
                <a:lnTo>
                  <a:pt x="56" y="528"/>
                </a:lnTo>
                <a:lnTo>
                  <a:pt x="56" y="528"/>
                </a:lnTo>
                <a:lnTo>
                  <a:pt x="47" y="530"/>
                </a:lnTo>
                <a:lnTo>
                  <a:pt x="38" y="535"/>
                </a:lnTo>
                <a:lnTo>
                  <a:pt x="31" y="544"/>
                </a:lnTo>
                <a:lnTo>
                  <a:pt x="28" y="556"/>
                </a:lnTo>
                <a:lnTo>
                  <a:pt x="28" y="1015"/>
                </a:lnTo>
                <a:lnTo>
                  <a:pt x="28" y="1015"/>
                </a:lnTo>
                <a:lnTo>
                  <a:pt x="26" y="1025"/>
                </a:lnTo>
                <a:lnTo>
                  <a:pt x="21" y="1034"/>
                </a:lnTo>
                <a:lnTo>
                  <a:pt x="12" y="1041"/>
                </a:lnTo>
                <a:lnTo>
                  <a:pt x="0" y="1043"/>
                </a:lnTo>
              </a:path>
            </a:pathLst>
          </a:custGeom>
          <a:noFill/>
          <a:ln w="19050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17" name="Freeform 73"/>
          <p:cNvSpPr>
            <a:spLocks/>
          </p:cNvSpPr>
          <p:nvPr/>
        </p:nvSpPr>
        <p:spPr bwMode="auto">
          <a:xfrm>
            <a:off x="3832225" y="4098925"/>
            <a:ext cx="88900" cy="454025"/>
          </a:xfrm>
          <a:custGeom>
            <a:avLst/>
            <a:gdLst/>
            <a:ahLst/>
            <a:cxnLst>
              <a:cxn ang="0">
                <a:pos x="56" y="0"/>
              </a:cxn>
              <a:cxn ang="0">
                <a:pos x="56" y="0"/>
              </a:cxn>
              <a:cxn ang="0">
                <a:pos x="44" y="2"/>
              </a:cxn>
              <a:cxn ang="0">
                <a:pos x="35" y="9"/>
              </a:cxn>
              <a:cxn ang="0">
                <a:pos x="30" y="19"/>
              </a:cxn>
              <a:cxn ang="0">
                <a:pos x="28" y="28"/>
              </a:cxn>
              <a:cxn ang="0">
                <a:pos x="28" y="117"/>
              </a:cxn>
              <a:cxn ang="0">
                <a:pos x="28" y="117"/>
              </a:cxn>
              <a:cxn ang="0">
                <a:pos x="25" y="129"/>
              </a:cxn>
              <a:cxn ang="0">
                <a:pos x="18" y="136"/>
              </a:cxn>
              <a:cxn ang="0">
                <a:pos x="9" y="143"/>
              </a:cxn>
              <a:cxn ang="0">
                <a:pos x="0" y="145"/>
              </a:cxn>
              <a:cxn ang="0">
                <a:pos x="0" y="145"/>
              </a:cxn>
              <a:cxn ang="0">
                <a:pos x="9" y="148"/>
              </a:cxn>
              <a:cxn ang="0">
                <a:pos x="18" y="152"/>
              </a:cxn>
              <a:cxn ang="0">
                <a:pos x="25" y="162"/>
              </a:cxn>
              <a:cxn ang="0">
                <a:pos x="28" y="173"/>
              </a:cxn>
              <a:cxn ang="0">
                <a:pos x="28" y="258"/>
              </a:cxn>
              <a:cxn ang="0">
                <a:pos x="28" y="258"/>
              </a:cxn>
              <a:cxn ang="0">
                <a:pos x="30" y="269"/>
              </a:cxn>
              <a:cxn ang="0">
                <a:pos x="35" y="279"/>
              </a:cxn>
              <a:cxn ang="0">
                <a:pos x="44" y="283"/>
              </a:cxn>
              <a:cxn ang="0">
                <a:pos x="56" y="286"/>
              </a:cxn>
            </a:cxnLst>
            <a:rect l="0" t="0" r="r" b="b"/>
            <a:pathLst>
              <a:path w="56" h="286">
                <a:moveTo>
                  <a:pt x="56" y="0"/>
                </a:moveTo>
                <a:lnTo>
                  <a:pt x="56" y="0"/>
                </a:lnTo>
                <a:lnTo>
                  <a:pt x="44" y="2"/>
                </a:lnTo>
                <a:lnTo>
                  <a:pt x="35" y="9"/>
                </a:lnTo>
                <a:lnTo>
                  <a:pt x="30" y="19"/>
                </a:lnTo>
                <a:lnTo>
                  <a:pt x="28" y="28"/>
                </a:lnTo>
                <a:lnTo>
                  <a:pt x="28" y="117"/>
                </a:lnTo>
                <a:lnTo>
                  <a:pt x="28" y="117"/>
                </a:lnTo>
                <a:lnTo>
                  <a:pt x="25" y="129"/>
                </a:lnTo>
                <a:lnTo>
                  <a:pt x="18" y="136"/>
                </a:lnTo>
                <a:lnTo>
                  <a:pt x="9" y="143"/>
                </a:lnTo>
                <a:lnTo>
                  <a:pt x="0" y="145"/>
                </a:lnTo>
                <a:lnTo>
                  <a:pt x="0" y="145"/>
                </a:lnTo>
                <a:lnTo>
                  <a:pt x="9" y="148"/>
                </a:lnTo>
                <a:lnTo>
                  <a:pt x="18" y="152"/>
                </a:lnTo>
                <a:lnTo>
                  <a:pt x="25" y="162"/>
                </a:lnTo>
                <a:lnTo>
                  <a:pt x="28" y="173"/>
                </a:lnTo>
                <a:lnTo>
                  <a:pt x="28" y="258"/>
                </a:lnTo>
                <a:lnTo>
                  <a:pt x="28" y="258"/>
                </a:lnTo>
                <a:lnTo>
                  <a:pt x="30" y="269"/>
                </a:lnTo>
                <a:lnTo>
                  <a:pt x="35" y="279"/>
                </a:lnTo>
                <a:lnTo>
                  <a:pt x="44" y="283"/>
                </a:lnTo>
                <a:lnTo>
                  <a:pt x="56" y="286"/>
                </a:lnTo>
              </a:path>
            </a:pathLst>
          </a:custGeom>
          <a:noFill/>
          <a:ln w="19050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18" name="Freeform 74"/>
          <p:cNvSpPr>
            <a:spLocks/>
          </p:cNvSpPr>
          <p:nvPr/>
        </p:nvSpPr>
        <p:spPr bwMode="auto">
          <a:xfrm>
            <a:off x="3832225" y="4567238"/>
            <a:ext cx="88900" cy="1168400"/>
          </a:xfrm>
          <a:custGeom>
            <a:avLst/>
            <a:gdLst/>
            <a:ahLst/>
            <a:cxnLst>
              <a:cxn ang="0">
                <a:pos x="56" y="0"/>
              </a:cxn>
              <a:cxn ang="0">
                <a:pos x="56" y="0"/>
              </a:cxn>
              <a:cxn ang="0">
                <a:pos x="44" y="3"/>
              </a:cxn>
              <a:cxn ang="0">
                <a:pos x="35" y="7"/>
              </a:cxn>
              <a:cxn ang="0">
                <a:pos x="30" y="17"/>
              </a:cxn>
              <a:cxn ang="0">
                <a:pos x="28" y="28"/>
              </a:cxn>
              <a:cxn ang="0">
                <a:pos x="28" y="380"/>
              </a:cxn>
              <a:cxn ang="0">
                <a:pos x="28" y="380"/>
              </a:cxn>
              <a:cxn ang="0">
                <a:pos x="25" y="392"/>
              </a:cxn>
              <a:cxn ang="0">
                <a:pos x="18" y="401"/>
              </a:cxn>
              <a:cxn ang="0">
                <a:pos x="9" y="406"/>
              </a:cxn>
              <a:cxn ang="0">
                <a:pos x="0" y="408"/>
              </a:cxn>
              <a:cxn ang="0">
                <a:pos x="0" y="408"/>
              </a:cxn>
              <a:cxn ang="0">
                <a:pos x="9" y="410"/>
              </a:cxn>
              <a:cxn ang="0">
                <a:pos x="18" y="415"/>
              </a:cxn>
              <a:cxn ang="0">
                <a:pos x="25" y="424"/>
              </a:cxn>
              <a:cxn ang="0">
                <a:pos x="28" y="436"/>
              </a:cxn>
              <a:cxn ang="0">
                <a:pos x="28" y="708"/>
              </a:cxn>
              <a:cxn ang="0">
                <a:pos x="28" y="708"/>
              </a:cxn>
              <a:cxn ang="0">
                <a:pos x="30" y="720"/>
              </a:cxn>
              <a:cxn ang="0">
                <a:pos x="35" y="729"/>
              </a:cxn>
              <a:cxn ang="0">
                <a:pos x="44" y="734"/>
              </a:cxn>
              <a:cxn ang="0">
                <a:pos x="56" y="736"/>
              </a:cxn>
            </a:cxnLst>
            <a:rect l="0" t="0" r="r" b="b"/>
            <a:pathLst>
              <a:path w="56" h="736">
                <a:moveTo>
                  <a:pt x="56" y="0"/>
                </a:moveTo>
                <a:lnTo>
                  <a:pt x="56" y="0"/>
                </a:lnTo>
                <a:lnTo>
                  <a:pt x="44" y="3"/>
                </a:lnTo>
                <a:lnTo>
                  <a:pt x="35" y="7"/>
                </a:lnTo>
                <a:lnTo>
                  <a:pt x="30" y="17"/>
                </a:lnTo>
                <a:lnTo>
                  <a:pt x="28" y="28"/>
                </a:lnTo>
                <a:lnTo>
                  <a:pt x="28" y="380"/>
                </a:lnTo>
                <a:lnTo>
                  <a:pt x="28" y="380"/>
                </a:lnTo>
                <a:lnTo>
                  <a:pt x="25" y="392"/>
                </a:lnTo>
                <a:lnTo>
                  <a:pt x="18" y="401"/>
                </a:lnTo>
                <a:lnTo>
                  <a:pt x="9" y="406"/>
                </a:lnTo>
                <a:lnTo>
                  <a:pt x="0" y="408"/>
                </a:lnTo>
                <a:lnTo>
                  <a:pt x="0" y="408"/>
                </a:lnTo>
                <a:lnTo>
                  <a:pt x="9" y="410"/>
                </a:lnTo>
                <a:lnTo>
                  <a:pt x="18" y="415"/>
                </a:lnTo>
                <a:lnTo>
                  <a:pt x="25" y="424"/>
                </a:lnTo>
                <a:lnTo>
                  <a:pt x="28" y="436"/>
                </a:lnTo>
                <a:lnTo>
                  <a:pt x="28" y="708"/>
                </a:lnTo>
                <a:lnTo>
                  <a:pt x="28" y="708"/>
                </a:lnTo>
                <a:lnTo>
                  <a:pt x="30" y="720"/>
                </a:lnTo>
                <a:lnTo>
                  <a:pt x="35" y="729"/>
                </a:lnTo>
                <a:lnTo>
                  <a:pt x="44" y="734"/>
                </a:lnTo>
                <a:lnTo>
                  <a:pt x="56" y="736"/>
                </a:lnTo>
              </a:path>
            </a:pathLst>
          </a:custGeom>
          <a:noFill/>
          <a:ln w="19050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19" name="Freeform 75"/>
          <p:cNvSpPr>
            <a:spLocks/>
          </p:cNvSpPr>
          <p:nvPr/>
        </p:nvSpPr>
        <p:spPr bwMode="auto">
          <a:xfrm>
            <a:off x="6227763" y="2182813"/>
            <a:ext cx="88900" cy="3556000"/>
          </a:xfrm>
          <a:custGeom>
            <a:avLst/>
            <a:gdLst/>
            <a:ahLst/>
            <a:cxnLst>
              <a:cxn ang="0">
                <a:pos x="56" y="0"/>
              </a:cxn>
              <a:cxn ang="0">
                <a:pos x="56" y="0"/>
              </a:cxn>
              <a:cxn ang="0">
                <a:pos x="45" y="2"/>
              </a:cxn>
              <a:cxn ang="0">
                <a:pos x="38" y="7"/>
              </a:cxn>
              <a:cxn ang="0">
                <a:pos x="31" y="16"/>
              </a:cxn>
              <a:cxn ang="0">
                <a:pos x="28" y="28"/>
              </a:cxn>
              <a:cxn ang="0">
                <a:pos x="28" y="1092"/>
              </a:cxn>
              <a:cxn ang="0">
                <a:pos x="28" y="1092"/>
              </a:cxn>
              <a:cxn ang="0">
                <a:pos x="26" y="1101"/>
              </a:cxn>
              <a:cxn ang="0">
                <a:pos x="21" y="1111"/>
              </a:cxn>
              <a:cxn ang="0">
                <a:pos x="12" y="1118"/>
              </a:cxn>
              <a:cxn ang="0">
                <a:pos x="0" y="1120"/>
              </a:cxn>
              <a:cxn ang="0">
                <a:pos x="0" y="1120"/>
              </a:cxn>
              <a:cxn ang="0">
                <a:pos x="12" y="1122"/>
              </a:cxn>
              <a:cxn ang="0">
                <a:pos x="21" y="1127"/>
              </a:cxn>
              <a:cxn ang="0">
                <a:pos x="26" y="1137"/>
              </a:cxn>
              <a:cxn ang="0">
                <a:pos x="28" y="1148"/>
              </a:cxn>
              <a:cxn ang="0">
                <a:pos x="28" y="2212"/>
              </a:cxn>
              <a:cxn ang="0">
                <a:pos x="28" y="2212"/>
              </a:cxn>
              <a:cxn ang="0">
                <a:pos x="31" y="2224"/>
              </a:cxn>
              <a:cxn ang="0">
                <a:pos x="38" y="2233"/>
              </a:cxn>
              <a:cxn ang="0">
                <a:pos x="45" y="2238"/>
              </a:cxn>
              <a:cxn ang="0">
                <a:pos x="56" y="2240"/>
              </a:cxn>
            </a:cxnLst>
            <a:rect l="0" t="0" r="r" b="b"/>
            <a:pathLst>
              <a:path w="56" h="2240">
                <a:moveTo>
                  <a:pt x="56" y="0"/>
                </a:moveTo>
                <a:lnTo>
                  <a:pt x="56" y="0"/>
                </a:lnTo>
                <a:lnTo>
                  <a:pt x="45" y="2"/>
                </a:lnTo>
                <a:lnTo>
                  <a:pt x="38" y="7"/>
                </a:lnTo>
                <a:lnTo>
                  <a:pt x="31" y="16"/>
                </a:lnTo>
                <a:lnTo>
                  <a:pt x="28" y="28"/>
                </a:lnTo>
                <a:lnTo>
                  <a:pt x="28" y="1092"/>
                </a:lnTo>
                <a:lnTo>
                  <a:pt x="28" y="1092"/>
                </a:lnTo>
                <a:lnTo>
                  <a:pt x="26" y="1101"/>
                </a:lnTo>
                <a:lnTo>
                  <a:pt x="21" y="1111"/>
                </a:lnTo>
                <a:lnTo>
                  <a:pt x="12" y="1118"/>
                </a:lnTo>
                <a:lnTo>
                  <a:pt x="0" y="1120"/>
                </a:lnTo>
                <a:lnTo>
                  <a:pt x="0" y="1120"/>
                </a:lnTo>
                <a:lnTo>
                  <a:pt x="12" y="1122"/>
                </a:lnTo>
                <a:lnTo>
                  <a:pt x="21" y="1127"/>
                </a:lnTo>
                <a:lnTo>
                  <a:pt x="26" y="1137"/>
                </a:lnTo>
                <a:lnTo>
                  <a:pt x="28" y="1148"/>
                </a:lnTo>
                <a:lnTo>
                  <a:pt x="28" y="2212"/>
                </a:lnTo>
                <a:lnTo>
                  <a:pt x="28" y="2212"/>
                </a:lnTo>
                <a:lnTo>
                  <a:pt x="31" y="2224"/>
                </a:lnTo>
                <a:lnTo>
                  <a:pt x="38" y="2233"/>
                </a:lnTo>
                <a:lnTo>
                  <a:pt x="45" y="2238"/>
                </a:lnTo>
                <a:lnTo>
                  <a:pt x="56" y="2240"/>
                </a:lnTo>
              </a:path>
            </a:pathLst>
          </a:custGeom>
          <a:noFill/>
          <a:ln w="19050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20" name="Freeform 76"/>
          <p:cNvSpPr>
            <a:spLocks/>
          </p:cNvSpPr>
          <p:nvPr/>
        </p:nvSpPr>
        <p:spPr bwMode="auto">
          <a:xfrm>
            <a:off x="6484938" y="2171700"/>
            <a:ext cx="88900" cy="4603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12" y="2"/>
              </a:cxn>
              <a:cxn ang="0">
                <a:pos x="21" y="9"/>
              </a:cxn>
              <a:cxn ang="0">
                <a:pos x="26" y="19"/>
              </a:cxn>
              <a:cxn ang="0">
                <a:pos x="28" y="28"/>
              </a:cxn>
              <a:cxn ang="0">
                <a:pos x="28" y="117"/>
              </a:cxn>
              <a:cxn ang="0">
                <a:pos x="28" y="117"/>
              </a:cxn>
              <a:cxn ang="0">
                <a:pos x="30" y="129"/>
              </a:cxn>
              <a:cxn ang="0">
                <a:pos x="37" y="136"/>
              </a:cxn>
              <a:cxn ang="0">
                <a:pos x="44" y="143"/>
              </a:cxn>
              <a:cxn ang="0">
                <a:pos x="56" y="145"/>
              </a:cxn>
              <a:cxn ang="0">
                <a:pos x="56" y="145"/>
              </a:cxn>
              <a:cxn ang="0">
                <a:pos x="44" y="147"/>
              </a:cxn>
              <a:cxn ang="0">
                <a:pos x="37" y="152"/>
              </a:cxn>
              <a:cxn ang="0">
                <a:pos x="30" y="162"/>
              </a:cxn>
              <a:cxn ang="0">
                <a:pos x="28" y="173"/>
              </a:cxn>
              <a:cxn ang="0">
                <a:pos x="28" y="262"/>
              </a:cxn>
              <a:cxn ang="0">
                <a:pos x="28" y="262"/>
              </a:cxn>
              <a:cxn ang="0">
                <a:pos x="26" y="274"/>
              </a:cxn>
              <a:cxn ang="0">
                <a:pos x="21" y="283"/>
              </a:cxn>
              <a:cxn ang="0">
                <a:pos x="12" y="288"/>
              </a:cxn>
              <a:cxn ang="0">
                <a:pos x="0" y="290"/>
              </a:cxn>
            </a:cxnLst>
            <a:rect l="0" t="0" r="r" b="b"/>
            <a:pathLst>
              <a:path w="56" h="290">
                <a:moveTo>
                  <a:pt x="0" y="0"/>
                </a:moveTo>
                <a:lnTo>
                  <a:pt x="0" y="0"/>
                </a:lnTo>
                <a:lnTo>
                  <a:pt x="12" y="2"/>
                </a:lnTo>
                <a:lnTo>
                  <a:pt x="21" y="9"/>
                </a:lnTo>
                <a:lnTo>
                  <a:pt x="26" y="19"/>
                </a:lnTo>
                <a:lnTo>
                  <a:pt x="28" y="28"/>
                </a:lnTo>
                <a:lnTo>
                  <a:pt x="28" y="117"/>
                </a:lnTo>
                <a:lnTo>
                  <a:pt x="28" y="117"/>
                </a:lnTo>
                <a:lnTo>
                  <a:pt x="30" y="129"/>
                </a:lnTo>
                <a:lnTo>
                  <a:pt x="37" y="136"/>
                </a:lnTo>
                <a:lnTo>
                  <a:pt x="44" y="143"/>
                </a:lnTo>
                <a:lnTo>
                  <a:pt x="56" y="145"/>
                </a:lnTo>
                <a:lnTo>
                  <a:pt x="56" y="145"/>
                </a:lnTo>
                <a:lnTo>
                  <a:pt x="44" y="147"/>
                </a:lnTo>
                <a:lnTo>
                  <a:pt x="37" y="152"/>
                </a:lnTo>
                <a:lnTo>
                  <a:pt x="30" y="162"/>
                </a:lnTo>
                <a:lnTo>
                  <a:pt x="28" y="173"/>
                </a:lnTo>
                <a:lnTo>
                  <a:pt x="28" y="262"/>
                </a:lnTo>
                <a:lnTo>
                  <a:pt x="28" y="262"/>
                </a:lnTo>
                <a:lnTo>
                  <a:pt x="26" y="274"/>
                </a:lnTo>
                <a:lnTo>
                  <a:pt x="21" y="283"/>
                </a:lnTo>
                <a:lnTo>
                  <a:pt x="12" y="288"/>
                </a:lnTo>
                <a:lnTo>
                  <a:pt x="0" y="290"/>
                </a:lnTo>
              </a:path>
            </a:pathLst>
          </a:custGeom>
          <a:noFill/>
          <a:ln w="19050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21" name="Line 77"/>
          <p:cNvSpPr>
            <a:spLocks noChangeShapeType="1"/>
          </p:cNvSpPr>
          <p:nvPr/>
        </p:nvSpPr>
        <p:spPr bwMode="auto">
          <a:xfrm flipV="1">
            <a:off x="4003675" y="4075113"/>
            <a:ext cx="0" cy="1687512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822" name="Line 78"/>
          <p:cNvSpPr>
            <a:spLocks noChangeShapeType="1"/>
          </p:cNvSpPr>
          <p:nvPr/>
        </p:nvSpPr>
        <p:spPr bwMode="auto">
          <a:xfrm flipV="1">
            <a:off x="6397625" y="2619375"/>
            <a:ext cx="0" cy="31337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823" name="Rectangle 79"/>
          <p:cNvSpPr>
            <a:spLocks noChangeArrowheads="1"/>
          </p:cNvSpPr>
          <p:nvPr/>
        </p:nvSpPr>
        <p:spPr bwMode="auto">
          <a:xfrm>
            <a:off x="2971800" y="4965700"/>
            <a:ext cx="809625" cy="495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>
                <a:solidFill>
                  <a:srgbClr val="000000"/>
                </a:solidFill>
              </a:rPr>
              <a:t>Tổng slượng</a:t>
            </a:r>
          </a:p>
        </p:txBody>
      </p:sp>
      <p:sp>
        <p:nvSpPr>
          <p:cNvPr id="31824" name="Line 80"/>
          <p:cNvSpPr>
            <a:spLocks noChangeShapeType="1"/>
          </p:cNvSpPr>
          <p:nvPr/>
        </p:nvSpPr>
        <p:spPr bwMode="auto">
          <a:xfrm flipV="1">
            <a:off x="6400800" y="2133600"/>
            <a:ext cx="0" cy="47625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1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1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1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1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1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1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2" grpId="0"/>
      <p:bldP spid="31753" grpId="0"/>
      <p:bldP spid="31754" grpId="0"/>
      <p:bldP spid="31755" grpId="0"/>
      <p:bldP spid="31756" grpId="0"/>
      <p:bldP spid="31757" grpId="0"/>
      <p:bldP spid="31758" grpId="0"/>
      <p:bldP spid="31759" grpId="0"/>
      <p:bldP spid="31763" grpId="0"/>
      <p:bldP spid="31764" grpId="0" animBg="1"/>
      <p:bldP spid="31802" grpId="0" animBg="1"/>
      <p:bldP spid="31806" grpId="0"/>
      <p:bldP spid="31807" grpId="0" animBg="1"/>
      <p:bldP spid="31808" grpId="0" animBg="1"/>
      <p:bldP spid="31809" grpId="0" animBg="1"/>
      <p:bldP spid="31810" grpId="0" animBg="1"/>
      <p:bldP spid="31811" grpId="0" animBg="1"/>
      <p:bldP spid="31812" grpId="0" animBg="1"/>
      <p:bldP spid="31813" grpId="0" animBg="1"/>
      <p:bldP spid="31814" grpId="0" animBg="1"/>
      <p:bldP spid="31815" grpId="0" animBg="1"/>
      <p:bldP spid="31816" grpId="0" animBg="1"/>
      <p:bldP spid="31817" grpId="0" animBg="1"/>
      <p:bldP spid="31818" grpId="0" animBg="1"/>
      <p:bldP spid="31819" grpId="0" animBg="1"/>
      <p:bldP spid="31820" grpId="0" animBg="1"/>
      <p:bldP spid="31821" grpId="0" animBg="1"/>
      <p:bldP spid="31822" grpId="0" animBg="1"/>
      <p:bldP spid="31823" grpId="0" animBg="1"/>
      <p:bldP spid="318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Biểu tiêu dùng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2195513" y="2233613"/>
            <a:ext cx="1462087" cy="227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 u="sng"/>
              <a:t>Thu nhập</a:t>
            </a:r>
          </a:p>
          <a:p>
            <a:r>
              <a:rPr lang="en-US" b="1"/>
              <a:t>         0</a:t>
            </a:r>
          </a:p>
          <a:p>
            <a:r>
              <a:rPr lang="en-US" b="1"/>
              <a:t>   1000</a:t>
            </a:r>
          </a:p>
          <a:p>
            <a:r>
              <a:rPr lang="en-US" b="1"/>
              <a:t>   2000</a:t>
            </a:r>
          </a:p>
          <a:p>
            <a:r>
              <a:rPr lang="en-US" b="1"/>
              <a:t>   3000</a:t>
            </a:r>
          </a:p>
          <a:p>
            <a:r>
              <a:rPr lang="en-US" b="1"/>
              <a:t>   4000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4176713" y="2233613"/>
            <a:ext cx="3959225" cy="227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 u="sng"/>
              <a:t>Tiêu dùng</a:t>
            </a:r>
          </a:p>
          <a:p>
            <a:r>
              <a:rPr lang="en-US" b="1"/>
              <a:t>        500 (tiêu dùng bắt buộc)</a:t>
            </a:r>
          </a:p>
          <a:p>
            <a:r>
              <a:rPr lang="en-US" b="1"/>
              <a:t>      1250</a:t>
            </a:r>
          </a:p>
          <a:p>
            <a:r>
              <a:rPr lang="en-US" b="1"/>
              <a:t>      2000</a:t>
            </a:r>
          </a:p>
          <a:p>
            <a:r>
              <a:rPr lang="en-US" b="1"/>
              <a:t>      2750</a:t>
            </a:r>
          </a:p>
          <a:p>
            <a:r>
              <a:rPr lang="en-US" b="1"/>
              <a:t>      3500</a:t>
            </a:r>
          </a:p>
        </p:txBody>
      </p:sp>
      <p:sp>
        <p:nvSpPr>
          <p:cNvPr id="15365" name="AutoShape 5"/>
          <p:cNvSpPr>
            <a:spLocks noChangeArrowheads="1"/>
          </p:cNvSpPr>
          <p:nvPr/>
        </p:nvSpPr>
        <p:spPr bwMode="auto">
          <a:xfrm>
            <a:off x="4495800" y="4876800"/>
            <a:ext cx="4254500" cy="1206500"/>
          </a:xfrm>
          <a:prstGeom prst="parallelogram">
            <a:avLst>
              <a:gd name="adj" fmla="val 88109"/>
            </a:avLst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b="1"/>
              <a:t>Giả sử thuế=0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Biểu tiêu dùng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2195513" y="2271713"/>
            <a:ext cx="1462087" cy="227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 u="sng"/>
              <a:t>Thu nhập</a:t>
            </a:r>
          </a:p>
          <a:p>
            <a:r>
              <a:rPr lang="en-US" b="1"/>
              <a:t>         0</a:t>
            </a:r>
          </a:p>
          <a:p>
            <a:r>
              <a:rPr lang="en-US" b="1"/>
              <a:t>   1000</a:t>
            </a:r>
          </a:p>
          <a:p>
            <a:r>
              <a:rPr lang="en-US" b="1"/>
              <a:t>   2000</a:t>
            </a:r>
          </a:p>
          <a:p>
            <a:r>
              <a:rPr lang="en-US" b="1"/>
              <a:t>   3000</a:t>
            </a:r>
          </a:p>
          <a:p>
            <a:r>
              <a:rPr lang="en-US" b="1"/>
              <a:t>   4000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4176713" y="2271713"/>
            <a:ext cx="1511300" cy="227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 u="sng"/>
              <a:t>Tiêu dùng</a:t>
            </a:r>
          </a:p>
          <a:p>
            <a:r>
              <a:rPr lang="en-US" b="1"/>
              <a:t>        500</a:t>
            </a:r>
          </a:p>
          <a:p>
            <a:r>
              <a:rPr lang="en-US" b="1"/>
              <a:t>      1250</a:t>
            </a:r>
          </a:p>
          <a:p>
            <a:r>
              <a:rPr lang="en-US" b="1"/>
              <a:t>      2000</a:t>
            </a:r>
          </a:p>
          <a:p>
            <a:r>
              <a:rPr lang="en-US" b="1"/>
              <a:t>      2750</a:t>
            </a:r>
          </a:p>
          <a:p>
            <a:r>
              <a:rPr lang="en-US" b="1"/>
              <a:t>      3500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6615113" y="2271713"/>
            <a:ext cx="1423987" cy="227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 u="sng"/>
              <a:t>Tiết kiệm</a:t>
            </a:r>
          </a:p>
          <a:p>
            <a:r>
              <a:rPr lang="en-US" b="1"/>
              <a:t>    -500</a:t>
            </a:r>
          </a:p>
          <a:p>
            <a:r>
              <a:rPr lang="en-US" b="1"/>
              <a:t>    -250</a:t>
            </a:r>
          </a:p>
          <a:p>
            <a:r>
              <a:rPr lang="en-US" b="1"/>
              <a:t>         0</a:t>
            </a:r>
          </a:p>
          <a:p>
            <a:r>
              <a:rPr lang="en-US" b="1"/>
              <a:t>     250</a:t>
            </a:r>
          </a:p>
          <a:p>
            <a:r>
              <a:rPr lang="en-US" b="1"/>
              <a:t>     500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3643313" y="3033713"/>
            <a:ext cx="500062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4400" b="1"/>
              <a:t>=</a:t>
            </a:r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6157913" y="3003550"/>
            <a:ext cx="469900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4000" b="1"/>
              <a:t>+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000" b="1">
                <a:effectLst>
                  <a:outerShdw blurRad="38100" dist="38100" dir="2700000" algn="tl">
                    <a:srgbClr val="000000"/>
                  </a:outerShdw>
                </a:effectLst>
              </a:rPr>
              <a:t>Vẽ hàm tiêu dùng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609600" y="1374775"/>
            <a:ext cx="15113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Tiêu dùng</a:t>
            </a:r>
          </a:p>
        </p:txBody>
      </p:sp>
      <p:sp>
        <p:nvSpPr>
          <p:cNvPr id="19460" name="Line 4"/>
          <p:cNvSpPr>
            <a:spLocks noChangeShapeType="1"/>
          </p:cNvSpPr>
          <p:nvPr/>
        </p:nvSpPr>
        <p:spPr bwMode="auto">
          <a:xfrm>
            <a:off x="3062288" y="2006600"/>
            <a:ext cx="0" cy="31861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Line 5"/>
          <p:cNvSpPr>
            <a:spLocks noChangeShapeType="1"/>
          </p:cNvSpPr>
          <p:nvPr/>
        </p:nvSpPr>
        <p:spPr bwMode="auto">
          <a:xfrm>
            <a:off x="3070225" y="5199063"/>
            <a:ext cx="4481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2057400" y="1831975"/>
            <a:ext cx="79057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4000</a:t>
            </a:r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>
            <a:off x="2917825" y="1998663"/>
            <a:ext cx="2143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Line 8"/>
          <p:cNvSpPr>
            <a:spLocks noChangeShapeType="1"/>
          </p:cNvSpPr>
          <p:nvPr/>
        </p:nvSpPr>
        <p:spPr bwMode="auto">
          <a:xfrm>
            <a:off x="2917825" y="2836863"/>
            <a:ext cx="2143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Line 9"/>
          <p:cNvSpPr>
            <a:spLocks noChangeShapeType="1"/>
          </p:cNvSpPr>
          <p:nvPr/>
        </p:nvSpPr>
        <p:spPr bwMode="auto">
          <a:xfrm>
            <a:off x="2917825" y="3598863"/>
            <a:ext cx="2143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Line 10"/>
          <p:cNvSpPr>
            <a:spLocks noChangeShapeType="1"/>
          </p:cNvSpPr>
          <p:nvPr/>
        </p:nvSpPr>
        <p:spPr bwMode="auto">
          <a:xfrm>
            <a:off x="2917825" y="4360863"/>
            <a:ext cx="2143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7" name="Rectangle 11"/>
          <p:cNvSpPr>
            <a:spLocks noChangeArrowheads="1"/>
          </p:cNvSpPr>
          <p:nvPr/>
        </p:nvSpPr>
        <p:spPr bwMode="auto">
          <a:xfrm>
            <a:off x="2057400" y="2593975"/>
            <a:ext cx="79057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3000</a:t>
            </a:r>
          </a:p>
        </p:txBody>
      </p:sp>
      <p:sp>
        <p:nvSpPr>
          <p:cNvPr id="19468" name="Rectangle 12"/>
          <p:cNvSpPr>
            <a:spLocks noChangeArrowheads="1"/>
          </p:cNvSpPr>
          <p:nvPr/>
        </p:nvSpPr>
        <p:spPr bwMode="auto">
          <a:xfrm>
            <a:off x="2057400" y="3355975"/>
            <a:ext cx="79057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2000</a:t>
            </a:r>
          </a:p>
        </p:txBody>
      </p:sp>
      <p:sp>
        <p:nvSpPr>
          <p:cNvPr id="19469" name="Rectangle 13"/>
          <p:cNvSpPr>
            <a:spLocks noChangeArrowheads="1"/>
          </p:cNvSpPr>
          <p:nvPr/>
        </p:nvSpPr>
        <p:spPr bwMode="auto">
          <a:xfrm>
            <a:off x="2057400" y="4117975"/>
            <a:ext cx="79057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1000</a:t>
            </a:r>
          </a:p>
        </p:txBody>
      </p:sp>
      <p:sp>
        <p:nvSpPr>
          <p:cNvPr id="19470" name="Line 14"/>
          <p:cNvSpPr>
            <a:spLocks noChangeShapeType="1"/>
          </p:cNvSpPr>
          <p:nvPr/>
        </p:nvSpPr>
        <p:spPr bwMode="auto">
          <a:xfrm>
            <a:off x="7558088" y="5130800"/>
            <a:ext cx="0" cy="2143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71" name="Line 15"/>
          <p:cNvSpPr>
            <a:spLocks noChangeShapeType="1"/>
          </p:cNvSpPr>
          <p:nvPr/>
        </p:nvSpPr>
        <p:spPr bwMode="auto">
          <a:xfrm>
            <a:off x="5195888" y="5130800"/>
            <a:ext cx="0" cy="2143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72" name="Line 16"/>
          <p:cNvSpPr>
            <a:spLocks noChangeShapeType="1"/>
          </p:cNvSpPr>
          <p:nvPr/>
        </p:nvSpPr>
        <p:spPr bwMode="auto">
          <a:xfrm>
            <a:off x="4052888" y="5130800"/>
            <a:ext cx="0" cy="2143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73" name="Line 17"/>
          <p:cNvSpPr>
            <a:spLocks noChangeShapeType="1"/>
          </p:cNvSpPr>
          <p:nvPr/>
        </p:nvSpPr>
        <p:spPr bwMode="auto">
          <a:xfrm>
            <a:off x="6415088" y="5130800"/>
            <a:ext cx="0" cy="2143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74" name="Rectangle 18"/>
          <p:cNvSpPr>
            <a:spLocks noChangeArrowheads="1"/>
          </p:cNvSpPr>
          <p:nvPr/>
        </p:nvSpPr>
        <p:spPr bwMode="auto">
          <a:xfrm>
            <a:off x="5410200" y="5718175"/>
            <a:ext cx="2995613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Thu nhập hộ gia đình</a:t>
            </a:r>
          </a:p>
        </p:txBody>
      </p:sp>
      <p:sp>
        <p:nvSpPr>
          <p:cNvPr id="19475" name="Line 19"/>
          <p:cNvSpPr>
            <a:spLocks noChangeShapeType="1"/>
          </p:cNvSpPr>
          <p:nvPr/>
        </p:nvSpPr>
        <p:spPr bwMode="auto">
          <a:xfrm>
            <a:off x="7558088" y="5130800"/>
            <a:ext cx="0" cy="2143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76" name="Rectangle 20"/>
          <p:cNvSpPr>
            <a:spLocks noChangeArrowheads="1"/>
          </p:cNvSpPr>
          <p:nvPr/>
        </p:nvSpPr>
        <p:spPr bwMode="auto">
          <a:xfrm>
            <a:off x="7086600" y="5413375"/>
            <a:ext cx="79057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4000</a:t>
            </a:r>
          </a:p>
        </p:txBody>
      </p:sp>
      <p:sp>
        <p:nvSpPr>
          <p:cNvPr id="19477" name="Line 21"/>
          <p:cNvSpPr>
            <a:spLocks noChangeShapeType="1"/>
          </p:cNvSpPr>
          <p:nvPr/>
        </p:nvSpPr>
        <p:spPr bwMode="auto">
          <a:xfrm>
            <a:off x="5195888" y="5130800"/>
            <a:ext cx="0" cy="2143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78" name="Rectangle 22"/>
          <p:cNvSpPr>
            <a:spLocks noChangeArrowheads="1"/>
          </p:cNvSpPr>
          <p:nvPr/>
        </p:nvSpPr>
        <p:spPr bwMode="auto">
          <a:xfrm>
            <a:off x="4724400" y="5413375"/>
            <a:ext cx="79057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2000</a:t>
            </a:r>
          </a:p>
        </p:txBody>
      </p:sp>
      <p:sp>
        <p:nvSpPr>
          <p:cNvPr id="19479" name="Line 23"/>
          <p:cNvSpPr>
            <a:spLocks noChangeShapeType="1"/>
          </p:cNvSpPr>
          <p:nvPr/>
        </p:nvSpPr>
        <p:spPr bwMode="auto">
          <a:xfrm>
            <a:off x="4052888" y="5130800"/>
            <a:ext cx="0" cy="2143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80" name="Rectangle 24"/>
          <p:cNvSpPr>
            <a:spLocks noChangeArrowheads="1"/>
          </p:cNvSpPr>
          <p:nvPr/>
        </p:nvSpPr>
        <p:spPr bwMode="auto">
          <a:xfrm>
            <a:off x="3581400" y="5413375"/>
            <a:ext cx="79057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1000</a:t>
            </a:r>
          </a:p>
        </p:txBody>
      </p:sp>
      <p:sp>
        <p:nvSpPr>
          <p:cNvPr id="19481" name="Line 25"/>
          <p:cNvSpPr>
            <a:spLocks noChangeShapeType="1"/>
          </p:cNvSpPr>
          <p:nvPr/>
        </p:nvSpPr>
        <p:spPr bwMode="auto">
          <a:xfrm>
            <a:off x="6415088" y="5130800"/>
            <a:ext cx="0" cy="2143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82" name="Rectangle 26"/>
          <p:cNvSpPr>
            <a:spLocks noChangeArrowheads="1"/>
          </p:cNvSpPr>
          <p:nvPr/>
        </p:nvSpPr>
        <p:spPr bwMode="auto">
          <a:xfrm>
            <a:off x="5943600" y="5413375"/>
            <a:ext cx="79057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3000</a:t>
            </a:r>
          </a:p>
        </p:txBody>
      </p:sp>
      <p:sp>
        <p:nvSpPr>
          <p:cNvPr id="19483" name="Rectangle 27"/>
          <p:cNvSpPr>
            <a:spLocks noChangeArrowheads="1"/>
          </p:cNvSpPr>
          <p:nvPr/>
        </p:nvSpPr>
        <p:spPr bwMode="auto">
          <a:xfrm>
            <a:off x="7010400" y="1527175"/>
            <a:ext cx="16081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Đường 45</a:t>
            </a:r>
            <a:r>
              <a:rPr lang="en-US" b="1" baseline="50000"/>
              <a:t>o </a:t>
            </a:r>
            <a:endParaRPr lang="en-US" b="1"/>
          </a:p>
        </p:txBody>
      </p:sp>
      <p:sp>
        <p:nvSpPr>
          <p:cNvPr id="19484" name="Line 28"/>
          <p:cNvSpPr>
            <a:spLocks noChangeShapeType="1"/>
          </p:cNvSpPr>
          <p:nvPr/>
        </p:nvSpPr>
        <p:spPr bwMode="auto">
          <a:xfrm flipV="1">
            <a:off x="3049588" y="1909763"/>
            <a:ext cx="4037012" cy="3275012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9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74" grpId="0" autoUpdateAnimBg="0"/>
      <p:bldP spid="19483" grpId="0" autoUpdateAnimBg="0"/>
      <p:bldP spid="1948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sz="4000" b="1">
                <a:effectLst>
                  <a:outerShdw blurRad="38100" dist="38100" dir="2700000" algn="tl">
                    <a:srgbClr val="000000"/>
                  </a:outerShdw>
                </a:effectLst>
              </a:rPr>
              <a:t>Vẽ hàm tiêu dùng</a:t>
            </a:r>
          </a:p>
        </p:txBody>
      </p:sp>
      <p:graphicFrame>
        <p:nvGraphicFramePr>
          <p:cNvPr id="21507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1752600" y="1676400"/>
          <a:ext cx="5878513" cy="4660900"/>
        </p:xfrm>
        <a:graphic>
          <a:graphicData uri="http://schemas.openxmlformats.org/presentationml/2006/ole">
            <p:oleObj spid="_x0000_s1026" name="Chart" r:id="rId4" imgW="4486343" imgH="2914650" progId="Excel.Chart.8">
              <p:embed followColorScheme="full"/>
            </p:oleObj>
          </a:graphicData>
        </a:graphic>
      </p:graphicFrame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6858000" y="2514600"/>
            <a:ext cx="2590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US" b="1"/>
              <a:t>Tiêu dùng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5867400" y="6019800"/>
            <a:ext cx="2995613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Thu nhập hộ gia đình</a:t>
            </a: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838200" y="1524000"/>
            <a:ext cx="15113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Tiêu dùng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73f988fe6df8ae7d8013c6fd66a1c042d9bb9d"/>
</p:tagLst>
</file>

<file path=ppt/theme/theme1.xml><?xml version="1.0" encoding="utf-8"?>
<a:theme xmlns:a="http://schemas.openxmlformats.org/drawingml/2006/main" name="15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5_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552</TotalTime>
  <Words>1804</Words>
  <Application>Microsoft Office PowerPoint</Application>
  <PresentationFormat>On-screen Show (4:3)</PresentationFormat>
  <Paragraphs>508</Paragraphs>
  <Slides>58</Slides>
  <Notes>56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0" baseType="lpstr">
      <vt:lpstr>15_Blends</vt:lpstr>
      <vt:lpstr>Chart</vt:lpstr>
      <vt:lpstr>Trường Đại Học Bách Khoa Tp.HCM Hệ Đào Tạo Từ Xa Khoa Khoa Học và Kỹ Thuật Máy Tính</vt:lpstr>
      <vt:lpstr>Thu nhập, tiêu dùng và tiết kiệm  (Y, C, và S)</vt:lpstr>
      <vt:lpstr>Vai trò của thu nhập</vt:lpstr>
      <vt:lpstr>Vai trò của thu nhập</vt:lpstr>
      <vt:lpstr>Thu nhập = tiêu dùng + tiết kiệm  Y = C + S</vt:lpstr>
      <vt:lpstr>Biểu tiêu dùng</vt:lpstr>
      <vt:lpstr>Biểu tiêu dùng</vt:lpstr>
      <vt:lpstr>Vẽ hàm tiêu dùng</vt:lpstr>
      <vt:lpstr>Vẽ hàm tiêu dùng</vt:lpstr>
      <vt:lpstr>Độ dốc của hàm tiêu dùng</vt:lpstr>
      <vt:lpstr>Độ dốc của hàm tiêu dùng</vt:lpstr>
      <vt:lpstr>Hàm tiêu dùng  C = 500 + .75*Thu nhập</vt:lpstr>
      <vt:lpstr>MPC và MPS</vt:lpstr>
      <vt:lpstr>Tiết kiệm</vt:lpstr>
      <vt:lpstr>Tiêu dùng &amp; Tiết kiệm</vt:lpstr>
      <vt:lpstr>Sự tăng lên của MPC</vt:lpstr>
      <vt:lpstr>Sự tăng lên của MPC</vt:lpstr>
      <vt:lpstr>Sự gia tăng của tiêu dùng bắt buộc</vt:lpstr>
      <vt:lpstr>Sự gia tăng của khoản tiêu dùng bắt buộc</vt:lpstr>
      <vt:lpstr>Cái gì quyết định mức đầu tư kế hoạch?</vt:lpstr>
      <vt:lpstr>Cái gì quyết định mức đầu tư kế hoạch?</vt:lpstr>
      <vt:lpstr>Đầu tư thực tế</vt:lpstr>
      <vt:lpstr>Điều chỉnh tồn kho</vt:lpstr>
      <vt:lpstr>Điều chỉnh sản lượng</vt:lpstr>
      <vt:lpstr>Slide 25</vt:lpstr>
      <vt:lpstr>Slide 26</vt:lpstr>
      <vt:lpstr>Slide 27</vt:lpstr>
      <vt:lpstr>Điều chỉnh tồn kho</vt:lpstr>
      <vt:lpstr>Điều chỉnh sản lượng</vt:lpstr>
      <vt:lpstr>Slide 30</vt:lpstr>
      <vt:lpstr>Slide 31</vt:lpstr>
      <vt:lpstr>Slide 32</vt:lpstr>
      <vt:lpstr>Biểu tổng chi tiêu (AE)</vt:lpstr>
      <vt:lpstr>Slide 34</vt:lpstr>
      <vt:lpstr>Slide 35</vt:lpstr>
      <vt:lpstr>Slide 36</vt:lpstr>
      <vt:lpstr>Slide 37</vt:lpstr>
      <vt:lpstr>Các đẳng thức thu nhập</vt:lpstr>
      <vt:lpstr>Trong sự cân bằng...</vt:lpstr>
      <vt:lpstr>Điều chỉnh sự cân bằng</vt:lpstr>
      <vt:lpstr>Điều chỉnh sự cân bằng</vt:lpstr>
      <vt:lpstr>Điều chỉnh sự cân bằng (C &amp; S)</vt:lpstr>
      <vt:lpstr>Điều chỉnh sự cân bằng  AE &lt; Y và S &gt; I</vt:lpstr>
      <vt:lpstr>Điều chỉnh sự cân bằng  AE &lt; Y</vt:lpstr>
      <vt:lpstr>Khi AE &lt; Y, sản lượng là quá cao...</vt:lpstr>
      <vt:lpstr>Điều chỉnh sự cân bằng  AE &gt; Y</vt:lpstr>
      <vt:lpstr>Khi AE &gt; Y, sản lượng quá thấp...</vt:lpstr>
      <vt:lpstr>Điều chỉnh sự cân bằng  AE = Y</vt:lpstr>
      <vt:lpstr>Khi AE = Y, có sự cân bằng..</vt:lpstr>
      <vt:lpstr>Mô hình cân bằng chi tiêu đơn giản và số nhân</vt:lpstr>
      <vt:lpstr>Giả sử I tăng lên 60...</vt:lpstr>
      <vt:lpstr>Các con số đến từ đâu??</vt:lpstr>
      <vt:lpstr>Slide 53</vt:lpstr>
      <vt:lpstr>Slide 54</vt:lpstr>
      <vt:lpstr>Số nhân!!</vt:lpstr>
      <vt:lpstr>Giả sử $10 được bơm vào nền kinh tế, với MPC = .75</vt:lpstr>
      <vt:lpstr>Cộng tất cả những gia tăng của Y:</vt:lpstr>
      <vt:lpstr>Hình 7:  xác định GDP thực cân bằng</vt:lpstr>
    </vt:vector>
  </TitlesOfParts>
  <Company>Dai hoc Bach Khoa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Phan Nhat Thinh</dc:creator>
  <cp:lastModifiedBy>HUY HUNG</cp:lastModifiedBy>
  <cp:revision>56</cp:revision>
  <dcterms:created xsi:type="dcterms:W3CDTF">2010-12-08T09:26:28Z</dcterms:created>
  <dcterms:modified xsi:type="dcterms:W3CDTF">2011-07-13T03:01:27Z</dcterms:modified>
</cp:coreProperties>
</file>