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Lst>
  <p:notesMasterIdLst>
    <p:notesMasterId r:id="rId18"/>
  </p:notesMasterIdLst>
  <p:handoutMasterIdLst>
    <p:handoutMasterId r:id="rId19"/>
  </p:handoutMasterIdLst>
  <p:sldIdLst>
    <p:sldId id="256" r:id="rId2"/>
    <p:sldId id="258" r:id="rId3"/>
    <p:sldId id="259" r:id="rId4"/>
    <p:sldId id="260" r:id="rId5"/>
    <p:sldId id="262" r:id="rId6"/>
    <p:sldId id="264" r:id="rId7"/>
    <p:sldId id="265" r:id="rId8"/>
    <p:sldId id="266" r:id="rId9"/>
    <p:sldId id="267" r:id="rId10"/>
    <p:sldId id="268" r:id="rId11"/>
    <p:sldId id="269" r:id="rId12"/>
    <p:sldId id="270" r:id="rId13"/>
    <p:sldId id="271" r:id="rId14"/>
    <p:sldId id="272" r:id="rId15"/>
    <p:sldId id="273" r:id="rId16"/>
    <p:sldId id="274" r:id="rId17"/>
  </p:sldIdLst>
  <p:sldSz cx="9144000" cy="6858000" type="screen4x3"/>
  <p:notesSz cx="6858000" cy="9144000"/>
  <p:custDataLst>
    <p:tags r:id="rId20"/>
  </p:custDataLst>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3" d="100"/>
          <a:sy n="93" d="100"/>
        </p:scale>
        <p:origin x="-130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41755320-9793-439E-BC9D-D0009A69BF5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E027E1A5-0341-4C8D-99FD-146779F56EA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8"/>
          <p:cNvSpPr>
            <a:spLocks noChangeArrowheads="1"/>
          </p:cNvSpPr>
          <p:nvPr/>
        </p:nvSpPr>
        <p:spPr bwMode="gray">
          <a:xfrm>
            <a:off x="533400" y="35496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3556" name="Rectangle 9"/>
          <p:cNvSpPr>
            <a:spLocks noGrp="1" noChangeArrowheads="1"/>
          </p:cNvSpPr>
          <p:nvPr>
            <p:ph type="ctrTitle"/>
          </p:nvPr>
        </p:nvSpPr>
        <p:spPr>
          <a:xfrm>
            <a:off x="381000" y="609601"/>
            <a:ext cx="8305800" cy="2514599"/>
          </a:xfrm>
          <a:prstGeom prst="rect">
            <a:avLst/>
          </a:prstGeom>
        </p:spPr>
        <p:txBody>
          <a:bodyPr/>
          <a:lstStyle>
            <a:lvl1pPr algn="ctr">
              <a:defRPr sz="3600" smtClean="0">
                <a:latin typeface="Tahoma" pitchFamily="34" charset="0"/>
              </a:defRPr>
            </a:lvl1pPr>
          </a:lstStyle>
          <a:p>
            <a:endParaRPr lang="en-US" dirty="0" smtClean="0"/>
          </a:p>
        </p:txBody>
      </p:sp>
      <p:sp>
        <p:nvSpPr>
          <p:cNvPr id="23557" name="Rectangle 10"/>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endParaRPr lang="en-US" dirty="0" smtClean="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 name="Title 1"/>
          <p:cNvSpPr>
            <a:spLocks noGrp="1"/>
          </p:cNvSpPr>
          <p:nvPr>
            <p:ph type="title"/>
          </p:nvPr>
        </p:nvSpPr>
        <p:spPr>
          <a:xfrm>
            <a:off x="304800" y="76200"/>
            <a:ext cx="8610600" cy="838200"/>
          </a:xfrm>
          <a:prstGeom prst="rect">
            <a:avLst/>
          </a:prstGeo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143000"/>
            <a:ext cx="8610600" cy="4953000"/>
          </a:xfrm>
        </p:spPr>
        <p:txBody>
          <a:bodyPr/>
          <a:lstStyle>
            <a:lvl1pPr algn="l">
              <a:defRPr>
                <a:latin typeface="Tahoma" pitchFamily="34" charset="0"/>
                <a:cs typeface="Tahoma" pitchFamily="34" charset="0"/>
              </a:defRPr>
            </a:lvl1pPr>
            <a:lvl2pPr algn="l">
              <a:defRPr>
                <a:latin typeface="Tahoma" pitchFamily="34" charset="0"/>
                <a:cs typeface="Tahoma" pitchFamily="34" charset="0"/>
              </a:defRPr>
            </a:lvl2pPr>
            <a:lvl3pPr algn="l">
              <a:defRPr>
                <a:latin typeface="Tahoma" pitchFamily="34" charset="0"/>
                <a:cs typeface="Tahoma" pitchFamily="34" charset="0"/>
              </a:defRPr>
            </a:lvl3pPr>
            <a:lvl4pPr algn="l">
              <a:defRPr>
                <a:latin typeface="Tahoma" pitchFamily="34" charset="0"/>
                <a:cs typeface="Tahoma" pitchFamily="34" charset="0"/>
              </a:defRPr>
            </a:lvl4pPr>
            <a:lvl5pPr algn="l">
              <a:defRPr>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304800" y="1143000"/>
            <a:ext cx="8610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Rectangle 11"/>
          <p:cNvSpPr>
            <a:spLocks noChangeArrowheads="1"/>
          </p:cNvSpPr>
          <p:nvPr userDrawn="1"/>
        </p:nvSpPr>
        <p:spPr bwMode="auto">
          <a:xfrm>
            <a:off x="0" y="6137275"/>
            <a:ext cx="9144000" cy="720725"/>
          </a:xfrm>
          <a:prstGeom prst="rect">
            <a:avLst/>
          </a:prstGeom>
          <a:gradFill rotWithShape="1">
            <a:gsLst>
              <a:gs pos="0">
                <a:srgbClr val="199ACC">
                  <a:gamma/>
                  <a:tint val="15294"/>
                  <a:invGamma/>
                </a:srgbClr>
              </a:gs>
              <a:gs pos="100000">
                <a:srgbClr val="199ACC"/>
              </a:gs>
            </a:gsLst>
            <a:lin ang="0" scaled="1"/>
          </a:gradFill>
          <a:ln w="9525">
            <a:solidFill>
              <a:schemeClr val="tx1"/>
            </a:solidFill>
            <a:miter lim="800000"/>
            <a:headEnd/>
            <a:tailEnd/>
          </a:ln>
          <a:effectLst/>
        </p:spPr>
        <p:txBody>
          <a:bodyPr wrap="none" anchor="ctr"/>
          <a:lstStyle/>
          <a:p>
            <a:pPr>
              <a:defRPr/>
            </a:pPr>
            <a:endParaRPr lang="en-US"/>
          </a:p>
        </p:txBody>
      </p:sp>
      <p:sp>
        <p:nvSpPr>
          <p:cNvPr id="10" name="Text Box 9"/>
          <p:cNvSpPr txBox="1">
            <a:spLocks noChangeArrowheads="1"/>
          </p:cNvSpPr>
          <p:nvPr userDrawn="1"/>
        </p:nvSpPr>
        <p:spPr bwMode="auto">
          <a:xfrm>
            <a:off x="0" y="6194425"/>
            <a:ext cx="2941638" cy="663575"/>
          </a:xfrm>
          <a:prstGeom prst="rect">
            <a:avLst/>
          </a:prstGeom>
          <a:noFill/>
          <a:ln w="9525">
            <a:noFill/>
            <a:miter lim="800000"/>
            <a:headEnd/>
            <a:tailEnd/>
          </a:ln>
          <a:effectLst/>
        </p:spPr>
        <p:txBody>
          <a:bodyPr>
            <a:spAutoFit/>
          </a:bodyPr>
          <a:lstStyle/>
          <a:p>
            <a:pPr>
              <a:defRPr/>
            </a:pPr>
            <a:r>
              <a:rPr lang="en-US" sz="1100" b="1" dirty="0" err="1">
                <a:solidFill>
                  <a:srgbClr val="199ACC"/>
                </a:solidFill>
              </a:rPr>
              <a:t>Trường</a:t>
            </a:r>
            <a:r>
              <a:rPr lang="en-US" sz="1100" b="1" dirty="0">
                <a:solidFill>
                  <a:srgbClr val="199ACC"/>
                </a:solidFill>
              </a:rPr>
              <a:t> </a:t>
            </a:r>
            <a:r>
              <a:rPr lang="en-US" sz="1100" b="1" dirty="0" err="1">
                <a:solidFill>
                  <a:srgbClr val="199ACC"/>
                </a:solidFill>
              </a:rPr>
              <a:t>Đại</a:t>
            </a:r>
            <a:r>
              <a:rPr lang="en-US" sz="1100" b="1" dirty="0">
                <a:solidFill>
                  <a:srgbClr val="199ACC"/>
                </a:solidFill>
              </a:rPr>
              <a:t> </a:t>
            </a:r>
            <a:r>
              <a:rPr lang="en-US" sz="1100" b="1" dirty="0" err="1">
                <a:solidFill>
                  <a:srgbClr val="199ACC"/>
                </a:solidFill>
              </a:rPr>
              <a:t>Học</a:t>
            </a:r>
            <a:r>
              <a:rPr lang="en-US" sz="1100" b="1" dirty="0">
                <a:solidFill>
                  <a:srgbClr val="199ACC"/>
                </a:solidFill>
              </a:rPr>
              <a:t> </a:t>
            </a:r>
            <a:r>
              <a:rPr lang="en-US" sz="1100" b="1" dirty="0" err="1">
                <a:solidFill>
                  <a:srgbClr val="199ACC"/>
                </a:solidFill>
              </a:rPr>
              <a:t>Bách</a:t>
            </a:r>
            <a:r>
              <a:rPr lang="en-US" sz="1100" b="1" dirty="0">
                <a:solidFill>
                  <a:srgbClr val="199ACC"/>
                </a:solidFill>
              </a:rPr>
              <a:t> </a:t>
            </a:r>
            <a:r>
              <a:rPr lang="en-US" sz="1100" b="1" dirty="0" err="1">
                <a:solidFill>
                  <a:srgbClr val="199ACC"/>
                </a:solidFill>
              </a:rPr>
              <a:t>Khoa</a:t>
            </a:r>
            <a:r>
              <a:rPr lang="en-US" sz="1100" b="1" dirty="0">
                <a:solidFill>
                  <a:srgbClr val="199ACC"/>
                </a:solidFill>
              </a:rPr>
              <a:t> Tp.HCM</a:t>
            </a:r>
          </a:p>
          <a:p>
            <a:pPr>
              <a:spcBef>
                <a:spcPct val="20000"/>
              </a:spcBef>
              <a:defRPr/>
            </a:pPr>
            <a:r>
              <a:rPr lang="en-US" sz="1100" b="1" dirty="0" err="1">
                <a:solidFill>
                  <a:srgbClr val="199ACC"/>
                </a:solidFill>
              </a:rPr>
              <a:t>Khoa</a:t>
            </a:r>
            <a:r>
              <a:rPr lang="en-US" sz="1100" b="1" dirty="0">
                <a:solidFill>
                  <a:srgbClr val="199ACC"/>
                </a:solidFill>
              </a:rPr>
              <a:t> </a:t>
            </a:r>
            <a:r>
              <a:rPr lang="en-US" sz="1100" b="1" dirty="0" err="1">
                <a:solidFill>
                  <a:srgbClr val="199ACC"/>
                </a:solidFill>
              </a:rPr>
              <a:t>Khoa</a:t>
            </a:r>
            <a:r>
              <a:rPr lang="en-US" sz="1100" b="1" dirty="0">
                <a:solidFill>
                  <a:srgbClr val="199ACC"/>
                </a:solidFill>
              </a:rPr>
              <a:t> </a:t>
            </a:r>
            <a:r>
              <a:rPr lang="en-US" sz="1100" b="1" dirty="0" err="1">
                <a:solidFill>
                  <a:srgbClr val="199ACC"/>
                </a:solidFill>
              </a:rPr>
              <a:t>Học</a:t>
            </a:r>
            <a:r>
              <a:rPr lang="en-US" sz="1100" b="1" dirty="0">
                <a:solidFill>
                  <a:srgbClr val="199ACC"/>
                </a:solidFill>
              </a:rPr>
              <a:t> </a:t>
            </a:r>
            <a:r>
              <a:rPr lang="en-US" sz="1100" b="1" dirty="0" err="1">
                <a:solidFill>
                  <a:srgbClr val="199ACC"/>
                </a:solidFill>
              </a:rPr>
              <a:t>và</a:t>
            </a:r>
            <a:r>
              <a:rPr lang="en-US" sz="1100" b="1" dirty="0">
                <a:solidFill>
                  <a:srgbClr val="199ACC"/>
                </a:solidFill>
              </a:rPr>
              <a:t> </a:t>
            </a:r>
            <a:r>
              <a:rPr lang="en-US" sz="1100" b="1" dirty="0" err="1">
                <a:solidFill>
                  <a:srgbClr val="199ACC"/>
                </a:solidFill>
              </a:rPr>
              <a:t>Kỹ</a:t>
            </a:r>
            <a:r>
              <a:rPr lang="en-US" sz="1100" b="1" dirty="0">
                <a:solidFill>
                  <a:srgbClr val="199ACC"/>
                </a:solidFill>
              </a:rPr>
              <a:t> </a:t>
            </a:r>
            <a:r>
              <a:rPr lang="en-US" sz="1100" b="1" dirty="0" err="1">
                <a:solidFill>
                  <a:srgbClr val="199ACC"/>
                </a:solidFill>
              </a:rPr>
              <a:t>Thuật</a:t>
            </a:r>
            <a:r>
              <a:rPr lang="en-US" sz="1100" b="1" dirty="0">
                <a:solidFill>
                  <a:srgbClr val="199ACC"/>
                </a:solidFill>
              </a:rPr>
              <a:t> </a:t>
            </a:r>
            <a:r>
              <a:rPr lang="en-US" sz="1100" b="1" dirty="0" err="1">
                <a:solidFill>
                  <a:srgbClr val="199ACC"/>
                </a:solidFill>
              </a:rPr>
              <a:t>Máy</a:t>
            </a:r>
            <a:r>
              <a:rPr lang="en-US" sz="1100" b="1" dirty="0">
                <a:solidFill>
                  <a:srgbClr val="199ACC"/>
                </a:solidFill>
              </a:rPr>
              <a:t> </a:t>
            </a:r>
            <a:r>
              <a:rPr lang="en-US" sz="1100" b="1" dirty="0" err="1">
                <a:solidFill>
                  <a:srgbClr val="199ACC"/>
                </a:solidFill>
              </a:rPr>
              <a:t>Tính</a:t>
            </a:r>
            <a:endParaRPr lang="en-US" sz="1100" b="1" dirty="0">
              <a:solidFill>
                <a:srgbClr val="199ACC"/>
              </a:solidFill>
            </a:endParaRPr>
          </a:p>
          <a:p>
            <a:pPr>
              <a:spcBef>
                <a:spcPct val="20000"/>
              </a:spcBef>
              <a:defRPr/>
            </a:pPr>
            <a:r>
              <a:rPr lang="en-US" sz="1100" b="1" dirty="0">
                <a:solidFill>
                  <a:srgbClr val="199ACC"/>
                </a:solidFill>
              </a:rPr>
              <a:t>© 2010</a:t>
            </a:r>
          </a:p>
        </p:txBody>
      </p:sp>
      <p:sp>
        <p:nvSpPr>
          <p:cNvPr id="14" name="Text Box 10"/>
          <p:cNvSpPr txBox="1">
            <a:spLocks noChangeArrowheads="1"/>
          </p:cNvSpPr>
          <p:nvPr userDrawn="1"/>
        </p:nvSpPr>
        <p:spPr bwMode="auto">
          <a:xfrm>
            <a:off x="3810000" y="6194425"/>
            <a:ext cx="5334000" cy="663575"/>
          </a:xfrm>
          <a:prstGeom prst="rect">
            <a:avLst/>
          </a:prstGeom>
          <a:noFill/>
          <a:ln w="9525">
            <a:noFill/>
            <a:miter lim="800000"/>
            <a:headEnd/>
            <a:tailEnd/>
          </a:ln>
          <a:effectLst/>
        </p:spPr>
        <p:txBody>
          <a:bodyPr>
            <a:spAutoFit/>
          </a:bodyPr>
          <a:lstStyle/>
          <a:p>
            <a:pPr algn="r">
              <a:defRPr/>
            </a:pPr>
            <a:r>
              <a:rPr lang="en-US" sz="1100" b="1" smtClean="0">
                <a:solidFill>
                  <a:schemeClr val="bg1"/>
                </a:solidFill>
              </a:rPr>
              <a:t>Kinh tế</a:t>
            </a:r>
            <a:r>
              <a:rPr lang="en-US" sz="1100" b="1" baseline="0" smtClean="0">
                <a:solidFill>
                  <a:schemeClr val="bg1"/>
                </a:solidFill>
              </a:rPr>
              <a:t> học đại cương</a:t>
            </a:r>
            <a:endParaRPr lang="en-US" sz="1100" b="1">
              <a:solidFill>
                <a:schemeClr val="bg1"/>
              </a:solidFill>
            </a:endParaRPr>
          </a:p>
          <a:p>
            <a:pPr algn="r">
              <a:spcBef>
                <a:spcPct val="20000"/>
              </a:spcBef>
              <a:defRPr/>
            </a:pPr>
            <a:r>
              <a:rPr lang="en-US" sz="1100" b="1">
                <a:solidFill>
                  <a:schemeClr val="bg1"/>
                </a:solidFill>
              </a:rPr>
              <a:t>Chương </a:t>
            </a:r>
            <a:r>
              <a:rPr lang="en-US" sz="1100" b="1" smtClean="0">
                <a:solidFill>
                  <a:schemeClr val="bg1"/>
                </a:solidFill>
              </a:rPr>
              <a:t>08: Lạm</a:t>
            </a:r>
            <a:r>
              <a:rPr lang="en-US" sz="1100" b="1" baseline="0" smtClean="0">
                <a:solidFill>
                  <a:schemeClr val="bg1"/>
                </a:solidFill>
              </a:rPr>
              <a:t> phát và Thất nghiệp</a:t>
            </a:r>
            <a:endParaRPr lang="en-US" sz="1100" b="1">
              <a:solidFill>
                <a:schemeClr val="bg1"/>
              </a:solidFill>
            </a:endParaRPr>
          </a:p>
          <a:p>
            <a:pPr algn="r">
              <a:spcBef>
                <a:spcPct val="20000"/>
              </a:spcBef>
              <a:defRPr/>
            </a:pPr>
            <a:fld id="{8715D80C-CB31-4173-9F55-0FEFF827D7FC}" type="slidenum">
              <a:rPr lang="en-US" sz="1100" b="1">
                <a:solidFill>
                  <a:schemeClr val="bg1"/>
                </a:solidFill>
              </a:rPr>
              <a:pPr algn="r">
                <a:spcBef>
                  <a:spcPct val="20000"/>
                </a:spcBef>
                <a:defRPr/>
              </a:pPr>
              <a:t>‹#›</a:t>
            </a:fld>
            <a:endParaRPr lang="en-US" sz="1100" b="1">
              <a:solidFill>
                <a:schemeClr val="bg1"/>
              </a:solidFill>
            </a:endParaRPr>
          </a:p>
        </p:txBody>
      </p:sp>
      <p:sp>
        <p:nvSpPr>
          <p:cNvPr id="1030" name="Rectangle 9"/>
          <p:cNvSpPr>
            <a:spLocks noGrp="1" noChangeArrowheads="1"/>
          </p:cNvSpPr>
          <p:nvPr>
            <p:ph type="title"/>
          </p:nvPr>
        </p:nvSpPr>
        <p:spPr bwMode="auto">
          <a:xfrm>
            <a:off x="304800" y="76200"/>
            <a:ext cx="86106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Lst>
  <p:hf hdr="0"/>
  <p:txStyles>
    <p:titleStyle>
      <a:lvl1pPr algn="l" rtl="0" eaLnBrk="0" fontAlgn="base" hangingPunct="0">
        <a:spcBef>
          <a:spcPct val="0"/>
        </a:spcBef>
        <a:spcAft>
          <a:spcPct val="0"/>
        </a:spcAft>
        <a:defRPr sz="3000">
          <a:solidFill>
            <a:schemeClr val="tx2"/>
          </a:solidFill>
          <a:latin typeface="Tahoma" pitchFamily="34" charset="0"/>
          <a:ea typeface="+mj-ea"/>
          <a:cs typeface="Tahoma" pitchFamily="34" charset="0"/>
        </a:defRPr>
      </a:lvl1pPr>
      <a:lvl2pPr algn="l" rtl="0" eaLnBrk="0" fontAlgn="base" hangingPunct="0">
        <a:spcBef>
          <a:spcPct val="0"/>
        </a:spcBef>
        <a:spcAft>
          <a:spcPct val="0"/>
        </a:spcAft>
        <a:defRPr sz="3000">
          <a:solidFill>
            <a:schemeClr val="tx2"/>
          </a:solidFill>
          <a:latin typeface="Tahoma" pitchFamily="34" charset="0"/>
          <a:cs typeface="Tahoma" pitchFamily="34" charset="0"/>
        </a:defRPr>
      </a:lvl2pPr>
      <a:lvl3pPr algn="l" rtl="0" eaLnBrk="0" fontAlgn="base" hangingPunct="0">
        <a:spcBef>
          <a:spcPct val="0"/>
        </a:spcBef>
        <a:spcAft>
          <a:spcPct val="0"/>
        </a:spcAft>
        <a:defRPr sz="3000">
          <a:solidFill>
            <a:schemeClr val="tx2"/>
          </a:solidFill>
          <a:latin typeface="Tahoma" pitchFamily="34" charset="0"/>
          <a:cs typeface="Tahoma" pitchFamily="34" charset="0"/>
        </a:defRPr>
      </a:lvl3pPr>
      <a:lvl4pPr algn="l" rtl="0" eaLnBrk="0" fontAlgn="base" hangingPunct="0">
        <a:spcBef>
          <a:spcPct val="0"/>
        </a:spcBef>
        <a:spcAft>
          <a:spcPct val="0"/>
        </a:spcAft>
        <a:defRPr sz="3000">
          <a:solidFill>
            <a:schemeClr val="tx2"/>
          </a:solidFill>
          <a:latin typeface="Tahoma" pitchFamily="34" charset="0"/>
          <a:cs typeface="Tahoma" pitchFamily="34" charset="0"/>
        </a:defRPr>
      </a:lvl4pPr>
      <a:lvl5pPr algn="l" rtl="0" eaLnBrk="0" fontAlgn="base" hangingPunct="0">
        <a:spcBef>
          <a:spcPct val="0"/>
        </a:spcBef>
        <a:spcAft>
          <a:spcPct val="0"/>
        </a:spcAft>
        <a:defRPr sz="3000">
          <a:solidFill>
            <a:schemeClr val="tx2"/>
          </a:solidFill>
          <a:latin typeface="Tahoma" pitchFamily="34" charset="0"/>
          <a:cs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Tahoma" pitchFamily="34" charset="0"/>
          <a:cs typeface="Tahoma" pitchFamily="34"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cs typeface="Tahoma" pitchFamily="34"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Tahoma"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381000" y="609600"/>
            <a:ext cx="8305800" cy="2514600"/>
          </a:xfrm>
        </p:spPr>
        <p:txBody>
          <a:bodyPr/>
          <a:lstStyle/>
          <a:p>
            <a:r>
              <a:rPr lang="en-US"/>
              <a:t>Trường Đại Học Bách Khoa Tp.HCM</a:t>
            </a:r>
            <a:br>
              <a:rPr lang="en-US"/>
            </a:br>
            <a:r>
              <a:rPr lang="en-US"/>
              <a:t>Hệ Đào Tạo Từ Xa</a:t>
            </a:r>
            <a:br>
              <a:rPr lang="en-US"/>
            </a:br>
            <a:r>
              <a:rPr lang="en-US"/>
              <a:t>Khoa Khoa Học và Kỹ Thuật Máy Tính</a:t>
            </a:r>
          </a:p>
        </p:txBody>
      </p:sp>
      <p:sp>
        <p:nvSpPr>
          <p:cNvPr id="5123" name="Subtitle 2"/>
          <p:cNvSpPr>
            <a:spLocks noGrp="1"/>
          </p:cNvSpPr>
          <p:nvPr>
            <p:ph type="subTitle" idx="1"/>
          </p:nvPr>
        </p:nvSpPr>
        <p:spPr/>
        <p:txBody>
          <a:bodyPr/>
          <a:lstStyle/>
          <a:p>
            <a:r>
              <a:rPr lang="en-US" smtClean="0"/>
              <a:t>Chương </a:t>
            </a:r>
            <a:r>
              <a:rPr lang="en-US" smtClean="0"/>
              <a:t>08</a:t>
            </a:r>
            <a:endParaRPr lang="en-US" smtClean="0"/>
          </a:p>
          <a:p>
            <a:r>
              <a:rPr lang="en-US" smtClean="0"/>
              <a:t>Lạm phát và Thất nghiệp</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Nguyên nhân lạm phát</a:t>
            </a:r>
            <a:endParaRPr lang="th-TH"/>
          </a:p>
        </p:txBody>
      </p:sp>
      <p:sp>
        <p:nvSpPr>
          <p:cNvPr id="197635" name="Rectangle 3"/>
          <p:cNvSpPr>
            <a:spLocks noGrp="1" noChangeArrowheads="1"/>
          </p:cNvSpPr>
          <p:nvPr>
            <p:ph type="body" idx="1"/>
          </p:nvPr>
        </p:nvSpPr>
        <p:spPr>
          <a:xfrm>
            <a:off x="5105400" y="1447800"/>
            <a:ext cx="4038600" cy="4953000"/>
          </a:xfrm>
        </p:spPr>
        <p:txBody>
          <a:bodyPr/>
          <a:lstStyle/>
          <a:p>
            <a:pPr>
              <a:lnSpc>
                <a:spcPct val="90000"/>
              </a:lnSpc>
            </a:pPr>
            <a:r>
              <a:rPr lang="en-US" b="1"/>
              <a:t>Lạm phát do cầu kéo (Demand-pull inflation)</a:t>
            </a:r>
            <a:endParaRPr lang="en-US"/>
          </a:p>
          <a:p>
            <a:pPr lvl="1">
              <a:lnSpc>
                <a:spcPct val="90000"/>
              </a:lnSpc>
            </a:pPr>
            <a:r>
              <a:rPr lang="en-US" sz="2400"/>
              <a:t>Khi nền kinh tế muốn chi tiêu nhiều hơn lượng sản phẩm mà nó có thể sản xuất ra. Cầu vượt cung  </a:t>
            </a:r>
            <a:r>
              <a:rPr lang="en-US" sz="2400">
                <a:sym typeface="Wingdings" pitchFamily="2" charset="2"/>
              </a:rPr>
              <a:t></a:t>
            </a:r>
            <a:r>
              <a:rPr lang="en-US" sz="2400"/>
              <a:t>  giá tăng</a:t>
            </a:r>
            <a:endParaRPr lang="th-TH" sz="2400"/>
          </a:p>
        </p:txBody>
      </p:sp>
      <p:sp>
        <p:nvSpPr>
          <p:cNvPr id="197637" name="Rectangle 5"/>
          <p:cNvSpPr>
            <a:spLocks noChangeArrowheads="1"/>
          </p:cNvSpPr>
          <p:nvPr/>
        </p:nvSpPr>
        <p:spPr bwMode="auto">
          <a:xfrm>
            <a:off x="0" y="167640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7636" name="Object 4"/>
          <p:cNvGraphicFramePr>
            <a:graphicFrameLocks noChangeAspect="1"/>
          </p:cNvGraphicFramePr>
          <p:nvPr/>
        </p:nvGraphicFramePr>
        <p:xfrm>
          <a:off x="0" y="990600"/>
          <a:ext cx="5867400" cy="5334000"/>
        </p:xfrm>
        <a:graphic>
          <a:graphicData uri="http://schemas.openxmlformats.org/presentationml/2006/ole">
            <p:oleObj spid="_x0000_s8194" name="Visio" r:id="rId3" imgW="4050030" imgH="3366135" progId="Visio.Drawing.11">
              <p:embed/>
            </p:oleObj>
          </a:graphicData>
        </a:graphic>
      </p:graphicFrame>
      <p:sp>
        <p:nvSpPr>
          <p:cNvPr id="197638" name="Rectangle 6"/>
          <p:cNvSpPr>
            <a:spLocks noChangeArrowheads="1"/>
          </p:cNvSpPr>
          <p:nvPr/>
        </p:nvSpPr>
        <p:spPr bwMode="auto">
          <a:xfrm>
            <a:off x="0" y="5181600"/>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Nguyên nhân</a:t>
            </a:r>
            <a:endParaRPr lang="th-TH"/>
          </a:p>
        </p:txBody>
      </p:sp>
      <p:sp>
        <p:nvSpPr>
          <p:cNvPr id="198659" name="Rectangle 3"/>
          <p:cNvSpPr>
            <a:spLocks noGrp="1" noChangeArrowheads="1"/>
          </p:cNvSpPr>
          <p:nvPr>
            <p:ph type="body" idx="1"/>
          </p:nvPr>
        </p:nvSpPr>
        <p:spPr>
          <a:xfrm>
            <a:off x="4800600" y="1143000"/>
            <a:ext cx="4154488" cy="4953000"/>
          </a:xfrm>
        </p:spPr>
        <p:txBody>
          <a:bodyPr/>
          <a:lstStyle/>
          <a:p>
            <a:pPr>
              <a:lnSpc>
                <a:spcPct val="80000"/>
              </a:lnSpc>
            </a:pPr>
            <a:r>
              <a:rPr lang="en-US" b="1"/>
              <a:t>Lạm phát do chi phí đẩy (Cost-push inflation)</a:t>
            </a:r>
          </a:p>
          <a:p>
            <a:pPr lvl="1">
              <a:lnSpc>
                <a:spcPct val="80000"/>
              </a:lnSpc>
            </a:pPr>
            <a:r>
              <a:rPr lang="en-US" sz="2400"/>
              <a:t>Giá các yếu tố sản xuất tăng</a:t>
            </a:r>
          </a:p>
          <a:p>
            <a:pPr lvl="1">
              <a:lnSpc>
                <a:spcPct val="80000"/>
              </a:lnSpc>
            </a:pPr>
            <a:r>
              <a:rPr lang="en-US" sz="2400"/>
              <a:t>Lương tăng do hoạt động của công đoàn</a:t>
            </a:r>
          </a:p>
          <a:p>
            <a:pPr lvl="1">
              <a:lnSpc>
                <a:spcPct val="80000"/>
              </a:lnSpc>
            </a:pPr>
            <a:r>
              <a:rPr lang="en-US" sz="2400"/>
              <a:t>Nguyên nhân khác:</a:t>
            </a:r>
          </a:p>
          <a:p>
            <a:pPr lvl="2">
              <a:lnSpc>
                <a:spcPct val="80000"/>
              </a:lnSpc>
            </a:pPr>
            <a:r>
              <a:rPr lang="en-US" sz="2000"/>
              <a:t>Chính phủ thu thêm thuế để bù đắp thâm hụt ngân sách.</a:t>
            </a:r>
          </a:p>
          <a:p>
            <a:pPr lvl="2">
              <a:lnSpc>
                <a:spcPct val="80000"/>
              </a:lnSpc>
            </a:pPr>
            <a:r>
              <a:rPr lang="en-US" sz="2000"/>
              <a:t>Vòng quay tiền mặt quá nhanh : lãi suất tiết kiệm thấp, tiết kiệm giảm, chi tiêu tăng.</a:t>
            </a:r>
          </a:p>
          <a:p>
            <a:pPr lvl="1">
              <a:lnSpc>
                <a:spcPct val="80000"/>
              </a:lnSpc>
            </a:pPr>
            <a:r>
              <a:rPr lang="en-US" sz="2400"/>
              <a:t>Vòng xoáy ốc lạm phát </a:t>
            </a:r>
            <a:endParaRPr lang="th-TH" sz="2400"/>
          </a:p>
          <a:p>
            <a:pPr>
              <a:lnSpc>
                <a:spcPct val="80000"/>
              </a:lnSpc>
            </a:pPr>
            <a:endParaRPr lang="th-TH" sz="2800"/>
          </a:p>
        </p:txBody>
      </p:sp>
      <p:sp>
        <p:nvSpPr>
          <p:cNvPr id="198661" name="Rectangle 5"/>
          <p:cNvSpPr>
            <a:spLocks noChangeArrowheads="1"/>
          </p:cNvSpPr>
          <p:nvPr/>
        </p:nvSpPr>
        <p:spPr bwMode="auto">
          <a:xfrm>
            <a:off x="0" y="12287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8660" name="Object 4"/>
          <p:cNvGraphicFramePr>
            <a:graphicFrameLocks noChangeAspect="1"/>
          </p:cNvGraphicFramePr>
          <p:nvPr/>
        </p:nvGraphicFramePr>
        <p:xfrm>
          <a:off x="0" y="838200"/>
          <a:ext cx="5638800" cy="5486400"/>
        </p:xfrm>
        <a:graphic>
          <a:graphicData uri="http://schemas.openxmlformats.org/presentationml/2006/ole">
            <p:oleObj spid="_x0000_s9218" name="Visio" r:id="rId3" imgW="3845052" imgH="3366135" progId="Visio.Drawing.11">
              <p:embed/>
            </p:oleObj>
          </a:graphicData>
        </a:graphic>
      </p:graphicFrame>
      <p:sp>
        <p:nvSpPr>
          <p:cNvPr id="198662" name="Rectangle 6"/>
          <p:cNvSpPr>
            <a:spLocks noChangeArrowheads="1"/>
          </p:cNvSpPr>
          <p:nvPr/>
        </p:nvSpPr>
        <p:spPr bwMode="auto">
          <a:xfrm>
            <a:off x="0" y="5629275"/>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b="0"/>
              <a:t>Ảnh hưởng của lạm phát</a:t>
            </a:r>
            <a:endParaRPr lang="th-TH" b="0"/>
          </a:p>
        </p:txBody>
      </p:sp>
      <p:sp>
        <p:nvSpPr>
          <p:cNvPr id="199683" name="Rectangle 3"/>
          <p:cNvSpPr>
            <a:spLocks noGrp="1" noChangeArrowheads="1"/>
          </p:cNvSpPr>
          <p:nvPr>
            <p:ph type="body" idx="1"/>
          </p:nvPr>
        </p:nvSpPr>
        <p:spPr/>
        <p:txBody>
          <a:bodyPr/>
          <a:lstStyle/>
          <a:p>
            <a:r>
              <a:rPr lang="en-US" sz="2800"/>
              <a:t>Ảnh hưởng trực tiếp đến những người có thu nhập ổn định;</a:t>
            </a:r>
          </a:p>
          <a:p>
            <a:r>
              <a:rPr lang="en-US" sz="2800"/>
              <a:t>Có những biến dạng về cơ cấu sản xuất và việc làm trong nền kinh tế. Có những doanh nghiệp, ngành nghề có thể “phất” lên và trái lại cũng có những doanh nghiệp và ngành nghề suy sụp.</a:t>
            </a:r>
          </a:p>
          <a:p>
            <a:r>
              <a:rPr lang="en-US" sz="2800"/>
              <a:t>Đối với người đi vay tiền: có thể có lợi khi lạm phát tăng cao.</a:t>
            </a:r>
          </a:p>
          <a:p>
            <a:r>
              <a:rPr lang="en-US" sz="2800"/>
              <a:t>Đối với người cho vay: bị thiệt khi có lạm phát</a:t>
            </a:r>
            <a:endParaRPr lang="th-TH"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Tính toán lạm phát</a:t>
            </a:r>
            <a:endParaRPr lang="th-TH"/>
          </a:p>
        </p:txBody>
      </p:sp>
      <p:sp>
        <p:nvSpPr>
          <p:cNvPr id="200709" name="Rectangle 5"/>
          <p:cNvSpPr>
            <a:spLocks noChangeArrowheads="1"/>
          </p:cNvSpPr>
          <p:nvPr/>
        </p:nvSpPr>
        <p:spPr bwMode="auto">
          <a:xfrm>
            <a:off x="0" y="28860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0708" name="Object 4"/>
          <p:cNvGraphicFramePr>
            <a:graphicFrameLocks noChangeAspect="1"/>
          </p:cNvGraphicFramePr>
          <p:nvPr/>
        </p:nvGraphicFramePr>
        <p:xfrm>
          <a:off x="2895600" y="1944688"/>
          <a:ext cx="2457450" cy="2030412"/>
        </p:xfrm>
        <a:graphic>
          <a:graphicData uri="http://schemas.openxmlformats.org/presentationml/2006/ole">
            <p:oleObj spid="_x0000_s10242" name="Equation" r:id="rId3" imgW="1016000" imgH="838200" progId="Equation.3">
              <p:embed/>
            </p:oleObj>
          </a:graphicData>
        </a:graphic>
      </p:graphicFrame>
      <p:sp>
        <p:nvSpPr>
          <p:cNvPr id="200710" name="Rectangle 6"/>
          <p:cNvSpPr>
            <a:spLocks noChangeArrowheads="1"/>
          </p:cNvSpPr>
          <p:nvPr/>
        </p:nvSpPr>
        <p:spPr bwMode="auto">
          <a:xfrm>
            <a:off x="0" y="3971925"/>
            <a:ext cx="9144000" cy="0"/>
          </a:xfrm>
          <a:prstGeom prst="rect">
            <a:avLst/>
          </a:prstGeom>
          <a:noFill/>
          <a:ln w="9525">
            <a:noFill/>
            <a:miter lim="800000"/>
            <a:headEnd/>
            <a:tailEnd/>
          </a:ln>
          <a:effectLst/>
        </p:spPr>
        <p:txBody>
          <a:bodyPr wrap="none" anchor="ctr">
            <a:spAutoFit/>
          </a:bodyPr>
          <a:lstStyle/>
          <a:p>
            <a:endParaRPr lang="en-US"/>
          </a:p>
        </p:txBody>
      </p:sp>
      <p:sp>
        <p:nvSpPr>
          <p:cNvPr id="200712" name="Rectangle 8"/>
          <p:cNvSpPr>
            <a:spLocks noChangeArrowheads="1"/>
          </p:cNvSpPr>
          <p:nvPr/>
        </p:nvSpPr>
        <p:spPr bwMode="auto">
          <a:xfrm>
            <a:off x="0" y="31384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0711" name="Object 7"/>
          <p:cNvGraphicFramePr>
            <a:graphicFrameLocks noChangeAspect="1"/>
          </p:cNvGraphicFramePr>
          <p:nvPr/>
        </p:nvGraphicFramePr>
        <p:xfrm>
          <a:off x="1290638" y="4357688"/>
          <a:ext cx="6067425" cy="1014412"/>
        </p:xfrm>
        <a:graphic>
          <a:graphicData uri="http://schemas.openxmlformats.org/presentationml/2006/ole">
            <p:oleObj spid="_x0000_s10243" name="Equation" r:id="rId4" imgW="2616120" imgH="431640" progId="Equation.3">
              <p:embed/>
            </p:oleObj>
          </a:graphicData>
        </a:graphic>
      </p:graphicFrame>
      <p:sp>
        <p:nvSpPr>
          <p:cNvPr id="200713" name="Rectangle 9"/>
          <p:cNvSpPr>
            <a:spLocks noChangeArrowheads="1"/>
          </p:cNvSpPr>
          <p:nvPr/>
        </p:nvSpPr>
        <p:spPr bwMode="auto">
          <a:xfrm>
            <a:off x="0" y="3719513"/>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Đường cong Philips</a:t>
            </a:r>
            <a:endParaRPr lang="th-TH"/>
          </a:p>
        </p:txBody>
      </p:sp>
      <p:sp>
        <p:nvSpPr>
          <p:cNvPr id="201731" name="Rectangle 3"/>
          <p:cNvSpPr>
            <a:spLocks noGrp="1" noChangeArrowheads="1"/>
          </p:cNvSpPr>
          <p:nvPr>
            <p:ph type="body" idx="1"/>
          </p:nvPr>
        </p:nvSpPr>
        <p:spPr/>
        <p:txBody>
          <a:bodyPr/>
          <a:lstStyle/>
          <a:p>
            <a:r>
              <a:rPr lang="en-US" sz="1800"/>
              <a:t>Khi tổng sản lượng tăng, thất nghiệp giảm và ngược lại</a:t>
            </a:r>
          </a:p>
          <a:p>
            <a:r>
              <a:rPr lang="en-US" sz="1800"/>
              <a:t>Thất nghiệp giảm do nền kinh tế di chuyển gần đến sản lượng toàn dụng, mức giá tăng nhanh </a:t>
            </a:r>
          </a:p>
          <a:p>
            <a:r>
              <a:rPr lang="en-US" sz="1800" b="1"/>
              <a:t>Đường Phillips:</a:t>
            </a:r>
            <a:r>
              <a:rPr lang="en-US" sz="1800"/>
              <a:t> tỷ lệ lạm phát cao hơn kéo theo tỉ lệ thấp nghiệp thấp hơn, và ngược lại  </a:t>
            </a:r>
            <a:r>
              <a:rPr lang="en-US" sz="1800">
                <a:sym typeface="Wingdings" pitchFamily="2" charset="2"/>
              </a:rPr>
              <a:t></a:t>
            </a:r>
            <a:r>
              <a:rPr lang="en-US" sz="1800"/>
              <a:t>  Có thể đánh đổi lạm phát nhiều hơn để có ít thất nghiệp hơn, hoặc ngược lại.</a:t>
            </a:r>
            <a:endParaRPr lang="th-TH" sz="1800"/>
          </a:p>
        </p:txBody>
      </p:sp>
      <p:sp>
        <p:nvSpPr>
          <p:cNvPr id="201733" name="Rectangle 5"/>
          <p:cNvSpPr>
            <a:spLocks noChangeArrowheads="1"/>
          </p:cNvSpPr>
          <p:nvPr/>
        </p:nvSpPr>
        <p:spPr bwMode="auto">
          <a:xfrm>
            <a:off x="0" y="21383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1732" name="Object 4"/>
          <p:cNvGraphicFramePr>
            <a:graphicFrameLocks noChangeAspect="1"/>
          </p:cNvGraphicFramePr>
          <p:nvPr/>
        </p:nvGraphicFramePr>
        <p:xfrm>
          <a:off x="676275" y="2963862"/>
          <a:ext cx="3611563" cy="3267075"/>
        </p:xfrm>
        <a:graphic>
          <a:graphicData uri="http://schemas.openxmlformats.org/presentationml/2006/ole">
            <p:oleObj spid="_x0000_s11266" name="Visio" r:id="rId3" imgW="3317367" imgH="2957322" progId="Visio.Drawing.11">
              <p:embed/>
            </p:oleObj>
          </a:graphicData>
        </a:graphic>
      </p:graphicFrame>
      <p:sp>
        <p:nvSpPr>
          <p:cNvPr id="201734" name="Rectangle 6"/>
          <p:cNvSpPr>
            <a:spLocks noChangeArrowheads="1"/>
          </p:cNvSpPr>
          <p:nvPr/>
        </p:nvSpPr>
        <p:spPr bwMode="auto">
          <a:xfrm>
            <a:off x="0" y="4076700"/>
            <a:ext cx="9144000" cy="0"/>
          </a:xfrm>
          <a:prstGeom prst="rect">
            <a:avLst/>
          </a:prstGeom>
          <a:noFill/>
          <a:ln w="9525">
            <a:noFill/>
            <a:miter lim="800000"/>
            <a:headEnd/>
            <a:tailEnd/>
          </a:ln>
          <a:effectLst/>
        </p:spPr>
        <p:txBody>
          <a:bodyPr wrap="none" anchor="ctr">
            <a:spAutoFit/>
          </a:bodyPr>
          <a:lstStyle/>
          <a:p>
            <a:endParaRPr lang="en-US"/>
          </a:p>
        </p:txBody>
      </p:sp>
      <p:sp>
        <p:nvSpPr>
          <p:cNvPr id="201736" name="Rectangle 8"/>
          <p:cNvSpPr>
            <a:spLocks noChangeArrowheads="1"/>
          </p:cNvSpPr>
          <p:nvPr/>
        </p:nvSpPr>
        <p:spPr bwMode="auto">
          <a:xfrm>
            <a:off x="0" y="21383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1735" name="Object 7"/>
          <p:cNvGraphicFramePr>
            <a:graphicFrameLocks noChangeAspect="1"/>
          </p:cNvGraphicFramePr>
          <p:nvPr/>
        </p:nvGraphicFramePr>
        <p:xfrm>
          <a:off x="4495800" y="2819400"/>
          <a:ext cx="3810000" cy="3395662"/>
        </p:xfrm>
        <a:graphic>
          <a:graphicData uri="http://schemas.openxmlformats.org/presentationml/2006/ole">
            <p:oleObj spid="_x0000_s11267" name="Visio" r:id="rId4" imgW="3317402" imgH="2957243" progId="Visio.Drawing.11">
              <p:embed/>
            </p:oleObj>
          </a:graphicData>
        </a:graphic>
      </p:graphicFrame>
      <p:sp>
        <p:nvSpPr>
          <p:cNvPr id="201737" name="Rectangle 9"/>
          <p:cNvSpPr>
            <a:spLocks noChangeArrowheads="1"/>
          </p:cNvSpPr>
          <p:nvPr/>
        </p:nvSpPr>
        <p:spPr bwMode="auto">
          <a:xfrm>
            <a:off x="0" y="4076700"/>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Đường cong Philips ngắn hạn</a:t>
            </a:r>
            <a:endParaRPr lang="th-TH"/>
          </a:p>
        </p:txBody>
      </p:sp>
      <p:sp>
        <p:nvSpPr>
          <p:cNvPr id="202755" name="Rectangle 3"/>
          <p:cNvSpPr>
            <a:spLocks noGrp="1" noChangeArrowheads="1"/>
          </p:cNvSpPr>
          <p:nvPr>
            <p:ph type="body" idx="1"/>
          </p:nvPr>
        </p:nvSpPr>
        <p:spPr>
          <a:xfrm>
            <a:off x="304800" y="1219200"/>
            <a:ext cx="8610600" cy="4876800"/>
          </a:xfrm>
        </p:spPr>
        <p:txBody>
          <a:bodyPr/>
          <a:lstStyle/>
          <a:p>
            <a:pPr>
              <a:lnSpc>
                <a:spcPct val="80000"/>
              </a:lnSpc>
            </a:pPr>
            <a:r>
              <a:rPr lang="en-US" sz="2800"/>
              <a:t>Giảm lạm phát bằng cách giảm tổng cầu  </a:t>
            </a:r>
            <a:r>
              <a:rPr lang="en-US" sz="2800">
                <a:sym typeface="Wingdings" pitchFamily="2" charset="2"/>
              </a:rPr>
              <a:t></a:t>
            </a:r>
            <a:r>
              <a:rPr lang="en-US" sz="2800"/>
              <a:t>  tăng Thất nghiệp </a:t>
            </a:r>
          </a:p>
          <a:p>
            <a:pPr>
              <a:lnSpc>
                <a:spcPct val="80000"/>
              </a:lnSpc>
            </a:pPr>
            <a:r>
              <a:rPr lang="en-US" sz="2800"/>
              <a:t>Giảm bớt thất nghiệp bằng chính sách mở rộng (về phía cầu) để thúc đẩy sản lượng  </a:t>
            </a:r>
            <a:r>
              <a:rPr lang="en-US" sz="2800">
                <a:sym typeface="Wingdings" pitchFamily="2" charset="2"/>
              </a:rPr>
              <a:t></a:t>
            </a:r>
            <a:r>
              <a:rPr lang="en-US" sz="2800"/>
              <a:t>  Lạm phát cao hơn</a:t>
            </a:r>
          </a:p>
          <a:p>
            <a:pPr>
              <a:lnSpc>
                <a:spcPct val="80000"/>
              </a:lnSpc>
            </a:pPr>
            <a:r>
              <a:rPr lang="en-US" sz="2800"/>
              <a:t>Kích thích tổng cầu tăng sản lượng (tạm thời) và giảm thất nghiệp </a:t>
            </a:r>
            <a:r>
              <a:rPr lang="en-US" sz="2800">
                <a:sym typeface="Symbol" pitchFamily="18" charset="2"/>
              </a:rPr>
              <a:t></a:t>
            </a:r>
            <a:r>
              <a:rPr lang="en-US" sz="2800"/>
              <a:t> gây áp lực tăng tiền lương và giá cả cho tới khi một thời kỳ lạm phát gia tăng tạm thời. </a:t>
            </a:r>
          </a:p>
          <a:p>
            <a:pPr>
              <a:lnSpc>
                <a:spcPct val="80000"/>
              </a:lnSpc>
            </a:pPr>
            <a:r>
              <a:rPr lang="en-US" sz="2800"/>
              <a:t>Giá cả tăng nhanh hơn tiền danh nghĩa </a:t>
            </a:r>
            <a:r>
              <a:rPr lang="en-US" sz="2800">
                <a:sym typeface="Symbol" pitchFamily="18" charset="2"/>
              </a:rPr>
              <a:t></a:t>
            </a:r>
            <a:r>
              <a:rPr lang="en-US" sz="2800"/>
              <a:t> giảm mức cung tiền thực tế và phục hồi tổng cầu đến mức hữu nghiệp toàn phần.</a:t>
            </a:r>
            <a:endParaRPr lang="th-TH"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Trong dài hạn</a:t>
            </a:r>
            <a:endParaRPr lang="th-TH"/>
          </a:p>
        </p:txBody>
      </p:sp>
      <p:sp>
        <p:nvSpPr>
          <p:cNvPr id="203779" name="Rectangle 3"/>
          <p:cNvSpPr>
            <a:spLocks noGrp="1" noChangeArrowheads="1"/>
          </p:cNvSpPr>
          <p:nvPr>
            <p:ph type="body" idx="1"/>
          </p:nvPr>
        </p:nvSpPr>
        <p:spPr>
          <a:xfrm>
            <a:off x="457200" y="1219200"/>
            <a:ext cx="5105400" cy="5181600"/>
          </a:xfrm>
        </p:spPr>
        <p:txBody>
          <a:bodyPr/>
          <a:lstStyle/>
          <a:p>
            <a:pPr>
              <a:lnSpc>
                <a:spcPct val="80000"/>
              </a:lnSpc>
            </a:pPr>
            <a:r>
              <a:rPr lang="en-US" sz="2000"/>
              <a:t>Trong dài hạn, đường Phillips sẽ thẳng đứng tại mức thất nghiệp tự nhiên</a:t>
            </a:r>
          </a:p>
          <a:p>
            <a:pPr>
              <a:lnSpc>
                <a:spcPct val="80000"/>
              </a:lnSpc>
            </a:pPr>
            <a:r>
              <a:rPr lang="en-US" sz="2000"/>
              <a:t>Giả sử nền kinh tế đang tại A</a:t>
            </a:r>
          </a:p>
          <a:p>
            <a:pPr>
              <a:lnSpc>
                <a:spcPct val="80000"/>
              </a:lnSpc>
            </a:pPr>
            <a:r>
              <a:rPr lang="en-US" sz="2000"/>
              <a:t>Có cú sốc tăng cầu</a:t>
            </a:r>
            <a:endParaRPr lang="en-US" sz="2000">
              <a:sym typeface="Wingdings" pitchFamily="2" charset="2"/>
            </a:endParaRPr>
          </a:p>
          <a:p>
            <a:pPr>
              <a:lnSpc>
                <a:spcPct val="80000"/>
              </a:lnSpc>
              <a:buFont typeface="Wingdings" pitchFamily="2" charset="2"/>
              <a:buNone/>
            </a:pPr>
            <a:r>
              <a:rPr lang="en-US" sz="2000">
                <a:sym typeface="Wingdings" pitchFamily="2" charset="2"/>
              </a:rPr>
              <a:t>	</a:t>
            </a:r>
            <a:r>
              <a:rPr lang="en-US" sz="2000"/>
              <a:t>  Sản lượng cao hơn tiềm năng</a:t>
            </a:r>
            <a:endParaRPr lang="en-US" sz="2000">
              <a:sym typeface="Wingdings" pitchFamily="2" charset="2"/>
            </a:endParaRPr>
          </a:p>
          <a:p>
            <a:pPr>
              <a:lnSpc>
                <a:spcPct val="80000"/>
              </a:lnSpc>
              <a:buFont typeface="Wingdings" pitchFamily="2" charset="2"/>
              <a:buNone/>
            </a:pPr>
            <a:r>
              <a:rPr lang="en-US" sz="2000">
                <a:sym typeface="Wingdings" pitchFamily="2" charset="2"/>
              </a:rPr>
              <a:t>	</a:t>
            </a:r>
            <a:r>
              <a:rPr lang="en-US" sz="2000"/>
              <a:t>  Thất nghiệp giảm  UB &lt; U n</a:t>
            </a:r>
            <a:endParaRPr lang="en-US" sz="2000">
              <a:sym typeface="Wingdings" pitchFamily="2" charset="2"/>
            </a:endParaRPr>
          </a:p>
          <a:p>
            <a:pPr>
              <a:lnSpc>
                <a:spcPct val="80000"/>
              </a:lnSpc>
              <a:buFont typeface="Wingdings" pitchFamily="2" charset="2"/>
              <a:buNone/>
            </a:pPr>
            <a:r>
              <a:rPr lang="en-US" sz="2000">
                <a:sym typeface="Wingdings" pitchFamily="2" charset="2"/>
              </a:rPr>
              <a:t>	</a:t>
            </a:r>
            <a:r>
              <a:rPr lang="en-US" sz="2000"/>
              <a:t>   Giá tăng nhanh tạo lạm phát cao</a:t>
            </a:r>
            <a:endParaRPr lang="en-US" sz="2000">
              <a:sym typeface="Wingdings" pitchFamily="2" charset="2"/>
            </a:endParaRPr>
          </a:p>
          <a:p>
            <a:pPr>
              <a:lnSpc>
                <a:spcPct val="80000"/>
              </a:lnSpc>
              <a:buFont typeface="Wingdings" pitchFamily="2" charset="2"/>
              <a:buNone/>
            </a:pPr>
            <a:r>
              <a:rPr lang="en-US" sz="2000">
                <a:sym typeface="Wingdings" pitchFamily="2" charset="2"/>
              </a:rPr>
              <a:t>	</a:t>
            </a:r>
            <a:r>
              <a:rPr lang="en-US" sz="2000"/>
              <a:t>  Nền kinh tế di chuyển từ A đến B</a:t>
            </a:r>
            <a:endParaRPr lang="en-US" sz="2000">
              <a:sym typeface="Wingdings" pitchFamily="2" charset="2"/>
            </a:endParaRPr>
          </a:p>
          <a:p>
            <a:pPr>
              <a:lnSpc>
                <a:spcPct val="80000"/>
              </a:lnSpc>
              <a:buFont typeface="Wingdings" pitchFamily="2" charset="2"/>
              <a:buNone/>
            </a:pPr>
            <a:r>
              <a:rPr lang="en-US" sz="2000">
                <a:sym typeface="Wingdings" pitchFamily="2" charset="2"/>
              </a:rPr>
              <a:t>	</a:t>
            </a:r>
            <a:r>
              <a:rPr lang="en-US" sz="2000"/>
              <a:t>  Do quán tính, tiếp tục lạm phát cao, U=UB </a:t>
            </a:r>
            <a:r>
              <a:rPr lang="en-US" sz="2000">
                <a:sym typeface="Wingdings" pitchFamily="2" charset="2"/>
              </a:rPr>
              <a:t></a:t>
            </a:r>
            <a:r>
              <a:rPr lang="en-US" sz="2000"/>
              <a:t> C</a:t>
            </a:r>
          </a:p>
          <a:p>
            <a:pPr>
              <a:lnSpc>
                <a:spcPct val="80000"/>
              </a:lnSpc>
            </a:pPr>
            <a:r>
              <a:rPr lang="en-US" sz="2000"/>
              <a:t>Tại C, giá tăng 	</a:t>
            </a:r>
            <a:endParaRPr lang="en-US" sz="2000">
              <a:sym typeface="Wingdings" pitchFamily="2" charset="2"/>
            </a:endParaRPr>
          </a:p>
          <a:p>
            <a:pPr>
              <a:lnSpc>
                <a:spcPct val="80000"/>
              </a:lnSpc>
              <a:buFont typeface="Wingdings" pitchFamily="2" charset="2"/>
              <a:buNone/>
            </a:pPr>
            <a:r>
              <a:rPr lang="en-US" sz="2000">
                <a:sym typeface="Wingdings" pitchFamily="2" charset="2"/>
              </a:rPr>
              <a:t>	</a:t>
            </a:r>
            <a:r>
              <a:rPr lang="en-US" sz="2000"/>
              <a:t> Cung tiền (S</a:t>
            </a:r>
            <a:r>
              <a:rPr lang="en-US" sz="2000" baseline="-25000"/>
              <a:t>M</a:t>
            </a:r>
            <a:r>
              <a:rPr lang="en-US" sz="2000"/>
              <a:t>) thực giảm</a:t>
            </a:r>
          </a:p>
          <a:p>
            <a:pPr>
              <a:lnSpc>
                <a:spcPct val="80000"/>
              </a:lnSpc>
              <a:buFont typeface="Wingdings" pitchFamily="2" charset="2"/>
              <a:buNone/>
            </a:pPr>
            <a:r>
              <a:rPr lang="en-US" sz="2000"/>
              <a:t>	</a:t>
            </a:r>
            <a:r>
              <a:rPr lang="en-US" sz="2000">
                <a:sym typeface="Wingdings" pitchFamily="2" charset="2"/>
              </a:rPr>
              <a:t></a:t>
            </a:r>
            <a:r>
              <a:rPr lang="en-US" sz="2000"/>
              <a:t> AD giảm</a:t>
            </a:r>
          </a:p>
          <a:p>
            <a:pPr>
              <a:lnSpc>
                <a:spcPct val="80000"/>
              </a:lnSpc>
              <a:buFont typeface="Wingdings" pitchFamily="2" charset="2"/>
              <a:buNone/>
            </a:pPr>
            <a:r>
              <a:rPr lang="en-US" sz="2000"/>
              <a:t>	</a:t>
            </a:r>
            <a:r>
              <a:rPr lang="en-US" sz="2000">
                <a:sym typeface="Wingdings" pitchFamily="2" charset="2"/>
              </a:rPr>
              <a:t></a:t>
            </a:r>
            <a:r>
              <a:rPr lang="en-US" sz="2000"/>
              <a:t> lạm phát giảm</a:t>
            </a:r>
          </a:p>
          <a:p>
            <a:pPr>
              <a:lnSpc>
                <a:spcPct val="80000"/>
              </a:lnSpc>
              <a:buFont typeface="Wingdings" pitchFamily="2" charset="2"/>
              <a:buNone/>
            </a:pPr>
            <a:r>
              <a:rPr lang="en-US" sz="2000"/>
              <a:t>	</a:t>
            </a:r>
            <a:r>
              <a:rPr lang="en-US" sz="2000">
                <a:sym typeface="Wingdings" pitchFamily="2" charset="2"/>
              </a:rPr>
              <a:t></a:t>
            </a:r>
            <a:r>
              <a:rPr lang="en-US" sz="2000"/>
              <a:t> thất nghiệp tăng</a:t>
            </a:r>
          </a:p>
          <a:p>
            <a:pPr>
              <a:lnSpc>
                <a:spcPct val="80000"/>
              </a:lnSpc>
              <a:buFont typeface="Wingdings" pitchFamily="2" charset="2"/>
              <a:buNone/>
            </a:pPr>
            <a:r>
              <a:rPr lang="en-US" sz="2000"/>
              <a:t>	</a:t>
            </a:r>
            <a:r>
              <a:rPr lang="en-US" sz="2000">
                <a:sym typeface="Wingdings" pitchFamily="2" charset="2"/>
              </a:rPr>
              <a:t></a:t>
            </a:r>
            <a:r>
              <a:rPr lang="en-US" sz="2000"/>
              <a:t> C đến D hoặc E và U  đến Un</a:t>
            </a:r>
            <a:endParaRPr lang="th-TH" sz="2000"/>
          </a:p>
        </p:txBody>
      </p:sp>
      <p:sp>
        <p:nvSpPr>
          <p:cNvPr id="203781" name="Rectangle 5"/>
          <p:cNvSpPr>
            <a:spLocks noChangeArrowheads="1"/>
          </p:cNvSpPr>
          <p:nvPr/>
        </p:nvSpPr>
        <p:spPr bwMode="auto">
          <a:xfrm>
            <a:off x="0" y="21859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3780" name="Object 4"/>
          <p:cNvGraphicFramePr>
            <a:graphicFrameLocks noChangeAspect="1"/>
          </p:cNvGraphicFramePr>
          <p:nvPr/>
        </p:nvGraphicFramePr>
        <p:xfrm>
          <a:off x="5562600" y="2133600"/>
          <a:ext cx="3314700" cy="2486025"/>
        </p:xfrm>
        <a:graphic>
          <a:graphicData uri="http://schemas.openxmlformats.org/presentationml/2006/ole">
            <p:oleObj spid="_x0000_s12290" name="Visio" r:id="rId3" imgW="3456432" imgH="2618232" progId="Visio.Drawing.11">
              <p:embed/>
            </p:oleObj>
          </a:graphicData>
        </a:graphic>
      </p:graphicFrame>
      <p:sp>
        <p:nvSpPr>
          <p:cNvPr id="203782" name="Rectangle 6"/>
          <p:cNvSpPr>
            <a:spLocks noChangeArrowheads="1"/>
          </p:cNvSpPr>
          <p:nvPr/>
        </p:nvSpPr>
        <p:spPr bwMode="auto">
          <a:xfrm>
            <a:off x="0" y="4672013"/>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Nội dung chương</a:t>
            </a:r>
            <a:endParaRPr lang="th-TH"/>
          </a:p>
        </p:txBody>
      </p:sp>
      <p:sp>
        <p:nvSpPr>
          <p:cNvPr id="156675" name="Rectangle 3"/>
          <p:cNvSpPr>
            <a:spLocks noGrp="1" noChangeArrowheads="1"/>
          </p:cNvSpPr>
          <p:nvPr>
            <p:ph type="body" idx="1"/>
          </p:nvPr>
        </p:nvSpPr>
        <p:spPr/>
        <p:txBody>
          <a:bodyPr/>
          <a:lstStyle/>
          <a:p>
            <a:r>
              <a:rPr lang="en-US"/>
              <a:t>Chu kỳ kinh tế</a:t>
            </a:r>
          </a:p>
          <a:p>
            <a:r>
              <a:rPr lang="en-US"/>
              <a:t>Thất nghiệp</a:t>
            </a:r>
          </a:p>
          <a:p>
            <a:r>
              <a:rPr lang="en-US"/>
              <a:t>Lạm phát</a:t>
            </a:r>
          </a:p>
          <a:p>
            <a:r>
              <a:rPr lang="en-US"/>
              <a:t>Đường cong Phillips</a:t>
            </a:r>
            <a:endParaRPr lang="th-TH"/>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Chu kỳ kinh tế</a:t>
            </a:r>
            <a:endParaRPr lang="th-TH"/>
          </a:p>
        </p:txBody>
      </p:sp>
      <p:sp>
        <p:nvSpPr>
          <p:cNvPr id="190469" name="Line 5"/>
          <p:cNvSpPr>
            <a:spLocks noChangeShapeType="1"/>
          </p:cNvSpPr>
          <p:nvPr/>
        </p:nvSpPr>
        <p:spPr bwMode="auto">
          <a:xfrm>
            <a:off x="1144588" y="1150842"/>
            <a:ext cx="0" cy="3886200"/>
          </a:xfrm>
          <a:prstGeom prst="line">
            <a:avLst/>
          </a:prstGeom>
          <a:noFill/>
          <a:ln w="9525">
            <a:solidFill>
              <a:srgbClr val="000000"/>
            </a:solidFill>
            <a:round/>
            <a:headEnd/>
            <a:tailEnd/>
          </a:ln>
        </p:spPr>
        <p:txBody>
          <a:bodyPr/>
          <a:lstStyle/>
          <a:p>
            <a:endParaRPr lang="en-US"/>
          </a:p>
        </p:txBody>
      </p:sp>
      <p:sp>
        <p:nvSpPr>
          <p:cNvPr id="190470" name="Line 6"/>
          <p:cNvSpPr>
            <a:spLocks noChangeShapeType="1"/>
          </p:cNvSpPr>
          <p:nvPr/>
        </p:nvSpPr>
        <p:spPr bwMode="auto">
          <a:xfrm>
            <a:off x="1144588" y="5037042"/>
            <a:ext cx="7062787" cy="0"/>
          </a:xfrm>
          <a:prstGeom prst="line">
            <a:avLst/>
          </a:prstGeom>
          <a:noFill/>
          <a:ln w="9525">
            <a:solidFill>
              <a:srgbClr val="000000"/>
            </a:solidFill>
            <a:round/>
            <a:headEnd/>
            <a:tailEnd/>
          </a:ln>
        </p:spPr>
        <p:txBody>
          <a:bodyPr/>
          <a:lstStyle/>
          <a:p>
            <a:endParaRPr lang="en-US"/>
          </a:p>
        </p:txBody>
      </p:sp>
      <p:sp>
        <p:nvSpPr>
          <p:cNvPr id="190471" name="Freeform 7"/>
          <p:cNvSpPr>
            <a:spLocks/>
          </p:cNvSpPr>
          <p:nvPr/>
        </p:nvSpPr>
        <p:spPr bwMode="auto">
          <a:xfrm rot="-290940">
            <a:off x="1928813" y="1379442"/>
            <a:ext cx="5691187" cy="2289175"/>
          </a:xfrm>
          <a:custGeom>
            <a:avLst/>
            <a:gdLst/>
            <a:ahLst/>
            <a:cxnLst>
              <a:cxn ang="0">
                <a:pos x="0" y="1620"/>
              </a:cxn>
              <a:cxn ang="0">
                <a:pos x="1080" y="540"/>
              </a:cxn>
              <a:cxn ang="0">
                <a:pos x="2520" y="1080"/>
              </a:cxn>
              <a:cxn ang="0">
                <a:pos x="4140" y="0"/>
              </a:cxn>
            </a:cxnLst>
            <a:rect l="0" t="0" r="r" b="b"/>
            <a:pathLst>
              <a:path w="4140" h="1620">
                <a:moveTo>
                  <a:pt x="0" y="1620"/>
                </a:moveTo>
                <a:cubicBezTo>
                  <a:pt x="330" y="1125"/>
                  <a:pt x="660" y="630"/>
                  <a:pt x="1080" y="540"/>
                </a:cubicBezTo>
                <a:cubicBezTo>
                  <a:pt x="1500" y="450"/>
                  <a:pt x="2010" y="1170"/>
                  <a:pt x="2520" y="1080"/>
                </a:cubicBezTo>
                <a:cubicBezTo>
                  <a:pt x="3030" y="990"/>
                  <a:pt x="3585" y="495"/>
                  <a:pt x="4140" y="0"/>
                </a:cubicBezTo>
              </a:path>
            </a:pathLst>
          </a:custGeom>
          <a:noFill/>
          <a:ln w="38100">
            <a:solidFill>
              <a:srgbClr val="000000"/>
            </a:solidFill>
            <a:round/>
            <a:headEnd/>
            <a:tailEnd/>
          </a:ln>
        </p:spPr>
        <p:txBody>
          <a:bodyPr/>
          <a:lstStyle/>
          <a:p>
            <a:endParaRPr lang="en-US"/>
          </a:p>
        </p:txBody>
      </p:sp>
      <p:sp>
        <p:nvSpPr>
          <p:cNvPr id="190472" name="Text Box 8"/>
          <p:cNvSpPr txBox="1">
            <a:spLocks noChangeArrowheads="1"/>
          </p:cNvSpPr>
          <p:nvPr/>
        </p:nvSpPr>
        <p:spPr bwMode="auto">
          <a:xfrm>
            <a:off x="1371600" y="3970242"/>
            <a:ext cx="2159000" cy="1150938"/>
          </a:xfrm>
          <a:prstGeom prst="rect">
            <a:avLst/>
          </a:prstGeom>
          <a:noFill/>
          <a:ln w="9525">
            <a:noFill/>
            <a:miter lim="800000"/>
            <a:headEnd/>
            <a:tailEnd/>
          </a:ln>
        </p:spPr>
        <p:txBody>
          <a:bodyPr/>
          <a:lstStyle/>
          <a:p>
            <a:r>
              <a:rPr lang="en-US" sz="2000">
                <a:latin typeface="Times New Roman" pitchFamily="18" charset="0"/>
                <a:cs typeface="Angsana New" charset="-34"/>
              </a:rPr>
              <a:t>T</a:t>
            </a:r>
            <a:r>
              <a:rPr lang="en-US" sz="2000">
                <a:latin typeface="Times New Roman" pitchFamily="18" charset="0"/>
                <a:cs typeface="Times New Roman" pitchFamily="18" charset="0"/>
              </a:rPr>
              <a:t>ă</a:t>
            </a:r>
            <a:r>
              <a:rPr lang="en-US" sz="2000">
                <a:latin typeface="Times New Roman" pitchFamily="18" charset="0"/>
                <a:cs typeface="Angsana New" charset="-34"/>
              </a:rPr>
              <a:t>ng tr</a:t>
            </a:r>
            <a:r>
              <a:rPr lang="en-US" sz="2000">
                <a:latin typeface="Times New Roman" pitchFamily="18" charset="0"/>
                <a:cs typeface="Times New Roman" pitchFamily="18" charset="0"/>
              </a:rPr>
              <a:t>ưở</a:t>
            </a:r>
            <a:r>
              <a:rPr lang="en-US" sz="2000">
                <a:latin typeface="Times New Roman" pitchFamily="18" charset="0"/>
                <a:cs typeface="Angsana New" charset="-34"/>
              </a:rPr>
              <a:t>ng</a:t>
            </a:r>
            <a:endParaRPr lang="th-TH" sz="2000">
              <a:latin typeface="Times New Roman" pitchFamily="18" charset="0"/>
            </a:endParaRPr>
          </a:p>
        </p:txBody>
      </p:sp>
      <p:sp>
        <p:nvSpPr>
          <p:cNvPr id="190473" name="Text Box 9"/>
          <p:cNvSpPr txBox="1">
            <a:spLocks noChangeArrowheads="1"/>
          </p:cNvSpPr>
          <p:nvPr/>
        </p:nvSpPr>
        <p:spPr bwMode="auto">
          <a:xfrm>
            <a:off x="2713038" y="1150842"/>
            <a:ext cx="2159000" cy="914400"/>
          </a:xfrm>
          <a:prstGeom prst="rect">
            <a:avLst/>
          </a:prstGeom>
          <a:noFill/>
          <a:ln w="9525">
            <a:noFill/>
            <a:miter lim="800000"/>
            <a:headEnd/>
            <a:tailEnd/>
          </a:ln>
        </p:spPr>
        <p:txBody>
          <a:bodyPr/>
          <a:lstStyle/>
          <a:p>
            <a:pPr algn="ctr"/>
            <a:r>
              <a:rPr lang="en-US" sz="2000">
                <a:latin typeface="Times New Roman" pitchFamily="18" charset="0"/>
                <a:cs typeface="Angsana New" charset="-34"/>
              </a:rPr>
              <a:t>Suy thoái</a:t>
            </a:r>
            <a:endParaRPr lang="th-TH" sz="2000">
              <a:latin typeface="Times New Roman" pitchFamily="18" charset="0"/>
            </a:endParaRPr>
          </a:p>
        </p:txBody>
      </p:sp>
      <p:sp>
        <p:nvSpPr>
          <p:cNvPr id="190474" name="Text Box 10"/>
          <p:cNvSpPr txBox="1">
            <a:spLocks noChangeArrowheads="1"/>
          </p:cNvSpPr>
          <p:nvPr/>
        </p:nvSpPr>
        <p:spPr bwMode="auto">
          <a:xfrm>
            <a:off x="6629400" y="3132042"/>
            <a:ext cx="2157413" cy="914400"/>
          </a:xfrm>
          <a:prstGeom prst="rect">
            <a:avLst/>
          </a:prstGeom>
          <a:noFill/>
          <a:ln w="9525">
            <a:noFill/>
            <a:miter lim="800000"/>
            <a:headEnd/>
            <a:tailEnd/>
          </a:ln>
        </p:spPr>
        <p:txBody>
          <a:bodyPr/>
          <a:lstStyle/>
          <a:p>
            <a:r>
              <a:rPr lang="en-US" sz="2000">
                <a:latin typeface="Times New Roman" pitchFamily="18" charset="0"/>
                <a:cs typeface="Angsana New" charset="-34"/>
              </a:rPr>
              <a:t>Hồi phục</a:t>
            </a:r>
            <a:endParaRPr lang="th-TH" sz="2000">
              <a:latin typeface="Times New Roman" pitchFamily="18" charset="0"/>
            </a:endParaRPr>
          </a:p>
        </p:txBody>
      </p:sp>
      <p:sp>
        <p:nvSpPr>
          <p:cNvPr id="190475" name="Text Box 11"/>
          <p:cNvSpPr txBox="1">
            <a:spLocks noChangeArrowheads="1"/>
          </p:cNvSpPr>
          <p:nvPr/>
        </p:nvSpPr>
        <p:spPr bwMode="auto">
          <a:xfrm>
            <a:off x="1144588" y="2065242"/>
            <a:ext cx="1373187" cy="914400"/>
          </a:xfrm>
          <a:prstGeom prst="rect">
            <a:avLst/>
          </a:prstGeom>
          <a:noFill/>
          <a:ln w="9525">
            <a:noFill/>
            <a:miter lim="800000"/>
            <a:headEnd/>
            <a:tailEnd/>
          </a:ln>
        </p:spPr>
        <p:txBody>
          <a:bodyPr/>
          <a:lstStyle/>
          <a:p>
            <a:pPr algn="ctr"/>
            <a:r>
              <a:rPr lang="en-US" sz="2000">
                <a:latin typeface="Times New Roman" pitchFamily="18" charset="0"/>
                <a:cs typeface="Times New Roman" pitchFamily="18" charset="0"/>
              </a:rPr>
              <a:t>Đỉ</a:t>
            </a:r>
            <a:r>
              <a:rPr lang="en-US" sz="2000">
                <a:latin typeface="Times New Roman" pitchFamily="18" charset="0"/>
                <a:cs typeface="Angsana New" charset="-34"/>
              </a:rPr>
              <a:t>nh </a:t>
            </a:r>
            <a:r>
              <a:rPr lang="en-US" sz="2000">
                <a:latin typeface="Times New Roman" pitchFamily="18" charset="0"/>
                <a:cs typeface="Times New Roman" pitchFamily="18" charset="0"/>
              </a:rPr>
              <a:t>đ</a:t>
            </a:r>
            <a:r>
              <a:rPr lang="en-US" sz="2000">
                <a:latin typeface="Times New Roman" pitchFamily="18" charset="0"/>
                <a:cs typeface="Angsana New" charset="-34"/>
              </a:rPr>
              <a:t>iểm</a:t>
            </a:r>
            <a:endParaRPr lang="th-TH" sz="2000">
              <a:latin typeface="Times New Roman" pitchFamily="18" charset="0"/>
            </a:endParaRPr>
          </a:p>
        </p:txBody>
      </p:sp>
      <p:sp>
        <p:nvSpPr>
          <p:cNvPr id="190476" name="Text Box 12"/>
          <p:cNvSpPr txBox="1">
            <a:spLocks noChangeArrowheads="1"/>
          </p:cNvSpPr>
          <p:nvPr/>
        </p:nvSpPr>
        <p:spPr bwMode="auto">
          <a:xfrm>
            <a:off x="4086225" y="3436842"/>
            <a:ext cx="2159000" cy="914400"/>
          </a:xfrm>
          <a:prstGeom prst="rect">
            <a:avLst/>
          </a:prstGeom>
          <a:noFill/>
          <a:ln w="9525">
            <a:noFill/>
            <a:miter lim="800000"/>
            <a:headEnd/>
            <a:tailEnd/>
          </a:ln>
        </p:spPr>
        <p:txBody>
          <a:bodyPr/>
          <a:lstStyle/>
          <a:p>
            <a:pPr algn="ctr"/>
            <a:r>
              <a:rPr lang="en-US" sz="2000">
                <a:latin typeface="Times New Roman" pitchFamily="18" charset="0"/>
                <a:cs typeface="Angsana New" charset="-34"/>
              </a:rPr>
              <a:t>Thoái trào</a:t>
            </a:r>
            <a:endParaRPr lang="th-TH" sz="2000">
              <a:latin typeface="Times New Roman" pitchFamily="18" charset="0"/>
            </a:endParaRPr>
          </a:p>
        </p:txBody>
      </p:sp>
      <p:sp>
        <p:nvSpPr>
          <p:cNvPr id="190477" name="Line 13"/>
          <p:cNvSpPr>
            <a:spLocks noChangeShapeType="1"/>
          </p:cNvSpPr>
          <p:nvPr/>
        </p:nvSpPr>
        <p:spPr bwMode="auto">
          <a:xfrm flipV="1">
            <a:off x="4876800" y="2903442"/>
            <a:ext cx="304800" cy="533400"/>
          </a:xfrm>
          <a:prstGeom prst="line">
            <a:avLst/>
          </a:prstGeom>
          <a:noFill/>
          <a:ln w="9525">
            <a:solidFill>
              <a:srgbClr val="000000"/>
            </a:solidFill>
            <a:round/>
            <a:headEnd/>
            <a:tailEnd type="triangle" w="med" len="med"/>
          </a:ln>
        </p:spPr>
        <p:txBody>
          <a:bodyPr/>
          <a:lstStyle/>
          <a:p>
            <a:endParaRPr lang="en-US"/>
          </a:p>
        </p:txBody>
      </p:sp>
      <p:sp>
        <p:nvSpPr>
          <p:cNvPr id="190478" name="Line 14"/>
          <p:cNvSpPr>
            <a:spLocks noChangeShapeType="1"/>
          </p:cNvSpPr>
          <p:nvPr/>
        </p:nvSpPr>
        <p:spPr bwMode="auto">
          <a:xfrm flipV="1">
            <a:off x="2320925" y="2293842"/>
            <a:ext cx="785813" cy="228600"/>
          </a:xfrm>
          <a:prstGeom prst="line">
            <a:avLst/>
          </a:prstGeom>
          <a:noFill/>
          <a:ln w="9525">
            <a:solidFill>
              <a:srgbClr val="000000"/>
            </a:solidFill>
            <a:round/>
            <a:headEnd/>
            <a:tailEnd type="triangle" w="med" len="med"/>
          </a:ln>
        </p:spPr>
        <p:txBody>
          <a:bodyPr/>
          <a:lstStyle/>
          <a:p>
            <a:endParaRPr lang="en-US"/>
          </a:p>
        </p:txBody>
      </p:sp>
      <p:sp>
        <p:nvSpPr>
          <p:cNvPr id="190479" name="Line 15"/>
          <p:cNvSpPr>
            <a:spLocks noChangeShapeType="1"/>
          </p:cNvSpPr>
          <p:nvPr/>
        </p:nvSpPr>
        <p:spPr bwMode="auto">
          <a:xfrm>
            <a:off x="4038600" y="1684242"/>
            <a:ext cx="0" cy="685800"/>
          </a:xfrm>
          <a:prstGeom prst="line">
            <a:avLst/>
          </a:prstGeom>
          <a:noFill/>
          <a:ln w="9525">
            <a:solidFill>
              <a:srgbClr val="000000"/>
            </a:solidFill>
            <a:round/>
            <a:headEnd/>
            <a:tailEnd type="triangle" w="med" len="med"/>
          </a:ln>
        </p:spPr>
        <p:txBody>
          <a:bodyPr/>
          <a:lstStyle/>
          <a:p>
            <a:endParaRPr lang="en-US"/>
          </a:p>
        </p:txBody>
      </p:sp>
      <p:sp>
        <p:nvSpPr>
          <p:cNvPr id="190480" name="Line 16"/>
          <p:cNvSpPr>
            <a:spLocks noChangeShapeType="1"/>
          </p:cNvSpPr>
          <p:nvPr/>
        </p:nvSpPr>
        <p:spPr bwMode="auto">
          <a:xfrm flipH="1" flipV="1">
            <a:off x="2320925" y="3208242"/>
            <a:ext cx="196850" cy="685800"/>
          </a:xfrm>
          <a:prstGeom prst="line">
            <a:avLst/>
          </a:prstGeom>
          <a:noFill/>
          <a:ln w="9525">
            <a:solidFill>
              <a:srgbClr val="000000"/>
            </a:solidFill>
            <a:round/>
            <a:headEnd/>
            <a:tailEnd type="triangle" w="med" len="med"/>
          </a:ln>
        </p:spPr>
        <p:txBody>
          <a:bodyPr/>
          <a:lstStyle/>
          <a:p>
            <a:endParaRPr lang="en-US"/>
          </a:p>
        </p:txBody>
      </p:sp>
      <p:sp>
        <p:nvSpPr>
          <p:cNvPr id="190481" name="Line 17"/>
          <p:cNvSpPr>
            <a:spLocks noChangeShapeType="1"/>
          </p:cNvSpPr>
          <p:nvPr/>
        </p:nvSpPr>
        <p:spPr bwMode="auto">
          <a:xfrm flipH="1" flipV="1">
            <a:off x="6477000" y="2522442"/>
            <a:ext cx="631825" cy="457200"/>
          </a:xfrm>
          <a:prstGeom prst="line">
            <a:avLst/>
          </a:prstGeom>
          <a:noFill/>
          <a:ln w="9525">
            <a:solidFill>
              <a:srgbClr val="000000"/>
            </a:solidFill>
            <a:round/>
            <a:headEnd/>
            <a:tailEnd type="triangle" w="med" len="med"/>
          </a:ln>
        </p:spPr>
        <p:txBody>
          <a:bodyPr/>
          <a:lstStyle/>
          <a:p>
            <a:endParaRPr lang="en-US"/>
          </a:p>
        </p:txBody>
      </p:sp>
      <p:sp>
        <p:nvSpPr>
          <p:cNvPr id="190482" name="Text Box 18"/>
          <p:cNvSpPr txBox="1">
            <a:spLocks noChangeArrowheads="1"/>
          </p:cNvSpPr>
          <p:nvPr/>
        </p:nvSpPr>
        <p:spPr bwMode="auto">
          <a:xfrm>
            <a:off x="228600" y="1150842"/>
            <a:ext cx="1373188" cy="1143000"/>
          </a:xfrm>
          <a:prstGeom prst="rect">
            <a:avLst/>
          </a:prstGeom>
          <a:noFill/>
          <a:ln w="9525">
            <a:noFill/>
            <a:miter lim="800000"/>
            <a:headEnd/>
            <a:tailEnd/>
          </a:ln>
        </p:spPr>
        <p:txBody>
          <a:bodyPr/>
          <a:lstStyle/>
          <a:p>
            <a:r>
              <a:rPr lang="en-US" sz="2000">
                <a:latin typeface="Times New Roman" pitchFamily="18" charset="0"/>
                <a:cs typeface="Angsana New" charset="-34"/>
              </a:rPr>
              <a:t>GDP </a:t>
            </a:r>
            <a:br>
              <a:rPr lang="en-US" sz="2000">
                <a:latin typeface="Times New Roman" pitchFamily="18" charset="0"/>
                <a:cs typeface="Angsana New" charset="-34"/>
              </a:rPr>
            </a:br>
            <a:r>
              <a:rPr lang="en-US" sz="2000">
                <a:latin typeface="Times New Roman" pitchFamily="18" charset="0"/>
                <a:cs typeface="Angsana New" charset="-34"/>
              </a:rPr>
              <a:t>($)</a:t>
            </a:r>
            <a:endParaRPr lang="th-TH" sz="2000">
              <a:latin typeface="Times New Roman" pitchFamily="18" charset="0"/>
            </a:endParaRPr>
          </a:p>
        </p:txBody>
      </p:sp>
      <p:sp>
        <p:nvSpPr>
          <p:cNvPr id="190483" name="Text Box 19"/>
          <p:cNvSpPr txBox="1">
            <a:spLocks noChangeArrowheads="1"/>
          </p:cNvSpPr>
          <p:nvPr/>
        </p:nvSpPr>
        <p:spPr bwMode="auto">
          <a:xfrm>
            <a:off x="6440488" y="5029200"/>
            <a:ext cx="2551112" cy="685800"/>
          </a:xfrm>
          <a:prstGeom prst="rect">
            <a:avLst/>
          </a:prstGeom>
          <a:noFill/>
          <a:ln w="9525">
            <a:noFill/>
            <a:miter lim="800000"/>
            <a:headEnd/>
            <a:tailEnd/>
          </a:ln>
        </p:spPr>
        <p:txBody>
          <a:bodyPr/>
          <a:lstStyle/>
          <a:p>
            <a:pPr algn="ctr"/>
            <a:r>
              <a:rPr lang="en-US" sz="2000">
                <a:latin typeface="Times New Roman" pitchFamily="18" charset="0"/>
                <a:cs typeface="Angsana New" charset="-34"/>
              </a:rPr>
              <a:t>Thời gian</a:t>
            </a:r>
            <a:endParaRPr lang="th-TH" sz="2000">
              <a:latin typeface="Times New Roman" pitchFamily="18" charset="0"/>
            </a:endParaRPr>
          </a:p>
        </p:txBody>
      </p:sp>
      <p:sp>
        <p:nvSpPr>
          <p:cNvPr id="190484" name="Rectangle 20"/>
          <p:cNvSpPr>
            <a:spLocks noChangeArrowheads="1"/>
          </p:cNvSpPr>
          <p:nvPr/>
        </p:nvSpPr>
        <p:spPr bwMode="auto">
          <a:xfrm>
            <a:off x="1143000" y="5241830"/>
            <a:ext cx="4572000" cy="1187450"/>
          </a:xfrm>
          <a:prstGeom prst="rect">
            <a:avLst/>
          </a:prstGeom>
          <a:noFill/>
          <a:ln w="9525">
            <a:noFill/>
            <a:miter lim="800000"/>
            <a:headEnd/>
            <a:tailEnd/>
          </a:ln>
          <a:effectLst/>
        </p:spPr>
        <p:txBody>
          <a:bodyPr>
            <a:spAutoFit/>
          </a:bodyPr>
          <a:lstStyle/>
          <a:p>
            <a:r>
              <a:rPr lang="en-US"/>
              <a:t>Sản xuất đình trệ</a:t>
            </a:r>
          </a:p>
          <a:p>
            <a:r>
              <a:rPr lang="en-US"/>
              <a:t>Giá cả tăng =&gt; Lạm phát</a:t>
            </a:r>
          </a:p>
          <a:p>
            <a:r>
              <a:rPr lang="en-US"/>
              <a:t>Mất việc làm =&gt; Thất nghiệp</a:t>
            </a:r>
            <a:endParaRPr lang="th-TH"/>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b="0"/>
              <a:t>Mô hình tăng trưởng</a:t>
            </a:r>
            <a:endParaRPr lang="th-TH" b="0"/>
          </a:p>
        </p:txBody>
      </p:sp>
      <p:sp>
        <p:nvSpPr>
          <p:cNvPr id="191491" name="Rectangle 3"/>
          <p:cNvSpPr>
            <a:spLocks noGrp="1" noChangeArrowheads="1"/>
          </p:cNvSpPr>
          <p:nvPr>
            <p:ph type="body" idx="1"/>
          </p:nvPr>
        </p:nvSpPr>
        <p:spPr/>
        <p:txBody>
          <a:bodyPr/>
          <a:lstStyle/>
          <a:p>
            <a:r>
              <a:rPr lang="en-US"/>
              <a:t>Hàm sản lượng = nhập lượng x năng suất</a:t>
            </a:r>
          </a:p>
          <a:p>
            <a:r>
              <a:rPr lang="en-US"/>
              <a:t>Tăng trưởng = </a:t>
            </a:r>
            <a:r>
              <a:rPr lang="en-US">
                <a:sym typeface="Symbol" pitchFamily="18" charset="2"/>
              </a:rPr>
              <a:t></a:t>
            </a:r>
            <a:r>
              <a:rPr lang="en-US"/>
              <a:t> nhập lượng + </a:t>
            </a:r>
            <a:r>
              <a:rPr lang="en-US">
                <a:sym typeface="Symbol" pitchFamily="18" charset="2"/>
              </a:rPr>
              <a:t></a:t>
            </a:r>
            <a:r>
              <a:rPr lang="en-US"/>
              <a:t>năng suất</a:t>
            </a:r>
            <a:endParaRPr lang="en-US" b="1"/>
          </a:p>
          <a:p>
            <a:r>
              <a:rPr lang="en-US" b="1"/>
              <a:t>Sự thần kỳ của châu Á</a:t>
            </a:r>
            <a:r>
              <a:rPr lang="en-US"/>
              <a:t>: Tăng trưởng do tăng yếu tố đầu vào không bền vững</a:t>
            </a:r>
            <a:r>
              <a:rPr lang="en-US" i="1"/>
              <a:t>.</a:t>
            </a:r>
            <a:endParaRPr lang="en-US"/>
          </a:p>
          <a:p>
            <a:pPr lvl="1"/>
            <a:r>
              <a:rPr lang="en-US"/>
              <a:t>Năng suất cận biên giảm dần</a:t>
            </a:r>
          </a:p>
          <a:p>
            <a:pPr lvl="1"/>
            <a:r>
              <a:rPr lang="en-US"/>
              <a:t>Chi phí lao động gia tăng</a:t>
            </a:r>
          </a:p>
          <a:p>
            <a:pPr lvl="1"/>
            <a:r>
              <a:rPr lang="en-US"/>
              <a:t>Vấn đề hạ tầng</a:t>
            </a:r>
            <a:endParaRPr lang="en-US">
              <a:sym typeface="Symbol" pitchFamily="18" charset="2"/>
            </a:endParaRPr>
          </a:p>
          <a:p>
            <a:pPr lvl="1">
              <a:buFont typeface="Wingdings" pitchFamily="2" charset="2"/>
              <a:buNone/>
            </a:pPr>
            <a:r>
              <a:rPr lang="en-US">
                <a:sym typeface="Symbol" pitchFamily="18" charset="2"/>
              </a:rPr>
              <a:t></a:t>
            </a:r>
            <a:r>
              <a:rPr lang="en-US"/>
              <a:t> Để tăng trưởng bền vững: </a:t>
            </a:r>
            <a:r>
              <a:rPr lang="en-US" b="1"/>
              <a:t>tăng năng suất</a:t>
            </a:r>
            <a:r>
              <a:rPr lang="en-US"/>
              <a:t>.</a:t>
            </a:r>
            <a:endParaRPr lang="th-TH"/>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Thất nghiệp</a:t>
            </a:r>
            <a:endParaRPr lang="th-TH"/>
          </a:p>
        </p:txBody>
      </p:sp>
      <p:sp>
        <p:nvSpPr>
          <p:cNvPr id="192515" name="Rectangle 3"/>
          <p:cNvSpPr>
            <a:spLocks noGrp="1" noChangeArrowheads="1"/>
          </p:cNvSpPr>
          <p:nvPr>
            <p:ph type="body" idx="1"/>
          </p:nvPr>
        </p:nvSpPr>
        <p:spPr/>
        <p:txBody>
          <a:bodyPr/>
          <a:lstStyle/>
          <a:p>
            <a:r>
              <a:rPr lang="en-US"/>
              <a:t>Một số định nghĩa</a:t>
            </a:r>
          </a:p>
          <a:p>
            <a:pPr lvl="1"/>
            <a:r>
              <a:rPr lang="en-US" b="1"/>
              <a:t>Việc làm</a:t>
            </a:r>
            <a:r>
              <a:rPr lang="en-US"/>
              <a:t>, theo Bộ Lao động và Tổng cục Thống kê, </a:t>
            </a:r>
            <a:r>
              <a:rPr lang="en-US" i="1"/>
              <a:t>là một hoạt động có ích, không bị pháp luật ngăn cấm, có thu nhập hoặc tạo ra điều kiện tăng thêm thu nhập cho người trong cùng một hộ gia đình</a:t>
            </a:r>
          </a:p>
          <a:p>
            <a:pPr lvl="1"/>
            <a:r>
              <a:rPr lang="en-US" b="1"/>
              <a:t>Thất nghiệp</a:t>
            </a:r>
            <a:r>
              <a:rPr lang="en-US"/>
              <a:t> là những người trong độ tuổi lao động quy định, có khả năng làm việc, đang tìm việc hoặc đang chờ nhận việc nhưng không tìm được công việc phù </a:t>
            </a:r>
            <a:r>
              <a:rPr lang="en-US"/>
              <a:t>hợp</a:t>
            </a:r>
            <a:r>
              <a:rPr lang="en-US" smtClean="0"/>
              <a:t>.</a:t>
            </a:r>
          </a:p>
          <a:p>
            <a:pPr lvl="1"/>
            <a:r>
              <a:rPr lang="en-US" b="1" smtClean="0"/>
              <a:t>Nguồn lao động</a:t>
            </a:r>
            <a:r>
              <a:rPr lang="en-US" smtClean="0"/>
              <a:t>: những người trong độ tuổi lao động</a:t>
            </a:r>
          </a:p>
          <a:p>
            <a:pPr lvl="1"/>
            <a:r>
              <a:rPr lang="en-US" b="1" smtClean="0"/>
              <a:t>Lực lượng lao động</a:t>
            </a:r>
            <a:r>
              <a:rPr lang="en-US" smtClean="0"/>
              <a:t> hay </a:t>
            </a:r>
            <a:r>
              <a:rPr lang="en-US" b="1" smtClean="0"/>
              <a:t>dân số hoạt động kinh tế</a:t>
            </a:r>
            <a:r>
              <a:rPr lang="en-US" smtClean="0"/>
              <a:t> bao gồm những người đang làm việc và những người </a:t>
            </a:r>
            <a:r>
              <a:rPr lang="en-US" smtClean="0"/>
              <a:t>thất </a:t>
            </a:r>
            <a:r>
              <a:rPr lang="en-US" smtClean="0"/>
              <a:t>nghiệp</a:t>
            </a:r>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sz="3200" smtClean="0"/>
              <a:t>Phân loại thất nghiệp theo </a:t>
            </a:r>
            <a:r>
              <a:rPr lang="en-US" sz="3200" smtClean="0"/>
              <a:t>nguyên </a:t>
            </a:r>
            <a:r>
              <a:rPr lang="en-US" sz="3200" smtClean="0"/>
              <a:t>nhân</a:t>
            </a:r>
            <a:endParaRPr lang="en-US"/>
          </a:p>
        </p:txBody>
      </p:sp>
      <p:sp>
        <p:nvSpPr>
          <p:cNvPr id="219139" name="Rectangle 3"/>
          <p:cNvSpPr>
            <a:spLocks noGrp="1" noChangeArrowheads="1"/>
          </p:cNvSpPr>
          <p:nvPr>
            <p:ph type="body" idx="1"/>
          </p:nvPr>
        </p:nvSpPr>
        <p:spPr>
          <a:xfrm>
            <a:off x="152400" y="1143000"/>
            <a:ext cx="8763000" cy="4953000"/>
          </a:xfrm>
        </p:spPr>
        <p:txBody>
          <a:bodyPr/>
          <a:lstStyle/>
          <a:p>
            <a:pPr lvl="1"/>
            <a:r>
              <a:rPr lang="en-US" sz="2400" b="1" smtClean="0"/>
              <a:t>Thất </a:t>
            </a:r>
            <a:r>
              <a:rPr lang="en-US" sz="2400" b="1"/>
              <a:t>nghiệp chuyển đổi (Frictional unemployment):</a:t>
            </a:r>
            <a:endParaRPr lang="en-US" sz="2400"/>
          </a:p>
          <a:p>
            <a:pPr lvl="2"/>
            <a:r>
              <a:rPr lang="en-US" sz="2000"/>
              <a:t>Những người tự chuyển việc</a:t>
            </a:r>
          </a:p>
          <a:p>
            <a:pPr lvl="2"/>
            <a:r>
              <a:rPr lang="en-US" sz="2000"/>
              <a:t>Bị sa thải và đang tìm việc</a:t>
            </a:r>
          </a:p>
          <a:p>
            <a:pPr lvl="2"/>
            <a:r>
              <a:rPr lang="en-US" sz="2000"/>
              <a:t>Tạm thời nghỉ việc do mùa vụ</a:t>
            </a:r>
          </a:p>
          <a:p>
            <a:pPr lvl="2"/>
            <a:r>
              <a:rPr lang="en-US" sz="2000"/>
              <a:t>Lần đầu tiên tìm việc</a:t>
            </a:r>
            <a:endParaRPr lang="en-US" sz="2000" b="1"/>
          </a:p>
          <a:p>
            <a:pPr lvl="1"/>
            <a:r>
              <a:rPr lang="en-US" sz="2400" b="1"/>
              <a:t>Thất nghiệp cơ cấu (Structural unemployment)</a:t>
            </a:r>
            <a:r>
              <a:rPr lang="en-US" sz="2400" b="1" i="1"/>
              <a:t>:</a:t>
            </a:r>
            <a:endParaRPr lang="en-US" sz="2400"/>
          </a:p>
          <a:p>
            <a:pPr lvl="2"/>
            <a:r>
              <a:rPr lang="en-US" sz="2000"/>
              <a:t>Diễn ra do cơ cấu lao động không phản ứng kịp thời với cơ cấu mới của cơ hội tìm việc</a:t>
            </a:r>
            <a:endParaRPr lang="en-US" sz="2000" b="1"/>
          </a:p>
          <a:p>
            <a:pPr lvl="1"/>
            <a:r>
              <a:rPr lang="en-US" sz="2400" b="1"/>
              <a:t>Thất nghiệp chu kỳ (Cyclical unemployment):</a:t>
            </a:r>
            <a:endParaRPr lang="en-US" sz="2400"/>
          </a:p>
          <a:p>
            <a:pPr lvl="2"/>
            <a:r>
              <a:rPr lang="en-US" sz="2000"/>
              <a:t>Xảy ra khi nền kinh tế đi vào pha suy thoái. Hoạt động của doanh nghiệp thu hẹp lại</a:t>
            </a:r>
            <a:endParaRPr lang="th-TH" sz="2000"/>
          </a:p>
          <a:p>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t>Thất nghiệp tự nhiên</a:t>
            </a:r>
            <a:endParaRPr lang="th-TH"/>
          </a:p>
        </p:txBody>
      </p:sp>
      <p:sp>
        <p:nvSpPr>
          <p:cNvPr id="194563" name="Rectangle 3"/>
          <p:cNvSpPr>
            <a:spLocks noGrp="1" noChangeArrowheads="1"/>
          </p:cNvSpPr>
          <p:nvPr>
            <p:ph type="body" idx="1"/>
          </p:nvPr>
        </p:nvSpPr>
        <p:spPr/>
        <p:txBody>
          <a:bodyPr/>
          <a:lstStyle/>
          <a:p>
            <a:r>
              <a:rPr lang="en-US" sz="2000" b="1"/>
              <a:t>Định nghĩa</a:t>
            </a:r>
            <a:r>
              <a:rPr lang="en-US" sz="2000"/>
              <a:t>: Thất nghiệp tự nhiên bao gồm thất nghiệp chuyển đổi và thất nghiệp cơ cấu.</a:t>
            </a:r>
            <a:endParaRPr lang="en-US" sz="2000" b="1"/>
          </a:p>
          <a:p>
            <a:pPr algn="ctr">
              <a:buFont typeface="Wingdings" pitchFamily="2" charset="2"/>
              <a:buNone/>
            </a:pPr>
            <a:r>
              <a:rPr lang="en-US" sz="2000" b="1"/>
              <a:t>% TNTN </a:t>
            </a:r>
            <a:r>
              <a:rPr lang="en-US" sz="2000"/>
              <a:t>= % TN chuyển đổi  +  % TN cơ cấu</a:t>
            </a:r>
          </a:p>
          <a:p>
            <a:r>
              <a:rPr lang="en-US" sz="2000" b="1"/>
              <a:t>Các nhân tố ảnh hưởng đến thất nghiệp tự nhiên:</a:t>
            </a:r>
            <a:endParaRPr lang="en-US" sz="2000"/>
          </a:p>
          <a:p>
            <a:pPr lvl="1"/>
            <a:r>
              <a:rPr lang="en-US" sz="2000"/>
              <a:t>Khoảng thời gian thất nghiệp</a:t>
            </a:r>
          </a:p>
          <a:p>
            <a:pPr lvl="2"/>
            <a:r>
              <a:rPr lang="en-US" sz="2000"/>
              <a:t>Cách thức tổ chức thị trường lao động</a:t>
            </a:r>
          </a:p>
          <a:p>
            <a:pPr lvl="2"/>
            <a:r>
              <a:rPr lang="en-US" sz="2000"/>
              <a:t>Cấu tạo nhân khẩu của những người thất nghiệp (tuổi đời, tuổi nghề, ngành nghề…)</a:t>
            </a:r>
          </a:p>
          <a:p>
            <a:pPr lvl="2"/>
            <a:r>
              <a:rPr lang="en-US" sz="2000"/>
              <a:t>Cơ cấu loại việc làm và khả năng có sẵn việc</a:t>
            </a:r>
          </a:p>
          <a:p>
            <a:pPr lvl="1"/>
            <a:r>
              <a:rPr lang="en-US" sz="2000"/>
              <a:t>Tần suất thất nghiệp: số lần trung bình 1 người lao động bị thất nghiệp trong một thời kỳ nhất định. </a:t>
            </a:r>
          </a:p>
          <a:p>
            <a:pPr lvl="2"/>
            <a:r>
              <a:rPr lang="en-US" sz="2000"/>
              <a:t>Nhu cầu lao động thay đổi</a:t>
            </a:r>
          </a:p>
          <a:p>
            <a:pPr lvl="2"/>
            <a:r>
              <a:rPr lang="en-US" sz="2000"/>
              <a:t>Cung lao động tăng</a:t>
            </a:r>
            <a:endParaRPr lang="th-TH"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sz="2800"/>
              <a:t>Phân loại thất nghiệp theo cung và cầu lao động.</a:t>
            </a:r>
            <a:endParaRPr lang="th-TH" sz="2800"/>
          </a:p>
        </p:txBody>
      </p:sp>
      <p:sp>
        <p:nvSpPr>
          <p:cNvPr id="195589" name="Rectangle 5"/>
          <p:cNvSpPr>
            <a:spLocks noChangeArrowheads="1"/>
          </p:cNvSpPr>
          <p:nvPr/>
        </p:nvSpPr>
        <p:spPr bwMode="auto">
          <a:xfrm>
            <a:off x="0" y="200025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5588" name="Object 4"/>
          <p:cNvGraphicFramePr>
            <a:graphicFrameLocks noChangeAspect="1"/>
          </p:cNvGraphicFramePr>
          <p:nvPr/>
        </p:nvGraphicFramePr>
        <p:xfrm>
          <a:off x="-152400" y="1219200"/>
          <a:ext cx="5638800" cy="5216525"/>
        </p:xfrm>
        <a:graphic>
          <a:graphicData uri="http://schemas.openxmlformats.org/presentationml/2006/ole">
            <p:oleObj spid="_x0000_s7170" name="Visio" r:id="rId3" imgW="4035552" imgH="3309366" progId="Visio.Drawing.11">
              <p:embed/>
            </p:oleObj>
          </a:graphicData>
        </a:graphic>
      </p:graphicFrame>
      <p:sp>
        <p:nvSpPr>
          <p:cNvPr id="195591" name="Rectangle 7"/>
          <p:cNvSpPr>
            <a:spLocks noChangeArrowheads="1"/>
          </p:cNvSpPr>
          <p:nvPr/>
        </p:nvSpPr>
        <p:spPr bwMode="auto">
          <a:xfrm>
            <a:off x="4724400" y="1066800"/>
            <a:ext cx="4267200" cy="5310188"/>
          </a:xfrm>
          <a:prstGeom prst="rect">
            <a:avLst/>
          </a:prstGeom>
          <a:noFill/>
          <a:ln w="9525" algn="ctr">
            <a:noFill/>
            <a:miter lim="800000"/>
            <a:headEnd/>
            <a:tailEnd/>
          </a:ln>
          <a:effectLst/>
        </p:spPr>
        <p:txBody>
          <a:bodyPr/>
          <a:lstStyle/>
          <a:p>
            <a:pPr marL="342900" indent="-342900">
              <a:spcBef>
                <a:spcPct val="20000"/>
              </a:spcBef>
              <a:buClr>
                <a:schemeClr val="folHlink"/>
              </a:buClr>
              <a:buSzPct val="60000"/>
              <a:buFont typeface="Wingdings" pitchFamily="2" charset="2"/>
              <a:buChar char="n"/>
            </a:pPr>
            <a:r>
              <a:rPr lang="en-US" sz="1800" b="1">
                <a:latin typeface="Arial" charset="0"/>
              </a:rPr>
              <a:t>Thất nghiệp tự nguyện</a:t>
            </a:r>
          </a:p>
          <a:p>
            <a:pPr marL="742950" lvl="1" indent="-285750">
              <a:spcBef>
                <a:spcPct val="20000"/>
              </a:spcBef>
              <a:buClr>
                <a:schemeClr val="folHlink"/>
              </a:buClr>
              <a:buSzPct val="60000"/>
              <a:buFont typeface="Wingdings" pitchFamily="2" charset="2"/>
              <a:buChar char="n"/>
            </a:pPr>
            <a:r>
              <a:rPr lang="en-US" sz="1800">
                <a:latin typeface="Arial" charset="0"/>
              </a:rPr>
              <a:t>Số người thất nghiệp chuyển đổi và thất nghiệp cơ cấu, vì đó là những người chưa sẵn sàng làm việc với mức lương tương ứng, đang tìm kiếm những cơ hội tốt hơn. </a:t>
            </a:r>
          </a:p>
          <a:p>
            <a:pPr marL="342900" indent="-342900">
              <a:spcBef>
                <a:spcPct val="20000"/>
              </a:spcBef>
              <a:buClr>
                <a:schemeClr val="folHlink"/>
              </a:buClr>
              <a:buSzPct val="60000"/>
              <a:buFont typeface="Wingdings" pitchFamily="2" charset="2"/>
              <a:buChar char="n"/>
            </a:pPr>
            <a:r>
              <a:rPr lang="en-US" sz="1800" b="1">
                <a:latin typeface="Arial" charset="0"/>
              </a:rPr>
              <a:t>Thất nghiệp không tự nguyện</a:t>
            </a:r>
          </a:p>
          <a:p>
            <a:pPr marL="742950" lvl="1" indent="-285750">
              <a:spcBef>
                <a:spcPct val="20000"/>
              </a:spcBef>
              <a:buClr>
                <a:schemeClr val="folHlink"/>
              </a:buClr>
              <a:buSzPct val="60000"/>
              <a:buFont typeface="Wingdings" pitchFamily="2" charset="2"/>
              <a:buChar char="n"/>
            </a:pPr>
            <a:r>
              <a:rPr lang="en-US" sz="1800">
                <a:latin typeface="Arial" charset="0"/>
              </a:rPr>
              <a:t>Thất nghiệp do thiếu cầu xảy ra khi tổng cầu suy giảm, sản xuất đình trệ, công nhân mất việc…. </a:t>
            </a:r>
          </a:p>
          <a:p>
            <a:pPr marL="742950" lvl="1" indent="-285750">
              <a:spcBef>
                <a:spcPct val="20000"/>
              </a:spcBef>
              <a:buClr>
                <a:schemeClr val="folHlink"/>
              </a:buClr>
              <a:buSzPct val="60000"/>
              <a:buFont typeface="Wingdings" pitchFamily="2" charset="2"/>
              <a:buChar char="n"/>
            </a:pPr>
            <a:r>
              <a:rPr lang="en-US" sz="1800">
                <a:latin typeface="Arial" charset="0"/>
              </a:rPr>
              <a:t>Mức lương không linh hoạt có thể dẫn tới thất nghiệp không tự nguyện.</a:t>
            </a:r>
          </a:p>
          <a:p>
            <a:pPr marL="742950" lvl="1" indent="-285750">
              <a:spcBef>
                <a:spcPct val="20000"/>
              </a:spcBef>
              <a:buClr>
                <a:schemeClr val="folHlink"/>
              </a:buClr>
              <a:buSzPct val="60000"/>
              <a:buFont typeface="Wingdings" pitchFamily="2" charset="2"/>
              <a:buChar char="n"/>
            </a:pPr>
            <a:r>
              <a:rPr lang="en-US" sz="1800">
                <a:latin typeface="Arial" charset="0"/>
              </a:rPr>
              <a:t>Mức lương quá cao W’, tiền lương không thể thay đổi dịch chuyển xuống 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t>Lạm phát</a:t>
            </a:r>
            <a:endParaRPr lang="th-TH"/>
          </a:p>
        </p:txBody>
      </p:sp>
      <p:sp>
        <p:nvSpPr>
          <p:cNvPr id="196611" name="Rectangle 3"/>
          <p:cNvSpPr>
            <a:spLocks noGrp="1" noChangeArrowheads="1"/>
          </p:cNvSpPr>
          <p:nvPr>
            <p:ph type="body" idx="1"/>
          </p:nvPr>
        </p:nvSpPr>
        <p:spPr/>
        <p:txBody>
          <a:bodyPr/>
          <a:lstStyle/>
          <a:p>
            <a:r>
              <a:rPr lang="en-US" sz="2800"/>
              <a:t>Lạm phát (</a:t>
            </a:r>
            <a:r>
              <a:rPr lang="en-US" sz="2800" i="1"/>
              <a:t>inflation)</a:t>
            </a:r>
            <a:r>
              <a:rPr lang="en-US" sz="2800"/>
              <a:t>: mức giá chung của nền kinh tế tăng lên trong một thời gian nhất định.</a:t>
            </a:r>
          </a:p>
          <a:p>
            <a:r>
              <a:rPr lang="en-US" sz="2800"/>
              <a:t>Lạm phát giảm </a:t>
            </a:r>
            <a:r>
              <a:rPr lang="en-US" sz="2800" i="1"/>
              <a:t>(Disinflation)</a:t>
            </a:r>
          </a:p>
          <a:p>
            <a:r>
              <a:rPr lang="en-US" sz="2800" i="1"/>
              <a:t>Giảm phát (Deflation)</a:t>
            </a:r>
            <a:r>
              <a:rPr lang="en-US" sz="2800"/>
              <a:t>: Lạm phát âm</a:t>
            </a:r>
          </a:p>
          <a:p>
            <a:r>
              <a:rPr lang="en-US" sz="2800"/>
              <a:t>Đình lạm (</a:t>
            </a:r>
            <a:r>
              <a:rPr lang="en-US" sz="2800" i="1"/>
              <a:t>Stagflation)</a:t>
            </a:r>
            <a:r>
              <a:rPr lang="en-US" sz="2800"/>
              <a:t>: vừa suy thoái vừa lạm phát </a:t>
            </a:r>
          </a:p>
          <a:p>
            <a:r>
              <a:rPr lang="en-US" sz="2800" b="1"/>
              <a:t>Quy mô lạm phát</a:t>
            </a:r>
          </a:p>
          <a:p>
            <a:pPr lvl="1"/>
            <a:r>
              <a:rPr lang="en-US" sz="2400"/>
              <a:t>Lạm phát vừa phải – lạm phát một con số</a:t>
            </a:r>
          </a:p>
          <a:p>
            <a:pPr lvl="1"/>
            <a:r>
              <a:rPr lang="en-US" sz="2400"/>
              <a:t>Lạm phát phi mã – lạm phát với tỷ lệ 2 hoặc 3 con số </a:t>
            </a:r>
          </a:p>
          <a:p>
            <a:pPr lvl="1"/>
            <a:r>
              <a:rPr lang="en-US" sz="2400"/>
              <a:t>Siêu lạm phát – lạm phát đột biến vượt xa lạm phát phi mã</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73f988fe6df8ae7d8013c6fd66a1c042d9bb9d"/>
</p:tagLst>
</file>

<file path=ppt/theme/theme1.xml><?xml version="1.0" encoding="utf-8"?>
<a:theme xmlns:a="http://schemas.openxmlformats.org/drawingml/2006/main" name="1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5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577</TotalTime>
  <Words>1090</Words>
  <Application>Microsoft Office PowerPoint</Application>
  <PresentationFormat>On-screen Show (4:3)</PresentationFormat>
  <Paragraphs>111</Paragraphs>
  <Slides>16</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16</vt:i4>
      </vt:variant>
    </vt:vector>
  </HeadingPairs>
  <TitlesOfParts>
    <vt:vector size="20" baseType="lpstr">
      <vt:lpstr>15_Blends</vt:lpstr>
      <vt:lpstr>Microsoft Visio Drawing</vt:lpstr>
      <vt:lpstr>Microsoft Equation 3.0</vt:lpstr>
      <vt:lpstr>Microsoft Office Visio Drawing</vt:lpstr>
      <vt:lpstr>Trường Đại Học Bách Khoa Tp.HCM Hệ Đào Tạo Từ Xa Khoa Khoa Học và Kỹ Thuật Máy Tính</vt:lpstr>
      <vt:lpstr>Nội dung chương</vt:lpstr>
      <vt:lpstr>Chu kỳ kinh tế</vt:lpstr>
      <vt:lpstr>Mô hình tăng trưởng</vt:lpstr>
      <vt:lpstr>Thất nghiệp</vt:lpstr>
      <vt:lpstr>Phân loại thất nghiệp theo nguyên nhân</vt:lpstr>
      <vt:lpstr>Thất nghiệp tự nhiên</vt:lpstr>
      <vt:lpstr>Phân loại thất nghiệp theo cung và cầu lao động.</vt:lpstr>
      <vt:lpstr>Lạm phát</vt:lpstr>
      <vt:lpstr>Nguyên nhân lạm phát</vt:lpstr>
      <vt:lpstr>Nguyên nhân</vt:lpstr>
      <vt:lpstr>Ảnh hưởng của lạm phát</vt:lpstr>
      <vt:lpstr>Tính toán lạm phát</vt:lpstr>
      <vt:lpstr>Đường cong Philips</vt:lpstr>
      <vt:lpstr>Đường cong Philips ngắn hạn</vt:lpstr>
      <vt:lpstr>Trong dài hạn</vt:lpstr>
    </vt:vector>
  </TitlesOfParts>
  <Company>Dai hoc Bach Khoa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Phan Nhat Thinh</dc:creator>
  <cp:lastModifiedBy>HUY HUNG</cp:lastModifiedBy>
  <cp:revision>55</cp:revision>
  <dcterms:created xsi:type="dcterms:W3CDTF">2010-12-08T09:26:28Z</dcterms:created>
  <dcterms:modified xsi:type="dcterms:W3CDTF">2011-07-13T03:49:22Z</dcterms:modified>
</cp:coreProperties>
</file>