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1755320-9793-439E-BC9D-D0009A69B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027E1A5-0341-4C8D-99FD-146779F56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04800" y="990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  <a:lvl2pPr algn="l">
              <a:defRPr>
                <a:latin typeface="Tahoma" pitchFamily="34" charset="0"/>
                <a:cs typeface="Tahoma" pitchFamily="34" charset="0"/>
              </a:defRPr>
            </a:lvl2pPr>
            <a:lvl3pPr algn="l">
              <a:defRPr>
                <a:latin typeface="Tahoma" pitchFamily="34" charset="0"/>
                <a:cs typeface="Tahoma" pitchFamily="34" charset="0"/>
              </a:defRPr>
            </a:lvl3pPr>
            <a:lvl4pPr algn="l">
              <a:defRPr>
                <a:latin typeface="Tahoma" pitchFamily="34" charset="0"/>
                <a:cs typeface="Tahoma" pitchFamily="34" charset="0"/>
              </a:defRPr>
            </a:lvl4pPr>
            <a:lvl5pPr algn="l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0"/>
            <a:ext cx="78914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497888" cy="495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19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755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53F39AB5-2CDF-4685-97FE-F24E8153CB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0"/>
            <a:ext cx="78914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719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17353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19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6755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8117FFFD-F8D2-4407-8A09-9BA0CDC7F4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gradFill rotWithShape="1">
            <a:gsLst>
              <a:gs pos="0">
                <a:srgbClr val="199ACC">
                  <a:gamma/>
                  <a:tint val="15294"/>
                  <a:invGamma/>
                </a:srgbClr>
              </a:gs>
              <a:gs pos="100000">
                <a:srgbClr val="199A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 err="1">
                <a:solidFill>
                  <a:srgbClr val="199ACC"/>
                </a:solidFill>
              </a:rPr>
              <a:t>Trường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Đại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Học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Bách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Tp.HCM</a:t>
            </a:r>
          </a:p>
          <a:p>
            <a:pPr>
              <a:spcBef>
                <a:spcPct val="20000"/>
              </a:spcBef>
              <a:defRPr/>
            </a:pP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Học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và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Kỹ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Thuật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Máy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Tính</a:t>
            </a:r>
            <a:endParaRPr lang="en-US" sz="1100" b="1" dirty="0">
              <a:solidFill>
                <a:srgbClr val="199ACC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2010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smtClean="0">
                <a:solidFill>
                  <a:schemeClr val="bg1"/>
                </a:solidFill>
              </a:rPr>
              <a:t>Kinh tế</a:t>
            </a:r>
            <a:r>
              <a:rPr lang="en-US" sz="1100" b="1" baseline="0" smtClean="0">
                <a:solidFill>
                  <a:schemeClr val="bg1"/>
                </a:solidFill>
              </a:rPr>
              <a:t> học đại cương</a:t>
            </a:r>
            <a:endParaRPr lang="en-US" sz="1100" b="1">
              <a:solidFill>
                <a:schemeClr val="bg1"/>
              </a:solidFill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sz="1100" b="1">
                <a:solidFill>
                  <a:schemeClr val="bg1"/>
                </a:solidFill>
              </a:rPr>
              <a:t>Chương </a:t>
            </a:r>
            <a:r>
              <a:rPr lang="en-US" sz="1100" b="1" smtClean="0">
                <a:solidFill>
                  <a:schemeClr val="bg1"/>
                </a:solidFill>
              </a:rPr>
              <a:t>09: hệ</a:t>
            </a:r>
            <a:r>
              <a:rPr lang="en-US" sz="1100" b="1" baseline="0" smtClean="0">
                <a:solidFill>
                  <a:schemeClr val="bg1"/>
                </a:solidFill>
              </a:rPr>
              <a:t> thống tài chính, tiền tệ và ngân hàng</a:t>
            </a:r>
            <a:endParaRPr lang="en-US" sz="1100" b="1">
              <a:solidFill>
                <a:schemeClr val="bg1"/>
              </a:solidFill>
            </a:endParaRPr>
          </a:p>
          <a:p>
            <a:pPr algn="r">
              <a:spcBef>
                <a:spcPct val="20000"/>
              </a:spcBef>
              <a:defRPr/>
            </a:pPr>
            <a:fld id="{8715D80C-CB31-4173-9F55-0FEFF827D7FC}" type="slidenum">
              <a:rPr lang="en-US" sz="1100" b="1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305800" cy="2514600"/>
          </a:xfrm>
        </p:spPr>
        <p:txBody>
          <a:bodyPr/>
          <a:lstStyle/>
          <a:p>
            <a:r>
              <a:rPr lang="en-US"/>
              <a:t>Trường Đại Học Bách Khoa Tp.HCM</a:t>
            </a:r>
            <a:br>
              <a:rPr lang="en-US"/>
            </a:br>
            <a:r>
              <a:rPr lang="en-US"/>
              <a:t>Hệ Đào Tạo Từ Xa</a:t>
            </a:r>
            <a:br>
              <a:rPr lang="en-US"/>
            </a:br>
            <a:r>
              <a:rPr lang="en-US"/>
              <a:t>Khoa Khoa Học và Kỹ Thuật Máy Tính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Chương </a:t>
            </a:r>
            <a:r>
              <a:rPr lang="en-US" smtClean="0"/>
              <a:t>09</a:t>
            </a:r>
            <a:endParaRPr lang="en-US" smtClean="0"/>
          </a:p>
          <a:p>
            <a:r>
              <a:rPr lang="en-US" smtClean="0"/>
              <a:t>Hệ thống tài chính, tiền tệ và ngân hàng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Thị trường tiền: cung tiền</a:t>
            </a:r>
            <a:endParaRPr lang="th-TH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Đo lường cung tiền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000"/>
              <a:t>Lượng tiền: lượng tiền lưu hành trong một thời đoạn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Tính thanh khoản (Liquidity): khả năng chuyển đổi tài sản thành phương tiện trao đổi </a:t>
            </a: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400" b="1"/>
              <a:t>Khối tiền M1 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000"/>
              <a:t>Tiền mặt hiện hành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Khác khoản ký thác sử dụng cheque</a:t>
            </a: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400" b="1"/>
              <a:t>Khối tiền M2 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000"/>
              <a:t>M1 và các chuẩn tệ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Khác khoản ký thác: tiết kiệm có kỳ hạn, ký thác có kỳ hạn, chứng khoán ngắn hạn của chính phủ.</a:t>
            </a: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400" b="1"/>
              <a:t>Khối tiền M3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000"/>
              <a:t>Gồm M2 và các khoản khác: (1) Trái phiếu, (2) Công trái, (3) Cổ phiếu, (4) Văn tự cầm cố….</a:t>
            </a:r>
            <a:endParaRPr lang="en-US" sz="20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Đa số </a:t>
            </a:r>
            <a:r>
              <a:rPr lang="en-US" sz="2400"/>
              <a:t>dùng </a:t>
            </a:r>
            <a:r>
              <a:rPr lang="en-US" sz="2400" smtClean="0"/>
              <a:t>M2 </a:t>
            </a:r>
            <a:r>
              <a:rPr lang="en-US" sz="2400"/>
              <a:t>để định nghĩa tiền : </a:t>
            </a:r>
            <a:r>
              <a:rPr lang="en-US" sz="2400"/>
              <a:t>Khối </a:t>
            </a:r>
            <a:r>
              <a:rPr lang="en-US" sz="2400" smtClean="0"/>
              <a:t>M2 </a:t>
            </a:r>
            <a:r>
              <a:rPr lang="en-US" sz="2400"/>
              <a:t>là lượng cung tiền.</a:t>
            </a:r>
            <a:endParaRPr lang="th-TH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Cung tiền</a:t>
            </a:r>
            <a:endParaRPr lang="th-TH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0" y="1066800"/>
          <a:ext cx="9067800" cy="5280025"/>
        </p:xfrm>
        <a:graphic>
          <a:graphicData uri="http://schemas.openxmlformats.org/presentationml/2006/ole">
            <p:oleObj spid="_x0000_s2050" name="Visio" r:id="rId3" imgW="5886069" imgH="3787140" progId="Visio.Drawing.11">
              <p:embed/>
            </p:oleObj>
          </a:graphicData>
        </a:graphic>
      </p:graphicFrame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0" y="5081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0"/>
            <a:ext cx="7891462" cy="685800"/>
          </a:xfrm>
        </p:spPr>
        <p:txBody>
          <a:bodyPr/>
          <a:lstStyle/>
          <a:p>
            <a:r>
              <a:rPr lang="en-US" b="0"/>
              <a:t>Ngân hàng và cơ chế tạo tiền</a:t>
            </a:r>
            <a:endParaRPr lang="th-TH" b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4171950" cy="4953000"/>
          </a:xfrm>
        </p:spPr>
        <p:txBody>
          <a:bodyPr/>
          <a:lstStyle/>
          <a:p>
            <a:r>
              <a:rPr lang="en-US" sz="2800" b="1"/>
              <a:t>Hệ thống ngân hàng</a:t>
            </a:r>
            <a:endParaRPr lang="th-TH" sz="2800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38200" y="1524000"/>
          <a:ext cx="7086600" cy="4572000"/>
        </p:xfrm>
        <a:graphic>
          <a:graphicData uri="http://schemas.openxmlformats.org/presentationml/2006/ole">
            <p:oleObj spid="_x0000_s3074" name="Visio" r:id="rId3" imgW="3942207" imgH="314210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 cân đối tài sản của NHTM</a:t>
            </a:r>
            <a:endParaRPr lang="th-TH"/>
          </a:p>
        </p:txBody>
      </p:sp>
      <p:graphicFrame>
        <p:nvGraphicFramePr>
          <p:cNvPr id="202868" name="Group 116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7543800" cy="2287588"/>
        </p:xfrm>
        <a:graphic>
          <a:graphicData uri="http://schemas.openxmlformats.org/drawingml/2006/table">
            <a:tbl>
              <a:tblPr/>
              <a:tblGrid>
                <a:gridCol w="2636838"/>
                <a:gridCol w="1135062"/>
                <a:gridCol w="2693988"/>
                <a:gridCol w="1077912"/>
              </a:tblGrid>
              <a:tr h="457200"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Ngân hàng thương mại A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ngsana New" charset="-34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Tài sản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Nợ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Tiền mặt (cash)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 gửi (deposits)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 vay (loans)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Vốn (net worth)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869" name="Rectangle 117"/>
          <p:cNvSpPr>
            <a:spLocks noChangeArrowheads="1"/>
          </p:cNvSpPr>
          <p:nvPr/>
        </p:nvSpPr>
        <p:spPr bwMode="auto">
          <a:xfrm>
            <a:off x="304800" y="4267200"/>
            <a:ext cx="87122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>
                <a:latin typeface="Arial" charset="0"/>
              </a:rPr>
              <a:t>Dự trữ bắt buộc:</a:t>
            </a:r>
            <a:r>
              <a:rPr lang="en-US" sz="2400">
                <a:latin typeface="Arial" charset="0"/>
              </a:rPr>
              <a:t> phần ký gửi của ngân hàng thương mại tại ngân hàng trung ương và phần tiền mặt có sẵn.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>
                <a:latin typeface="Arial" charset="0"/>
              </a:rPr>
              <a:t>Tỷ lệ dự trữ bắt buộc</a:t>
            </a:r>
            <a:r>
              <a:rPr lang="en-US" sz="2400">
                <a:latin typeface="Arial" charset="0"/>
              </a:rPr>
              <a:t>: Phần trăm của phần ký gửi mà ngân hàng phải dự trữ tại ngân hàng trung ương.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89" name="Rectangle 1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Tỷ lệ dự trữ bắt buộc</a:t>
            </a:r>
          </a:p>
        </p:txBody>
      </p:sp>
      <p:graphicFrame>
        <p:nvGraphicFramePr>
          <p:cNvPr id="230615" name="Group 215"/>
          <p:cNvGraphicFramePr>
            <a:graphicFrameLocks noGrp="1"/>
          </p:cNvGraphicFramePr>
          <p:nvPr>
            <p:ph idx="1"/>
          </p:nvPr>
        </p:nvGraphicFramePr>
        <p:xfrm>
          <a:off x="292100" y="1504950"/>
          <a:ext cx="8497888" cy="4206240"/>
        </p:xfrm>
        <a:graphic>
          <a:graphicData uri="http://schemas.openxmlformats.org/drawingml/2006/table">
            <a:tbl>
              <a:tblPr/>
              <a:tblGrid>
                <a:gridCol w="4953000"/>
                <a:gridCol w="990600"/>
                <a:gridCol w="762000"/>
                <a:gridCol w="1066800"/>
                <a:gridCol w="725488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Loại TCTD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Tiền gửi VND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Tiền gửi ngoại tệ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Không kỳ hạn &amp; &lt;12T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&gt;12T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Không kỳ hạn &amp; &lt;12T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&gt;12T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Các NHTM Nhà nước (không bao gồm NHNN &amp; PTNT), NHTMCP đô thị, chi nhánh ngân hàng nước ngoài, ngân hàng liên doanh, công ty tài chính, công ty cho thuê tài chính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Ngân hàng Nông nghiệp và Phát triển nông thôn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NHTMCP nông thôn, ngân hàng hợp tác, Quỹ tín dụng nhân dân Trung ương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TCTD có số dư tiền gửi phải tính dự trữ bắt buộc dưới 500 triệu đồng, QTĐN cơ sở, Ngân hàng Chính sách xã hội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592" name="Rectangle 192"/>
          <p:cNvSpPr>
            <a:spLocks noChangeArrowheads="1"/>
          </p:cNvSpPr>
          <p:nvPr/>
        </p:nvSpPr>
        <p:spPr bwMode="auto">
          <a:xfrm>
            <a:off x="304800" y="5715000"/>
            <a:ext cx="5075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/>
              <a:t>Theo văn bản 187/QĐ-NHNN, áp dụng từ 01/02/2008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cân đối tài sản của NHTM</a:t>
            </a:r>
            <a:endParaRPr lang="th-TH"/>
          </a:p>
        </p:txBody>
      </p:sp>
      <p:graphicFrame>
        <p:nvGraphicFramePr>
          <p:cNvPr id="204991" name="Group 191"/>
          <p:cNvGraphicFramePr>
            <a:graphicFrameLocks noGrp="1"/>
          </p:cNvGraphicFramePr>
          <p:nvPr/>
        </p:nvGraphicFramePr>
        <p:xfrm>
          <a:off x="1905000" y="1295400"/>
          <a:ext cx="5715000" cy="1828800"/>
        </p:xfrm>
        <a:graphic>
          <a:graphicData uri="http://schemas.openxmlformats.org/drawingml/2006/table">
            <a:tbl>
              <a:tblPr/>
              <a:tblGrid>
                <a:gridCol w="1673225"/>
                <a:gridCol w="1146175"/>
                <a:gridCol w="1689100"/>
                <a:gridCol w="120650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Tài sản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Nợ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Dự trữ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 gửi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 vay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số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số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992" name="Group 192"/>
          <p:cNvGraphicFramePr>
            <a:graphicFrameLocks noGrp="1"/>
          </p:cNvGraphicFramePr>
          <p:nvPr/>
        </p:nvGraphicFramePr>
        <p:xfrm>
          <a:off x="1752600" y="3733800"/>
          <a:ext cx="6019800" cy="1905000"/>
        </p:xfrm>
        <a:graphic>
          <a:graphicData uri="http://schemas.openxmlformats.org/drawingml/2006/table">
            <a:tbl>
              <a:tblPr/>
              <a:tblGrid>
                <a:gridCol w="1754187"/>
                <a:gridCol w="1203325"/>
                <a:gridCol w="1827213"/>
                <a:gridCol w="1235075"/>
              </a:tblGrid>
              <a:tr h="4762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Tài sản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Nợ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Dự trữ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 gửi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 vay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số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số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chế tạo tiền</a:t>
            </a:r>
            <a:endParaRPr lang="th-TH"/>
          </a:p>
        </p:txBody>
      </p:sp>
      <p:graphicFrame>
        <p:nvGraphicFramePr>
          <p:cNvPr id="206047" name="Group 223"/>
          <p:cNvGraphicFramePr>
            <a:graphicFrameLocks noGrp="1"/>
          </p:cNvGraphicFramePr>
          <p:nvPr>
            <p:ph idx="1"/>
          </p:nvPr>
        </p:nvGraphicFramePr>
        <p:xfrm>
          <a:off x="457200" y="1447801"/>
          <a:ext cx="8497888" cy="4572003"/>
        </p:xfrm>
        <a:graphic>
          <a:graphicData uri="http://schemas.openxmlformats.org/drawingml/2006/table">
            <a:tbl>
              <a:tblPr/>
              <a:tblGrid>
                <a:gridCol w="2493963"/>
                <a:gridCol w="2397125"/>
                <a:gridCol w="1803400"/>
                <a:gridCol w="1803400"/>
              </a:tblGrid>
              <a:tr h="508489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Các thế hệ 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Ngân hàng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Tiền ngân hàng tăng thêm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Sử dụng tiền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7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Dự trữ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 vay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4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Ngân hàng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4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Ngân hàng 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Ngân hàng 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4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Ngân hàng 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72,9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656,1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4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- - 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- - 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- - 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- - 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Ngân hàng 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0,0295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0,00295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0,02655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4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 số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Số nhân cung tiền</a:t>
            </a:r>
            <a:endParaRPr lang="th-TH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Hệ số phản ánh khối lượng tiền được tạo ra từ một đơn vị cơ số tiền (kM).</a:t>
            </a:r>
          </a:p>
          <a:p>
            <a:pPr>
              <a:lnSpc>
                <a:spcPct val="90000"/>
              </a:lnSpc>
            </a:pPr>
            <a:r>
              <a:rPr lang="en-US" sz="2800"/>
              <a:t>Trong trường hợp đơn giản, số nhân cung tiền là tỷ lệ tiền gửi so với việc tăng dự trữ mới: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Gọi H là cơ số tiền : tiền mặt ngoài ngân hàng + tiền dự trữ</a:t>
            </a:r>
          </a:p>
          <a:p>
            <a:pPr>
              <a:lnSpc>
                <a:spcPct val="90000"/>
              </a:lnSpc>
            </a:pPr>
            <a:r>
              <a:rPr lang="en-US" sz="2800"/>
              <a:t>Khối tiền M1: tiền mặt ngoài ngân hàng + tiền sử dụng cheque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M</a:t>
            </a:r>
            <a:r>
              <a:rPr lang="en-US" sz="2800" baseline="-25000"/>
              <a:t>1</a:t>
            </a:r>
            <a:r>
              <a:rPr lang="en-US" sz="2800"/>
              <a:t> = k</a:t>
            </a:r>
            <a:r>
              <a:rPr lang="en-US" sz="2800" baseline="-25000"/>
              <a:t>M</a:t>
            </a:r>
            <a:r>
              <a:rPr lang="en-US" sz="2800"/>
              <a:t>xH</a:t>
            </a:r>
            <a:endParaRPr lang="th-TH" sz="2800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2057400" y="2971800"/>
          <a:ext cx="5181600" cy="819150"/>
        </p:xfrm>
        <a:graphic>
          <a:graphicData uri="http://schemas.openxmlformats.org/presentationml/2006/ole">
            <p:oleObj spid="_x0000_s4098" name="Equation" r:id="rId3" imgW="2628900" imgH="419100" progId="Equation.3">
              <p:embed/>
            </p:oleObj>
          </a:graphicData>
        </a:graphic>
      </p:graphicFrame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3724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Ngân hàng trung ương</a:t>
            </a:r>
            <a:endParaRPr lang="th-TH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Ngân hàng của chính phủ</a:t>
            </a:r>
          </a:p>
          <a:p>
            <a:r>
              <a:rPr lang="en-US"/>
              <a:t>Lender of the last resort cho ngân hàng nguy khốn</a:t>
            </a:r>
          </a:p>
          <a:p>
            <a:r>
              <a:rPr lang="en-US"/>
              <a:t>Kiểm soát lượng cung tiền: tăng hay giảm </a:t>
            </a:r>
          </a:p>
          <a:p>
            <a:pPr lvl="1"/>
            <a:r>
              <a:rPr lang="en-US"/>
              <a:t>Thay đổi tỷ lệ dự trữ</a:t>
            </a:r>
          </a:p>
          <a:p>
            <a:pPr lvl="1"/>
            <a:r>
              <a:rPr lang="en-US"/>
              <a:t>Thay đổi tỷ lệ chiết khấu</a:t>
            </a:r>
          </a:p>
          <a:p>
            <a:pPr lvl="1"/>
            <a:r>
              <a:rPr lang="en-US"/>
              <a:t>Chính sách thị trường mở (Open Market Operation)</a:t>
            </a:r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49" name="Rectangle 1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>
                <a:latin typeface="Times New Roman" pitchFamily="18" charset="0"/>
                <a:cs typeface="Times New Roman" pitchFamily="18" charset="0"/>
              </a:rPr>
              <a:t>Bản cân đối tài khoản của Ngân hàng trung ương Hoa Kỳ</a:t>
            </a:r>
            <a:endParaRPr lang="th-TH" sz="3200" b="0">
              <a:latin typeface="Times New Roman" pitchFamily="18" charset="0"/>
              <a:cs typeface="Angsana New" charset="-34"/>
            </a:endParaRPr>
          </a:p>
        </p:txBody>
      </p:sp>
      <p:graphicFrame>
        <p:nvGraphicFramePr>
          <p:cNvPr id="210059" name="Group 139"/>
          <p:cNvGraphicFramePr>
            <a:graphicFrameLocks noGrp="1"/>
          </p:cNvGraphicFramePr>
          <p:nvPr>
            <p:ph idx="1"/>
          </p:nvPr>
        </p:nvGraphicFramePr>
        <p:xfrm>
          <a:off x="152400" y="1447800"/>
          <a:ext cx="8828405" cy="4559301"/>
        </p:xfrm>
        <a:graphic>
          <a:graphicData uri="http://schemas.openxmlformats.org/drawingml/2006/table">
            <a:tbl>
              <a:tblPr/>
              <a:tblGrid>
                <a:gridCol w="2819400"/>
                <a:gridCol w="1520825"/>
                <a:gridCol w="208280"/>
                <a:gridCol w="2716212"/>
                <a:gridCol w="1304925"/>
                <a:gridCol w="258763"/>
              </a:tblGrid>
              <a:tr h="458788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Tài sản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ngsana New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Nợ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11.048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Tiền giấy phát hàng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535.349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ngsana New" charset="-34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 vay (NH)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25.145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 gửi: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ngsana New" charset="-34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Trái khoán chính phủ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506.695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Dự trữ của NHTM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13.480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ngsana New" charset="-34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Ngân Quỹ CP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15.868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ngsana New" charset="-34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Các tài sản khác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46.839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Nợ khác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25.030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ngsana New" charset="-34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589.727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589.727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ngsana New" charset="-34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chương</a:t>
            </a:r>
            <a:endParaRPr lang="th-TH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Hệ thống tài chính</a:t>
            </a:r>
          </a:p>
          <a:p>
            <a:r>
              <a:rPr lang="en-US"/>
              <a:t>Hệ thống tiền tệ</a:t>
            </a:r>
          </a:p>
          <a:p>
            <a:r>
              <a:rPr lang="en-US"/>
              <a:t>Hệ thống ngân hàng</a:t>
            </a:r>
          </a:p>
          <a:p>
            <a:r>
              <a:rPr lang="en-US"/>
              <a:t>Thị trường tiền tệ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Cung tiền</a:t>
            </a:r>
            <a:endParaRPr lang="th-TH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4191000" cy="4953000"/>
          </a:xfrm>
        </p:spPr>
        <p:txBody>
          <a:bodyPr/>
          <a:lstStyle/>
          <a:p>
            <a:r>
              <a:rPr lang="en-US"/>
              <a:t>Ngân hàng trung ương kiểm soát lượng cung tiền bằng kiểm soát lượng dự trữ trong nền kinh tế</a:t>
            </a:r>
          </a:p>
          <a:p>
            <a:r>
              <a:rPr lang="en-US"/>
              <a:t>Hành vi cung tiền của ngân hàng trung ương không bị ảnh hưởng của lãi suất 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đường cung tiền thẳng đứng</a:t>
            </a:r>
            <a:endParaRPr lang="th-TH"/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0" y="2338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4648200" y="1990725"/>
          <a:ext cx="4229100" cy="3724275"/>
        </p:xfrm>
        <a:graphic>
          <a:graphicData uri="http://schemas.openxmlformats.org/presentationml/2006/ole">
            <p:oleObj spid="_x0000_s5122" name="Visio" r:id="rId3" imgW="2916936" imgH="2570988" progId="Visio.Drawing.11">
              <p:embed/>
            </p:oleObj>
          </a:graphicData>
        </a:graphic>
      </p:graphicFrame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0" y="4519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Cung cầu thị trường tiền</a:t>
            </a:r>
            <a:endParaRPr lang="th-TH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1066800" y="1143000"/>
          <a:ext cx="6705600" cy="4979987"/>
        </p:xfrm>
        <a:graphic>
          <a:graphicData uri="http://schemas.openxmlformats.org/presentationml/2006/ole">
            <p:oleObj spid="_x0000_s6146" name="Visio" r:id="rId3" imgW="4177284" imgH="3096768" progId="Visio.Drawing.11">
              <p:embed/>
            </p:oleObj>
          </a:graphicData>
        </a:graphic>
      </p:graphicFrame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0" y="5133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0" y="4976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Cung cầu trong thị trường tiền</a:t>
            </a:r>
            <a:endParaRPr lang="th-TH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>
            <p:ph idx="1"/>
          </p:nvPr>
        </p:nvGraphicFramePr>
        <p:xfrm>
          <a:off x="762000" y="1066800"/>
          <a:ext cx="7315200" cy="5114925"/>
        </p:xfrm>
        <a:graphic>
          <a:graphicData uri="http://schemas.openxmlformats.org/presentationml/2006/ole">
            <p:oleObj spid="_x0000_s7170" name="Visio" r:id="rId3" imgW="4177284" imgH="3096768" progId="Visio.Drawing.11">
              <p:embed/>
            </p:oleObj>
          </a:graphicData>
        </a:graphic>
      </p:graphicFrame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457200" y="14478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Tăng cung tiền</a:t>
            </a:r>
            <a:endParaRPr lang="th-TH" sz="2800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Cung cầu trong thị trường tiền</a:t>
            </a:r>
            <a:endParaRPr lang="th-TH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457200" y="14478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Tăng cầu tiền</a:t>
            </a:r>
            <a:endParaRPr lang="th-TH" sz="2800">
              <a:latin typeface="Arial" charset="0"/>
            </a:endParaRP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0" y="990600"/>
          <a:ext cx="7772401" cy="5105400"/>
        </p:xfrm>
        <a:graphic>
          <a:graphicData uri="http://schemas.openxmlformats.org/presentationml/2006/ole">
            <p:oleObj spid="_x0000_s8194" name="Visio" r:id="rId3" imgW="3816096" imgH="3133344" progId="Visio.Drawing.11">
              <p:embed/>
            </p:oleObj>
          </a:graphicData>
        </a:graphic>
      </p:graphicFrame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67550" y="6324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1-</a:t>
            </a:r>
            <a:fld id="{1AD0AA40-9EF8-4F35-A3D6-371CB6DE4A3D}" type="slidenum">
              <a:rPr lang="en-US"/>
              <a:pPr/>
              <a:t>24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Lãi tức</a:t>
            </a:r>
            <a:endParaRPr lang="th-TH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Lãi tức: giá phải trả cho việc sử dụng nguồn lực vốn trong một thời đoạn</a:t>
            </a:r>
          </a:p>
          <a:p>
            <a:pPr>
              <a:lnSpc>
                <a:spcPct val="90000"/>
              </a:lnSpc>
            </a:pPr>
            <a:r>
              <a:rPr lang="en-US" sz="2800"/>
              <a:t>Lãi suất: tỷ lệ lãi tức trên vốn gốc</a:t>
            </a:r>
          </a:p>
          <a:p>
            <a:pPr>
              <a:lnSpc>
                <a:spcPct val="90000"/>
              </a:lnSpc>
            </a:pPr>
            <a:r>
              <a:rPr lang="en-US" sz="2800"/>
              <a:t>Yếu tố quyết định đến lãi suất: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Kỳ hạn thanh toán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Rủi ro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Khả năng chuyển hoán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Chi phí hành chính</a:t>
            </a:r>
          </a:p>
          <a:p>
            <a:pPr>
              <a:lnSpc>
                <a:spcPct val="90000"/>
              </a:lnSpc>
            </a:pPr>
            <a:r>
              <a:rPr lang="en-US" sz="2800"/>
              <a:t>Lãi suất cân bằng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Điểm tại đó lượng cầu tiền bằng với lượng cung tiền chính là lãi suất của nền kinh tế</a:t>
            </a:r>
            <a:endParaRPr lang="th-TH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67550" y="6324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1-</a:t>
            </a:r>
            <a:fld id="{7654F9B1-357C-4A5E-BE31-045616FEA8F6}" type="slidenum">
              <a:rPr lang="en-US"/>
              <a:pPr/>
              <a:t>25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Lãi tức</a:t>
            </a:r>
            <a:endParaRPr lang="th-TH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Cấu trúc của lãi suất </a:t>
            </a:r>
            <a:r>
              <a:rPr lang="en-US" sz="2800"/>
              <a:t>(Term structure of interest rates)</a:t>
            </a:r>
            <a:r>
              <a:rPr lang="en-US" sz="2800" b="1"/>
              <a:t> </a:t>
            </a:r>
            <a:endParaRPr lang="en-US" sz="2800"/>
          </a:p>
          <a:p>
            <a:pPr lvl="1"/>
            <a:r>
              <a:rPr lang="en-US" sz="2400"/>
              <a:t>Thời gian đáo hạn càng dài, mức lợi tức yêu cầu càng cao.</a:t>
            </a:r>
          </a:p>
          <a:p>
            <a:pPr lvl="1"/>
            <a:r>
              <a:rPr lang="en-US" sz="2400"/>
              <a:t>Ngân hàng trung ương có thể tác động đến lãi suất ngắn hạn.</a:t>
            </a:r>
          </a:p>
          <a:p>
            <a:pPr lvl="1"/>
            <a:r>
              <a:rPr lang="en-US" sz="2400"/>
              <a:t>Cảm nhận của thị trường tác động đến lãi suất trung và dài hạn.</a:t>
            </a:r>
            <a:endParaRPr lang="en-US" sz="2400" b="1"/>
          </a:p>
          <a:p>
            <a:r>
              <a:rPr lang="en-US" sz="2800" b="1"/>
              <a:t>Đường cong lãi suất</a:t>
            </a:r>
            <a:r>
              <a:rPr lang="en-US" sz="2800"/>
              <a:t> (Yields curve): Đồ thị biểu diễn hàm số suất thu lợi đáo hạn của những công cụ tài chính không rủi ro theo thời gian đáo hạn.</a:t>
            </a:r>
            <a:endParaRPr lang="th-TH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67550" y="6324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1-</a:t>
            </a:r>
            <a:fld id="{0BE41D18-AD53-41AA-9235-65EB0827D326}" type="slidenum">
              <a:rPr lang="en-US"/>
              <a:pPr/>
              <a:t>26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Yield curve</a:t>
            </a:r>
            <a:endParaRPr lang="th-TH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0" y="2171700"/>
          <a:ext cx="9144000" cy="3913188"/>
        </p:xfrm>
        <a:graphic>
          <a:graphicData uri="http://schemas.openxmlformats.org/presentationml/2006/ole">
            <p:oleObj spid="_x0000_s9218" name="Chart" r:id="rId3" imgW="5876925" imgH="2514600" progId="Excel.Chart.8">
              <p:embed/>
            </p:oleObj>
          </a:graphicData>
        </a:graphic>
      </p:graphicFrame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468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Thị trường trái phiếu: cầu</a:t>
            </a:r>
            <a:endParaRPr lang="th-TH"/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44000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Thị trường trái phiếu: cung</a:t>
            </a:r>
            <a:endParaRPr lang="th-TH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4260" name="Object 4"/>
          <p:cNvGraphicFramePr>
            <a:graphicFrameLocks noChangeAspect="1"/>
          </p:cNvGraphicFramePr>
          <p:nvPr/>
        </p:nvGraphicFramePr>
        <p:xfrm>
          <a:off x="0" y="1066800"/>
          <a:ext cx="9067800" cy="5081587"/>
        </p:xfrm>
        <a:graphic>
          <a:graphicData uri="http://schemas.openxmlformats.org/presentationml/2006/ole">
            <p:oleObj spid="_x0000_s10242" name="Visio" r:id="rId3" imgW="6947916" imgH="3672840" progId="Visio.Drawing.11">
              <p:embed/>
            </p:oleObj>
          </a:graphicData>
        </a:graphic>
      </p:graphicFrame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0" y="5043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Cân bằng</a:t>
            </a:r>
            <a:endParaRPr lang="th-TH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76200" y="1066800"/>
          <a:ext cx="9067800" cy="4941888"/>
        </p:xfrm>
        <a:graphic>
          <a:graphicData uri="http://schemas.openxmlformats.org/presentationml/2006/ole">
            <p:oleObj spid="_x0000_s11266" name="Visio" r:id="rId3" imgW="7056120" imgH="3672840" progId="Visio.Drawing.11">
              <p:embed/>
            </p:oleObj>
          </a:graphicData>
        </a:graphic>
      </p:graphicFrame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0" y="5043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tài chính</a:t>
            </a:r>
            <a:endParaRPr lang="th-TH"/>
          </a:p>
        </p:txBody>
      </p: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1501775" y="1341438"/>
            <a:ext cx="20224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1501775" y="1341438"/>
            <a:ext cx="17033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485" name="Rectangle 21"/>
          <p:cNvSpPr>
            <a:spLocks noChangeArrowheads="1"/>
          </p:cNvSpPr>
          <p:nvPr/>
        </p:nvSpPr>
        <p:spPr bwMode="auto">
          <a:xfrm>
            <a:off x="1501775" y="1341438"/>
            <a:ext cx="20224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569" name="Group 105"/>
          <p:cNvGraphicFramePr>
            <a:graphicFrameLocks noGrp="1"/>
          </p:cNvGraphicFramePr>
          <p:nvPr/>
        </p:nvGraphicFramePr>
        <p:xfrm>
          <a:off x="533400" y="1447800"/>
          <a:ext cx="8077200" cy="3810001"/>
        </p:xfrm>
        <a:graphic>
          <a:graphicData uri="http://schemas.openxmlformats.org/drawingml/2006/table">
            <a:tbl>
              <a:tblPr/>
              <a:tblGrid>
                <a:gridCol w="2659063"/>
                <a:gridCol w="241300"/>
                <a:gridCol w="239712"/>
                <a:gridCol w="1801813"/>
                <a:gridCol w="241300"/>
                <a:gridCol w="239712"/>
                <a:gridCol w="2654300"/>
              </a:tblGrid>
              <a:tr h="7445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Người có tiền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Hệ thống tài chính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Thị trường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Các định chế tài chính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Ngân hàng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45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Người cần tiền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0560" name="Line 96"/>
          <p:cNvSpPr>
            <a:spLocks noChangeShapeType="1"/>
          </p:cNvSpPr>
          <p:nvPr/>
        </p:nvSpPr>
        <p:spPr bwMode="auto">
          <a:xfrm>
            <a:off x="4495800" y="2286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0561" name="Line 97"/>
          <p:cNvSpPr>
            <a:spLocks noChangeShapeType="1"/>
          </p:cNvSpPr>
          <p:nvPr/>
        </p:nvSpPr>
        <p:spPr bwMode="auto">
          <a:xfrm flipV="1">
            <a:off x="4495800" y="3810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0564" name="Freeform 100"/>
          <p:cNvSpPr>
            <a:spLocks/>
          </p:cNvSpPr>
          <p:nvPr/>
        </p:nvSpPr>
        <p:spPr bwMode="auto">
          <a:xfrm>
            <a:off x="1885950" y="3810000"/>
            <a:ext cx="1524000" cy="1066800"/>
          </a:xfrm>
          <a:custGeom>
            <a:avLst/>
            <a:gdLst/>
            <a:ahLst/>
            <a:cxnLst>
              <a:cxn ang="0">
                <a:pos x="960" y="672"/>
              </a:cxn>
              <a:cxn ang="0">
                <a:pos x="0" y="672"/>
              </a:cxn>
              <a:cxn ang="0">
                <a:pos x="0" y="0"/>
              </a:cxn>
            </a:cxnLst>
            <a:rect l="0" t="0" r="r" b="b"/>
            <a:pathLst>
              <a:path w="960" h="672">
                <a:moveTo>
                  <a:pt x="960" y="672"/>
                </a:moveTo>
                <a:lnTo>
                  <a:pt x="0" y="672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0565" name="Freeform 101"/>
          <p:cNvSpPr>
            <a:spLocks/>
          </p:cNvSpPr>
          <p:nvPr/>
        </p:nvSpPr>
        <p:spPr bwMode="auto">
          <a:xfrm rot="10800000">
            <a:off x="5734050" y="1828800"/>
            <a:ext cx="1524000" cy="1066800"/>
          </a:xfrm>
          <a:custGeom>
            <a:avLst/>
            <a:gdLst/>
            <a:ahLst/>
            <a:cxnLst>
              <a:cxn ang="0">
                <a:pos x="960" y="672"/>
              </a:cxn>
              <a:cxn ang="0">
                <a:pos x="0" y="672"/>
              </a:cxn>
              <a:cxn ang="0">
                <a:pos x="0" y="0"/>
              </a:cxn>
            </a:cxnLst>
            <a:rect l="0" t="0" r="r" b="b"/>
            <a:pathLst>
              <a:path w="960" h="672">
                <a:moveTo>
                  <a:pt x="960" y="672"/>
                </a:moveTo>
                <a:lnTo>
                  <a:pt x="0" y="672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0566" name="Freeform 102"/>
          <p:cNvSpPr>
            <a:spLocks/>
          </p:cNvSpPr>
          <p:nvPr/>
        </p:nvSpPr>
        <p:spPr bwMode="auto">
          <a:xfrm rot="5400000">
            <a:off x="2043113" y="1524000"/>
            <a:ext cx="1143000" cy="1600200"/>
          </a:xfrm>
          <a:custGeom>
            <a:avLst/>
            <a:gdLst/>
            <a:ahLst/>
            <a:cxnLst>
              <a:cxn ang="0">
                <a:pos x="960" y="672"/>
              </a:cxn>
              <a:cxn ang="0">
                <a:pos x="0" y="672"/>
              </a:cxn>
              <a:cxn ang="0">
                <a:pos x="0" y="0"/>
              </a:cxn>
            </a:cxnLst>
            <a:rect l="0" t="0" r="r" b="b"/>
            <a:pathLst>
              <a:path w="960" h="672">
                <a:moveTo>
                  <a:pt x="960" y="672"/>
                </a:moveTo>
                <a:lnTo>
                  <a:pt x="0" y="672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0567" name="Freeform 103"/>
          <p:cNvSpPr>
            <a:spLocks/>
          </p:cNvSpPr>
          <p:nvPr/>
        </p:nvSpPr>
        <p:spPr bwMode="auto">
          <a:xfrm rot="16200000">
            <a:off x="5981700" y="3533775"/>
            <a:ext cx="1066800" cy="1600200"/>
          </a:xfrm>
          <a:custGeom>
            <a:avLst/>
            <a:gdLst/>
            <a:ahLst/>
            <a:cxnLst>
              <a:cxn ang="0">
                <a:pos x="960" y="672"/>
              </a:cxn>
              <a:cxn ang="0">
                <a:pos x="0" y="672"/>
              </a:cxn>
              <a:cxn ang="0">
                <a:pos x="0" y="0"/>
              </a:cxn>
            </a:cxnLst>
            <a:rect l="0" t="0" r="r" b="b"/>
            <a:pathLst>
              <a:path w="960" h="672">
                <a:moveTo>
                  <a:pt x="960" y="672"/>
                </a:moveTo>
                <a:lnTo>
                  <a:pt x="0" y="672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Nhu cầu tài chính</a:t>
            </a:r>
            <a:endParaRPr lang="th-TH"/>
          </a:p>
        </p:txBody>
      </p:sp>
      <p:graphicFrame>
        <p:nvGraphicFramePr>
          <p:cNvPr id="191597" name="Group 109"/>
          <p:cNvGraphicFramePr>
            <a:graphicFrameLocks noGrp="1"/>
          </p:cNvGraphicFramePr>
          <p:nvPr>
            <p:ph idx="1"/>
          </p:nvPr>
        </p:nvGraphicFramePr>
        <p:xfrm>
          <a:off x="76200" y="1447800"/>
          <a:ext cx="8878888" cy="4264026"/>
        </p:xfrm>
        <a:graphic>
          <a:graphicData uri="http://schemas.openxmlformats.org/drawingml/2006/table">
            <a:tbl>
              <a:tblPr/>
              <a:tblGrid>
                <a:gridCol w="2308225"/>
                <a:gridCol w="3025775"/>
                <a:gridCol w="3544888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Người đi vay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Người cho vay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Lượng tiền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Cần rất nhiều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Có ít tiền để đầu tư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Thời hạn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Cam kết lâu dài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Cần thanh khoản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Thanh toán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Hình thức linh hoạt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Muốn thanh toán ổn định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Thông tin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Cung cấp càng ít càng tốt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Càng nhiều càng tốt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Vai trò của Hệ thống tài chính</a:t>
            </a:r>
            <a:endParaRPr lang="th-TH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Điều phối cân bằng tiết kiệm</a:t>
            </a:r>
          </a:p>
          <a:p>
            <a:pPr>
              <a:lnSpc>
                <a:spcPct val="90000"/>
              </a:lnSpc>
            </a:pPr>
            <a:r>
              <a:rPr lang="en-US"/>
              <a:t>Phân bổ quỹ tới những nơi tiêu dùng tốt nhất</a:t>
            </a:r>
          </a:p>
          <a:p>
            <a:pPr>
              <a:lnSpc>
                <a:spcPct val="90000"/>
              </a:lnSpc>
            </a:pPr>
            <a:r>
              <a:rPr lang="en-US" b="1"/>
              <a:t>Giảm rủi ro</a:t>
            </a:r>
            <a:r>
              <a:rPr lang="en-US"/>
              <a:t> thông qua đa dạng hoá</a:t>
            </a:r>
          </a:p>
          <a:p>
            <a:pPr>
              <a:lnSpc>
                <a:spcPct val="90000"/>
              </a:lnSpc>
            </a:pPr>
            <a:r>
              <a:rPr lang="en-US" b="1"/>
              <a:t>Tạo ra tính thanh khoản</a:t>
            </a:r>
            <a:r>
              <a:rPr lang="en-US"/>
              <a:t> (bằng cách thu thập nguồn quỹ và đem cho nhiều người vay)</a:t>
            </a:r>
          </a:p>
          <a:p>
            <a:pPr>
              <a:lnSpc>
                <a:spcPct val="90000"/>
              </a:lnSpc>
            </a:pPr>
            <a:r>
              <a:rPr lang="en-US"/>
              <a:t>Tạo điều kiện thuận lợi cho thương mại (bằng cách gia hạn tín dụng, cho phép thay đổi tiêu dùng)</a:t>
            </a:r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Tiền tệ</a:t>
            </a:r>
            <a:endParaRPr lang="th-TH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trao đổi hàng hoá</a:t>
            </a:r>
          </a:p>
          <a:p>
            <a:r>
              <a:rPr lang="en-US"/>
              <a:t>Trao đổi gián tiếp: hàng đồi hàng, nhu cầu phát sinh cùng lúc</a:t>
            </a:r>
          </a:p>
          <a:p>
            <a:r>
              <a:rPr lang="en-US"/>
              <a:t>Nhà nước thu gom và phân phối</a:t>
            </a:r>
          </a:p>
          <a:p>
            <a:r>
              <a:rPr lang="en-US"/>
              <a:t>Dùng phương tiện trao đổi</a:t>
            </a:r>
          </a:p>
          <a:p>
            <a:pPr lvl="1"/>
            <a:r>
              <a:rPr lang="en-US"/>
              <a:t>Công cụ thanh toán cho lưu thông hàng hoá và nợ</a:t>
            </a:r>
          </a:p>
          <a:p>
            <a:pPr lvl="1"/>
            <a:r>
              <a:rPr lang="en-US"/>
              <a:t>Tiền hợp pháp: </a:t>
            </a:r>
            <a:r>
              <a:rPr lang="en-GB"/>
              <a:t>Tiền giấy và tiền đồng</a:t>
            </a:r>
          </a:p>
          <a:p>
            <a:pPr lvl="1"/>
            <a:r>
              <a:rPr lang="en-GB"/>
              <a:t>Chứng từ có giá </a:t>
            </a:r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của tiền</a:t>
            </a:r>
            <a:endParaRPr lang="th-TH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Phương tiện trao đổi</a:t>
            </a:r>
            <a:endParaRPr lang="en-US" sz="2800"/>
          </a:p>
          <a:p>
            <a:pPr lvl="1"/>
            <a:r>
              <a:rPr lang="en-US" sz="2400"/>
              <a:t>Dùng trong giao dịch mua bán hàng hoá</a:t>
            </a:r>
          </a:p>
          <a:p>
            <a:pPr lvl="1"/>
            <a:r>
              <a:rPr lang="en-US" sz="2400"/>
              <a:t>Tạo thuận lợi cho quá trình lưu thông hàng hoá</a:t>
            </a:r>
            <a:endParaRPr lang="en-US" sz="2400" b="1"/>
          </a:p>
          <a:p>
            <a:r>
              <a:rPr lang="en-US" sz="2800" b="1"/>
              <a:t>Đo lường giá trị</a:t>
            </a:r>
            <a:endParaRPr lang="en-US" sz="2800"/>
          </a:p>
          <a:p>
            <a:pPr lvl="1"/>
            <a:r>
              <a:rPr lang="en-US" sz="2400"/>
              <a:t>Đo lường hàng hoá khác nhau</a:t>
            </a:r>
          </a:p>
          <a:p>
            <a:pPr lvl="1"/>
            <a:r>
              <a:rPr lang="en-US" sz="2400"/>
              <a:t>So sánh lợi ích và chi phí các phương án kinh tế</a:t>
            </a:r>
          </a:p>
          <a:p>
            <a:pPr lvl="1"/>
            <a:r>
              <a:rPr lang="en-US" sz="2400"/>
              <a:t>Cơ sở hạch toán mọi hoạt động kinh tế</a:t>
            </a:r>
            <a:endParaRPr lang="en-US" sz="2400" b="1"/>
          </a:p>
          <a:p>
            <a:r>
              <a:rPr lang="en-US" sz="2800" b="1"/>
              <a:t>Phương tiện cất giữ giá trị</a:t>
            </a:r>
            <a:endParaRPr lang="en-US" sz="2800"/>
          </a:p>
          <a:p>
            <a:pPr lvl="1"/>
            <a:r>
              <a:rPr lang="en-US" sz="2400"/>
              <a:t>Tiền để tiêu dùng trong tương lai</a:t>
            </a:r>
          </a:p>
          <a:p>
            <a:pPr lvl="1"/>
            <a:r>
              <a:rPr lang="en-US" sz="2400"/>
              <a:t>Tài sản tài chính</a:t>
            </a:r>
            <a:endParaRPr lang="th-TH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Thị trường tiền: cầu tiền</a:t>
            </a:r>
            <a:endParaRPr lang="th-TH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/>
              <a:t>Chức năng</a:t>
            </a:r>
            <a:r>
              <a:rPr lang="en-US" sz="2800"/>
              <a:t>: phương tiện trao đổi, đơn vị tính toán, cất giữ giá trị</a:t>
            </a:r>
            <a:endParaRPr lang="en-US" sz="2800" b="1"/>
          </a:p>
          <a:p>
            <a:pPr>
              <a:lnSpc>
                <a:spcPct val="80000"/>
              </a:lnSpc>
            </a:pPr>
            <a:r>
              <a:rPr lang="en-US" sz="2800" b="1"/>
              <a:t>Nguồn gốc nhu cầu tiền:</a:t>
            </a:r>
            <a:endParaRPr lang="en-US" sz="2800" i="1"/>
          </a:p>
          <a:p>
            <a:pPr lvl="1">
              <a:lnSpc>
                <a:spcPct val="80000"/>
              </a:lnSpc>
            </a:pPr>
            <a:r>
              <a:rPr lang="en-US" sz="2400" i="1"/>
              <a:t>Nhu cầu trao đổi</a:t>
            </a:r>
            <a:r>
              <a:rPr lang="en-US" sz="2400"/>
              <a:t> </a:t>
            </a:r>
            <a:r>
              <a:rPr lang="en-US" sz="2400" b="1"/>
              <a:t>Dt</a:t>
            </a:r>
            <a:r>
              <a:rPr lang="en-US" sz="2400"/>
              <a:t>: số tiền cần để mua hàng hoá và dịch vụ</a:t>
            </a:r>
            <a:endParaRPr lang="en-US" sz="2400" i="1"/>
          </a:p>
          <a:p>
            <a:pPr lvl="1">
              <a:lnSpc>
                <a:spcPct val="80000"/>
              </a:lnSpc>
            </a:pPr>
            <a:r>
              <a:rPr lang="en-US" sz="2400" i="1"/>
              <a:t>Nhu cầu dự phòng</a:t>
            </a:r>
            <a:r>
              <a:rPr lang="en-US" sz="2400"/>
              <a:t>: tiền đáp ứng nhu cầu cấp bách, không dự kiến.</a:t>
            </a:r>
            <a:endParaRPr lang="en-US" sz="2400" i="1"/>
          </a:p>
          <a:p>
            <a:pPr lvl="1">
              <a:lnSpc>
                <a:spcPct val="80000"/>
              </a:lnSpc>
            </a:pPr>
            <a:r>
              <a:rPr lang="en-US" sz="2400" i="1"/>
              <a:t>Nhu cầu đầu cơ </a:t>
            </a:r>
            <a:r>
              <a:rPr lang="en-US" sz="2400" b="1"/>
              <a:t>Da</a:t>
            </a:r>
            <a:r>
              <a:rPr lang="en-US" sz="2400"/>
              <a:t>: Tiền cần giữ cho kỳ vọng cho thị trường tài chính trong tương lai. </a:t>
            </a:r>
          </a:p>
          <a:p>
            <a:pPr>
              <a:lnSpc>
                <a:spcPct val="80000"/>
              </a:lnSpc>
            </a:pPr>
            <a:r>
              <a:rPr lang="en-US" sz="2800"/>
              <a:t>Các yếu tố quyết định đến nhu cầu tiền: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Lãi suất.</a:t>
            </a:r>
          </a:p>
          <a:p>
            <a:pPr>
              <a:lnSpc>
                <a:spcPct val="80000"/>
              </a:lnSpc>
            </a:pPr>
            <a:r>
              <a:rPr lang="en-US" sz="2800"/>
              <a:t>Lượng tiền cần giao dịch: tổng sản lượng, mức giá chung. </a:t>
            </a:r>
            <a:endParaRPr lang="th-TH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Thị trường tiền: cầu tiền</a:t>
            </a:r>
            <a:endParaRPr lang="th-TH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Đường cầu tiền:</a:t>
            </a:r>
          </a:p>
          <a:p>
            <a:pPr lvl="1"/>
            <a:r>
              <a:rPr lang="en-US" sz="2400"/>
              <a:t>Lãi suất thay đổi, lượng cầu dịch chuyển.</a:t>
            </a:r>
          </a:p>
          <a:p>
            <a:pPr lvl="1"/>
            <a:r>
              <a:rPr lang="en-US" sz="2400"/>
              <a:t>Tổng sản lượng thay đổi, đường cầu dịch chuyển.</a:t>
            </a:r>
            <a:endParaRPr lang="th-TH" sz="2400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524000" y="2514600"/>
          <a:ext cx="5867400" cy="3844925"/>
        </p:xfrm>
        <a:graphic>
          <a:graphicData uri="http://schemas.openxmlformats.org/presentationml/2006/ole">
            <p:oleObj spid="_x0000_s1026" name="Visio" r:id="rId3" imgW="4475264" imgH="2945112" progId="Visio.Drawing.11">
              <p:embed/>
            </p:oleObj>
          </a:graphicData>
        </a:graphic>
      </p:graphicFrame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0" y="488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1420</Words>
  <Application>Microsoft Office PowerPoint</Application>
  <PresentationFormat>On-screen Show (4:3)</PresentationFormat>
  <Paragraphs>267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15_Blends</vt:lpstr>
      <vt:lpstr>Microsoft Office Visio Drawing</vt:lpstr>
      <vt:lpstr>Microsoft Visio Drawing</vt:lpstr>
      <vt:lpstr>Microsoft Equation 3.0</vt:lpstr>
      <vt:lpstr>Microsoft Office Excel Chart</vt:lpstr>
      <vt:lpstr>Trường Đại Học Bách Khoa Tp.HCM Hệ Đào Tạo Từ Xa Khoa Khoa Học và Kỹ Thuật Máy Tính</vt:lpstr>
      <vt:lpstr>Nội dung chương</vt:lpstr>
      <vt:lpstr>Hệ thống tài chính</vt:lpstr>
      <vt:lpstr>Nhu cầu tài chính</vt:lpstr>
      <vt:lpstr>Vai trò của Hệ thống tài chính</vt:lpstr>
      <vt:lpstr>Tiền tệ</vt:lpstr>
      <vt:lpstr>Chức năng của tiền</vt:lpstr>
      <vt:lpstr>Thị trường tiền: cầu tiền</vt:lpstr>
      <vt:lpstr>Thị trường tiền: cầu tiền</vt:lpstr>
      <vt:lpstr>Thị trường tiền: cung tiền</vt:lpstr>
      <vt:lpstr>Cung tiền</vt:lpstr>
      <vt:lpstr>Ngân hàng và cơ chế tạo tiền</vt:lpstr>
      <vt:lpstr>Bản cân đối tài sản của NHTM</vt:lpstr>
      <vt:lpstr>Tỷ lệ dự trữ bắt buộc</vt:lpstr>
      <vt:lpstr>Bảng cân đối tài sản của NHTM</vt:lpstr>
      <vt:lpstr>Cơ chế tạo tiền</vt:lpstr>
      <vt:lpstr>Số nhân cung tiền</vt:lpstr>
      <vt:lpstr>Ngân hàng trung ương</vt:lpstr>
      <vt:lpstr>Bản cân đối tài khoản của Ngân hàng trung ương Hoa Kỳ</vt:lpstr>
      <vt:lpstr>Cung tiền</vt:lpstr>
      <vt:lpstr>Cung cầu thị trường tiền</vt:lpstr>
      <vt:lpstr>Cung cầu trong thị trường tiền</vt:lpstr>
      <vt:lpstr>Cung cầu trong thị trường tiền</vt:lpstr>
      <vt:lpstr>Lãi tức</vt:lpstr>
      <vt:lpstr>Lãi tức</vt:lpstr>
      <vt:lpstr>Yield curve</vt:lpstr>
      <vt:lpstr>Thị trường trái phiếu: cầu</vt:lpstr>
      <vt:lpstr>Thị trường trái phiếu: cung</vt:lpstr>
      <vt:lpstr>Cân bằng</vt:lpstr>
    </vt:vector>
  </TitlesOfParts>
  <Company>Dai hoc Bach Khoa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Phan Nhat Thinh</dc:creator>
  <cp:lastModifiedBy>HUY HUNG</cp:lastModifiedBy>
  <cp:revision>55</cp:revision>
  <dcterms:created xsi:type="dcterms:W3CDTF">2010-12-08T09:26:28Z</dcterms:created>
  <dcterms:modified xsi:type="dcterms:W3CDTF">2011-07-13T03:57:34Z</dcterms:modified>
</cp:coreProperties>
</file>