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1755320-9793-439E-BC9D-D0009A69B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027E1A5-0341-4C8D-99FD-146779F56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D1CEA-8014-402D-B35C-EE69566B36C3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smtClean="0"/>
              <a:t>Investopedia explains </a:t>
            </a:r>
            <a:r>
              <a:rPr lang="en-US" b="1" i="1" smtClean="0"/>
              <a:t>Crowding Out Effect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Governments often borrow money (by issuing bonds) to fund additional spending. The problem occurs when government debt 'crowds out' private companies and individuals from the lending market.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Increased government borrowing tends to increase market interest rates. The problem is that the government can always pay the market interest rate, but there comes a point when corporations and individuals can no longer afford to borrow.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04800" y="990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  <a:lvl2pPr algn="l">
              <a:defRPr>
                <a:latin typeface="Tahoma" pitchFamily="34" charset="0"/>
                <a:cs typeface="Tahoma" pitchFamily="34" charset="0"/>
              </a:defRPr>
            </a:lvl2pPr>
            <a:lvl3pPr algn="l">
              <a:defRPr>
                <a:latin typeface="Tahoma" pitchFamily="34" charset="0"/>
                <a:cs typeface="Tahoma" pitchFamily="34" charset="0"/>
              </a:defRPr>
            </a:lvl3pPr>
            <a:lvl4pPr algn="l">
              <a:defRPr>
                <a:latin typeface="Tahoma" pitchFamily="34" charset="0"/>
                <a:cs typeface="Tahoma" pitchFamily="34" charset="0"/>
              </a:defRPr>
            </a:lvl4pPr>
            <a:lvl5pPr algn="l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24600"/>
            <a:ext cx="2819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6755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C240044-DEB1-42D5-BCFE-65B294023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gradFill rotWithShape="1">
            <a:gsLst>
              <a:gs pos="0">
                <a:srgbClr val="199ACC">
                  <a:gamma/>
                  <a:tint val="15294"/>
                  <a:invGamma/>
                </a:srgbClr>
              </a:gs>
              <a:gs pos="100000">
                <a:srgbClr val="199ACC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 err="1">
                <a:solidFill>
                  <a:srgbClr val="199ACC"/>
                </a:solidFill>
              </a:rPr>
              <a:t>Trường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Đại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Học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Bách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Khoa</a:t>
            </a:r>
            <a:r>
              <a:rPr lang="en-US" sz="1100" b="1" dirty="0">
                <a:solidFill>
                  <a:srgbClr val="199ACC"/>
                </a:solidFill>
              </a:rPr>
              <a:t> Tp.HCM</a:t>
            </a:r>
          </a:p>
          <a:p>
            <a:pPr>
              <a:spcBef>
                <a:spcPct val="20000"/>
              </a:spcBef>
              <a:defRPr/>
            </a:pPr>
            <a:r>
              <a:rPr lang="en-US" sz="1100" b="1" dirty="0" err="1">
                <a:solidFill>
                  <a:srgbClr val="199ACC"/>
                </a:solidFill>
              </a:rPr>
              <a:t>Khoa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Khoa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Học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và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Kỹ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Thuật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Máy</a:t>
            </a:r>
            <a:r>
              <a:rPr lang="en-US" sz="1100" b="1" dirty="0">
                <a:solidFill>
                  <a:srgbClr val="199ACC"/>
                </a:solidFill>
              </a:rPr>
              <a:t> </a:t>
            </a:r>
            <a:r>
              <a:rPr lang="en-US" sz="1100" b="1" dirty="0" err="1">
                <a:solidFill>
                  <a:srgbClr val="199ACC"/>
                </a:solidFill>
              </a:rPr>
              <a:t>Tính</a:t>
            </a:r>
            <a:endParaRPr lang="en-US" sz="1100" b="1" dirty="0">
              <a:solidFill>
                <a:srgbClr val="199ACC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2010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smtClean="0">
                <a:solidFill>
                  <a:schemeClr val="bg1"/>
                </a:solidFill>
              </a:rPr>
              <a:t>Kinh tế</a:t>
            </a:r>
            <a:r>
              <a:rPr lang="en-US" sz="1100" b="1" baseline="0" smtClean="0">
                <a:solidFill>
                  <a:schemeClr val="bg1"/>
                </a:solidFill>
              </a:rPr>
              <a:t> học đại cương</a:t>
            </a:r>
            <a:endParaRPr lang="en-US" sz="1100" b="1">
              <a:solidFill>
                <a:schemeClr val="bg1"/>
              </a:solidFill>
            </a:endParaRPr>
          </a:p>
          <a:p>
            <a:pPr algn="r">
              <a:spcBef>
                <a:spcPct val="20000"/>
              </a:spcBef>
              <a:defRPr/>
            </a:pPr>
            <a:r>
              <a:rPr lang="en-US" sz="1100" b="1">
                <a:solidFill>
                  <a:schemeClr val="bg1"/>
                </a:solidFill>
              </a:rPr>
              <a:t>Chương 1: </a:t>
            </a:r>
            <a:r>
              <a:rPr lang="en-US" sz="1100" b="1" smtClean="0">
                <a:solidFill>
                  <a:schemeClr val="bg1"/>
                </a:solidFill>
              </a:rPr>
              <a:t>Tổng</a:t>
            </a:r>
            <a:r>
              <a:rPr lang="en-US" sz="1100" b="1" baseline="0" smtClean="0">
                <a:solidFill>
                  <a:schemeClr val="bg1"/>
                </a:solidFill>
              </a:rPr>
              <a:t> quan</a:t>
            </a:r>
            <a:endParaRPr lang="en-US" sz="1100" b="1">
              <a:solidFill>
                <a:schemeClr val="bg1"/>
              </a:solidFill>
            </a:endParaRPr>
          </a:p>
          <a:p>
            <a:pPr algn="r">
              <a:spcBef>
                <a:spcPct val="20000"/>
              </a:spcBef>
              <a:defRPr/>
            </a:pPr>
            <a:fld id="{8715D80C-CB31-4173-9F55-0FEFF827D7FC}" type="slidenum">
              <a:rPr lang="en-US" sz="1100" b="1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305800" cy="2514600"/>
          </a:xfrm>
        </p:spPr>
        <p:txBody>
          <a:bodyPr/>
          <a:lstStyle/>
          <a:p>
            <a:r>
              <a:rPr lang="en-US"/>
              <a:t>Trường Đại Học Bách Khoa Tp.HCM</a:t>
            </a:r>
            <a:br>
              <a:rPr lang="en-US"/>
            </a:br>
            <a:r>
              <a:rPr lang="en-US"/>
              <a:t>Hệ Đào Tạo Từ Xa</a:t>
            </a:r>
            <a:br>
              <a:rPr lang="en-US"/>
            </a:br>
            <a:r>
              <a:rPr lang="en-US"/>
              <a:t>Khoa Khoa Học và Kỹ Thuật Máy Tính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Chương </a:t>
            </a:r>
            <a:r>
              <a:rPr lang="en-US" smtClean="0"/>
              <a:t>10</a:t>
            </a:r>
            <a:endParaRPr lang="en-US" smtClean="0"/>
          </a:p>
          <a:p>
            <a:r>
              <a:rPr lang="en-US" smtClean="0"/>
              <a:t>Chính sách kinh tế vĩ mô</a:t>
            </a: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Chính sách tiền tệ</a:t>
            </a:r>
            <a:endParaRPr lang="th-TH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Chính sách tiền tệ mở rộng</a:t>
            </a:r>
            <a:r>
              <a:rPr lang="en-US" sz="2400" smtClean="0"/>
              <a:t>: Tăng độ tăng trưởng của tiền 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NHTW mua chứng khoán từ NHTM hoặc từ công chúng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Giảm tỷ lệ dự trữ bắt buộc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Giảm lãi suất chiết khấu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Char char="®"/>
            </a:pPr>
            <a:r>
              <a:rPr lang="en-US" sz="2400" smtClean="0"/>
              <a:t>Cung tiền tăng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i% giảm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C tăng, I tăng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AD tăng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Char char="®"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Chính sách tiền tệ thắt chặt:</a:t>
            </a:r>
            <a:r>
              <a:rPr lang="en-US" sz="2400" smtClean="0"/>
              <a:t>  Giảm độ tăng trưởng của tiền 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NHTW bán chứng khoán cho NHTM hoặc cho công chúng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Tăng tỷ lệ dự trữ bắt buộc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Tăng lãi suất chiết khấu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Cung tiền giảm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i% tăng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C giảm, I giảm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AD giảm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NHTW và chính sách tiền tệ</a:t>
            </a:r>
            <a:endParaRPr lang="th-TH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/>
              <a:t>Mua bán chứng khoán của chính phủ trên thị trường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Mua chứng khoán của Chính phủ: từ NHTM, từ công chúng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Bán chứng khoán của Chính phủ: NHTM, công chúng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NHTW mua chứng khoán từ NHTM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vượt dự trữ tăng nhiều hơn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Cung tiền tăng nhiều hơn.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NHTW bán chứng khoán cho NHTM và công chúng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vượt dự trữ giảm bằng nhau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Cung tiền giảm bằng nhau.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Mua chứng khoán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Cầu tăng, cung không đổi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Giá tăng.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Bán chứng khoán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Cung tăng, cầu không đổi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Giá giảm.</a:t>
            </a:r>
            <a:endParaRPr lang="th-TH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NHTW và chính sách tiền tệ</a:t>
            </a:r>
            <a:endParaRPr lang="th-TH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Thay đổi tỷ lệ dự trữ bắt buộc</a:t>
            </a:r>
            <a:r>
              <a:rPr lang="en-US" smtClean="0"/>
              <a:t>: Tỷ lệ dự trữ lớn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số nhân tiền tệ lớn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tăng nhanh mức cung tiền và ngược lại.</a:t>
            </a:r>
            <a:endParaRPr lang="en-US" b="1" smtClean="0"/>
          </a:p>
          <a:p>
            <a:pPr eaLnBrk="1" hangingPunct="1"/>
            <a:r>
              <a:rPr lang="en-US" b="1" smtClean="0"/>
              <a:t>Thay đổi lãi suất chiết khấu</a:t>
            </a:r>
            <a:r>
              <a:rPr lang="en-US" smtClean="0"/>
              <a:t>: </a:t>
            </a:r>
          </a:p>
          <a:p>
            <a:pPr lvl="1" eaLnBrk="1" hangingPunct="1"/>
            <a:r>
              <a:rPr lang="en-US" smtClean="0"/>
              <a:t>Lãi suất chiết khấu là lãi suất quy định của NHTW khi họ cho các NHTM vay tiền.</a:t>
            </a:r>
          </a:p>
          <a:p>
            <a:pPr lvl="1" eaLnBrk="1" hangingPunct="1"/>
            <a:r>
              <a:rPr lang="en-US" smtClean="0"/>
              <a:t>Khi lãi suất chiết khấu thấp hơn lãi suất thị trường và điều kiện cho vay thuận lợi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khuyến khích các NHTM vay tiền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cung tiền tăng.</a:t>
            </a:r>
            <a:endParaRPr lang="th-TH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Freeform 2"/>
          <p:cNvSpPr>
            <a:spLocks/>
          </p:cNvSpPr>
          <p:nvPr/>
        </p:nvSpPr>
        <p:spPr bwMode="auto">
          <a:xfrm>
            <a:off x="2108200" y="2016125"/>
            <a:ext cx="3176588" cy="1652587"/>
          </a:xfrm>
          <a:custGeom>
            <a:avLst/>
            <a:gdLst>
              <a:gd name="T0" fmla="*/ 0 w 2001"/>
              <a:gd name="T1" fmla="*/ 1040 h 1041"/>
              <a:gd name="T2" fmla="*/ 2000 w 2001"/>
              <a:gd name="T3" fmla="*/ 1040 h 1041"/>
              <a:gd name="T4" fmla="*/ 2000 w 2001"/>
              <a:gd name="T5" fmla="*/ 0 h 1041"/>
              <a:gd name="T6" fmla="*/ 0 60000 65536"/>
              <a:gd name="T7" fmla="*/ 0 60000 65536"/>
              <a:gd name="T8" fmla="*/ 0 60000 65536"/>
              <a:gd name="T9" fmla="*/ 0 w 2001"/>
              <a:gd name="T10" fmla="*/ 0 h 1041"/>
              <a:gd name="T11" fmla="*/ 2001 w 2001"/>
              <a:gd name="T12" fmla="*/ 1041 h 10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1" h="1041">
                <a:moveTo>
                  <a:pt x="0" y="1040"/>
                </a:moveTo>
                <a:lnTo>
                  <a:pt x="2000" y="1040"/>
                </a:lnTo>
                <a:lnTo>
                  <a:pt x="2000" y="0"/>
                </a:lnTo>
              </a:path>
            </a:pathLst>
          </a:custGeom>
          <a:noFill/>
          <a:ln w="38100" cap="rnd" cmpd="sng">
            <a:solidFill>
              <a:srgbClr val="00C477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851" name="Line 3"/>
          <p:cNvSpPr>
            <a:spLocks noChangeShapeType="1"/>
          </p:cNvSpPr>
          <p:nvPr/>
        </p:nvSpPr>
        <p:spPr bwMode="auto">
          <a:xfrm flipV="1">
            <a:off x="4364038" y="3627437"/>
            <a:ext cx="0" cy="1557338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>
            <a:off x="3317875" y="2867025"/>
            <a:ext cx="2287588" cy="1789112"/>
          </a:xfrm>
          <a:prstGeom prst="line">
            <a:avLst/>
          </a:prstGeom>
          <a:noFill/>
          <a:ln w="38100">
            <a:solidFill>
              <a:srgbClr val="FF45B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3986213" y="2705100"/>
            <a:ext cx="2203450" cy="1652587"/>
          </a:xfrm>
          <a:prstGeom prst="line">
            <a:avLst/>
          </a:prstGeom>
          <a:noFill/>
          <a:ln w="38100">
            <a:solidFill>
              <a:srgbClr val="FF45B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4133850" y="5181600"/>
            <a:ext cx="442913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Q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5026025" y="5181600"/>
            <a:ext cx="452438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Q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1711325" y="3502025"/>
            <a:ext cx="417513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5275263" y="3681412"/>
            <a:ext cx="0" cy="1503363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5276850" y="1851025"/>
            <a:ext cx="1958975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Aggregate supply</a:t>
            </a:r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6561138" y="3906837"/>
            <a:ext cx="582612" cy="3635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AD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6159500" y="4165600"/>
            <a:ext cx="582613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AD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5589588" y="4481512"/>
            <a:ext cx="582612" cy="3635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AD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3338513" y="1498600"/>
            <a:ext cx="2568575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) The Keynesian view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54100" y="1825625"/>
            <a:ext cx="7040563" cy="3889375"/>
            <a:chOff x="664" y="1511"/>
            <a:chExt cx="4435" cy="2450"/>
          </a:xfrm>
        </p:grpSpPr>
        <p:sp>
          <p:nvSpPr>
            <p:cNvPr id="17434" name="Freeform 16"/>
            <p:cNvSpPr>
              <a:spLocks/>
            </p:cNvSpPr>
            <p:nvPr/>
          </p:nvSpPr>
          <p:spPr bwMode="auto">
            <a:xfrm>
              <a:off x="1328" y="1511"/>
              <a:ext cx="3580" cy="2116"/>
            </a:xfrm>
            <a:custGeom>
              <a:avLst/>
              <a:gdLst>
                <a:gd name="T0" fmla="*/ 3579 w 3580"/>
                <a:gd name="T1" fmla="*/ 2115 h 2116"/>
                <a:gd name="T2" fmla="*/ 0 w 3580"/>
                <a:gd name="T3" fmla="*/ 2115 h 2116"/>
                <a:gd name="T4" fmla="*/ 0 w 3580"/>
                <a:gd name="T5" fmla="*/ 0 h 2116"/>
                <a:gd name="T6" fmla="*/ 0 60000 65536"/>
                <a:gd name="T7" fmla="*/ 0 60000 65536"/>
                <a:gd name="T8" fmla="*/ 0 60000 65536"/>
                <a:gd name="T9" fmla="*/ 0 w 3580"/>
                <a:gd name="T10" fmla="*/ 0 h 2116"/>
                <a:gd name="T11" fmla="*/ 3580 w 3580"/>
                <a:gd name="T12" fmla="*/ 2116 h 21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0" h="2116">
                  <a:moveTo>
                    <a:pt x="3579" y="2115"/>
                  </a:moveTo>
                  <a:lnTo>
                    <a:pt x="0" y="2115"/>
                  </a:lnTo>
                  <a:lnTo>
                    <a:pt x="0" y="0"/>
                  </a:lnTo>
                </a:path>
              </a:pathLst>
            </a:custGeom>
            <a:noFill/>
            <a:ln w="25399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17"/>
            <p:cNvSpPr>
              <a:spLocks noChangeArrowheads="1"/>
            </p:cNvSpPr>
            <p:nvPr/>
          </p:nvSpPr>
          <p:spPr bwMode="auto">
            <a:xfrm>
              <a:off x="3575" y="3653"/>
              <a:ext cx="1524" cy="30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RATE OF OUTPUT </a:t>
              </a:r>
            </a:p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(real GDP per time period) </a:t>
              </a:r>
            </a:p>
          </p:txBody>
        </p:sp>
        <p:sp>
          <p:nvSpPr>
            <p:cNvPr id="17436" name="Rectangle 18"/>
            <p:cNvSpPr>
              <a:spLocks noChangeArrowheads="1"/>
            </p:cNvSpPr>
            <p:nvPr/>
          </p:nvSpPr>
          <p:spPr bwMode="auto">
            <a:xfrm rot="-5400000">
              <a:off x="-141" y="2394"/>
              <a:ext cx="1973" cy="36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PRICE LEVEL </a:t>
              </a:r>
            </a:p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(average price per unit of output)</a:t>
              </a:r>
            </a:p>
          </p:txBody>
        </p:sp>
        <p:sp>
          <p:nvSpPr>
            <p:cNvPr id="17437" name="Rectangle 19"/>
            <p:cNvSpPr>
              <a:spLocks noChangeArrowheads="1"/>
            </p:cNvSpPr>
            <p:nvPr/>
          </p:nvSpPr>
          <p:spPr bwMode="auto">
            <a:xfrm>
              <a:off x="1148" y="3625"/>
              <a:ext cx="194" cy="229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</p:grpSp>
      <p:sp>
        <p:nvSpPr>
          <p:cNvPr id="206868" name="Line 20"/>
          <p:cNvSpPr>
            <a:spLocks noChangeShapeType="1"/>
          </p:cNvSpPr>
          <p:nvPr/>
        </p:nvSpPr>
        <p:spPr bwMode="auto">
          <a:xfrm>
            <a:off x="4391025" y="2393950"/>
            <a:ext cx="2203450" cy="1698625"/>
          </a:xfrm>
          <a:prstGeom prst="line">
            <a:avLst/>
          </a:prstGeom>
          <a:noFill/>
          <a:ln w="38100">
            <a:solidFill>
              <a:srgbClr val="FF45B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4140200" y="3389312"/>
            <a:ext cx="660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70" name="Line 22"/>
          <p:cNvSpPr>
            <a:spLocks noChangeShapeType="1"/>
          </p:cNvSpPr>
          <p:nvPr/>
        </p:nvSpPr>
        <p:spPr bwMode="auto">
          <a:xfrm>
            <a:off x="5118100" y="4151312"/>
            <a:ext cx="660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>
            <a:off x="4318000" y="2779712"/>
            <a:ext cx="50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5727700" y="3922712"/>
            <a:ext cx="50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 flipH="1">
            <a:off x="2098675" y="3084512"/>
            <a:ext cx="31654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74" name="Rectangle 26"/>
          <p:cNvSpPr>
            <a:spLocks noChangeArrowheads="1"/>
          </p:cNvSpPr>
          <p:nvPr/>
        </p:nvSpPr>
        <p:spPr bwMode="auto">
          <a:xfrm>
            <a:off x="1711325" y="2901950"/>
            <a:ext cx="417513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06875" name="Line 27"/>
          <p:cNvSpPr>
            <a:spLocks noChangeShapeType="1"/>
          </p:cNvSpPr>
          <p:nvPr/>
        </p:nvSpPr>
        <p:spPr bwMode="auto">
          <a:xfrm flipV="1">
            <a:off x="2667000" y="3109912"/>
            <a:ext cx="0" cy="520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Quan điểm khác nhau về tổng cung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nimBg="1"/>
      <p:bldP spid="206851" grpId="0" animBg="1"/>
      <p:bldP spid="206852" grpId="0" animBg="1"/>
      <p:bldP spid="206853" grpId="0" animBg="1"/>
      <p:bldP spid="206854" grpId="0" autoUpdateAnimBg="0"/>
      <p:bldP spid="206855" grpId="0" autoUpdateAnimBg="0"/>
      <p:bldP spid="206856" grpId="0" autoUpdateAnimBg="0"/>
      <p:bldP spid="206857" grpId="0" animBg="1"/>
      <p:bldP spid="206858" grpId="0" autoUpdateAnimBg="0"/>
      <p:bldP spid="206859" grpId="0" autoUpdateAnimBg="0"/>
      <p:bldP spid="206860" grpId="0" autoUpdateAnimBg="0"/>
      <p:bldP spid="206861" grpId="0" autoUpdateAnimBg="0"/>
      <p:bldP spid="206862" grpId="0" build="p" autoUpdateAnimBg="0" advAuto="0"/>
      <p:bldP spid="206868" grpId="0" animBg="1"/>
      <p:bldP spid="206869" grpId="0" animBg="1"/>
      <p:bldP spid="206870" grpId="0" animBg="1"/>
      <p:bldP spid="206871" grpId="0" animBg="1"/>
      <p:bldP spid="206872" grpId="0" animBg="1"/>
      <p:bldP spid="206873" grpId="0" animBg="1"/>
      <p:bldP spid="206874" grpId="0" autoUpdateAnimBg="0"/>
      <p:bldP spid="2068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reeform 2"/>
          <p:cNvSpPr>
            <a:spLocks/>
          </p:cNvSpPr>
          <p:nvPr/>
        </p:nvSpPr>
        <p:spPr bwMode="auto">
          <a:xfrm>
            <a:off x="2108200" y="1622425"/>
            <a:ext cx="5683250" cy="3359150"/>
          </a:xfrm>
          <a:custGeom>
            <a:avLst/>
            <a:gdLst>
              <a:gd name="T0" fmla="*/ 3579 w 3580"/>
              <a:gd name="T1" fmla="*/ 2115 h 2116"/>
              <a:gd name="T2" fmla="*/ 0 w 3580"/>
              <a:gd name="T3" fmla="*/ 2115 h 2116"/>
              <a:gd name="T4" fmla="*/ 0 w 3580"/>
              <a:gd name="T5" fmla="*/ 0 h 2116"/>
              <a:gd name="T6" fmla="*/ 0 60000 65536"/>
              <a:gd name="T7" fmla="*/ 0 60000 65536"/>
              <a:gd name="T8" fmla="*/ 0 60000 65536"/>
              <a:gd name="T9" fmla="*/ 0 w 3580"/>
              <a:gd name="T10" fmla="*/ 0 h 2116"/>
              <a:gd name="T11" fmla="*/ 3580 w 3580"/>
              <a:gd name="T12" fmla="*/ 2116 h 2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0" h="2116">
                <a:moveTo>
                  <a:pt x="3579" y="2115"/>
                </a:moveTo>
                <a:lnTo>
                  <a:pt x="0" y="2115"/>
                </a:lnTo>
                <a:lnTo>
                  <a:pt x="0" y="0"/>
                </a:lnTo>
              </a:path>
            </a:pathLst>
          </a:custGeom>
          <a:noFill/>
          <a:ln w="25399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5675313" y="5022850"/>
            <a:ext cx="2419350" cy="4889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RATE OF OUTPUT 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(real GDP per time period) 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133850" y="4978400"/>
            <a:ext cx="468313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Q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 rot="-5400000">
            <a:off x="-223044" y="3023394"/>
            <a:ext cx="3132137" cy="5778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PRICE LEVEL </a:t>
            </a:r>
          </a:p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(average price per unit of output)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3336925" y="1295400"/>
            <a:ext cx="2568575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Arial" charset="0"/>
              </a:rPr>
              <a:t>b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) The Monetarist view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1822450" y="4978400"/>
            <a:ext cx="307975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07880" name="Line 8"/>
          <p:cNvSpPr>
            <a:spLocks noChangeShapeType="1"/>
          </p:cNvSpPr>
          <p:nvPr/>
        </p:nvSpPr>
        <p:spPr bwMode="auto">
          <a:xfrm flipV="1">
            <a:off x="4376738" y="1679575"/>
            <a:ext cx="0" cy="3302000"/>
          </a:xfrm>
          <a:prstGeom prst="line">
            <a:avLst/>
          </a:prstGeom>
          <a:noFill/>
          <a:ln w="38100">
            <a:solidFill>
              <a:srgbClr val="00C477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11325" y="3603625"/>
            <a:ext cx="2608263" cy="363537"/>
            <a:chOff x="1078" y="2759"/>
            <a:chExt cx="1643" cy="229"/>
          </a:xfrm>
        </p:grpSpPr>
        <p:sp>
          <p:nvSpPr>
            <p:cNvPr id="18454" name="Rectangle 10"/>
            <p:cNvSpPr>
              <a:spLocks noChangeArrowheads="1"/>
            </p:cNvSpPr>
            <p:nvPr/>
          </p:nvSpPr>
          <p:spPr bwMode="auto">
            <a:xfrm>
              <a:off x="1078" y="2759"/>
              <a:ext cx="263" cy="229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1800" i="1" baseline="-250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8455" name="Line 11"/>
            <p:cNvSpPr>
              <a:spLocks noChangeShapeType="1"/>
            </p:cNvSpPr>
            <p:nvPr/>
          </p:nvSpPr>
          <p:spPr bwMode="auto">
            <a:xfrm>
              <a:off x="1328" y="2867"/>
              <a:ext cx="13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884" name="Line 12"/>
          <p:cNvSpPr>
            <a:spLocks noChangeShapeType="1"/>
          </p:cNvSpPr>
          <p:nvPr/>
        </p:nvSpPr>
        <p:spPr bwMode="auto">
          <a:xfrm>
            <a:off x="3582988" y="3316287"/>
            <a:ext cx="2562225" cy="1473200"/>
          </a:xfrm>
          <a:prstGeom prst="line">
            <a:avLst/>
          </a:prstGeom>
          <a:noFill/>
          <a:ln w="38100">
            <a:solidFill>
              <a:srgbClr val="FF45B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3276600" y="2511425"/>
            <a:ext cx="2784475" cy="1639887"/>
          </a:xfrm>
          <a:prstGeom prst="line">
            <a:avLst/>
          </a:prstGeom>
          <a:noFill/>
          <a:ln w="38100">
            <a:solidFill>
              <a:srgbClr val="FF005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4370388" y="1692275"/>
            <a:ext cx="1958975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Aggregate supply</a:t>
            </a:r>
          </a:p>
        </p:txBody>
      </p:sp>
      <p:sp>
        <p:nvSpPr>
          <p:cNvPr id="207887" name="Rectangle 15"/>
          <p:cNvSpPr>
            <a:spLocks noChangeArrowheads="1"/>
          </p:cNvSpPr>
          <p:nvPr/>
        </p:nvSpPr>
        <p:spPr bwMode="auto">
          <a:xfrm>
            <a:off x="6038850" y="4052887"/>
            <a:ext cx="582613" cy="3635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AD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6122988" y="4606925"/>
            <a:ext cx="582612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AD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11325" y="2989262"/>
            <a:ext cx="2608263" cy="363538"/>
            <a:chOff x="1078" y="2372"/>
            <a:chExt cx="1643" cy="229"/>
          </a:xfrm>
        </p:grpSpPr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1328" y="2482"/>
              <a:ext cx="13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9"/>
            <p:cNvSpPr>
              <a:spLocks noChangeArrowheads="1"/>
            </p:cNvSpPr>
            <p:nvPr/>
          </p:nvSpPr>
          <p:spPr bwMode="auto">
            <a:xfrm>
              <a:off x="1078" y="2372"/>
              <a:ext cx="263" cy="229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1800" i="1" baseline="-250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</p:grpSp>
      <p:sp>
        <p:nvSpPr>
          <p:cNvPr id="207892" name="Line 20"/>
          <p:cNvSpPr>
            <a:spLocks noChangeShapeType="1"/>
          </p:cNvSpPr>
          <p:nvPr/>
        </p:nvSpPr>
        <p:spPr bwMode="auto">
          <a:xfrm>
            <a:off x="4679950" y="3852862"/>
            <a:ext cx="698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93" name="Line 21"/>
          <p:cNvSpPr>
            <a:spLocks noChangeShapeType="1"/>
          </p:cNvSpPr>
          <p:nvPr/>
        </p:nvSpPr>
        <p:spPr bwMode="auto">
          <a:xfrm flipV="1">
            <a:off x="2667000" y="3211512"/>
            <a:ext cx="0" cy="520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Quan điểm khác nhau về tổng cung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7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7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 build="p" autoUpdateAnimBg="0" advAuto="200"/>
      <p:bldP spid="207880" grpId="0" animBg="1"/>
      <p:bldP spid="207884" grpId="0" animBg="1"/>
      <p:bldP spid="207885" grpId="0" animBg="1"/>
      <p:bldP spid="207886" grpId="0" build="p" autoUpdateAnimBg="0" advAuto="0"/>
      <p:bldP spid="207887" grpId="0" build="p" autoUpdateAnimBg="0" advAuto="0"/>
      <p:bldP spid="207888" grpId="0" build="p" autoUpdateAnimBg="0" advAuto="0"/>
      <p:bldP spid="207892" grpId="0" animBg="1"/>
      <p:bldP spid="2078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reeform 2"/>
          <p:cNvSpPr>
            <a:spLocks/>
          </p:cNvSpPr>
          <p:nvPr/>
        </p:nvSpPr>
        <p:spPr bwMode="auto">
          <a:xfrm>
            <a:off x="2108200" y="1901825"/>
            <a:ext cx="5683250" cy="3359150"/>
          </a:xfrm>
          <a:custGeom>
            <a:avLst/>
            <a:gdLst>
              <a:gd name="T0" fmla="*/ 3579 w 3580"/>
              <a:gd name="T1" fmla="*/ 2115 h 2116"/>
              <a:gd name="T2" fmla="*/ 0 w 3580"/>
              <a:gd name="T3" fmla="*/ 2115 h 2116"/>
              <a:gd name="T4" fmla="*/ 0 w 3580"/>
              <a:gd name="T5" fmla="*/ 0 h 2116"/>
              <a:gd name="T6" fmla="*/ 0 60000 65536"/>
              <a:gd name="T7" fmla="*/ 0 60000 65536"/>
              <a:gd name="T8" fmla="*/ 0 60000 65536"/>
              <a:gd name="T9" fmla="*/ 0 w 3580"/>
              <a:gd name="T10" fmla="*/ 0 h 2116"/>
              <a:gd name="T11" fmla="*/ 3580 w 3580"/>
              <a:gd name="T12" fmla="*/ 2116 h 2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0" h="2116">
                <a:moveTo>
                  <a:pt x="3579" y="2115"/>
                </a:moveTo>
                <a:lnTo>
                  <a:pt x="0" y="2115"/>
                </a:lnTo>
                <a:lnTo>
                  <a:pt x="0" y="0"/>
                </a:lnTo>
              </a:path>
            </a:pathLst>
          </a:custGeom>
          <a:noFill/>
          <a:ln w="25399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675313" y="5302250"/>
            <a:ext cx="2419350" cy="4889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RATE OF OUTPUT 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(real GDP per time period) 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3605213" y="5257800"/>
            <a:ext cx="442912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Q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 rot="-5400000">
            <a:off x="-223044" y="3302794"/>
            <a:ext cx="3132137" cy="57785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PRICE LEVEL </a:t>
            </a:r>
          </a:p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Arial" charset="0"/>
              </a:rPr>
              <a:t>(average price per unit of output)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3552825" y="1574800"/>
            <a:ext cx="2136775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) An eclectic view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1822450" y="5257800"/>
            <a:ext cx="307975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flipV="1">
            <a:off x="3814763" y="3951287"/>
            <a:ext cx="0" cy="1287463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11325" y="3783012"/>
            <a:ext cx="2097088" cy="363538"/>
            <a:chOff x="1078" y="2696"/>
            <a:chExt cx="1321" cy="229"/>
          </a:xfrm>
        </p:grpSpPr>
        <p:sp>
          <p:nvSpPr>
            <p:cNvPr id="19486" name="Rectangle 10"/>
            <p:cNvSpPr>
              <a:spLocks noChangeArrowheads="1"/>
            </p:cNvSpPr>
            <p:nvPr/>
          </p:nvSpPr>
          <p:spPr bwMode="auto">
            <a:xfrm>
              <a:off x="1078" y="2696"/>
              <a:ext cx="263" cy="229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1800" i="1" baseline="-250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9487" name="Line 11"/>
            <p:cNvSpPr>
              <a:spLocks noChangeShapeType="1"/>
            </p:cNvSpPr>
            <p:nvPr/>
          </p:nvSpPr>
          <p:spPr bwMode="auto">
            <a:xfrm>
              <a:off x="1346" y="2806"/>
              <a:ext cx="105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711325" y="3332162"/>
            <a:ext cx="2857500" cy="363538"/>
            <a:chOff x="1078" y="2412"/>
            <a:chExt cx="1800" cy="229"/>
          </a:xfrm>
        </p:grpSpPr>
        <p:sp>
          <p:nvSpPr>
            <p:cNvPr id="19484" name="Rectangle 13"/>
            <p:cNvSpPr>
              <a:spLocks noChangeArrowheads="1"/>
            </p:cNvSpPr>
            <p:nvPr/>
          </p:nvSpPr>
          <p:spPr bwMode="auto">
            <a:xfrm>
              <a:off x="1078" y="2412"/>
              <a:ext cx="263" cy="229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i="1">
                  <a:solidFill>
                    <a:srgbClr val="000000"/>
                  </a:solidFill>
                  <a:latin typeface="Arial" charset="0"/>
                </a:rPr>
                <a:t>P</a:t>
              </a:r>
              <a:r>
                <a:rPr lang="en-US" sz="1800" i="1" baseline="-250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19485" name="Line 14"/>
            <p:cNvSpPr>
              <a:spLocks noChangeShapeType="1"/>
            </p:cNvSpPr>
            <p:nvPr/>
          </p:nvSpPr>
          <p:spPr bwMode="auto">
            <a:xfrm>
              <a:off x="1346" y="2532"/>
              <a:ext cx="15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911" name="Line 15"/>
          <p:cNvSpPr>
            <a:spLocks noChangeShapeType="1"/>
          </p:cNvSpPr>
          <p:nvPr/>
        </p:nvSpPr>
        <p:spPr bwMode="auto">
          <a:xfrm flipV="1">
            <a:off x="4575175" y="3516312"/>
            <a:ext cx="0" cy="1722438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611438" y="2138362"/>
            <a:ext cx="2338387" cy="1928813"/>
            <a:chOff x="1645" y="1660"/>
            <a:chExt cx="1473" cy="1215"/>
          </a:xfrm>
        </p:grpSpPr>
        <p:sp>
          <p:nvSpPr>
            <p:cNvPr id="19482" name="Freeform 17"/>
            <p:cNvSpPr>
              <a:spLocks/>
            </p:cNvSpPr>
            <p:nvPr/>
          </p:nvSpPr>
          <p:spPr bwMode="auto">
            <a:xfrm>
              <a:off x="1645" y="1882"/>
              <a:ext cx="1473" cy="993"/>
            </a:xfrm>
            <a:custGeom>
              <a:avLst/>
              <a:gdLst>
                <a:gd name="T0" fmla="*/ 17 w 1473"/>
                <a:gd name="T1" fmla="*/ 992 h 993"/>
                <a:gd name="T2" fmla="*/ 52 w 1473"/>
                <a:gd name="T3" fmla="*/ 992 h 993"/>
                <a:gd name="T4" fmla="*/ 86 w 1473"/>
                <a:gd name="T5" fmla="*/ 992 h 993"/>
                <a:gd name="T6" fmla="*/ 120 w 1473"/>
                <a:gd name="T7" fmla="*/ 992 h 993"/>
                <a:gd name="T8" fmla="*/ 154 w 1473"/>
                <a:gd name="T9" fmla="*/ 992 h 993"/>
                <a:gd name="T10" fmla="*/ 188 w 1473"/>
                <a:gd name="T11" fmla="*/ 992 h 993"/>
                <a:gd name="T12" fmla="*/ 223 w 1473"/>
                <a:gd name="T13" fmla="*/ 992 h 993"/>
                <a:gd name="T14" fmla="*/ 257 w 1473"/>
                <a:gd name="T15" fmla="*/ 992 h 993"/>
                <a:gd name="T16" fmla="*/ 291 w 1473"/>
                <a:gd name="T17" fmla="*/ 992 h 993"/>
                <a:gd name="T18" fmla="*/ 325 w 1473"/>
                <a:gd name="T19" fmla="*/ 992 h 993"/>
                <a:gd name="T20" fmla="*/ 360 w 1473"/>
                <a:gd name="T21" fmla="*/ 992 h 993"/>
                <a:gd name="T22" fmla="*/ 394 w 1473"/>
                <a:gd name="T23" fmla="*/ 975 h 993"/>
                <a:gd name="T24" fmla="*/ 428 w 1473"/>
                <a:gd name="T25" fmla="*/ 975 h 993"/>
                <a:gd name="T26" fmla="*/ 462 w 1473"/>
                <a:gd name="T27" fmla="*/ 975 h 993"/>
                <a:gd name="T28" fmla="*/ 496 w 1473"/>
                <a:gd name="T29" fmla="*/ 975 h 993"/>
                <a:gd name="T30" fmla="*/ 531 w 1473"/>
                <a:gd name="T31" fmla="*/ 975 h 993"/>
                <a:gd name="T32" fmla="*/ 565 w 1473"/>
                <a:gd name="T33" fmla="*/ 958 h 993"/>
                <a:gd name="T34" fmla="*/ 599 w 1473"/>
                <a:gd name="T35" fmla="*/ 958 h 993"/>
                <a:gd name="T36" fmla="*/ 633 w 1473"/>
                <a:gd name="T37" fmla="*/ 958 h 993"/>
                <a:gd name="T38" fmla="*/ 668 w 1473"/>
                <a:gd name="T39" fmla="*/ 941 h 993"/>
                <a:gd name="T40" fmla="*/ 702 w 1473"/>
                <a:gd name="T41" fmla="*/ 941 h 993"/>
                <a:gd name="T42" fmla="*/ 736 w 1473"/>
                <a:gd name="T43" fmla="*/ 924 h 993"/>
                <a:gd name="T44" fmla="*/ 770 w 1473"/>
                <a:gd name="T45" fmla="*/ 924 h 993"/>
                <a:gd name="T46" fmla="*/ 804 w 1473"/>
                <a:gd name="T47" fmla="*/ 907 h 993"/>
                <a:gd name="T48" fmla="*/ 839 w 1473"/>
                <a:gd name="T49" fmla="*/ 907 h 993"/>
                <a:gd name="T50" fmla="*/ 873 w 1473"/>
                <a:gd name="T51" fmla="*/ 890 h 993"/>
                <a:gd name="T52" fmla="*/ 890 w 1473"/>
                <a:gd name="T53" fmla="*/ 872 h 993"/>
                <a:gd name="T54" fmla="*/ 924 w 1473"/>
                <a:gd name="T55" fmla="*/ 872 h 993"/>
                <a:gd name="T56" fmla="*/ 941 w 1473"/>
                <a:gd name="T57" fmla="*/ 855 h 993"/>
                <a:gd name="T58" fmla="*/ 976 w 1473"/>
                <a:gd name="T59" fmla="*/ 855 h 993"/>
                <a:gd name="T60" fmla="*/ 1010 w 1473"/>
                <a:gd name="T61" fmla="*/ 838 h 993"/>
                <a:gd name="T62" fmla="*/ 1044 w 1473"/>
                <a:gd name="T63" fmla="*/ 821 h 993"/>
                <a:gd name="T64" fmla="*/ 1061 w 1473"/>
                <a:gd name="T65" fmla="*/ 804 h 993"/>
                <a:gd name="T66" fmla="*/ 1078 w 1473"/>
                <a:gd name="T67" fmla="*/ 787 h 993"/>
                <a:gd name="T68" fmla="*/ 1113 w 1473"/>
                <a:gd name="T69" fmla="*/ 770 h 993"/>
                <a:gd name="T70" fmla="*/ 1147 w 1473"/>
                <a:gd name="T71" fmla="*/ 753 h 993"/>
                <a:gd name="T72" fmla="*/ 1164 w 1473"/>
                <a:gd name="T73" fmla="*/ 736 h 993"/>
                <a:gd name="T74" fmla="*/ 1198 w 1473"/>
                <a:gd name="T75" fmla="*/ 701 h 993"/>
                <a:gd name="T76" fmla="*/ 1215 w 1473"/>
                <a:gd name="T77" fmla="*/ 684 h 993"/>
                <a:gd name="T78" fmla="*/ 1232 w 1473"/>
                <a:gd name="T79" fmla="*/ 667 h 993"/>
                <a:gd name="T80" fmla="*/ 1249 w 1473"/>
                <a:gd name="T81" fmla="*/ 650 h 993"/>
                <a:gd name="T82" fmla="*/ 1284 w 1473"/>
                <a:gd name="T83" fmla="*/ 633 h 993"/>
                <a:gd name="T84" fmla="*/ 1301 w 1473"/>
                <a:gd name="T85" fmla="*/ 599 h 993"/>
                <a:gd name="T86" fmla="*/ 1335 w 1473"/>
                <a:gd name="T87" fmla="*/ 565 h 993"/>
                <a:gd name="T88" fmla="*/ 1335 w 1473"/>
                <a:gd name="T89" fmla="*/ 530 h 993"/>
                <a:gd name="T90" fmla="*/ 1352 w 1473"/>
                <a:gd name="T91" fmla="*/ 513 h 993"/>
                <a:gd name="T92" fmla="*/ 1369 w 1473"/>
                <a:gd name="T93" fmla="*/ 479 h 993"/>
                <a:gd name="T94" fmla="*/ 1386 w 1473"/>
                <a:gd name="T95" fmla="*/ 445 h 993"/>
                <a:gd name="T96" fmla="*/ 1403 w 1473"/>
                <a:gd name="T97" fmla="*/ 411 h 993"/>
                <a:gd name="T98" fmla="*/ 1421 w 1473"/>
                <a:gd name="T99" fmla="*/ 377 h 993"/>
                <a:gd name="T100" fmla="*/ 1421 w 1473"/>
                <a:gd name="T101" fmla="*/ 342 h 993"/>
                <a:gd name="T102" fmla="*/ 1438 w 1473"/>
                <a:gd name="T103" fmla="*/ 308 h 993"/>
                <a:gd name="T104" fmla="*/ 1438 w 1473"/>
                <a:gd name="T105" fmla="*/ 274 h 993"/>
                <a:gd name="T106" fmla="*/ 1455 w 1473"/>
                <a:gd name="T107" fmla="*/ 240 h 993"/>
                <a:gd name="T108" fmla="*/ 1455 w 1473"/>
                <a:gd name="T109" fmla="*/ 206 h 993"/>
                <a:gd name="T110" fmla="*/ 1455 w 1473"/>
                <a:gd name="T111" fmla="*/ 171 h 993"/>
                <a:gd name="T112" fmla="*/ 1455 w 1473"/>
                <a:gd name="T113" fmla="*/ 137 h 993"/>
                <a:gd name="T114" fmla="*/ 1472 w 1473"/>
                <a:gd name="T115" fmla="*/ 103 h 993"/>
                <a:gd name="T116" fmla="*/ 1472 w 1473"/>
                <a:gd name="T117" fmla="*/ 69 h 993"/>
                <a:gd name="T118" fmla="*/ 1472 w 1473"/>
                <a:gd name="T119" fmla="*/ 18 h 99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73"/>
                <a:gd name="T181" fmla="*/ 0 h 993"/>
                <a:gd name="T182" fmla="*/ 1473 w 1473"/>
                <a:gd name="T183" fmla="*/ 993 h 99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73" h="993">
                  <a:moveTo>
                    <a:pt x="0" y="992"/>
                  </a:moveTo>
                  <a:lnTo>
                    <a:pt x="17" y="992"/>
                  </a:lnTo>
                  <a:lnTo>
                    <a:pt x="34" y="992"/>
                  </a:lnTo>
                  <a:lnTo>
                    <a:pt x="52" y="992"/>
                  </a:lnTo>
                  <a:lnTo>
                    <a:pt x="69" y="992"/>
                  </a:lnTo>
                  <a:lnTo>
                    <a:pt x="86" y="992"/>
                  </a:lnTo>
                  <a:lnTo>
                    <a:pt x="103" y="992"/>
                  </a:lnTo>
                  <a:lnTo>
                    <a:pt x="120" y="992"/>
                  </a:lnTo>
                  <a:lnTo>
                    <a:pt x="137" y="992"/>
                  </a:lnTo>
                  <a:lnTo>
                    <a:pt x="154" y="992"/>
                  </a:lnTo>
                  <a:lnTo>
                    <a:pt x="171" y="992"/>
                  </a:lnTo>
                  <a:lnTo>
                    <a:pt x="188" y="992"/>
                  </a:lnTo>
                  <a:lnTo>
                    <a:pt x="206" y="992"/>
                  </a:lnTo>
                  <a:lnTo>
                    <a:pt x="223" y="992"/>
                  </a:lnTo>
                  <a:lnTo>
                    <a:pt x="240" y="992"/>
                  </a:lnTo>
                  <a:lnTo>
                    <a:pt x="257" y="992"/>
                  </a:lnTo>
                  <a:lnTo>
                    <a:pt x="274" y="992"/>
                  </a:lnTo>
                  <a:lnTo>
                    <a:pt x="291" y="992"/>
                  </a:lnTo>
                  <a:lnTo>
                    <a:pt x="308" y="992"/>
                  </a:lnTo>
                  <a:lnTo>
                    <a:pt x="325" y="992"/>
                  </a:lnTo>
                  <a:lnTo>
                    <a:pt x="342" y="992"/>
                  </a:lnTo>
                  <a:lnTo>
                    <a:pt x="360" y="992"/>
                  </a:lnTo>
                  <a:lnTo>
                    <a:pt x="377" y="975"/>
                  </a:lnTo>
                  <a:lnTo>
                    <a:pt x="394" y="975"/>
                  </a:lnTo>
                  <a:lnTo>
                    <a:pt x="411" y="975"/>
                  </a:lnTo>
                  <a:lnTo>
                    <a:pt x="428" y="975"/>
                  </a:lnTo>
                  <a:lnTo>
                    <a:pt x="445" y="975"/>
                  </a:lnTo>
                  <a:lnTo>
                    <a:pt x="462" y="975"/>
                  </a:lnTo>
                  <a:lnTo>
                    <a:pt x="479" y="975"/>
                  </a:lnTo>
                  <a:lnTo>
                    <a:pt x="496" y="975"/>
                  </a:lnTo>
                  <a:lnTo>
                    <a:pt x="514" y="975"/>
                  </a:lnTo>
                  <a:lnTo>
                    <a:pt x="531" y="975"/>
                  </a:lnTo>
                  <a:lnTo>
                    <a:pt x="548" y="958"/>
                  </a:lnTo>
                  <a:lnTo>
                    <a:pt x="565" y="958"/>
                  </a:lnTo>
                  <a:lnTo>
                    <a:pt x="582" y="958"/>
                  </a:lnTo>
                  <a:lnTo>
                    <a:pt x="599" y="958"/>
                  </a:lnTo>
                  <a:lnTo>
                    <a:pt x="616" y="958"/>
                  </a:lnTo>
                  <a:lnTo>
                    <a:pt x="633" y="958"/>
                  </a:lnTo>
                  <a:lnTo>
                    <a:pt x="650" y="941"/>
                  </a:lnTo>
                  <a:lnTo>
                    <a:pt x="668" y="941"/>
                  </a:lnTo>
                  <a:lnTo>
                    <a:pt x="685" y="941"/>
                  </a:lnTo>
                  <a:lnTo>
                    <a:pt x="702" y="941"/>
                  </a:lnTo>
                  <a:lnTo>
                    <a:pt x="719" y="941"/>
                  </a:lnTo>
                  <a:lnTo>
                    <a:pt x="736" y="924"/>
                  </a:lnTo>
                  <a:lnTo>
                    <a:pt x="753" y="924"/>
                  </a:lnTo>
                  <a:lnTo>
                    <a:pt x="770" y="924"/>
                  </a:lnTo>
                  <a:lnTo>
                    <a:pt x="787" y="924"/>
                  </a:lnTo>
                  <a:lnTo>
                    <a:pt x="804" y="907"/>
                  </a:lnTo>
                  <a:lnTo>
                    <a:pt x="822" y="907"/>
                  </a:lnTo>
                  <a:lnTo>
                    <a:pt x="839" y="907"/>
                  </a:lnTo>
                  <a:lnTo>
                    <a:pt x="856" y="890"/>
                  </a:lnTo>
                  <a:lnTo>
                    <a:pt x="873" y="890"/>
                  </a:lnTo>
                  <a:lnTo>
                    <a:pt x="890" y="890"/>
                  </a:lnTo>
                  <a:lnTo>
                    <a:pt x="890" y="872"/>
                  </a:lnTo>
                  <a:lnTo>
                    <a:pt x="907" y="872"/>
                  </a:lnTo>
                  <a:lnTo>
                    <a:pt x="924" y="872"/>
                  </a:lnTo>
                  <a:lnTo>
                    <a:pt x="941" y="872"/>
                  </a:lnTo>
                  <a:lnTo>
                    <a:pt x="941" y="855"/>
                  </a:lnTo>
                  <a:lnTo>
                    <a:pt x="958" y="855"/>
                  </a:lnTo>
                  <a:lnTo>
                    <a:pt x="976" y="855"/>
                  </a:lnTo>
                  <a:lnTo>
                    <a:pt x="993" y="838"/>
                  </a:lnTo>
                  <a:lnTo>
                    <a:pt x="1010" y="838"/>
                  </a:lnTo>
                  <a:lnTo>
                    <a:pt x="1027" y="821"/>
                  </a:lnTo>
                  <a:lnTo>
                    <a:pt x="1044" y="821"/>
                  </a:lnTo>
                  <a:lnTo>
                    <a:pt x="1044" y="804"/>
                  </a:lnTo>
                  <a:lnTo>
                    <a:pt x="1061" y="804"/>
                  </a:lnTo>
                  <a:lnTo>
                    <a:pt x="1078" y="804"/>
                  </a:lnTo>
                  <a:lnTo>
                    <a:pt x="1078" y="787"/>
                  </a:lnTo>
                  <a:lnTo>
                    <a:pt x="1095" y="787"/>
                  </a:lnTo>
                  <a:lnTo>
                    <a:pt x="1113" y="770"/>
                  </a:lnTo>
                  <a:lnTo>
                    <a:pt x="1130" y="753"/>
                  </a:lnTo>
                  <a:lnTo>
                    <a:pt x="1147" y="753"/>
                  </a:lnTo>
                  <a:lnTo>
                    <a:pt x="1147" y="736"/>
                  </a:lnTo>
                  <a:lnTo>
                    <a:pt x="1164" y="736"/>
                  </a:lnTo>
                  <a:lnTo>
                    <a:pt x="1181" y="719"/>
                  </a:lnTo>
                  <a:lnTo>
                    <a:pt x="1198" y="701"/>
                  </a:lnTo>
                  <a:lnTo>
                    <a:pt x="1215" y="701"/>
                  </a:lnTo>
                  <a:lnTo>
                    <a:pt x="1215" y="684"/>
                  </a:lnTo>
                  <a:lnTo>
                    <a:pt x="1232" y="684"/>
                  </a:lnTo>
                  <a:lnTo>
                    <a:pt x="1232" y="667"/>
                  </a:lnTo>
                  <a:lnTo>
                    <a:pt x="1249" y="667"/>
                  </a:lnTo>
                  <a:lnTo>
                    <a:pt x="1249" y="650"/>
                  </a:lnTo>
                  <a:lnTo>
                    <a:pt x="1267" y="633"/>
                  </a:lnTo>
                  <a:lnTo>
                    <a:pt x="1284" y="633"/>
                  </a:lnTo>
                  <a:lnTo>
                    <a:pt x="1284" y="616"/>
                  </a:lnTo>
                  <a:lnTo>
                    <a:pt x="1301" y="599"/>
                  </a:lnTo>
                  <a:lnTo>
                    <a:pt x="1318" y="582"/>
                  </a:lnTo>
                  <a:lnTo>
                    <a:pt x="1335" y="565"/>
                  </a:lnTo>
                  <a:lnTo>
                    <a:pt x="1335" y="548"/>
                  </a:lnTo>
                  <a:lnTo>
                    <a:pt x="1335" y="530"/>
                  </a:lnTo>
                  <a:lnTo>
                    <a:pt x="1352" y="530"/>
                  </a:lnTo>
                  <a:lnTo>
                    <a:pt x="1352" y="513"/>
                  </a:lnTo>
                  <a:lnTo>
                    <a:pt x="1369" y="496"/>
                  </a:lnTo>
                  <a:lnTo>
                    <a:pt x="1369" y="479"/>
                  </a:lnTo>
                  <a:lnTo>
                    <a:pt x="1386" y="462"/>
                  </a:lnTo>
                  <a:lnTo>
                    <a:pt x="1386" y="445"/>
                  </a:lnTo>
                  <a:lnTo>
                    <a:pt x="1403" y="428"/>
                  </a:lnTo>
                  <a:lnTo>
                    <a:pt x="1403" y="411"/>
                  </a:lnTo>
                  <a:lnTo>
                    <a:pt x="1421" y="394"/>
                  </a:lnTo>
                  <a:lnTo>
                    <a:pt x="1421" y="377"/>
                  </a:lnTo>
                  <a:lnTo>
                    <a:pt x="1421" y="359"/>
                  </a:lnTo>
                  <a:lnTo>
                    <a:pt x="1421" y="342"/>
                  </a:lnTo>
                  <a:lnTo>
                    <a:pt x="1438" y="325"/>
                  </a:lnTo>
                  <a:lnTo>
                    <a:pt x="1438" y="308"/>
                  </a:lnTo>
                  <a:lnTo>
                    <a:pt x="1438" y="291"/>
                  </a:lnTo>
                  <a:lnTo>
                    <a:pt x="1438" y="274"/>
                  </a:lnTo>
                  <a:lnTo>
                    <a:pt x="1438" y="257"/>
                  </a:lnTo>
                  <a:lnTo>
                    <a:pt x="1455" y="240"/>
                  </a:lnTo>
                  <a:lnTo>
                    <a:pt x="1455" y="223"/>
                  </a:lnTo>
                  <a:lnTo>
                    <a:pt x="1455" y="206"/>
                  </a:lnTo>
                  <a:lnTo>
                    <a:pt x="1455" y="189"/>
                  </a:lnTo>
                  <a:lnTo>
                    <a:pt x="1455" y="171"/>
                  </a:lnTo>
                  <a:lnTo>
                    <a:pt x="1455" y="154"/>
                  </a:lnTo>
                  <a:lnTo>
                    <a:pt x="1455" y="137"/>
                  </a:lnTo>
                  <a:lnTo>
                    <a:pt x="1455" y="120"/>
                  </a:lnTo>
                  <a:lnTo>
                    <a:pt x="1472" y="103"/>
                  </a:lnTo>
                  <a:lnTo>
                    <a:pt x="1472" y="86"/>
                  </a:lnTo>
                  <a:lnTo>
                    <a:pt x="1472" y="69"/>
                  </a:lnTo>
                  <a:lnTo>
                    <a:pt x="1472" y="35"/>
                  </a:lnTo>
                  <a:lnTo>
                    <a:pt x="1472" y="18"/>
                  </a:lnTo>
                  <a:lnTo>
                    <a:pt x="1472" y="0"/>
                  </a:lnTo>
                </a:path>
              </a:pathLst>
            </a:custGeom>
            <a:noFill/>
            <a:ln w="38100" cap="rnd" cmpd="sng">
              <a:solidFill>
                <a:srgbClr val="00C47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Freeform 18"/>
            <p:cNvSpPr>
              <a:spLocks/>
            </p:cNvSpPr>
            <p:nvPr/>
          </p:nvSpPr>
          <p:spPr bwMode="auto">
            <a:xfrm>
              <a:off x="3117" y="1660"/>
              <a:ext cx="1" cy="223"/>
            </a:xfrm>
            <a:custGeom>
              <a:avLst/>
              <a:gdLst>
                <a:gd name="T0" fmla="*/ 0 w 1"/>
                <a:gd name="T1" fmla="*/ 222 h 223"/>
                <a:gd name="T2" fmla="*/ 0 w 1"/>
                <a:gd name="T3" fmla="*/ 205 h 223"/>
                <a:gd name="T4" fmla="*/ 0 w 1"/>
                <a:gd name="T5" fmla="*/ 171 h 223"/>
                <a:gd name="T6" fmla="*/ 0 w 1"/>
                <a:gd name="T7" fmla="*/ 137 h 223"/>
                <a:gd name="T8" fmla="*/ 0 w 1"/>
                <a:gd name="T9" fmla="*/ 120 h 223"/>
                <a:gd name="T10" fmla="*/ 0 w 1"/>
                <a:gd name="T11" fmla="*/ 86 h 223"/>
                <a:gd name="T12" fmla="*/ 0 w 1"/>
                <a:gd name="T13" fmla="*/ 69 h 223"/>
                <a:gd name="T14" fmla="*/ 0 w 1"/>
                <a:gd name="T15" fmla="*/ 51 h 223"/>
                <a:gd name="T16" fmla="*/ 0 w 1"/>
                <a:gd name="T17" fmla="*/ 17 h 223"/>
                <a:gd name="T18" fmla="*/ 0 w 1"/>
                <a:gd name="T19" fmla="*/ 0 h 2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"/>
                <a:gd name="T31" fmla="*/ 0 h 223"/>
                <a:gd name="T32" fmla="*/ 1 w 1"/>
                <a:gd name="T33" fmla="*/ 223 h 2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" h="223">
                  <a:moveTo>
                    <a:pt x="0" y="222"/>
                  </a:moveTo>
                  <a:lnTo>
                    <a:pt x="0" y="205"/>
                  </a:lnTo>
                  <a:lnTo>
                    <a:pt x="0" y="171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0" y="86"/>
                  </a:lnTo>
                  <a:lnTo>
                    <a:pt x="0" y="69"/>
                  </a:lnTo>
                  <a:lnTo>
                    <a:pt x="0" y="51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C47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915" name="Line 19"/>
          <p:cNvSpPr>
            <a:spLocks noChangeShapeType="1"/>
          </p:cNvSpPr>
          <p:nvPr/>
        </p:nvSpPr>
        <p:spPr bwMode="auto">
          <a:xfrm>
            <a:off x="2597150" y="3182937"/>
            <a:ext cx="2609850" cy="1630363"/>
          </a:xfrm>
          <a:prstGeom prst="line">
            <a:avLst/>
          </a:prstGeom>
          <a:noFill/>
          <a:ln w="38100">
            <a:solidFill>
              <a:srgbClr val="FF005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>
            <a:off x="3176588" y="2640012"/>
            <a:ext cx="2608262" cy="1630363"/>
          </a:xfrm>
          <a:prstGeom prst="line">
            <a:avLst/>
          </a:prstGeom>
          <a:noFill/>
          <a:ln w="38100">
            <a:solidFill>
              <a:srgbClr val="FF005A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17" name="Rectangle 21"/>
          <p:cNvSpPr>
            <a:spLocks noChangeArrowheads="1"/>
          </p:cNvSpPr>
          <p:nvPr/>
        </p:nvSpPr>
        <p:spPr bwMode="auto">
          <a:xfrm>
            <a:off x="5754688" y="4167187"/>
            <a:ext cx="582612" cy="3635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AD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208918" name="Rectangle 22"/>
          <p:cNvSpPr>
            <a:spLocks noChangeArrowheads="1"/>
          </p:cNvSpPr>
          <p:nvPr/>
        </p:nvSpPr>
        <p:spPr bwMode="auto">
          <a:xfrm>
            <a:off x="5183188" y="4710112"/>
            <a:ext cx="582612" cy="3635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>
                <a:solidFill>
                  <a:srgbClr val="000000"/>
                </a:solidFill>
                <a:latin typeface="Arial" charset="0"/>
              </a:rPr>
              <a:t>AD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938713" y="1968500"/>
            <a:ext cx="1235075" cy="608012"/>
            <a:chOff x="3111" y="1553"/>
            <a:chExt cx="778" cy="383"/>
          </a:xfrm>
        </p:grpSpPr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3111" y="1553"/>
              <a:ext cx="778" cy="229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Aggregate</a:t>
              </a:r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3111" y="1707"/>
              <a:ext cx="530" cy="229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supply</a:t>
              </a:r>
            </a:p>
          </p:txBody>
        </p:sp>
      </p:grpSp>
      <p:sp>
        <p:nvSpPr>
          <p:cNvPr id="208922" name="Rectangle 26"/>
          <p:cNvSpPr>
            <a:spLocks noChangeArrowheads="1"/>
          </p:cNvSpPr>
          <p:nvPr/>
        </p:nvSpPr>
        <p:spPr bwMode="auto">
          <a:xfrm>
            <a:off x="4362450" y="5257800"/>
            <a:ext cx="442913" cy="3635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i="1">
                <a:solidFill>
                  <a:srgbClr val="000000"/>
                </a:solidFill>
                <a:latin typeface="Arial" charset="0"/>
              </a:rPr>
              <a:t>Q</a:t>
            </a:r>
            <a:r>
              <a:rPr lang="en-US" sz="1800" i="1" baseline="-250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208923" name="Line 27"/>
          <p:cNvSpPr>
            <a:spLocks noChangeShapeType="1"/>
          </p:cNvSpPr>
          <p:nvPr/>
        </p:nvSpPr>
        <p:spPr bwMode="auto">
          <a:xfrm>
            <a:off x="3079750" y="3351212"/>
            <a:ext cx="10223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Line 28"/>
          <p:cNvSpPr>
            <a:spLocks noChangeShapeType="1"/>
          </p:cNvSpPr>
          <p:nvPr/>
        </p:nvSpPr>
        <p:spPr bwMode="auto">
          <a:xfrm flipV="1">
            <a:off x="2362200" y="3548062"/>
            <a:ext cx="0" cy="3683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Line 29"/>
          <p:cNvSpPr>
            <a:spLocks noChangeShapeType="1"/>
          </p:cNvSpPr>
          <p:nvPr/>
        </p:nvSpPr>
        <p:spPr bwMode="auto">
          <a:xfrm>
            <a:off x="3879850" y="5027612"/>
            <a:ext cx="6223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Quan điểm khác nhau về tổng cung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utoUpdateAnimBg="0"/>
      <p:bldP spid="208902" grpId="0" build="p" autoUpdateAnimBg="0" advAuto="200"/>
      <p:bldP spid="208904" grpId="0" animBg="1"/>
      <p:bldP spid="208911" grpId="0" animBg="1"/>
      <p:bldP spid="208915" grpId="0" animBg="1"/>
      <p:bldP spid="208916" grpId="0" animBg="1"/>
      <p:bldP spid="208917" grpId="0" build="p" autoUpdateAnimBg="0" advAuto="0"/>
      <p:bldP spid="208918" grpId="0" build="p" autoUpdateAnimBg="0" advAuto="0"/>
      <p:bldP spid="208922" grpId="0" autoUpdateAnimBg="0"/>
      <p:bldP spid="208923" grpId="0" animBg="1"/>
      <p:bldP spid="208924" grpId="0" animBg="1"/>
      <p:bldP spid="2089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Chính sách thu nhập</a:t>
            </a:r>
            <a:endParaRPr lang="th-TH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Định nghĩa: chính sách thu nhập liên quan đến sự kiểm soát trực tiếp của chính phủ vào giá cả và lương.</a:t>
            </a:r>
          </a:p>
          <a:p>
            <a:pPr eaLnBrk="1" hangingPunct="1"/>
            <a:r>
              <a:rPr lang="en-US" smtClean="0"/>
              <a:t>Được sử dụng khi các chính sách khác không dùng được </a:t>
            </a:r>
          </a:p>
          <a:p>
            <a:pPr eaLnBrk="1" hangingPunct="1"/>
            <a:r>
              <a:rPr lang="en-US" smtClean="0"/>
              <a:t>Quyết định chính sách: Chính khách</a:t>
            </a:r>
          </a:p>
          <a:p>
            <a:pPr eaLnBrk="1" hangingPunct="1"/>
            <a:r>
              <a:rPr lang="en-US" smtClean="0"/>
              <a:t>Các vấn đề: Tác động vào thị trường, hậu quả phân bổ thu nhập</a:t>
            </a:r>
            <a:endParaRPr lang="th-TH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6755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1-</a:t>
            </a:r>
            <a:fld id="{CB6B34B2-EC51-490C-9399-C6FA78549F8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 chương</a:t>
            </a:r>
            <a:endParaRPr lang="th-TH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khái niệm</a:t>
            </a:r>
          </a:p>
          <a:p>
            <a:pPr eaLnBrk="1" hangingPunct="1"/>
            <a:r>
              <a:rPr lang="en-US" smtClean="0"/>
              <a:t>Chính sách tài khoá (Fiscal Policy)</a:t>
            </a:r>
          </a:p>
          <a:p>
            <a:pPr eaLnBrk="1" hangingPunct="1"/>
            <a:r>
              <a:rPr lang="en-US" smtClean="0"/>
              <a:t>Chính sách tiền tệ (Monetary Policy)</a:t>
            </a:r>
          </a:p>
          <a:p>
            <a:pPr eaLnBrk="1" hangingPunct="1"/>
            <a:r>
              <a:rPr lang="en-US" smtClean="0"/>
              <a:t>Chính sách thu nhập (Income Policy)</a:t>
            </a:r>
          </a:p>
          <a:p>
            <a:pPr eaLnBrk="1" hangingPunct="1"/>
            <a:r>
              <a:rPr lang="en-US" smtClean="0"/>
              <a:t>Ngân hàng trung ương và chính sách tiền tệ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838200"/>
          </a:xfrm>
        </p:spPr>
        <p:txBody>
          <a:bodyPr/>
          <a:lstStyle/>
          <a:p>
            <a:pPr eaLnBrk="1" hangingPunct="1"/>
            <a:r>
              <a:rPr lang="en-US" sz="3600" b="0" smtClean="0"/>
              <a:t>Các tiêu chuẩn để đánh giá kết quả kinh tế</a:t>
            </a:r>
            <a:endParaRPr lang="th-TH" sz="3600" b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Tính hiệu quả (efficiency):</a:t>
            </a:r>
            <a:r>
              <a:rPr lang="en-US" smtClean="0"/>
              <a:t> nền kinh tế hiệu quả khi sản xuất ra những gì con người muốn với chi phí thấp nhất.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Công bằng (equity): </a:t>
            </a:r>
            <a:r>
              <a:rPr lang="en-US" smtClean="0"/>
              <a:t>phân phối thu nhập công bằng 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Tăng trưởng (growth): </a:t>
            </a:r>
            <a:r>
              <a:rPr lang="en-US" smtClean="0"/>
              <a:t>sự gia tăng tổng sản lượng của nền kinh tế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Ổn định (stability): </a:t>
            </a:r>
            <a:r>
              <a:rPr lang="en-US" smtClean="0"/>
              <a:t>Điều kiện mà sản lượng tăng trưởng ổn định, lạm phát thấp, toàn dụng lao động và tài nguyên.</a:t>
            </a:r>
            <a:endParaRPr lang="th-TH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Mục tiêu chính sách vĩ mô</a:t>
            </a:r>
            <a:endParaRPr lang="th-TH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cs typeface="Courier New" pitchFamily="49" charset="0"/>
              </a:rPr>
              <a:t>Phát triển kinh tế: </a:t>
            </a:r>
            <a:r>
              <a:rPr lang="en-US" smtClean="0">
                <a:cs typeface="Courier New" pitchFamily="49" charset="0"/>
              </a:rPr>
              <a:t>tạo ra thu nhập và tăng mức sống</a:t>
            </a:r>
          </a:p>
          <a:p>
            <a:pPr eaLnBrk="1" hangingPunct="1"/>
            <a:r>
              <a:rPr lang="en-US" b="1" smtClean="0">
                <a:cs typeface="Courier New" pitchFamily="49" charset="0"/>
              </a:rPr>
              <a:t>Ổn định kinh tế vĩ mô: </a:t>
            </a:r>
            <a:r>
              <a:rPr lang="en-US" smtClean="0">
                <a:cs typeface="Courier New" pitchFamily="49" charset="0"/>
              </a:rPr>
              <a:t>thất nghiệp thấp</a:t>
            </a:r>
            <a:r>
              <a:rPr lang="en-US" b="1" smtClean="0">
                <a:cs typeface="Courier New" pitchFamily="49" charset="0"/>
              </a:rPr>
              <a:t> </a:t>
            </a:r>
            <a:endParaRPr lang="en-US" smtClean="0">
              <a:cs typeface="Courier New" pitchFamily="49" charset="0"/>
            </a:endParaRPr>
          </a:p>
          <a:p>
            <a:pPr eaLnBrk="1" hangingPunct="1"/>
            <a:r>
              <a:rPr lang="en-US" b="1" smtClean="0">
                <a:cs typeface="Courier New" pitchFamily="49" charset="0"/>
              </a:rPr>
              <a:t>Lạm phát chấp nhận</a:t>
            </a:r>
            <a:r>
              <a:rPr lang="en-US" smtClean="0">
                <a:cs typeface="Courier New" pitchFamily="49" charset="0"/>
              </a:rPr>
              <a:t>: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Tỷ giá phù hợp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Tránh bong bóng tài sản?</a:t>
            </a:r>
          </a:p>
          <a:p>
            <a:pPr eaLnBrk="1" hangingPunct="1"/>
            <a:r>
              <a:rPr lang="en-US" smtClean="0">
                <a:cs typeface="Courier New" pitchFamily="49" charset="0"/>
              </a:rPr>
              <a:t>Phân phối thu nhập phù hợp</a:t>
            </a:r>
            <a:endParaRPr lang="th-TH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Hậu quả</a:t>
            </a:r>
            <a:endParaRPr lang="th-TH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SzTx/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Lạm phát</a:t>
            </a:r>
          </a:p>
          <a:p>
            <a:pPr lvl="1" algn="just" eaLnBrk="1" hangingPunct="1">
              <a:buSzTx/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Sản xuất và phân phối kém hiệu quả</a:t>
            </a:r>
          </a:p>
          <a:p>
            <a:pPr lvl="1" algn="just" eaLnBrk="1" hangingPunct="1">
              <a:buSzTx/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Tạo sự bất định về chi phí và hoạch định</a:t>
            </a:r>
          </a:p>
          <a:p>
            <a:pPr lvl="1" algn="just" eaLnBrk="1" hangingPunct="1">
              <a:buSzTx/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Khó đạt được những thoả thuận lâu dài</a:t>
            </a:r>
          </a:p>
          <a:p>
            <a:pPr lvl="1" algn="just" eaLnBrk="1" hangingPunct="1">
              <a:buSzTx/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Tiền mất đi chức năng: </a:t>
            </a:r>
          </a:p>
          <a:p>
            <a:pPr lvl="1" algn="just" eaLnBrk="1" hangingPunct="1">
              <a:buSzTx/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Xuất khẩu khó khăn, nhập khẩu dễ dàng</a:t>
            </a:r>
          </a:p>
          <a:p>
            <a:pPr algn="just" eaLnBrk="1" hangingPunct="1">
              <a:buSzTx/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</a:rPr>
              <a:t>Thất nghiệp</a:t>
            </a:r>
          </a:p>
          <a:p>
            <a:pPr lvl="1" algn="just" eaLnBrk="1" hangingPunct="1">
              <a:buSzTx/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</a:rPr>
              <a:t>Thiếu nguồn lực, sản xuất đình trệ</a:t>
            </a:r>
          </a:p>
          <a:p>
            <a:pPr lvl="1" algn="just" eaLnBrk="1" hangingPunct="1">
              <a:buSzTx/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</a:rPr>
              <a:t>Thu nhập giảm</a:t>
            </a:r>
            <a:endParaRPr lang="th-TH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smtClean="0"/>
              <a:t>Công cụ chính sách kinh tế vĩ mô</a:t>
            </a:r>
            <a:endParaRPr lang="th-TH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Chính sách tiền tệ (monetary policy)</a:t>
            </a:r>
          </a:p>
          <a:p>
            <a:pPr eaLnBrk="1" hangingPunct="1"/>
            <a:r>
              <a:rPr lang="en-US" smtClean="0"/>
              <a:t>Chính sách tài khoá (fiscal policy)</a:t>
            </a:r>
          </a:p>
          <a:p>
            <a:pPr eaLnBrk="1" hangingPunct="1"/>
            <a:r>
              <a:rPr lang="en-US" smtClean="0"/>
              <a:t>Chính sách thu nhập (income policy)</a:t>
            </a:r>
          </a:p>
          <a:p>
            <a:pPr eaLnBrk="1" hangingPunct="1"/>
            <a:r>
              <a:rPr lang="en-US" smtClean="0"/>
              <a:t>Chính sách thương mại và tỷ giá hối đoái </a:t>
            </a:r>
            <a:endParaRPr lang="th-TH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Chính sách tài khoá</a:t>
            </a:r>
            <a:endParaRPr lang="th-TH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smtClean="0"/>
              <a:t>Mục tiêu</a:t>
            </a:r>
            <a:r>
              <a:rPr lang="en-US" sz="180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Kích thích nền kinh tế phát triển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Kềm chế lạm phát</a:t>
            </a: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1800" b="1" smtClean="0"/>
              <a:t>Chỉ tiêu</a:t>
            </a:r>
            <a:r>
              <a:rPr lang="en-US" sz="1800" smtClean="0"/>
              <a:t>: Tiêu dùng, đầu tư</a:t>
            </a: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1800" b="1" smtClean="0"/>
              <a:t>Công cụ</a:t>
            </a:r>
            <a:r>
              <a:rPr lang="en-US" sz="1800" smtClean="0"/>
              <a:t> chính sách: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Thuế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Chi tiêu chính phủ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Hình thức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Chính sách tài khoá mở rộng:  		G &gt; 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Chính sách tài khoá siết chặt:  		G &lt; 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Quyết định chính sách: chính trị gia</a:t>
            </a: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1800" b="1" smtClean="0"/>
              <a:t>Các vấn đề có liên quan</a:t>
            </a:r>
            <a:r>
              <a:rPr lang="en-US" sz="18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Gây lạm phát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Thoái giảm đầu tư (Crowding out)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smtClean="0"/>
              <a:t>Độ trễ của chính sách: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Trễ do nhận dạng: sau 3 – 6 tháng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Trễ do quyết định: phụ thuộc vào bản chất của hệ thống chính trị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Trễ do thực thi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Tác động trễ: thường 3 – 6 tháng</a:t>
            </a:r>
            <a:endParaRPr lang="th-TH" sz="1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Định hường cho chính sách tài khóa</a:t>
            </a:r>
            <a:endParaRPr lang="en-US" smtClean="0"/>
          </a:p>
        </p:txBody>
      </p:sp>
      <p:graphicFrame>
        <p:nvGraphicFramePr>
          <p:cNvPr id="211971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304800" y="1457325"/>
          <a:ext cx="8605838" cy="4186238"/>
        </p:xfrm>
        <a:graphic>
          <a:graphicData uri="http://schemas.openxmlformats.org/presentationml/2006/ole">
            <p:oleObj spid="_x0000_s1026" name="Document" r:id="rId3" imgW="7922542" imgH="385378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Chính sách tiền tệ</a:t>
            </a:r>
            <a:endParaRPr lang="th-TH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Chính sách tiền tệ liên quan đến thay đổi trong tốc độ tăng cung tiền (M1 và M2) và lãi suất ngắn hạn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Mục tiêu:	Ổn định giá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Chỉ tiêu trung hạn: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Cung tiền (money supply Targeting)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Lạm phát (InflationTargeting)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smtClean="0"/>
              <a:t>Công cụ chính sách</a:t>
            </a:r>
            <a:r>
              <a:rPr lang="en-US" sz="18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Trực tiếp: quy định lãi suất, quota, kiểm soát tín dụng.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Gián tiếp: Chính sách thị trường mở, lãi suất chiết khấu, tỷ lệ dự trữ bắt buộc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smtClean="0"/>
              <a:t>Quyết định chính sách</a:t>
            </a:r>
            <a:r>
              <a:rPr lang="en-US" sz="1800" smtClean="0"/>
              <a:t>: Ngân hàng trung ương</a:t>
            </a: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1800" b="1" smtClean="0"/>
              <a:t>Độ trễ của chính sách</a:t>
            </a:r>
            <a:r>
              <a:rPr lang="en-US" sz="18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Trễ nhận dạng: 3 – 6 tháng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Trễ quyết định: rất ngắn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Trễ thực thi: rất ngắn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Tác động: thường 12 – 18 tháng</a:t>
            </a: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1800" b="1" smtClean="0"/>
              <a:t>Các vấn đề</a:t>
            </a:r>
            <a:r>
              <a:rPr lang="en-US" sz="18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Tác động của các khu vực nhạy cảm với lãi suất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Tính độc lập của ngân hàng</a:t>
            </a:r>
            <a:endParaRPr lang="th-TH" sz="180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882</Words>
  <Application>Microsoft Office PowerPoint</Application>
  <PresentationFormat>On-screen Show (4:3)</PresentationFormat>
  <Paragraphs>151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15_Blends</vt:lpstr>
      <vt:lpstr>Microsoft Office Word 97 - 2003 Document</vt:lpstr>
      <vt:lpstr>Trường Đại Học Bách Khoa Tp.HCM Hệ Đào Tạo Từ Xa Khoa Khoa Học và Kỹ Thuật Máy Tính</vt:lpstr>
      <vt:lpstr>Nội dung chương</vt:lpstr>
      <vt:lpstr>Các tiêu chuẩn để đánh giá kết quả kinh tế</vt:lpstr>
      <vt:lpstr>Mục tiêu chính sách vĩ mô</vt:lpstr>
      <vt:lpstr>Hậu quả</vt:lpstr>
      <vt:lpstr>Công cụ chính sách kinh tế vĩ mô</vt:lpstr>
      <vt:lpstr>Chính sách tài khoá</vt:lpstr>
      <vt:lpstr>Định hường cho chính sách tài khóa</vt:lpstr>
      <vt:lpstr>Chính sách tiền tệ</vt:lpstr>
      <vt:lpstr>Chính sách tiền tệ</vt:lpstr>
      <vt:lpstr>NHTW và chính sách tiền tệ</vt:lpstr>
      <vt:lpstr>NHTW và chính sách tiền tệ</vt:lpstr>
      <vt:lpstr>Quan điểm khác nhau về tổng cung</vt:lpstr>
      <vt:lpstr>Quan điểm khác nhau về tổng cung</vt:lpstr>
      <vt:lpstr>Quan điểm khác nhau về tổng cung</vt:lpstr>
      <vt:lpstr>Chính sách thu nhập</vt:lpstr>
    </vt:vector>
  </TitlesOfParts>
  <Company>Dai hoc Bach Khoa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Phan Nhat Thinh</dc:creator>
  <cp:lastModifiedBy>HUY HUNG</cp:lastModifiedBy>
  <cp:revision>55</cp:revision>
  <dcterms:created xsi:type="dcterms:W3CDTF">2010-12-08T09:26:28Z</dcterms:created>
  <dcterms:modified xsi:type="dcterms:W3CDTF">2011-07-13T04:04:01Z</dcterms:modified>
</cp:coreProperties>
</file>