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notesMasterIdLst>
    <p:notesMasterId r:id="rId36"/>
  </p:notesMasterIdLst>
  <p:handoutMasterIdLst>
    <p:handoutMasterId r:id="rId37"/>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4" r:id="rId27"/>
    <p:sldId id="285" r:id="rId28"/>
    <p:sldId id="286" r:id="rId29"/>
    <p:sldId id="290" r:id="rId30"/>
    <p:sldId id="291" r:id="rId31"/>
    <p:sldId id="292" r:id="rId32"/>
    <p:sldId id="293" r:id="rId33"/>
    <p:sldId id="294" r:id="rId34"/>
    <p:sldId id="295" r:id="rId35"/>
  </p:sldIdLst>
  <p:sldSz cx="9144000" cy="6858000" type="screen4x3"/>
  <p:notesSz cx="6858000" cy="9144000"/>
  <p:custDataLst>
    <p:tags r:id="rId38"/>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58"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1755320-9793-439E-BC9D-D0009A69BF5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E027E1A5-0341-4C8D-99FD-146779F56EA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C28A53C-F9BB-4065-9C03-E675676FCABC}" type="slidenum">
              <a:rPr lang="en-US"/>
              <a:pPr/>
              <a:t>15</a:t>
            </a:fld>
            <a:endParaRPr lang="en-US"/>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a:spcBef>
                <a:spcPct val="0"/>
              </a:spcBef>
            </a:pPr>
            <a:r>
              <a:rPr lang="en-US" sz="400" smtClean="0">
                <a:latin typeface="Arial" charset="0"/>
                <a:ea typeface="Times New Roman" pitchFamily="18" charset="0"/>
                <a:cs typeface="Arial" charset="0"/>
              </a:rPr>
              <a:t>SOURCE: US DEPT OF COMM, BUREAU OF ECON ANALYSIS</a:t>
            </a:r>
          </a:p>
          <a:p>
            <a:pPr>
              <a:spcBef>
                <a:spcPct val="0"/>
              </a:spcBef>
            </a:pPr>
            <a:r>
              <a:rPr lang="en-US" sz="400" smtClean="0">
                <a:latin typeface="Arial" charset="0"/>
                <a:ea typeface="Times New Roman" pitchFamily="18" charset="0"/>
                <a:cs typeface="Arial" charset="0"/>
              </a:rPr>
              <a:t>http://www.bea.gov/bea/newsrelarchive/2005/trans305.xls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9831C0B-E38A-4FCE-A0CE-BBE0037D0C76}" type="slidenum">
              <a:rPr lang="en-US"/>
              <a:pPr/>
              <a:t>16</a:t>
            </a:fld>
            <a:endParaRPr lang="en-US"/>
          </a:p>
        </p:txBody>
      </p:sp>
      <p:sp>
        <p:nvSpPr>
          <p:cNvPr id="51203" name="Rectangle 2"/>
          <p:cNvSpPr>
            <a:spLocks noGrp="1" noChangeArrowheads="1"/>
          </p:cNvSpPr>
          <p:nvPr>
            <p:ph type="body" idx="1"/>
          </p:nvPr>
        </p:nvSpPr>
        <p:spPr>
          <a:noFill/>
          <a:ln/>
        </p:spPr>
        <p:txBody>
          <a:bodyPr lIns="97332" tIns="48667" rIns="97332" bIns="48667"/>
          <a:lstStyle/>
          <a:p>
            <a:endParaRPr lang="th-TH" smtClean="0">
              <a:latin typeface="Arial" charset="0"/>
            </a:endParaRPr>
          </a:p>
        </p:txBody>
      </p:sp>
      <p:sp>
        <p:nvSpPr>
          <p:cNvPr id="51204" name="Rectangle 3"/>
          <p:cNvSpPr>
            <a:spLocks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BB6BD82-0F7E-43A6-9BB4-92AC2AB48033}" type="slidenum">
              <a:rPr lang="en-US"/>
              <a:pPr/>
              <a:t>17</a:t>
            </a:fld>
            <a:endParaRPr lang="en-US"/>
          </a:p>
        </p:txBody>
      </p:sp>
      <p:sp>
        <p:nvSpPr>
          <p:cNvPr id="52227" name="Rectangle 2"/>
          <p:cNvSpPr>
            <a:spLocks noGrp="1" noChangeArrowheads="1"/>
          </p:cNvSpPr>
          <p:nvPr>
            <p:ph type="body" idx="1"/>
          </p:nvPr>
        </p:nvSpPr>
        <p:spPr>
          <a:noFill/>
          <a:ln/>
        </p:spPr>
        <p:txBody>
          <a:bodyPr lIns="97332" tIns="48667" rIns="97332" bIns="48667"/>
          <a:lstStyle/>
          <a:p>
            <a:endParaRPr lang="th-TH" smtClean="0">
              <a:latin typeface="Arial" charset="0"/>
            </a:endParaRPr>
          </a:p>
        </p:txBody>
      </p:sp>
      <p:sp>
        <p:nvSpPr>
          <p:cNvPr id="52228" name="Rectangle 3"/>
          <p:cNvSpPr>
            <a:spLocks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80B6FBC-96E1-4EE4-BA5C-4C0BF737551B}" type="slidenum">
              <a:rPr lang="en-US"/>
              <a:pPr/>
              <a:t>18</a:t>
            </a:fld>
            <a:endParaRPr lang="en-US"/>
          </a:p>
        </p:txBody>
      </p:sp>
      <p:sp>
        <p:nvSpPr>
          <p:cNvPr id="53251" name="Rectangle 2"/>
          <p:cNvSpPr>
            <a:spLocks noGrp="1" noChangeArrowheads="1"/>
          </p:cNvSpPr>
          <p:nvPr>
            <p:ph type="body" idx="1"/>
          </p:nvPr>
        </p:nvSpPr>
        <p:spPr>
          <a:noFill/>
          <a:ln/>
        </p:spPr>
        <p:txBody>
          <a:bodyPr lIns="97332" tIns="48667" rIns="97332" bIns="48667"/>
          <a:lstStyle/>
          <a:p>
            <a:endParaRPr lang="th-TH" smtClean="0">
              <a:latin typeface="Arial" charset="0"/>
            </a:endParaRPr>
          </a:p>
        </p:txBody>
      </p:sp>
      <p:sp>
        <p:nvSpPr>
          <p:cNvPr id="53252" name="Rectangle 3"/>
          <p:cNvSpPr>
            <a:spLocks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411392F-D542-457C-9103-D198E31631DC}" type="slidenum">
              <a:rPr lang="en-US"/>
              <a:pPr/>
              <a:t>19</a:t>
            </a:fld>
            <a:endParaRPr lang="en-US"/>
          </a:p>
        </p:txBody>
      </p:sp>
      <p:sp>
        <p:nvSpPr>
          <p:cNvPr id="54275" name="Rectangle 2"/>
          <p:cNvSpPr>
            <a:spLocks noChangeArrowheads="1" noTextEdit="1"/>
          </p:cNvSpPr>
          <p:nvPr>
            <p:ph type="sldImg"/>
          </p:nvPr>
        </p:nvSpPr>
        <p:spPr>
          <a:xfrm>
            <a:off x="1143000" y="687388"/>
            <a:ext cx="4572000" cy="3429000"/>
          </a:xfrm>
          <a:ln/>
        </p:spPr>
      </p:sp>
      <p:sp>
        <p:nvSpPr>
          <p:cNvPr id="5427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smtClean="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610600" cy="4953000"/>
          </a:xfrm>
        </p:spPr>
        <p:txBody>
          <a:bodyPr/>
          <a:lstStyle>
            <a:lvl1pPr algn="l">
              <a:defRPr>
                <a:latin typeface="Tahoma" pitchFamily="34" charset="0"/>
                <a:cs typeface="Tahoma" pitchFamily="34" charset="0"/>
              </a:defRPr>
            </a:lvl1pPr>
            <a:lvl2pPr algn="l">
              <a:defRPr>
                <a:latin typeface="Tahoma" pitchFamily="34" charset="0"/>
                <a:cs typeface="Tahoma" pitchFamily="34" charset="0"/>
              </a:defRPr>
            </a:lvl2pPr>
            <a:lvl3pPr algn="l">
              <a:defRPr>
                <a:latin typeface="Tahoma" pitchFamily="34" charset="0"/>
                <a:cs typeface="Tahoma" pitchFamily="34" charset="0"/>
              </a:defRPr>
            </a:lvl3pPr>
            <a:lvl4pPr algn="l">
              <a:defRPr>
                <a:latin typeface="Tahoma" pitchFamily="34" charset="0"/>
                <a:cs typeface="Tahoma" pitchFamily="34" charset="0"/>
              </a:defRPr>
            </a:lvl4pPr>
            <a:lvl5pPr algn="l">
              <a:defRPr>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23938" y="0"/>
            <a:ext cx="789146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497888" cy="4953000"/>
          </a:xfrm>
        </p:spPr>
        <p:txBody>
          <a:bodyPr/>
          <a:lstStyle/>
          <a:p>
            <a:pPr lvl="0"/>
            <a:endParaRPr lang="en-US" noProof="0" smtClean="0"/>
          </a:p>
        </p:txBody>
      </p:sp>
      <p:sp>
        <p:nvSpPr>
          <p:cNvPr id="4" name="Rectangle 11"/>
          <p:cNvSpPr>
            <a:spLocks noGrp="1" noChangeArrowheads="1"/>
          </p:cNvSpPr>
          <p:nvPr>
            <p:ph type="dt" sz="half" idx="10"/>
          </p:nvPr>
        </p:nvSpPr>
        <p:spPr>
          <a:xfrm>
            <a:off x="457200" y="6324600"/>
            <a:ext cx="2819400" cy="457200"/>
          </a:xfrm>
          <a:prstGeom prst="rect">
            <a:avLst/>
          </a:prstGeom>
          <a:ln/>
        </p:spPr>
        <p:txBody>
          <a:bodyPr/>
          <a:lstStyle>
            <a:lvl1pPr>
              <a:defRPr/>
            </a:lvl1pPr>
          </a:lstStyle>
          <a:p>
            <a:pPr>
              <a:defRPr/>
            </a:pPr>
            <a:endParaRPr lang="th-TH"/>
          </a:p>
        </p:txBody>
      </p:sp>
      <p:sp>
        <p:nvSpPr>
          <p:cNvPr id="5" name="Rectangle 12"/>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xfrm>
            <a:off x="7067550" y="6324600"/>
            <a:ext cx="1905000" cy="457200"/>
          </a:xfrm>
          <a:prstGeom prst="rect">
            <a:avLst/>
          </a:prstGeom>
          <a:ln/>
        </p:spPr>
        <p:txBody>
          <a:bodyPr/>
          <a:lstStyle>
            <a:lvl1pPr>
              <a:defRPr/>
            </a:lvl1pPr>
          </a:lstStyle>
          <a:p>
            <a:pPr>
              <a:defRPr/>
            </a:pPr>
            <a:r>
              <a:rPr lang="en-US"/>
              <a:t>1-</a:t>
            </a:r>
            <a:fld id="{5CC73BD6-E29F-4621-94D9-3E51EF341F1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1719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81550" y="1447800"/>
            <a:ext cx="4173538"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457200" y="6324600"/>
            <a:ext cx="2819400" cy="457200"/>
          </a:xfrm>
          <a:prstGeom prst="rect">
            <a:avLst/>
          </a:prstGeom>
          <a:ln/>
        </p:spPr>
        <p:txBody>
          <a:bodyPr/>
          <a:lstStyle>
            <a:lvl1pPr>
              <a:defRPr/>
            </a:lvl1pPr>
          </a:lstStyle>
          <a:p>
            <a:pPr>
              <a:defRPr/>
            </a:pPr>
            <a:endParaRPr lang="th-TH"/>
          </a:p>
        </p:txBody>
      </p:sp>
      <p:sp>
        <p:nvSpPr>
          <p:cNvPr id="6" name="Rectangle 12"/>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xfrm>
            <a:off x="7067550" y="6324600"/>
            <a:ext cx="1905000" cy="457200"/>
          </a:xfrm>
          <a:prstGeom prst="rect">
            <a:avLst/>
          </a:prstGeom>
          <a:ln/>
        </p:spPr>
        <p:txBody>
          <a:bodyPr/>
          <a:lstStyle>
            <a:lvl1pPr>
              <a:defRPr/>
            </a:lvl1pPr>
          </a:lstStyle>
          <a:p>
            <a:pPr>
              <a:defRPr/>
            </a:pPr>
            <a:r>
              <a:rPr lang="en-US"/>
              <a:t>1-</a:t>
            </a:r>
            <a:fld id="{61C37AF2-CE29-4DAC-9EF5-71E1F2D7F12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xfrm>
            <a:off x="457200" y="6324600"/>
            <a:ext cx="2819400" cy="457200"/>
          </a:xfrm>
          <a:prstGeom prst="rect">
            <a:avLst/>
          </a:prstGeom>
          <a:ln/>
        </p:spPr>
        <p:txBody>
          <a:bodyPr/>
          <a:lstStyle>
            <a:lvl1pPr>
              <a:defRPr/>
            </a:lvl1pPr>
          </a:lstStyle>
          <a:p>
            <a:pPr>
              <a:defRPr/>
            </a:pPr>
            <a:endParaRPr lang="th-TH"/>
          </a:p>
        </p:txBody>
      </p:sp>
      <p:sp>
        <p:nvSpPr>
          <p:cNvPr id="4" name="Rectangle 12"/>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xfrm>
            <a:off x="7067550" y="6324600"/>
            <a:ext cx="1905000" cy="457200"/>
          </a:xfrm>
          <a:prstGeom prst="rect">
            <a:avLst/>
          </a:prstGeom>
          <a:ln/>
        </p:spPr>
        <p:txBody>
          <a:bodyPr/>
          <a:lstStyle>
            <a:lvl1pPr>
              <a:defRPr/>
            </a:lvl1pPr>
          </a:lstStyle>
          <a:p>
            <a:pPr>
              <a:defRPr/>
            </a:pPr>
            <a:r>
              <a:rPr lang="en-US"/>
              <a:t>1-</a:t>
            </a:r>
            <a:fld id="{5359B025-D4E1-495C-BA4E-D846662B09D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938" y="0"/>
            <a:ext cx="789146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1719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81550" y="1447800"/>
            <a:ext cx="4173538"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457200" y="6324600"/>
            <a:ext cx="2819400" cy="457200"/>
          </a:xfrm>
          <a:prstGeom prst="rect">
            <a:avLst/>
          </a:prstGeom>
          <a:ln/>
        </p:spPr>
        <p:txBody>
          <a:bodyPr/>
          <a:lstStyle>
            <a:lvl1pPr>
              <a:defRPr/>
            </a:lvl1pPr>
          </a:lstStyle>
          <a:p>
            <a:pPr>
              <a:defRPr/>
            </a:pPr>
            <a:endParaRPr lang="th-TH"/>
          </a:p>
        </p:txBody>
      </p:sp>
      <p:sp>
        <p:nvSpPr>
          <p:cNvPr id="6" name="Rectangle 12"/>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xfrm>
            <a:off x="7067550" y="6324600"/>
            <a:ext cx="1905000" cy="457200"/>
          </a:xfrm>
          <a:prstGeom prst="rect">
            <a:avLst/>
          </a:prstGeom>
          <a:ln/>
        </p:spPr>
        <p:txBody>
          <a:bodyPr/>
          <a:lstStyle>
            <a:lvl1pPr>
              <a:defRPr/>
            </a:lvl1pPr>
          </a:lstStyle>
          <a:p>
            <a:pPr>
              <a:defRPr/>
            </a:pPr>
            <a:r>
              <a:rPr lang="en-US"/>
              <a:t>1-</a:t>
            </a:r>
            <a:fld id="{83697142-2878-4F02-BC49-8EE46D133F8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Rectangle 11"/>
          <p:cNvSpPr>
            <a:spLocks noChangeArrowheads="1"/>
          </p:cNvSpPr>
          <p:nvPr userDrawn="1"/>
        </p:nvSpPr>
        <p:spPr bwMode="auto">
          <a:xfrm>
            <a:off x="0" y="6137275"/>
            <a:ext cx="9144000" cy="720725"/>
          </a:xfrm>
          <a:prstGeom prst="rect">
            <a:avLst/>
          </a:prstGeom>
          <a:gradFill rotWithShape="1">
            <a:gsLst>
              <a:gs pos="0">
                <a:srgbClr val="199ACC">
                  <a:gamma/>
                  <a:tint val="15294"/>
                  <a:invGamma/>
                </a:srgbClr>
              </a:gs>
              <a:gs pos="100000">
                <a:srgbClr val="199ACC"/>
              </a:gs>
            </a:gsLst>
            <a:lin ang="0" scaled="1"/>
          </a:gra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63575"/>
          </a:xfrm>
          <a:prstGeom prst="rect">
            <a:avLst/>
          </a:prstGeom>
          <a:noFill/>
          <a:ln w="9525">
            <a:noFill/>
            <a:miter lim="800000"/>
            <a:headEnd/>
            <a:tailEnd/>
          </a:ln>
          <a:effectLst/>
        </p:spPr>
        <p:txBody>
          <a:bodyPr>
            <a:spAutoFit/>
          </a:bodyPr>
          <a:lstStyle/>
          <a:p>
            <a:pPr>
              <a:defRPr/>
            </a:pPr>
            <a:r>
              <a:rPr lang="en-US" sz="1100" b="1" dirty="0" err="1">
                <a:solidFill>
                  <a:srgbClr val="199ACC"/>
                </a:solidFill>
              </a:rPr>
              <a:t>Trường</a:t>
            </a:r>
            <a:r>
              <a:rPr lang="en-US" sz="1100" b="1" dirty="0">
                <a:solidFill>
                  <a:srgbClr val="199ACC"/>
                </a:solidFill>
              </a:rPr>
              <a:t> </a:t>
            </a:r>
            <a:r>
              <a:rPr lang="en-US" sz="1100" b="1" dirty="0" err="1">
                <a:solidFill>
                  <a:srgbClr val="199ACC"/>
                </a:solidFill>
              </a:rPr>
              <a:t>Đại</a:t>
            </a:r>
            <a:r>
              <a:rPr lang="en-US" sz="1100" b="1" dirty="0">
                <a:solidFill>
                  <a:srgbClr val="199ACC"/>
                </a:solidFill>
              </a:rPr>
              <a:t> </a:t>
            </a:r>
            <a:r>
              <a:rPr lang="en-US" sz="1100" b="1" dirty="0" err="1">
                <a:solidFill>
                  <a:srgbClr val="199ACC"/>
                </a:solidFill>
              </a:rPr>
              <a:t>Học</a:t>
            </a:r>
            <a:r>
              <a:rPr lang="en-US" sz="1100" b="1" dirty="0">
                <a:solidFill>
                  <a:srgbClr val="199ACC"/>
                </a:solidFill>
              </a:rPr>
              <a:t> </a:t>
            </a:r>
            <a:r>
              <a:rPr lang="en-US" sz="1100" b="1" dirty="0" err="1">
                <a:solidFill>
                  <a:srgbClr val="199ACC"/>
                </a:solidFill>
              </a:rPr>
              <a:t>Bách</a:t>
            </a:r>
            <a:r>
              <a:rPr lang="en-US" sz="1100" b="1" dirty="0">
                <a:solidFill>
                  <a:srgbClr val="199ACC"/>
                </a:solidFill>
              </a:rPr>
              <a:t> </a:t>
            </a:r>
            <a:r>
              <a:rPr lang="en-US" sz="1100" b="1" dirty="0" err="1">
                <a:solidFill>
                  <a:srgbClr val="199ACC"/>
                </a:solidFill>
              </a:rPr>
              <a:t>Khoa</a:t>
            </a:r>
            <a:r>
              <a:rPr lang="en-US" sz="1100" b="1" dirty="0">
                <a:solidFill>
                  <a:srgbClr val="199ACC"/>
                </a:solidFill>
              </a:rPr>
              <a:t> Tp.HCM</a:t>
            </a:r>
          </a:p>
          <a:p>
            <a:pPr>
              <a:spcBef>
                <a:spcPct val="20000"/>
              </a:spcBef>
              <a:defRPr/>
            </a:pPr>
            <a:r>
              <a:rPr lang="en-US" sz="1100" b="1" dirty="0" err="1">
                <a:solidFill>
                  <a:srgbClr val="199ACC"/>
                </a:solidFill>
              </a:rPr>
              <a:t>Khoa</a:t>
            </a:r>
            <a:r>
              <a:rPr lang="en-US" sz="1100" b="1" dirty="0">
                <a:solidFill>
                  <a:srgbClr val="199ACC"/>
                </a:solidFill>
              </a:rPr>
              <a:t> </a:t>
            </a:r>
            <a:r>
              <a:rPr lang="en-US" sz="1100" b="1" dirty="0" err="1">
                <a:solidFill>
                  <a:srgbClr val="199ACC"/>
                </a:solidFill>
              </a:rPr>
              <a:t>Khoa</a:t>
            </a:r>
            <a:r>
              <a:rPr lang="en-US" sz="1100" b="1" dirty="0">
                <a:solidFill>
                  <a:srgbClr val="199ACC"/>
                </a:solidFill>
              </a:rPr>
              <a:t> </a:t>
            </a:r>
            <a:r>
              <a:rPr lang="en-US" sz="1100" b="1" dirty="0" err="1">
                <a:solidFill>
                  <a:srgbClr val="199ACC"/>
                </a:solidFill>
              </a:rPr>
              <a:t>Học</a:t>
            </a:r>
            <a:r>
              <a:rPr lang="en-US" sz="1100" b="1" dirty="0">
                <a:solidFill>
                  <a:srgbClr val="199ACC"/>
                </a:solidFill>
              </a:rPr>
              <a:t> </a:t>
            </a:r>
            <a:r>
              <a:rPr lang="en-US" sz="1100" b="1" dirty="0" err="1">
                <a:solidFill>
                  <a:srgbClr val="199ACC"/>
                </a:solidFill>
              </a:rPr>
              <a:t>và</a:t>
            </a:r>
            <a:r>
              <a:rPr lang="en-US" sz="1100" b="1" dirty="0">
                <a:solidFill>
                  <a:srgbClr val="199ACC"/>
                </a:solidFill>
              </a:rPr>
              <a:t> </a:t>
            </a:r>
            <a:r>
              <a:rPr lang="en-US" sz="1100" b="1" dirty="0" err="1">
                <a:solidFill>
                  <a:srgbClr val="199ACC"/>
                </a:solidFill>
              </a:rPr>
              <a:t>Kỹ</a:t>
            </a:r>
            <a:r>
              <a:rPr lang="en-US" sz="1100" b="1" dirty="0">
                <a:solidFill>
                  <a:srgbClr val="199ACC"/>
                </a:solidFill>
              </a:rPr>
              <a:t> </a:t>
            </a:r>
            <a:r>
              <a:rPr lang="en-US" sz="1100" b="1" dirty="0" err="1">
                <a:solidFill>
                  <a:srgbClr val="199ACC"/>
                </a:solidFill>
              </a:rPr>
              <a:t>Thuật</a:t>
            </a:r>
            <a:r>
              <a:rPr lang="en-US" sz="1100" b="1" dirty="0">
                <a:solidFill>
                  <a:srgbClr val="199ACC"/>
                </a:solidFill>
              </a:rPr>
              <a:t> </a:t>
            </a:r>
            <a:r>
              <a:rPr lang="en-US" sz="1100" b="1" dirty="0" err="1">
                <a:solidFill>
                  <a:srgbClr val="199ACC"/>
                </a:solidFill>
              </a:rPr>
              <a:t>Máy</a:t>
            </a:r>
            <a:r>
              <a:rPr lang="en-US" sz="1100" b="1" dirty="0">
                <a:solidFill>
                  <a:srgbClr val="199ACC"/>
                </a:solidFill>
              </a:rPr>
              <a:t> </a:t>
            </a:r>
            <a:r>
              <a:rPr lang="en-US" sz="1100" b="1" dirty="0" err="1">
                <a:solidFill>
                  <a:srgbClr val="199ACC"/>
                </a:solidFill>
              </a:rPr>
              <a:t>Tính</a:t>
            </a:r>
            <a:endParaRPr lang="en-US" sz="1100" b="1" dirty="0">
              <a:solidFill>
                <a:srgbClr val="199ACC"/>
              </a:solidFill>
            </a:endParaRPr>
          </a:p>
          <a:p>
            <a:pPr>
              <a:spcBef>
                <a:spcPct val="20000"/>
              </a:spcBef>
              <a:defRPr/>
            </a:pPr>
            <a:r>
              <a:rPr lang="en-US" sz="1100" b="1" dirty="0">
                <a:solidFill>
                  <a:srgbClr val="199ACC"/>
                </a:solidFill>
              </a:rPr>
              <a:t>© 2010</a:t>
            </a:r>
          </a:p>
        </p:txBody>
      </p:sp>
      <p:sp>
        <p:nvSpPr>
          <p:cNvPr id="14" name="Text Box 10"/>
          <p:cNvSpPr txBox="1">
            <a:spLocks noChangeArrowheads="1"/>
          </p:cNvSpPr>
          <p:nvPr userDrawn="1"/>
        </p:nvSpPr>
        <p:spPr bwMode="auto">
          <a:xfrm>
            <a:off x="3810000" y="6194425"/>
            <a:ext cx="5334000" cy="663575"/>
          </a:xfrm>
          <a:prstGeom prst="rect">
            <a:avLst/>
          </a:prstGeom>
          <a:noFill/>
          <a:ln w="9525">
            <a:noFill/>
            <a:miter lim="800000"/>
            <a:headEnd/>
            <a:tailEnd/>
          </a:ln>
          <a:effectLst/>
        </p:spPr>
        <p:txBody>
          <a:bodyPr>
            <a:spAutoFit/>
          </a:bodyPr>
          <a:lstStyle/>
          <a:p>
            <a:pPr algn="r">
              <a:defRPr/>
            </a:pPr>
            <a:r>
              <a:rPr lang="en-US" sz="1100" b="1" smtClean="0">
                <a:solidFill>
                  <a:schemeClr val="bg1"/>
                </a:solidFill>
              </a:rPr>
              <a:t>Kinh tế</a:t>
            </a:r>
            <a:r>
              <a:rPr lang="en-US" sz="1100" b="1" baseline="0" smtClean="0">
                <a:solidFill>
                  <a:schemeClr val="bg1"/>
                </a:solidFill>
              </a:rPr>
              <a:t> học đại cương</a:t>
            </a:r>
            <a:endParaRPr lang="en-US" sz="1100" b="1">
              <a:solidFill>
                <a:schemeClr val="bg1"/>
              </a:solidFill>
            </a:endParaRPr>
          </a:p>
          <a:p>
            <a:pPr algn="r">
              <a:spcBef>
                <a:spcPct val="20000"/>
              </a:spcBef>
              <a:defRPr/>
            </a:pPr>
            <a:r>
              <a:rPr lang="en-US" sz="1100" b="1">
                <a:solidFill>
                  <a:schemeClr val="bg1"/>
                </a:solidFill>
              </a:rPr>
              <a:t>Chương </a:t>
            </a:r>
            <a:r>
              <a:rPr lang="en-US" sz="1100" b="1" smtClean="0">
                <a:solidFill>
                  <a:schemeClr val="bg1"/>
                </a:solidFill>
              </a:rPr>
              <a:t>11</a:t>
            </a:r>
            <a:r>
              <a:rPr lang="en-US" sz="1100" b="1">
                <a:solidFill>
                  <a:schemeClr val="bg1"/>
                </a:solidFill>
              </a:rPr>
              <a:t>: </a:t>
            </a:r>
            <a:r>
              <a:rPr lang="en-US" sz="1100" b="1" smtClean="0">
                <a:solidFill>
                  <a:schemeClr val="bg1"/>
                </a:solidFill>
              </a:rPr>
              <a:t>KTH trong nền</a:t>
            </a:r>
            <a:r>
              <a:rPr lang="en-US" sz="1100" b="1" baseline="0" smtClean="0">
                <a:solidFill>
                  <a:schemeClr val="bg1"/>
                </a:solidFill>
              </a:rPr>
              <a:t> kinh tế mở</a:t>
            </a:r>
            <a:endParaRPr lang="en-US" sz="1100" b="1">
              <a:solidFill>
                <a:schemeClr val="bg1"/>
              </a:solidFill>
            </a:endParaRPr>
          </a:p>
          <a:p>
            <a:pPr algn="r">
              <a:spcBef>
                <a:spcPct val="20000"/>
              </a:spcBef>
              <a:defRPr/>
            </a:pPr>
            <a:fld id="{8715D80C-CB31-4173-9F55-0FEFF827D7FC}" type="slidenum">
              <a:rPr lang="en-US" sz="1100" b="1">
                <a:solidFill>
                  <a:schemeClr val="bg1"/>
                </a:solidFill>
              </a:rPr>
              <a:pPr algn="r">
                <a:spcBef>
                  <a:spcPct val="20000"/>
                </a:spcBef>
                <a:defRPr/>
              </a:pPr>
              <a:t>‹#›</a:t>
            </a:fld>
            <a:endParaRPr lang="en-US" sz="1100" b="1">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Lst>
  <p:hf hdr="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381000" y="609600"/>
            <a:ext cx="8305800" cy="2514600"/>
          </a:xfrm>
        </p:spPr>
        <p:txBody>
          <a:bodyPr/>
          <a:lstStyle/>
          <a:p>
            <a:r>
              <a:rPr lang="en-US"/>
              <a:t>Trường Đại Học Bách Khoa Tp.HCM</a:t>
            </a:r>
            <a:br>
              <a:rPr lang="en-US"/>
            </a:br>
            <a:r>
              <a:rPr lang="en-US"/>
              <a:t>Hệ Đào Tạo Từ Xa</a:t>
            </a:r>
            <a:br>
              <a:rPr lang="en-US"/>
            </a:br>
            <a:r>
              <a:rPr lang="en-US"/>
              <a:t>Khoa Khoa Học và Kỹ Thuật Máy Tính</a:t>
            </a:r>
          </a:p>
        </p:txBody>
      </p:sp>
      <p:sp>
        <p:nvSpPr>
          <p:cNvPr id="5123" name="Subtitle 2"/>
          <p:cNvSpPr>
            <a:spLocks noGrp="1"/>
          </p:cNvSpPr>
          <p:nvPr>
            <p:ph type="subTitle" idx="1"/>
          </p:nvPr>
        </p:nvSpPr>
        <p:spPr/>
        <p:txBody>
          <a:bodyPr/>
          <a:lstStyle/>
          <a:p>
            <a:r>
              <a:rPr lang="en-US" smtClean="0"/>
              <a:t>Chương </a:t>
            </a:r>
            <a:r>
              <a:rPr lang="en-US" smtClean="0"/>
              <a:t>11</a:t>
            </a:r>
            <a:endParaRPr lang="en-US" smtClean="0"/>
          </a:p>
          <a:p>
            <a:r>
              <a:rPr lang="en-US" smtClean="0"/>
              <a:t>KTH trong nền kinh tế mở</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Bảo hộ</a:t>
            </a:r>
          </a:p>
        </p:txBody>
      </p:sp>
      <p:sp>
        <p:nvSpPr>
          <p:cNvPr id="18436" name="Rectangle 3"/>
          <p:cNvSpPr>
            <a:spLocks noGrp="1" noChangeArrowheads="1"/>
          </p:cNvSpPr>
          <p:nvPr>
            <p:ph type="body" idx="1"/>
          </p:nvPr>
        </p:nvSpPr>
        <p:spPr/>
        <p:txBody>
          <a:bodyPr/>
          <a:lstStyle/>
          <a:p>
            <a:pPr eaLnBrk="1" hangingPunct="1">
              <a:lnSpc>
                <a:spcPct val="90000"/>
              </a:lnSpc>
            </a:pPr>
            <a:r>
              <a:rPr lang="en-US" smtClean="0"/>
              <a:t>Bảo hộ những ngành còn non trẻ;</a:t>
            </a:r>
          </a:p>
          <a:p>
            <a:pPr eaLnBrk="1" hangingPunct="1">
              <a:lnSpc>
                <a:spcPct val="90000"/>
              </a:lnSpc>
            </a:pPr>
            <a:r>
              <a:rPr lang="en-US" smtClean="0"/>
              <a:t>Bảo hộ chống phá giá;</a:t>
            </a:r>
          </a:p>
          <a:p>
            <a:pPr eaLnBrk="1" hangingPunct="1">
              <a:lnSpc>
                <a:spcPct val="90000"/>
              </a:lnSpc>
            </a:pPr>
            <a:r>
              <a:rPr lang="en-US" smtClean="0"/>
              <a:t>Tăng toàn dụng lao động nội địa;</a:t>
            </a:r>
          </a:p>
          <a:p>
            <a:pPr eaLnBrk="1" hangingPunct="1">
              <a:lnSpc>
                <a:spcPct val="90000"/>
              </a:lnSpc>
            </a:pPr>
            <a:r>
              <a:rPr lang="en-US" smtClean="0"/>
              <a:t>Cải tiến tình hình thương mại và cán cân thanh toán;</a:t>
            </a:r>
          </a:p>
          <a:p>
            <a:pPr eaLnBrk="1" hangingPunct="1">
              <a:lnSpc>
                <a:spcPct val="90000"/>
              </a:lnSpc>
            </a:pPr>
            <a:r>
              <a:rPr lang="en-US" smtClean="0"/>
              <a:t>An ninh quốc gia.</a:t>
            </a:r>
          </a:p>
          <a:p>
            <a:pPr eaLnBrk="1" hangingPunct="1">
              <a:lnSpc>
                <a:spcPct val="90000"/>
              </a:lnSpc>
            </a:pPr>
            <a:r>
              <a:rPr lang="en-US" smtClean="0"/>
              <a:t>Khả năng gỡ bỏ gánh nặng cung nhập khẩu không co dãn, cầu hàng nhập khẩu co dãn. </a:t>
            </a:r>
          </a:p>
          <a:p>
            <a:pPr eaLnBrk="1" hangingPunct="1">
              <a:lnSpc>
                <a:spcPct val="90000"/>
              </a:lnSpc>
            </a:pPr>
            <a:r>
              <a:rPr lang="en-US" smtClean="0"/>
              <a:t>Cân bằng chi phí sản xuất của các quốc gia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Cách thức bảo hộ</a:t>
            </a:r>
          </a:p>
        </p:txBody>
      </p:sp>
      <p:sp>
        <p:nvSpPr>
          <p:cNvPr id="19460" name="Rectangle 3"/>
          <p:cNvSpPr>
            <a:spLocks noGrp="1" noChangeArrowheads="1"/>
          </p:cNvSpPr>
          <p:nvPr>
            <p:ph type="body" idx="1"/>
          </p:nvPr>
        </p:nvSpPr>
        <p:spPr/>
        <p:txBody>
          <a:bodyPr/>
          <a:lstStyle/>
          <a:p>
            <a:pPr eaLnBrk="1" hangingPunct="1"/>
            <a:r>
              <a:rPr lang="en-US" smtClean="0"/>
              <a:t>Thuế nhập khẩu (Tariffs)</a:t>
            </a:r>
          </a:p>
          <a:p>
            <a:pPr eaLnBrk="1" hangingPunct="1"/>
            <a:r>
              <a:rPr lang="en-US" smtClean="0"/>
              <a:t>Hạn ngạch: hạn chế số lượng sản phẩm được nhập khẩu.</a:t>
            </a:r>
          </a:p>
          <a:p>
            <a:pPr eaLnBrk="1" hangingPunct="1"/>
            <a:r>
              <a:rPr lang="en-US" smtClean="0"/>
              <a:t>Cấm vận (Embargoes): cấp nhập/xuất do lý do chính trị.</a:t>
            </a:r>
          </a:p>
          <a:p>
            <a:pPr eaLnBrk="1" hangingPunct="1"/>
            <a:r>
              <a:rPr lang="en-US" smtClean="0"/>
              <a:t>Voluntary Export Restraints (VER</a:t>
            </a:r>
            <a:r>
              <a:rPr lang="en-US" smtClean="0"/>
              <a:t>): </a:t>
            </a:r>
            <a:r>
              <a:rPr lang="en-US" smtClean="0"/>
              <a:t>Hạn ngạch do nước xuất khẩu tự nguyện áp dụng.</a:t>
            </a:r>
            <a:endParaRPr lang="en-US" smtClean="0"/>
          </a:p>
          <a:p>
            <a:pPr eaLnBrk="1" hangingPunct="1"/>
            <a:r>
              <a:rPr lang="en-US" smtClean="0"/>
              <a:t>Trợ giá xuất khẩu </a:t>
            </a:r>
          </a:p>
          <a:p>
            <a:pPr eaLnBrk="1" hangingPunct="1"/>
            <a:r>
              <a:rPr lang="en-US" smtClean="0"/>
              <a:t>Rào cản phi thuế </a:t>
            </a:r>
          </a:p>
          <a:p>
            <a:pPr eaLnBrk="1" hangingPunct="1"/>
            <a:r>
              <a:rPr lang="en-US" smtClean="0"/>
              <a:t>Kiểm soát tỷ giá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Điểm yếu của bảo hộ</a:t>
            </a:r>
          </a:p>
        </p:txBody>
      </p:sp>
      <p:sp>
        <p:nvSpPr>
          <p:cNvPr id="20484" name="Rectangle 3"/>
          <p:cNvSpPr>
            <a:spLocks noGrp="1" noChangeArrowheads="1"/>
          </p:cNvSpPr>
          <p:nvPr>
            <p:ph type="body" idx="1"/>
          </p:nvPr>
        </p:nvSpPr>
        <p:spPr/>
        <p:txBody>
          <a:bodyPr/>
          <a:lstStyle/>
          <a:p>
            <a:pPr eaLnBrk="1" hangingPunct="1"/>
            <a:r>
              <a:rPr lang="en-US" smtClean="0"/>
              <a:t>Không hưởng được tự do thương mại và lợi thế tương đối.</a:t>
            </a:r>
          </a:p>
          <a:p>
            <a:pPr eaLnBrk="1" hangingPunct="1"/>
            <a:r>
              <a:rPr lang="en-US" smtClean="0"/>
              <a:t>Sợ bị trả đũa </a:t>
            </a:r>
          </a:p>
          <a:p>
            <a:pPr eaLnBrk="1" hangingPunct="1"/>
            <a:r>
              <a:rPr lang="en-US" smtClean="0"/>
              <a:t>Giảm hiệu quả sản xuất: độc quyền, quản lý yếu kém.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Cán cân thanh toán</a:t>
            </a:r>
          </a:p>
        </p:txBody>
      </p:sp>
      <p:sp>
        <p:nvSpPr>
          <p:cNvPr id="21508" name="Rectangle 3"/>
          <p:cNvSpPr>
            <a:spLocks noGrp="1" noChangeArrowheads="1"/>
          </p:cNvSpPr>
          <p:nvPr>
            <p:ph type="body" idx="1"/>
          </p:nvPr>
        </p:nvSpPr>
        <p:spPr/>
        <p:txBody>
          <a:bodyPr/>
          <a:lstStyle/>
          <a:p>
            <a:pPr eaLnBrk="1" hangingPunct="1"/>
            <a:r>
              <a:rPr lang="en-US" b="1" smtClean="0"/>
              <a:t>Mục đích: </a:t>
            </a:r>
            <a:r>
              <a:rPr lang="en-US" smtClean="0"/>
              <a:t>Đo lường giá trị bằng tiền các giao dịch ngoài biên giới quốc gia </a:t>
            </a:r>
          </a:p>
          <a:p>
            <a:pPr eaLnBrk="1" hangingPunct="1"/>
            <a:r>
              <a:rPr lang="en-US" smtClean="0"/>
              <a:t>Tài khoản vãng lai (Current Account)</a:t>
            </a:r>
          </a:p>
          <a:p>
            <a:pPr eaLnBrk="1" hangingPunct="1"/>
            <a:r>
              <a:rPr lang="en-US" smtClean="0"/>
              <a:t>Tài khoản vốn (Capital account)</a:t>
            </a:r>
          </a:p>
          <a:p>
            <a:pPr eaLnBrk="1" hangingPunct="1"/>
            <a:r>
              <a:rPr lang="en-US" smtClean="0"/>
              <a:t>Tài khoản tài chính (Financial Account)</a:t>
            </a:r>
          </a:p>
          <a:p>
            <a:pPr eaLnBrk="1" hangingPunct="1"/>
            <a:r>
              <a:rPr lang="en-US" smtClean="0"/>
              <a:t>Sai số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067550" y="6324600"/>
            <a:ext cx="1905000" cy="457200"/>
          </a:xfrm>
          <a:prstGeom prst="rect">
            <a:avLst/>
          </a:prstGeom>
        </p:spPr>
        <p:txBody>
          <a:bodyPr/>
          <a:lstStyle/>
          <a:p>
            <a:pPr>
              <a:defRPr/>
            </a:pPr>
            <a:r>
              <a:rPr lang="en-US"/>
              <a:t>1-</a:t>
            </a:r>
            <a:fld id="{D84B4E69-2F02-4A4C-9055-8D56720188BC}" type="slidenum">
              <a:rPr lang="en-US"/>
              <a:pPr>
                <a:defRPr/>
              </a:pPr>
              <a:t>14</a:t>
            </a:fld>
            <a:endParaRPr lang="en-US"/>
          </a:p>
        </p:txBody>
      </p:sp>
      <p:sp>
        <p:nvSpPr>
          <p:cNvPr id="22531" name="Rectangle 2"/>
          <p:cNvSpPr>
            <a:spLocks noGrp="1" noChangeArrowheads="1"/>
          </p:cNvSpPr>
          <p:nvPr>
            <p:ph type="title"/>
          </p:nvPr>
        </p:nvSpPr>
        <p:spPr/>
        <p:txBody>
          <a:bodyPr/>
          <a:lstStyle/>
          <a:p>
            <a:pPr eaLnBrk="1" hangingPunct="1"/>
            <a:r>
              <a:rPr lang="en-US" smtClean="0"/>
              <a:t>Cán cân thanh toán</a:t>
            </a:r>
          </a:p>
        </p:txBody>
      </p:sp>
      <p:sp>
        <p:nvSpPr>
          <p:cNvPr id="22532" name="Rectangle 3"/>
          <p:cNvSpPr>
            <a:spLocks noGrp="1" noChangeArrowheads="1"/>
          </p:cNvSpPr>
          <p:nvPr>
            <p:ph type="body" idx="1"/>
          </p:nvPr>
        </p:nvSpPr>
        <p:spPr>
          <a:xfrm>
            <a:off x="457200" y="990600"/>
            <a:ext cx="8497888" cy="5181600"/>
          </a:xfrm>
        </p:spPr>
        <p:txBody>
          <a:bodyPr/>
          <a:lstStyle/>
          <a:p>
            <a:pPr eaLnBrk="1" hangingPunct="1"/>
            <a:r>
              <a:rPr lang="en-US" sz="2400" b="1" smtClean="0"/>
              <a:t>Tài khoản vãng lai (Current account - CA)</a:t>
            </a:r>
            <a:r>
              <a:rPr lang="en-US" sz="2400" smtClean="0"/>
              <a:t>:</a:t>
            </a:r>
          </a:p>
          <a:p>
            <a:pPr lvl="1" eaLnBrk="1" hangingPunct="1"/>
            <a:r>
              <a:rPr lang="en-US" sz="2000" smtClean="0"/>
              <a:t>Đo lường </a:t>
            </a:r>
            <a:r>
              <a:rPr lang="en-US" sz="2000" b="1" smtClean="0"/>
              <a:t>Dòng thu nhập </a:t>
            </a:r>
            <a:r>
              <a:rPr lang="en-US" sz="2000" smtClean="0"/>
              <a:t>đi ra và vào quốc gia có liên quan đến các hoạt động kinh tế hiện thời</a:t>
            </a:r>
          </a:p>
          <a:p>
            <a:pPr lvl="1" eaLnBrk="1" hangingPunct="1"/>
            <a:r>
              <a:rPr lang="en-US" sz="2000" smtClean="0"/>
              <a:t>Xuất nhập khẩu hàng hoá – dịch vụ: X-M </a:t>
            </a:r>
          </a:p>
          <a:p>
            <a:pPr lvl="1" eaLnBrk="1" hangingPunct="1"/>
            <a:r>
              <a:rPr lang="en-US" sz="2000" smtClean="0"/>
              <a:t>Thu nhập từ đầu tư nước ngoài: thu nhập từ các yếu tố sản xuất</a:t>
            </a:r>
          </a:p>
          <a:p>
            <a:pPr lvl="1" eaLnBrk="1" hangingPunct="1"/>
            <a:r>
              <a:rPr lang="en-US" sz="2000" smtClean="0"/>
              <a:t>Chuyển nhượng nhu nhập		</a:t>
            </a:r>
            <a:endParaRPr lang="en-US" sz="2000" b="1" smtClean="0"/>
          </a:p>
          <a:p>
            <a:pPr eaLnBrk="1" hangingPunct="1"/>
            <a:r>
              <a:rPr lang="en-US" sz="2400" b="1" smtClean="0"/>
              <a:t>Tài khoản vốn (Capital account)</a:t>
            </a:r>
            <a:r>
              <a:rPr lang="en-US" sz="2400" smtClean="0"/>
              <a:t>:</a:t>
            </a:r>
          </a:p>
          <a:p>
            <a:pPr lvl="1" eaLnBrk="1" hangingPunct="1"/>
            <a:r>
              <a:rPr lang="en-US" sz="2000" smtClean="0"/>
              <a:t>Đo lường dòng vốn ra và vào quốc gia </a:t>
            </a:r>
          </a:p>
          <a:p>
            <a:pPr eaLnBrk="1" hangingPunct="1"/>
            <a:r>
              <a:rPr lang="en-US" sz="2400" b="1" smtClean="0"/>
              <a:t>Tài khoản tài chính (Financial account):</a:t>
            </a:r>
            <a:endParaRPr lang="en-US" sz="2400" smtClean="0"/>
          </a:p>
          <a:p>
            <a:pPr lvl="1" eaLnBrk="1" hangingPunct="1"/>
            <a:r>
              <a:rPr lang="en-US" sz="2000" smtClean="0"/>
              <a:t>Dòng luân chuyển liên quan đến sự thay đổi về các tài sản tài chính và tài sản thật.</a:t>
            </a:r>
          </a:p>
          <a:p>
            <a:pPr lvl="1" eaLnBrk="1" hangingPunct="1"/>
            <a:r>
              <a:rPr lang="en-US" sz="2000" smtClean="0"/>
              <a:t>Tài sản tư nhân, Tài sản chính phủ, Tài sản của NHTW</a:t>
            </a:r>
            <a:endParaRPr lang="en-US" sz="2000" b="1" smtClean="0"/>
          </a:p>
          <a:p>
            <a:pPr eaLnBrk="1" hangingPunct="1"/>
            <a:r>
              <a:rPr lang="en-US" sz="2400" b="1" smtClean="0"/>
              <a:t>Sai số thống kê</a:t>
            </a:r>
            <a:r>
              <a:rPr lang="en-US" sz="2400" smtClean="0"/>
              <a:t>: điều chỉnh những phần sai sót mà quá trình thống kê gặp phải.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003" name="Group 1155"/>
          <p:cNvGraphicFramePr>
            <a:graphicFrameLocks noGrp="1"/>
          </p:cNvGraphicFramePr>
          <p:nvPr>
            <p:ph idx="1"/>
          </p:nvPr>
        </p:nvGraphicFramePr>
        <p:xfrm>
          <a:off x="0" y="0"/>
          <a:ext cx="9144000" cy="6827520"/>
        </p:xfrm>
        <a:graphic>
          <a:graphicData uri="http://schemas.openxmlformats.org/drawingml/2006/table">
            <a:tbl>
              <a:tblPr/>
              <a:tblGrid>
                <a:gridCol w="779463"/>
                <a:gridCol w="787400"/>
                <a:gridCol w="3706812"/>
                <a:gridCol w="298450"/>
                <a:gridCol w="300038"/>
                <a:gridCol w="300037"/>
                <a:gridCol w="1970088"/>
                <a:gridCol w="1001712"/>
              </a:tblGrid>
              <a:tr h="228600">
                <a:tc gridSpan="7">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U.S. BALANCE OF PAYMENTS ACCOUNT, 2004 ($ IN BILLIONS)</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228600">
                <a:tc gridSpan="6">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  CURRENT ACCOUNT [DOLLAR OUTFLOW ( - )]:</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MERCHANDISE TRADE:</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-665.4</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EXPORTS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807.5</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3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IMPORTS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-1472.9</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SERVICES: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47.8</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EXPORTS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343.9</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IMPORTS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-296.1</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   BALANCEON GOODS AND SERVICES</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-617.6</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INVESTMENT INCOME:</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30.4</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RECEIPTS ON U.S. ASSETS ABROAD</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379.5</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PAYMENTS ON FOREIGN ASSETS IN U.S.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-349.1</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UNILATERAL TRANSFERS, NET</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-80.9</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   CURRENT ACCOUNT BALANCE:</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-668.1</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grid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 CAPITAL ACCOUNT [DOLLAR OUTFLOW ( - )]:</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CAPITAL ACCOUNT TRANSACTIONS, NET</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-1.6</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0">
                <a:tc gridSpan="7">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   BALANCE BEFORE FINANCIAL ACCOUNT TRANSACTIONS</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-669.7</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gridSpan="6">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 FINANCIAL ACCOUNT [DOLLAR OUTFLOW ( - )]:</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3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6">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CHANGE IN PRIVATE ASSETS (DIRECT AND PORTFOLIO):</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U.S. PRIVATE ASSETS ABROAD</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-859.5</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FOREIGN PRIVATE ASSETS IN U.S.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1045.4</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CHANGE IN GOVERNMENT ASSETS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1.2</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OVERALL BALANCE OF PAYMENTS:</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-482.6</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SETTLED BY OFFICIAL MONETARY MOVEMENTS: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397.5</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U.S. OFFICIAL RESERVE ASSETS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2.8</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FOREIGN OFFICIAL RESERVE ASSETS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394.7</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STATISTICAL DISCREPANCY</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85.1</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22238">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 BALANCE</a:t>
                      </a:r>
                      <a:endPar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0.0</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609600" y="1066800"/>
          <a:ext cx="7848600" cy="5088973"/>
        </p:xfrm>
        <a:graphic>
          <a:graphicData uri="http://schemas.openxmlformats.org/presentationml/2006/ole">
            <p:oleObj spid="_x0000_s1026" name="Document" r:id="rId4" imgW="8330400" imgH="5204160" progId="Word.Document.8">
              <p:embed/>
            </p:oleObj>
          </a:graphicData>
        </a:graphic>
      </p:graphicFrame>
      <p:sp>
        <p:nvSpPr>
          <p:cNvPr id="1028"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029"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37573" name="Rectangle 5"/>
          <p:cNvSpPr>
            <a:spLocks noGrp="1" noChangeArrowheads="1"/>
          </p:cNvSpPr>
          <p:nvPr>
            <p:ph type="title"/>
          </p:nvPr>
        </p:nvSpPr>
        <p:spPr>
          <a:xfrm>
            <a:off x="1023938" y="0"/>
            <a:ext cx="7889875" cy="838200"/>
          </a:xfrm>
          <a:effectLst>
            <a:outerShdw dist="17961" dir="2700000" algn="ctr" rotWithShape="0">
              <a:schemeClr val="bg2"/>
            </a:outerShdw>
          </a:effectLst>
        </p:spPr>
        <p:txBody>
          <a:bodyPr lIns="92075" tIns="46038" rIns="92075" bIns="46038"/>
          <a:lstStyle/>
          <a:p>
            <a:pPr eaLnBrk="1" hangingPunct="1">
              <a:defRPr/>
            </a:pPr>
            <a:r>
              <a:rPr lang="en-GB" sz="2800" smtClean="0">
                <a:solidFill>
                  <a:schemeClr val="accent1"/>
                </a:solidFill>
              </a:rPr>
              <a:t>Bảng cân đối của UK năm 2001 </a:t>
            </a:r>
            <a:r>
              <a:rPr lang="en-GB" sz="2800" smtClean="0">
                <a:solidFill>
                  <a:schemeClr val="accent1"/>
                </a:solidFill>
              </a:rPr>
              <a:t>(£ millions)</a:t>
            </a: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60338" y="977901"/>
          <a:ext cx="8225543" cy="5194300"/>
        </p:xfrm>
        <a:graphic>
          <a:graphicData uri="http://schemas.openxmlformats.org/presentationml/2006/ole">
            <p:oleObj spid="_x0000_s2050" name="Document" r:id="rId4" imgW="8273520" imgH="5388840" progId="Word.Document.8">
              <p:embed/>
            </p:oleObj>
          </a:graphicData>
        </a:graphic>
      </p:graphicFrame>
      <p:sp>
        <p:nvSpPr>
          <p:cNvPr id="2053" name="Line 4"/>
          <p:cNvSpPr>
            <a:spLocks noChangeShapeType="1"/>
          </p:cNvSpPr>
          <p:nvPr/>
        </p:nvSpPr>
        <p:spPr bwMode="auto">
          <a:xfrm>
            <a:off x="150813" y="2203450"/>
            <a:ext cx="8231187" cy="6350"/>
          </a:xfrm>
          <a:prstGeom prst="line">
            <a:avLst/>
          </a:prstGeom>
          <a:noFill/>
          <a:ln w="19050">
            <a:solidFill>
              <a:srgbClr val="B2B2B2"/>
            </a:solidFill>
            <a:round/>
            <a:headEnd type="none" w="sm" len="sm"/>
            <a:tailEnd type="none" w="sm" len="sm"/>
          </a:ln>
        </p:spPr>
        <p:txBody>
          <a:bodyPr wrap="none" anchor="ctr"/>
          <a:lstStyle/>
          <a:p>
            <a:endParaRPr lang="en-US"/>
          </a:p>
        </p:txBody>
      </p:sp>
      <p:sp>
        <p:nvSpPr>
          <p:cNvPr id="8" name="Rectangle 5"/>
          <p:cNvSpPr txBox="1">
            <a:spLocks noChangeArrowheads="1"/>
          </p:cNvSpPr>
          <p:nvPr/>
        </p:nvSpPr>
        <p:spPr bwMode="auto">
          <a:xfrm>
            <a:off x="1023938" y="0"/>
            <a:ext cx="7889875" cy="838200"/>
          </a:xfrm>
          <a:prstGeom prst="rect">
            <a:avLst/>
          </a:prstGeom>
          <a:noFill/>
          <a:ln w="9525">
            <a:noFill/>
            <a:miter lim="800000"/>
            <a:headEnd/>
            <a:tailEnd/>
          </a:ln>
          <a:effectLst>
            <a:outerShdw dist="17961" dir="2700000" algn="ctr" rotWithShape="0">
              <a:schemeClr val="bg2"/>
            </a:outerShdw>
          </a:effectLst>
        </p:spPr>
        <p:txBody>
          <a:bodyPr vert="horz" wrap="square" lIns="92075" tIns="46038" rIns="92075" bIns="46038"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800" b="0" i="0" u="none" strike="noStrike" kern="0" cap="none" spc="0" normalizeH="0" baseline="0" noProof="0" smtClean="0">
                <a:ln>
                  <a:noFill/>
                </a:ln>
                <a:solidFill>
                  <a:schemeClr val="accent1"/>
                </a:solidFill>
                <a:effectLst/>
                <a:uLnTx/>
                <a:uFillTx/>
                <a:latin typeface="Tahoma" pitchFamily="34" charset="0"/>
                <a:ea typeface="+mj-ea"/>
                <a:cs typeface="Tahoma" pitchFamily="34" charset="0"/>
              </a:rPr>
              <a:t>Bảng cân đối của UK năm 2001 (£ millions)</a:t>
            </a:r>
          </a:p>
        </p:txBody>
      </p:sp>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graphicFrame>
        <p:nvGraphicFramePr>
          <p:cNvPr id="3074" name="Object 4"/>
          <p:cNvGraphicFramePr>
            <a:graphicFrameLocks noChangeAspect="1"/>
          </p:cNvGraphicFramePr>
          <p:nvPr/>
        </p:nvGraphicFramePr>
        <p:xfrm>
          <a:off x="203200" y="1406525"/>
          <a:ext cx="8739188" cy="3927475"/>
        </p:xfrm>
        <a:graphic>
          <a:graphicData uri="http://schemas.openxmlformats.org/presentationml/2006/ole">
            <p:oleObj spid="_x0000_s3074" name="Document" r:id="rId4" imgW="8387640" imgH="4118400" progId="Word.Document.8">
              <p:embed/>
            </p:oleObj>
          </a:graphicData>
        </a:graphic>
      </p:graphicFrame>
      <p:sp>
        <p:nvSpPr>
          <p:cNvPr id="7" name="Rectangle 5"/>
          <p:cNvSpPr txBox="1">
            <a:spLocks noChangeArrowheads="1"/>
          </p:cNvSpPr>
          <p:nvPr/>
        </p:nvSpPr>
        <p:spPr bwMode="auto">
          <a:xfrm>
            <a:off x="990600" y="228600"/>
            <a:ext cx="7889875" cy="838200"/>
          </a:xfrm>
          <a:prstGeom prst="rect">
            <a:avLst/>
          </a:prstGeom>
          <a:noFill/>
          <a:ln w="9525">
            <a:noFill/>
            <a:miter lim="800000"/>
            <a:headEnd/>
            <a:tailEnd/>
          </a:ln>
          <a:effectLst>
            <a:outerShdw dist="17961" dir="2700000" algn="ctr" rotWithShape="0">
              <a:schemeClr val="bg2"/>
            </a:outerShdw>
          </a:effectLst>
        </p:spPr>
        <p:txBody>
          <a:bodyPr vert="horz" wrap="square" lIns="92075" tIns="46038" rIns="92075" bIns="46038"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800" b="0" i="0" u="none" strike="noStrike" kern="0" cap="none" spc="0" normalizeH="0" baseline="0" noProof="0" smtClean="0">
                <a:ln>
                  <a:noFill/>
                </a:ln>
                <a:solidFill>
                  <a:schemeClr val="accent1"/>
                </a:solidFill>
                <a:effectLst/>
                <a:uLnTx/>
                <a:uFillTx/>
                <a:latin typeface="Tahoma" pitchFamily="34" charset="0"/>
                <a:ea typeface="+mj-ea"/>
                <a:cs typeface="Tahoma" pitchFamily="34" charset="0"/>
              </a:rPr>
              <a:t>Bảng cân đối của UK năm 2001 (£ millions)</a:t>
            </a:r>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3200" smtClean="0"/>
              <a:t>Private + Public balance = CA balance</a:t>
            </a:r>
            <a:r>
              <a:rPr lang="en-US" sz="4400" smtClean="0"/>
              <a:t> </a:t>
            </a:r>
            <a:endParaRPr lang="th-TH" sz="4400" smtClean="0"/>
          </a:p>
        </p:txBody>
      </p:sp>
      <p:graphicFrame>
        <p:nvGraphicFramePr>
          <p:cNvPr id="243715" name="Group 3"/>
          <p:cNvGraphicFramePr>
            <a:graphicFrameLocks noGrp="1"/>
          </p:cNvGraphicFramePr>
          <p:nvPr>
            <p:ph idx="1"/>
          </p:nvPr>
        </p:nvGraphicFramePr>
        <p:xfrm>
          <a:off x="457200" y="1447800"/>
          <a:ext cx="8497888" cy="2455863"/>
        </p:xfrm>
        <a:graphic>
          <a:graphicData uri="http://schemas.openxmlformats.org/drawingml/2006/table">
            <a:tbl>
              <a:tblPr/>
              <a:tblGrid>
                <a:gridCol w="1676400"/>
                <a:gridCol w="1069975"/>
                <a:gridCol w="1116013"/>
                <a:gridCol w="1116012"/>
                <a:gridCol w="1201738"/>
                <a:gridCol w="1116012"/>
                <a:gridCol w="1201738"/>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th-TH"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Year</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I</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(S-I)</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(T-G)</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CA</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Japan</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2000</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34.3%</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26.0%</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8.3%</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-5.8%</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2.5%</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33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Korea</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1998</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47.1%</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30.2%</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16.9%</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-3.9%</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13.0%</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Singapore</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1998</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43.5%</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35.4%</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8.1%</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15.7%</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23.8%</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U.S.</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2002</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13.9%</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15.7%</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-1.8%</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-1.7%</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-3.5%</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smtClean="0"/>
              <a:t>Nội dung chương</a:t>
            </a:r>
            <a:endParaRPr lang="th-TH" smtClean="0"/>
          </a:p>
        </p:txBody>
      </p:sp>
      <p:sp>
        <p:nvSpPr>
          <p:cNvPr id="10244" name="Rectangle 3"/>
          <p:cNvSpPr>
            <a:spLocks noGrp="1" noChangeArrowheads="1"/>
          </p:cNvSpPr>
          <p:nvPr>
            <p:ph type="body" idx="1"/>
          </p:nvPr>
        </p:nvSpPr>
        <p:spPr/>
        <p:txBody>
          <a:bodyPr/>
          <a:lstStyle/>
          <a:p>
            <a:pPr eaLnBrk="1" hangingPunct="1"/>
            <a:r>
              <a:rPr lang="en-US" sz="2800" smtClean="0"/>
              <a:t>Tự do thương mại và bảo hộ</a:t>
            </a:r>
          </a:p>
          <a:p>
            <a:pPr eaLnBrk="1" hangingPunct="1"/>
            <a:r>
              <a:rPr lang="en-US" sz="2800" smtClean="0"/>
              <a:t>Lợi thế so sánh trong thương mại quốc tế</a:t>
            </a:r>
          </a:p>
          <a:p>
            <a:pPr eaLnBrk="1" hangingPunct="1"/>
            <a:r>
              <a:rPr lang="en-US" sz="2800" smtClean="0"/>
              <a:t>Cán cân thanh toán</a:t>
            </a:r>
          </a:p>
          <a:p>
            <a:pPr eaLnBrk="1" hangingPunct="1"/>
            <a:r>
              <a:rPr lang="en-US" sz="2800" smtClean="0"/>
              <a:t>Tỷ giá hối đoái</a:t>
            </a:r>
          </a:p>
          <a:p>
            <a:pPr eaLnBrk="1" hangingPunct="1"/>
            <a:r>
              <a:rPr lang="en-US" sz="2800" smtClean="0"/>
              <a:t>Các vấn đề khác</a:t>
            </a:r>
            <a:endParaRPr lang="th-TH"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z="3200" smtClean="0"/>
              <a:t>Mối quan hệ giữa cân đối bên trong bên ngoài</a:t>
            </a:r>
          </a:p>
        </p:txBody>
      </p:sp>
      <p:sp>
        <p:nvSpPr>
          <p:cNvPr id="26628" name="Rectangle 3"/>
          <p:cNvSpPr>
            <a:spLocks noGrp="1" noChangeArrowheads="1"/>
          </p:cNvSpPr>
          <p:nvPr>
            <p:ph type="body" idx="1"/>
          </p:nvPr>
        </p:nvSpPr>
        <p:spPr/>
        <p:txBody>
          <a:bodyPr/>
          <a:lstStyle/>
          <a:p>
            <a:pPr eaLnBrk="1" hangingPunct="1"/>
            <a:r>
              <a:rPr lang="en-US" b="1" smtClean="0"/>
              <a:t>Khái niệm 1</a:t>
            </a:r>
            <a:r>
              <a:rPr lang="en-US" smtClean="0"/>
              <a:t>:</a:t>
            </a:r>
          </a:p>
          <a:p>
            <a:pPr lvl="1" eaLnBrk="1" hangingPunct="1"/>
            <a:r>
              <a:rPr lang="en-US" smtClean="0"/>
              <a:t>Sản lượng quốc nội (GDP) bằng với thu nhập quốc dân (Y)</a:t>
            </a:r>
          </a:p>
          <a:p>
            <a:pPr lvl="1" eaLnBrk="1" hangingPunct="1"/>
            <a:r>
              <a:rPr lang="en-US" smtClean="0"/>
              <a:t>Sản lượng quốc nội – tiêu dùng quốc nội = CA</a:t>
            </a:r>
            <a:endParaRPr lang="en-US" b="1" smtClean="0"/>
          </a:p>
          <a:p>
            <a:pPr eaLnBrk="1" hangingPunct="1"/>
            <a:r>
              <a:rPr lang="en-US" b="1" smtClean="0"/>
              <a:t>Khái niệm 2</a:t>
            </a:r>
            <a:r>
              <a:rPr lang="en-US" smtClean="0"/>
              <a:t>:</a:t>
            </a:r>
          </a:p>
          <a:p>
            <a:pPr lvl="1" eaLnBrk="1" hangingPunct="1"/>
            <a:r>
              <a:rPr lang="en-US" smtClean="0"/>
              <a:t>Tiết kiệm quốc gia bao gồm tiết kiệm tư nhân và chính phủ.</a:t>
            </a:r>
          </a:p>
          <a:p>
            <a:pPr lvl="1" eaLnBrk="1" hangingPunct="1"/>
            <a:r>
              <a:rPr lang="en-US" smtClean="0"/>
              <a:t>Cân đối tư 	   = tiết kiệm tư – đầu tư = (S-I)</a:t>
            </a:r>
          </a:p>
          <a:p>
            <a:pPr lvl="1" eaLnBrk="1" hangingPunct="1"/>
            <a:r>
              <a:rPr lang="en-US" smtClean="0"/>
              <a:t>Cân đối công  = Thuế – tiêu dùng  = (T-G)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81000" y="0"/>
            <a:ext cx="8534400" cy="1143000"/>
          </a:xfrm>
        </p:spPr>
        <p:txBody>
          <a:bodyPr/>
          <a:lstStyle/>
          <a:p>
            <a:pPr eaLnBrk="1" hangingPunct="1"/>
            <a:r>
              <a:rPr lang="en-US" sz="3200" smtClean="0"/>
              <a:t>Mối quan hệ giữa cân đối bên trong bên ngoài</a:t>
            </a:r>
          </a:p>
        </p:txBody>
      </p:sp>
      <p:sp>
        <p:nvSpPr>
          <p:cNvPr id="27652" name="Rectangle 3"/>
          <p:cNvSpPr>
            <a:spLocks noGrp="1" noChangeArrowheads="1"/>
          </p:cNvSpPr>
          <p:nvPr>
            <p:ph type="body" sz="half" idx="1"/>
          </p:nvPr>
        </p:nvSpPr>
        <p:spPr>
          <a:xfrm>
            <a:off x="457200" y="1447800"/>
            <a:ext cx="8229600" cy="4953000"/>
          </a:xfrm>
        </p:spPr>
        <p:txBody>
          <a:bodyPr/>
          <a:lstStyle/>
          <a:p>
            <a:pPr eaLnBrk="1" hangingPunct="1"/>
            <a:r>
              <a:rPr lang="en-US" sz="2800" b="1" smtClean="0"/>
              <a:t>Khái niệm 3</a:t>
            </a:r>
            <a:r>
              <a:rPr lang="en-US" sz="2800" smtClean="0"/>
              <a:t>: Cân đối tư + cân đối công = cán cân tài khoản vãng lai </a:t>
            </a:r>
          </a:p>
        </p:txBody>
      </p:sp>
      <p:graphicFrame>
        <p:nvGraphicFramePr>
          <p:cNvPr id="212221" name="Group 253"/>
          <p:cNvGraphicFramePr>
            <a:graphicFrameLocks noGrp="1"/>
          </p:cNvGraphicFramePr>
          <p:nvPr>
            <p:ph sz="half" idx="2"/>
          </p:nvPr>
        </p:nvGraphicFramePr>
        <p:xfrm>
          <a:off x="304800" y="2971800"/>
          <a:ext cx="8650288" cy="2994978"/>
        </p:xfrm>
        <a:graphic>
          <a:graphicData uri="http://schemas.openxmlformats.org/drawingml/2006/table">
            <a:tbl>
              <a:tblPr/>
              <a:tblGrid>
                <a:gridCol w="1676400"/>
                <a:gridCol w="1120775"/>
                <a:gridCol w="1133475"/>
                <a:gridCol w="1136650"/>
                <a:gridCol w="1223963"/>
                <a:gridCol w="1135062"/>
                <a:gridCol w="1223963"/>
              </a:tblGrid>
              <a:tr h="382588">
                <a:tc gridSpan="7">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So sánh cán cân giữa các nước</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cap="flat">
                      <a:noFill/>
                    </a:lnL>
                    <a:lnR cap="flat">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0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4000" b="0" i="0" u="none" strike="noStrike" cap="none" normalizeH="0" baseline="0" smtClean="0">
                        <a:ln>
                          <a:noFill/>
                        </a:ln>
                        <a:solidFill>
                          <a:schemeClr val="tx1"/>
                        </a:solidFill>
                        <a:effectLst/>
                        <a:latin typeface="+mn-lt"/>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mn-lt"/>
                          <a:ea typeface="Times New Roman" pitchFamily="18" charset="0"/>
                          <a:cs typeface="Angsana New" pitchFamily="18" charset="-34"/>
                        </a:rPr>
                        <a:t>Năm</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mn-lt"/>
                          <a:ea typeface="Times New Roman" pitchFamily="18" charset="0"/>
                          <a:cs typeface="Angsana New" pitchFamily="18" charset="-34"/>
                        </a:rPr>
                        <a:t>S</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mn-lt"/>
                          <a:ea typeface="Times New Roman" pitchFamily="18" charset="0"/>
                          <a:cs typeface="Angsana New" pitchFamily="18" charset="-34"/>
                        </a:rPr>
                        <a:t>I</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mn-lt"/>
                          <a:ea typeface="Times New Roman" pitchFamily="18" charset="0"/>
                          <a:cs typeface="Angsana New" pitchFamily="18" charset="-34"/>
                        </a:rPr>
                        <a:t>(S-I)</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mn-lt"/>
                          <a:ea typeface="Times New Roman" pitchFamily="18" charset="0"/>
                          <a:cs typeface="Angsana New" pitchFamily="18" charset="-34"/>
                        </a:rPr>
                        <a:t>(T-G)</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mn-lt"/>
                          <a:ea typeface="Times New Roman" pitchFamily="18" charset="0"/>
                          <a:cs typeface="Angsana New" pitchFamily="18" charset="-34"/>
                        </a:rPr>
                        <a:t>CA</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651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Japan</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2000</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34.3%</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26.0%</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8.3%</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-5.8%</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2.5%</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810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Korea</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1998</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47.1%</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30.2%</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16.9%</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-3.9%</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13.0%</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Singapore</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1998</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43.5%</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35.4%</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8.1%</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15.7%</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23.8%</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810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U.S.</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1999</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18.5%</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23.8%</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-5.3%</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1.9%</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-3.4%</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067550" y="6324600"/>
            <a:ext cx="1905000" cy="457200"/>
          </a:xfrm>
          <a:prstGeom prst="rect">
            <a:avLst/>
          </a:prstGeom>
        </p:spPr>
        <p:txBody>
          <a:bodyPr/>
          <a:lstStyle/>
          <a:p>
            <a:pPr>
              <a:defRPr/>
            </a:pPr>
            <a:r>
              <a:rPr lang="en-US"/>
              <a:t>1-</a:t>
            </a:r>
            <a:fld id="{C9C69557-E1A5-476B-A30C-2B2B0829CF7E}" type="slidenum">
              <a:rPr lang="en-US"/>
              <a:pPr>
                <a:defRPr/>
              </a:pPr>
              <a:t>22</a:t>
            </a:fld>
            <a:endParaRPr lang="en-US"/>
          </a:p>
        </p:txBody>
      </p:sp>
      <p:sp>
        <p:nvSpPr>
          <p:cNvPr id="28675" name="Rectangle 2"/>
          <p:cNvSpPr>
            <a:spLocks noGrp="1" noChangeArrowheads="1"/>
          </p:cNvSpPr>
          <p:nvPr>
            <p:ph type="title"/>
          </p:nvPr>
        </p:nvSpPr>
        <p:spPr/>
        <p:txBody>
          <a:bodyPr/>
          <a:lstStyle/>
          <a:p>
            <a:pPr eaLnBrk="1" hangingPunct="1"/>
            <a:r>
              <a:rPr lang="en-US" b="0" smtClean="0"/>
              <a:t>Tình huống</a:t>
            </a:r>
          </a:p>
        </p:txBody>
      </p:sp>
      <p:sp>
        <p:nvSpPr>
          <p:cNvPr id="28676" name="Rectangle 3"/>
          <p:cNvSpPr>
            <a:spLocks noGrp="1" noChangeArrowheads="1"/>
          </p:cNvSpPr>
          <p:nvPr>
            <p:ph type="body" idx="1"/>
          </p:nvPr>
        </p:nvSpPr>
        <p:spPr>
          <a:xfrm>
            <a:off x="533400" y="1143000"/>
            <a:ext cx="8497888" cy="4953000"/>
          </a:xfrm>
        </p:spPr>
        <p:txBody>
          <a:bodyPr/>
          <a:lstStyle/>
          <a:p>
            <a:pPr eaLnBrk="1" hangingPunct="1">
              <a:lnSpc>
                <a:spcPct val="90000"/>
              </a:lnSpc>
            </a:pPr>
            <a:r>
              <a:rPr lang="en-US" sz="2000" smtClean="0"/>
              <a:t>Giả sử bạn là một công ty Việt Nam. Doanh số của bạn được tính bằng tiền đồng (VND) từ việc bán hàng cho khác tiêu dùng nội địa. Phần lớn chi phí của bạn được tính bằng đồng USD bởi vì bạn phải nhập khẩu nguyên vật liệu và trả tiền bằng USD. </a:t>
            </a:r>
          </a:p>
          <a:p>
            <a:pPr eaLnBrk="1" hangingPunct="1">
              <a:lnSpc>
                <a:spcPct val="90000"/>
              </a:lnSpc>
            </a:pPr>
            <a:r>
              <a:rPr lang="en-US" sz="2000" smtClean="0"/>
              <a:t>Bạn mượn tiền từ một ngân hàng nội địa (DB) để tài trợ cho hoạt động kinh doanh. Ngân hàng cũng yêu cầu bạn mượn tiền dưới hình thức vay tiền Dollar để tài trợ cho các khoản chi phí bằng USD. </a:t>
            </a:r>
          </a:p>
          <a:p>
            <a:pPr eaLnBrk="1" hangingPunct="1">
              <a:lnSpc>
                <a:spcPct val="90000"/>
              </a:lnSpc>
            </a:pPr>
            <a:r>
              <a:rPr lang="en-US" sz="2000" smtClean="0"/>
              <a:t>Tài khoản ngân hàng của bạn tại Ngân hàng DB. Để nhập nguyên liệu, và trả tiền vay, bạn dùng số dư tài khoản của mình và nhờ ngân hàng DB mua USD khi bạn cần để trả hàng nhập khẩu.</a:t>
            </a:r>
          </a:p>
          <a:p>
            <a:pPr eaLnBrk="1" hangingPunct="1">
              <a:lnSpc>
                <a:spcPct val="90000"/>
              </a:lnSpc>
            </a:pPr>
            <a:r>
              <a:rPr lang="en-US" sz="2000" smtClean="0"/>
              <a:t>Giả sử tỷ giá hiện tại là 1USD=17.000VND tăng lên 1USD=20.000VND. Tác động của việc giảm giá đồng tiền (Depreciation) đến tình hình tài chính của bạn như thế nào?</a:t>
            </a:r>
          </a:p>
          <a:p>
            <a:pPr eaLnBrk="1" hangingPunct="1">
              <a:lnSpc>
                <a:spcPct val="90000"/>
              </a:lnSpc>
            </a:pPr>
            <a:r>
              <a:rPr lang="en-US" sz="2000" smtClean="0"/>
              <a:t>Bạn nghĩ rằng VND sẽ tiếp tục giảm giá, bạn sẽ quyết định như thế nào?  Ngân hàng DB sẽ như thế nào?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067550" y="6324600"/>
            <a:ext cx="1905000" cy="457200"/>
          </a:xfrm>
          <a:prstGeom prst="rect">
            <a:avLst/>
          </a:prstGeom>
        </p:spPr>
        <p:txBody>
          <a:bodyPr/>
          <a:lstStyle/>
          <a:p>
            <a:pPr>
              <a:defRPr/>
            </a:pPr>
            <a:r>
              <a:rPr lang="en-US"/>
              <a:t>1-</a:t>
            </a:r>
            <a:fld id="{8F5D3146-6996-4E5D-A1D7-D0C11A601010}" type="slidenum">
              <a:rPr lang="en-US"/>
              <a:pPr>
                <a:defRPr/>
              </a:pPr>
              <a:t>23</a:t>
            </a:fld>
            <a:endParaRPr lang="en-US"/>
          </a:p>
        </p:txBody>
      </p:sp>
      <p:sp>
        <p:nvSpPr>
          <p:cNvPr id="29699" name="Rectangle 2"/>
          <p:cNvSpPr>
            <a:spLocks noGrp="1" noChangeArrowheads="1"/>
          </p:cNvSpPr>
          <p:nvPr>
            <p:ph type="title"/>
          </p:nvPr>
        </p:nvSpPr>
        <p:spPr/>
        <p:txBody>
          <a:bodyPr/>
          <a:lstStyle/>
          <a:p>
            <a:pPr eaLnBrk="1" hangingPunct="1"/>
            <a:r>
              <a:rPr lang="en-US" smtClean="0"/>
              <a:t>Thị trường ngoại hối và tỷ giá</a:t>
            </a:r>
          </a:p>
        </p:txBody>
      </p:sp>
      <p:sp>
        <p:nvSpPr>
          <p:cNvPr id="29700" name="Rectangle 3"/>
          <p:cNvSpPr>
            <a:spLocks noGrp="1" noChangeArrowheads="1"/>
          </p:cNvSpPr>
          <p:nvPr>
            <p:ph type="body" idx="1"/>
          </p:nvPr>
        </p:nvSpPr>
        <p:spPr/>
        <p:txBody>
          <a:bodyPr/>
          <a:lstStyle/>
          <a:p>
            <a:pPr eaLnBrk="1" hangingPunct="1">
              <a:lnSpc>
                <a:spcPct val="90000"/>
              </a:lnSpc>
            </a:pPr>
            <a:r>
              <a:rPr lang="en-US" b="1" smtClean="0"/>
              <a:t>Thị trường ngoại hối</a:t>
            </a:r>
            <a:r>
              <a:rPr lang="en-US" smtClean="0"/>
              <a:t> là thị trường quốc tế mà trong đó đồng tiền của quốc gia này có thể đổi lấy đồng tiền của quốc gia khác.</a:t>
            </a:r>
          </a:p>
          <a:p>
            <a:pPr eaLnBrk="1" hangingPunct="1">
              <a:lnSpc>
                <a:spcPct val="90000"/>
              </a:lnSpc>
            </a:pPr>
            <a:r>
              <a:rPr lang="en-US" smtClean="0"/>
              <a:t>Tỷ giá hối đoái </a:t>
            </a:r>
          </a:p>
          <a:p>
            <a:pPr lvl="1" eaLnBrk="1" hangingPunct="1">
              <a:lnSpc>
                <a:spcPct val="90000"/>
              </a:lnSpc>
            </a:pPr>
            <a:r>
              <a:rPr lang="en-US" smtClean="0"/>
              <a:t>Giá của một đồng tiền được tính bằng đồng tiền nước khác.</a:t>
            </a:r>
          </a:p>
          <a:p>
            <a:pPr lvl="1" eaLnBrk="1" hangingPunct="1">
              <a:lnSpc>
                <a:spcPct val="90000"/>
              </a:lnSpc>
            </a:pPr>
            <a:r>
              <a:rPr lang="en-US" smtClean="0"/>
              <a:t>Số lượng ngoại tệ nhận được khi đổi một đơn vị nội tệ, hoặc bằng số lượng nội tệ nhận được khi đổi một đơn vị ngoại tệ.</a:t>
            </a:r>
          </a:p>
          <a:p>
            <a:pPr lvl="1" eaLnBrk="1" hangingPunct="1">
              <a:lnSpc>
                <a:spcPct val="90000"/>
              </a:lnSpc>
            </a:pPr>
            <a:r>
              <a:rPr lang="en-US" smtClean="0"/>
              <a:t>tỷ số phản ánh lượng nội tệ thu được khi đổi một đơn vị ngoại tệ</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Cách phát biểu</a:t>
            </a:r>
          </a:p>
        </p:txBody>
      </p:sp>
      <p:sp>
        <p:nvSpPr>
          <p:cNvPr id="30724" name="Rectangle 3"/>
          <p:cNvSpPr>
            <a:spLocks noGrp="1" noChangeArrowheads="1"/>
          </p:cNvSpPr>
          <p:nvPr>
            <p:ph type="body" idx="1"/>
          </p:nvPr>
        </p:nvSpPr>
        <p:spPr/>
        <p:txBody>
          <a:bodyPr/>
          <a:lstStyle/>
          <a:p>
            <a:pPr eaLnBrk="1" hangingPunct="1"/>
            <a:r>
              <a:rPr lang="en-US" smtClean="0"/>
              <a:t>Nếu một đô la Mỹ ($) đổi được 16.000 đồng Việt Nam thì e = 16.000 đ/$ </a:t>
            </a:r>
          </a:p>
          <a:p>
            <a:pPr eaLnBrk="1" hangingPunct="1"/>
            <a:r>
              <a:rPr lang="en-US" smtClean="0"/>
              <a:t>Khi tỷ giá tăng (thí dụ e = 16.000 đ/$ tăng lên đến e = 17.000 đ/$): đồng tiền nước ngoài </a:t>
            </a:r>
            <a:r>
              <a:rPr lang="en-US" b="1" smtClean="0"/>
              <a:t>lên giá </a:t>
            </a:r>
            <a:r>
              <a:rPr lang="en-US" smtClean="0"/>
              <a:t>và đồng tiền Việt Nam </a:t>
            </a:r>
            <a:r>
              <a:rPr lang="en-US" b="1" smtClean="0"/>
              <a:t>giảm giá </a:t>
            </a:r>
            <a:r>
              <a:rPr lang="en-US" smtClean="0"/>
              <a:t>và ngược lại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mtClean="0"/>
              <a:t>Các chế độ tỷ giá</a:t>
            </a:r>
          </a:p>
        </p:txBody>
      </p:sp>
      <p:sp>
        <p:nvSpPr>
          <p:cNvPr id="31748" name="Rectangle 3"/>
          <p:cNvSpPr>
            <a:spLocks noGrp="1" noChangeArrowheads="1"/>
          </p:cNvSpPr>
          <p:nvPr>
            <p:ph type="body" idx="1"/>
          </p:nvPr>
        </p:nvSpPr>
        <p:spPr/>
        <p:txBody>
          <a:bodyPr/>
          <a:lstStyle/>
          <a:p>
            <a:pPr eaLnBrk="1" hangingPunct="1">
              <a:lnSpc>
                <a:spcPct val="90000"/>
              </a:lnSpc>
            </a:pPr>
            <a:r>
              <a:rPr lang="en-US" sz="2800" b="1" smtClean="0"/>
              <a:t>Tỷ giá hối đoái cố định</a:t>
            </a:r>
            <a:r>
              <a:rPr lang="en-US" sz="2800" smtClean="0"/>
              <a:t> (Fixed exchange rate regime): Ngân hàng trung ương duy trì trong một thời gian dài giá trị của đồng tiền nước mình ở một mức không đổi.</a:t>
            </a:r>
            <a:endParaRPr lang="en-US" sz="2800" b="1" smtClean="0"/>
          </a:p>
          <a:p>
            <a:pPr eaLnBrk="1" hangingPunct="1">
              <a:lnSpc>
                <a:spcPct val="90000"/>
              </a:lnSpc>
            </a:pPr>
            <a:r>
              <a:rPr lang="en-US" sz="2800" b="1" smtClean="0"/>
              <a:t>Tỷ giá hối đoái thả nổi </a:t>
            </a:r>
            <a:r>
              <a:rPr lang="en-US" sz="2800" smtClean="0"/>
              <a:t>(flexible exchange rate regime): Giá trị của đồng tiền được xác định do các lực lượng của cung và cầu của thị trường không có sự can thiệp của ngân hàng trung ương.</a:t>
            </a:r>
            <a:endParaRPr lang="en-US" sz="2800" b="1" smtClean="0"/>
          </a:p>
          <a:p>
            <a:pPr eaLnBrk="1" hangingPunct="1">
              <a:lnSpc>
                <a:spcPct val="90000"/>
              </a:lnSpc>
            </a:pPr>
            <a:r>
              <a:rPr lang="en-US" sz="2800" b="1" smtClean="0"/>
              <a:t>Tỷ giá hối đoái có quản lý</a:t>
            </a:r>
            <a:r>
              <a:rPr lang="en-US" sz="2800" smtClean="0"/>
              <a:t>: Ngân hàng trung ương có can thiệp vào thị trường ngoại hối để làm giảm bớt những dao động của giá trị đồng tiền..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mtClean="0"/>
              <a:t>Vai trò của tỷ giá</a:t>
            </a:r>
          </a:p>
        </p:txBody>
      </p:sp>
      <p:sp>
        <p:nvSpPr>
          <p:cNvPr id="33796" name="Rectangle 3"/>
          <p:cNvSpPr>
            <a:spLocks noGrp="1" noChangeArrowheads="1"/>
          </p:cNvSpPr>
          <p:nvPr>
            <p:ph type="body" idx="1"/>
          </p:nvPr>
        </p:nvSpPr>
        <p:spPr/>
        <p:txBody>
          <a:bodyPr/>
          <a:lstStyle/>
          <a:p>
            <a:pPr eaLnBrk="1" hangingPunct="1">
              <a:lnSpc>
                <a:spcPct val="90000"/>
              </a:lnSpc>
            </a:pPr>
            <a:r>
              <a:rPr lang="en-US" sz="2800" smtClean="0"/>
              <a:t>Tỷ giá hối đoái tác động đến khả năng cạnh tranh của các sản phẩm trên thị trường quốc tế.</a:t>
            </a:r>
          </a:p>
          <a:p>
            <a:pPr eaLnBrk="1" hangingPunct="1">
              <a:lnSpc>
                <a:spcPct val="90000"/>
              </a:lnSpc>
            </a:pPr>
            <a:r>
              <a:rPr lang="en-US" sz="2800" smtClean="0"/>
              <a:t>Giá cả sản phẩm nội địa rẻ tương đối so với sản phẩm cùng loại trên thị trường quốc tế </a:t>
            </a:r>
            <a:r>
              <a:rPr lang="en-US" sz="2800" smtClean="0">
                <a:sym typeface="Symbol" pitchFamily="18" charset="2"/>
              </a:rPr>
              <a:t></a:t>
            </a:r>
            <a:r>
              <a:rPr lang="en-US" sz="2800" smtClean="0"/>
              <a:t> khả năng cạnh tranh tăng </a:t>
            </a:r>
            <a:r>
              <a:rPr lang="en-US" sz="2800" smtClean="0">
                <a:sym typeface="Symbol" pitchFamily="18" charset="2"/>
              </a:rPr>
              <a:t></a:t>
            </a:r>
            <a:r>
              <a:rPr lang="en-US" sz="2800" smtClean="0"/>
              <a:t> xuất khẩu có xu hướng tăng.</a:t>
            </a:r>
          </a:p>
          <a:p>
            <a:pPr eaLnBrk="1" hangingPunct="1">
              <a:lnSpc>
                <a:spcPct val="90000"/>
              </a:lnSpc>
            </a:pPr>
            <a:r>
              <a:rPr lang="en-US" sz="2800" smtClean="0"/>
              <a:t>Khi lãi suất tăng, đồng tiền nội địa trở nên có giá trị hơn. Tỷ giá hối đoái của đồng tiền nội địa tăng, tư bản nước ngoài tràn vào thị trường trong nước, cán cân thanh toán sẽ thặng dư (giả định cán cân thương mại cân bằng) và ngược lại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smtClean="0"/>
              <a:t>Lý thuyết sức mua ngang giá</a:t>
            </a:r>
          </a:p>
        </p:txBody>
      </p:sp>
      <p:sp>
        <p:nvSpPr>
          <p:cNvPr id="4101" name="Rectangle 3"/>
          <p:cNvSpPr>
            <a:spLocks noGrp="1" noChangeArrowheads="1"/>
          </p:cNvSpPr>
          <p:nvPr>
            <p:ph type="body" sz="half" idx="1"/>
          </p:nvPr>
        </p:nvSpPr>
        <p:spPr>
          <a:xfrm>
            <a:off x="457200" y="1447800"/>
            <a:ext cx="8153400" cy="4953000"/>
          </a:xfrm>
        </p:spPr>
        <p:txBody>
          <a:bodyPr/>
          <a:lstStyle/>
          <a:p>
            <a:pPr eaLnBrk="1" hangingPunct="1"/>
            <a:r>
              <a:rPr lang="en-US" sz="2800" smtClean="0"/>
              <a:t>Tỷ giá sẽ điều chỉnh khi có sự khác biệt giữa lạm phát của 2 quốc gia</a:t>
            </a:r>
          </a:p>
          <a:p>
            <a:pPr eaLnBrk="1" hangingPunct="1"/>
            <a:r>
              <a:rPr lang="en-US" sz="2800" smtClean="0"/>
              <a:t>Nếu tỷ giá được điều chỉnh đúng theo thuyết sức mua ngang giá thì sẽ không có tình trạng định giá cao (over valued) hoặc định giá thấp (undervalued) tương đối so với một ngoại tệ khác </a:t>
            </a:r>
          </a:p>
        </p:txBody>
      </p:sp>
      <p:graphicFrame>
        <p:nvGraphicFramePr>
          <p:cNvPr id="4098" name="Object 4"/>
          <p:cNvGraphicFramePr>
            <a:graphicFrameLocks noChangeAspect="1"/>
          </p:cNvGraphicFramePr>
          <p:nvPr>
            <p:ph sz="half" idx="2"/>
          </p:nvPr>
        </p:nvGraphicFramePr>
        <p:xfrm>
          <a:off x="1981200" y="5029200"/>
          <a:ext cx="4173538" cy="1135063"/>
        </p:xfrm>
        <a:graphic>
          <a:graphicData uri="http://schemas.openxmlformats.org/presentationml/2006/ole">
            <p:oleObj spid="_x0000_s4098" name="Equation" r:id="rId3" imgW="1587240" imgH="43164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mtClean="0"/>
              <a:t>Lý thuyết Fisher</a:t>
            </a:r>
          </a:p>
        </p:txBody>
      </p:sp>
      <p:sp>
        <p:nvSpPr>
          <p:cNvPr id="5125" name="Rectangle 3"/>
          <p:cNvSpPr>
            <a:spLocks noGrp="1" noChangeArrowheads="1"/>
          </p:cNvSpPr>
          <p:nvPr>
            <p:ph type="body" sz="half" idx="1"/>
          </p:nvPr>
        </p:nvSpPr>
        <p:spPr>
          <a:xfrm>
            <a:off x="457200" y="1447800"/>
            <a:ext cx="8077200" cy="4953000"/>
          </a:xfrm>
        </p:spPr>
        <p:txBody>
          <a:bodyPr/>
          <a:lstStyle/>
          <a:p>
            <a:pPr eaLnBrk="1" hangingPunct="1"/>
            <a:r>
              <a:rPr lang="en-US" sz="2800" smtClean="0"/>
              <a:t>Lãi suất khác nhau gây ra tỷ giá khác nhau</a:t>
            </a:r>
          </a:p>
          <a:p>
            <a:pPr eaLnBrk="1" hangingPunct="1"/>
            <a:r>
              <a:rPr lang="en-US" sz="2800" smtClean="0"/>
              <a:t>Lãi suất cao thường có lạm phát cao, dẫn đến nội tệ sẽ bị mất giá (tác động trong dài hạn).</a:t>
            </a:r>
          </a:p>
          <a:p>
            <a:pPr eaLnBrk="1" hangingPunct="1"/>
            <a:r>
              <a:rPr lang="en-US" sz="2800" smtClean="0"/>
              <a:t>Nếu lãi suất thực cao hơn vẫn thu hút được nguồn vốn</a:t>
            </a:r>
          </a:p>
          <a:p>
            <a:pPr eaLnBrk="1" hangingPunct="1"/>
            <a:endParaRPr lang="en-US" sz="2800" smtClean="0"/>
          </a:p>
        </p:txBody>
      </p:sp>
      <p:graphicFrame>
        <p:nvGraphicFramePr>
          <p:cNvPr id="5122" name="Object 4"/>
          <p:cNvGraphicFramePr>
            <a:graphicFrameLocks noChangeAspect="1"/>
          </p:cNvGraphicFramePr>
          <p:nvPr>
            <p:ph sz="half" idx="2"/>
          </p:nvPr>
        </p:nvGraphicFramePr>
        <p:xfrm>
          <a:off x="2514600" y="4114800"/>
          <a:ext cx="2247900" cy="1077913"/>
        </p:xfrm>
        <a:graphic>
          <a:graphicData uri="http://schemas.openxmlformats.org/presentationml/2006/ole">
            <p:oleObj spid="_x0000_s5122" name="Equation" r:id="rId3" imgW="927000" imgH="44424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descr="Currency Chart"/>
          <p:cNvPicPr>
            <a:picLocks noChangeAspect="1" noChangeArrowheads="1"/>
          </p:cNvPicPr>
          <p:nvPr/>
        </p:nvPicPr>
        <p:blipFill>
          <a:blip r:embed="rId2" cstate="print"/>
          <a:srcRect/>
          <a:stretch>
            <a:fillRect/>
          </a:stretch>
        </p:blipFill>
        <p:spPr bwMode="auto">
          <a:xfrm>
            <a:off x="0" y="0"/>
            <a:ext cx="9144000" cy="61944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Tình huống</a:t>
            </a:r>
          </a:p>
        </p:txBody>
      </p:sp>
      <p:sp>
        <p:nvSpPr>
          <p:cNvPr id="11268" name="Rectangle 3"/>
          <p:cNvSpPr>
            <a:spLocks noGrp="1" noChangeArrowheads="1"/>
          </p:cNvSpPr>
          <p:nvPr>
            <p:ph type="body" idx="1"/>
          </p:nvPr>
        </p:nvSpPr>
        <p:spPr/>
        <p:txBody>
          <a:bodyPr/>
          <a:lstStyle/>
          <a:p>
            <a:pPr eaLnBrk="1" hangingPunct="1">
              <a:lnSpc>
                <a:spcPct val="90000"/>
              </a:lnSpc>
            </a:pPr>
            <a:r>
              <a:rPr lang="en-US" smtClean="0"/>
              <a:t>Giả sử vào đầu năm 2008, bạn là một nhà sản xuất hàng tiêu dùng với quy mô nhỏ tại Thailand. Hầu hết sản phẩm của bạn được bán cho thị trường Nhật với thương hiệu rất được ưa chuộng ở thị trường này.</a:t>
            </a:r>
          </a:p>
          <a:p>
            <a:pPr eaLnBrk="1" hangingPunct="1">
              <a:lnSpc>
                <a:spcPct val="90000"/>
              </a:lnSpc>
            </a:pPr>
            <a:r>
              <a:rPr lang="en-US" smtClean="0"/>
              <a:t>Trong giai đoạn 2000-2006, doanh số của bạn tại Nhật tăng do lợi thế về chi phí so với các đối thủ Nhật khác. Ngoài ra còn do giá trị đồng Baht Thái (THB) giảm so với đồng Yen nhật (JPY).</a:t>
            </a:r>
          </a:p>
          <a:p>
            <a:pPr eaLnBrk="1" hangingPunct="1">
              <a:lnSpc>
                <a:spcPct val="90000"/>
              </a:lnSpc>
            </a:pPr>
            <a:r>
              <a:rPr lang="en-US" smtClean="0"/>
              <a:t>Tuy nhiên, lợi thế chi phí của bạn mất đi do đồng THB tăng giá so với đồng JPY. Bạn tự hỏi tại sao điều này lại xảy ra.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3" descr="Currency Chart"/>
          <p:cNvPicPr>
            <a:picLocks noChangeAspect="1" noChangeArrowheads="1"/>
          </p:cNvPicPr>
          <p:nvPr/>
        </p:nvPicPr>
        <p:blipFill>
          <a:blip r:embed="rId2" cstate="print"/>
          <a:srcRect/>
          <a:stretch>
            <a:fillRect/>
          </a:stretch>
        </p:blipFill>
        <p:spPr bwMode="auto">
          <a:xfrm>
            <a:off x="0" y="0"/>
            <a:ext cx="9144000" cy="61944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endParaRPr lang="en-US" smtClean="0"/>
          </a:p>
        </p:txBody>
      </p:sp>
      <p:sp>
        <p:nvSpPr>
          <p:cNvPr id="39940" name="Rectangle 3"/>
          <p:cNvSpPr>
            <a:spLocks noGrp="1" noChangeArrowheads="1"/>
          </p:cNvSpPr>
          <p:nvPr>
            <p:ph type="body" idx="1"/>
          </p:nvPr>
        </p:nvSpPr>
        <p:spPr/>
        <p:txBody>
          <a:bodyPr/>
          <a:lstStyle/>
          <a:p>
            <a:pPr eaLnBrk="1" hangingPunct="1"/>
            <a:endParaRPr lang="en-US" smtClean="0"/>
          </a:p>
        </p:txBody>
      </p:sp>
      <p:pic>
        <p:nvPicPr>
          <p:cNvPr id="39942" name="Picture 5" descr="Currency Chart"/>
          <p:cNvPicPr>
            <a:picLocks noChangeAspect="1" noChangeArrowheads="1"/>
          </p:cNvPicPr>
          <p:nvPr/>
        </p:nvPicPr>
        <p:blipFill>
          <a:blip r:embed="rId2" cstate="print"/>
          <a:srcRect/>
          <a:stretch>
            <a:fillRect/>
          </a:stretch>
        </p:blipFill>
        <p:spPr bwMode="auto">
          <a:xfrm>
            <a:off x="0" y="0"/>
            <a:ext cx="9144000" cy="61944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3" descr="Currency Chart"/>
          <p:cNvPicPr>
            <a:picLocks noChangeAspect="1" noChangeArrowheads="1"/>
          </p:cNvPicPr>
          <p:nvPr/>
        </p:nvPicPr>
        <p:blipFill>
          <a:blip r:embed="rId2" cstate="print"/>
          <a:srcRect/>
          <a:stretch>
            <a:fillRect/>
          </a:stretch>
        </p:blipFill>
        <p:spPr bwMode="auto">
          <a:xfrm>
            <a:off x="0" y="0"/>
            <a:ext cx="9144000" cy="61944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067550" y="6324600"/>
            <a:ext cx="1905000" cy="457200"/>
          </a:xfrm>
          <a:prstGeom prst="rect">
            <a:avLst/>
          </a:prstGeom>
        </p:spPr>
        <p:txBody>
          <a:bodyPr/>
          <a:lstStyle/>
          <a:p>
            <a:pPr>
              <a:defRPr/>
            </a:pPr>
            <a:r>
              <a:rPr lang="en-US"/>
              <a:t>1-</a:t>
            </a:r>
            <a:fld id="{457433C6-5445-4A77-BF52-A11DF4DA8619}" type="slidenum">
              <a:rPr lang="en-US"/>
              <a:pPr>
                <a:defRPr/>
              </a:pPr>
              <a:t>33</a:t>
            </a:fld>
            <a:endParaRPr lang="en-US"/>
          </a:p>
        </p:txBody>
      </p:sp>
      <p:pic>
        <p:nvPicPr>
          <p:cNvPr id="41988" name="Picture 3" descr="Currency Chart"/>
          <p:cNvPicPr>
            <a:picLocks noChangeAspect="1" noChangeArrowheads="1"/>
          </p:cNvPicPr>
          <p:nvPr/>
        </p:nvPicPr>
        <p:blipFill>
          <a:blip r:embed="rId2" cstate="print"/>
          <a:srcRect/>
          <a:stretch>
            <a:fillRect/>
          </a:stretch>
        </p:blipFill>
        <p:spPr bwMode="auto">
          <a:xfrm>
            <a:off x="0" y="0"/>
            <a:ext cx="9144000" cy="61944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067550" y="6324600"/>
            <a:ext cx="1905000" cy="457200"/>
          </a:xfrm>
          <a:prstGeom prst="rect">
            <a:avLst/>
          </a:prstGeom>
        </p:spPr>
        <p:txBody>
          <a:bodyPr/>
          <a:lstStyle/>
          <a:p>
            <a:pPr>
              <a:defRPr/>
            </a:pPr>
            <a:r>
              <a:rPr lang="en-US"/>
              <a:t>1-</a:t>
            </a:r>
            <a:fld id="{AF811A13-F514-4C26-8F18-0CE341643FC9}" type="slidenum">
              <a:rPr lang="en-US"/>
              <a:pPr>
                <a:defRPr/>
              </a:pPr>
              <a:t>34</a:t>
            </a:fld>
            <a:endParaRPr lang="en-US"/>
          </a:p>
        </p:txBody>
      </p:sp>
      <p:pic>
        <p:nvPicPr>
          <p:cNvPr id="43012" name="Picture 3" descr="Currency Chart"/>
          <p:cNvPicPr>
            <a:picLocks noChangeAspect="1" noChangeArrowheads="1"/>
          </p:cNvPicPr>
          <p:nvPr/>
        </p:nvPicPr>
        <p:blipFill>
          <a:blip r:embed="rId2" cstate="print"/>
          <a:srcRect/>
          <a:stretch>
            <a:fillRect/>
          </a:stretch>
        </p:blipFill>
        <p:spPr bwMode="auto">
          <a:xfrm>
            <a:off x="0" y="0"/>
            <a:ext cx="9144000" cy="61944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3600" smtClean="0"/>
              <a:t>Lợi thế trong thương mại quốc tế </a:t>
            </a:r>
          </a:p>
        </p:txBody>
      </p:sp>
      <p:sp>
        <p:nvSpPr>
          <p:cNvPr id="12292"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b="1" smtClean="0"/>
              <a:t>Lợi thế tuyệt đối (absolute advantage)</a:t>
            </a:r>
            <a:endParaRPr lang="en-US" smtClean="0"/>
          </a:p>
          <a:p>
            <a:pPr eaLnBrk="1" hangingPunct="1">
              <a:lnSpc>
                <a:spcPct val="90000"/>
              </a:lnSpc>
            </a:pPr>
            <a:r>
              <a:rPr lang="en-US" smtClean="0"/>
              <a:t>Khi một đất nước có thể sản xuất một mặt hàng (sản phẩm) với với chi phí thấp hơn nước khác, thì nước đó có lợi thế tuyệt đối trong việc sản xuất mặt hàng đó.</a:t>
            </a:r>
            <a:endParaRPr lang="en-US" b="1" smtClean="0"/>
          </a:p>
          <a:p>
            <a:pPr eaLnBrk="1" hangingPunct="1">
              <a:lnSpc>
                <a:spcPct val="90000"/>
              </a:lnSpc>
              <a:buFont typeface="Wingdings" pitchFamily="2" charset="2"/>
              <a:buNone/>
            </a:pPr>
            <a:r>
              <a:rPr lang="en-US" b="1" smtClean="0"/>
              <a:t>Lợi thế so sánh (comparative advantage)</a:t>
            </a:r>
            <a:endParaRPr lang="en-US" smtClean="0"/>
          </a:p>
          <a:p>
            <a:pPr eaLnBrk="1" hangingPunct="1">
              <a:lnSpc>
                <a:spcPct val="90000"/>
              </a:lnSpc>
            </a:pPr>
            <a:r>
              <a:rPr lang="en-US" smtClean="0"/>
              <a:t>Một đất nước có lợi thế so sánh trong việc sản xuất một mặt hàng nếu nước đó có chi phí sản xuất tương đối (hay chi phí cơ hội) về mặt hàng đó thấp hơn so với nước khá.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z="3600" smtClean="0"/>
              <a:t>Lợi thế trong thương mại quốc tế </a:t>
            </a:r>
          </a:p>
        </p:txBody>
      </p:sp>
      <p:graphicFrame>
        <p:nvGraphicFramePr>
          <p:cNvPr id="196683" name="Group 75"/>
          <p:cNvGraphicFramePr>
            <a:graphicFrameLocks noGrp="1"/>
          </p:cNvGraphicFramePr>
          <p:nvPr>
            <p:ph idx="1"/>
          </p:nvPr>
        </p:nvGraphicFramePr>
        <p:xfrm>
          <a:off x="457200" y="1447800"/>
          <a:ext cx="8497888" cy="2072640"/>
        </p:xfrm>
        <a:graphic>
          <a:graphicData uri="http://schemas.openxmlformats.org/drawingml/2006/table">
            <a:tbl>
              <a:tblPr/>
              <a:tblGrid>
                <a:gridCol w="2835275"/>
                <a:gridCol w="2979738"/>
                <a:gridCol w="2682875"/>
              </a:tblGrid>
              <a:tr h="4953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Sản phẩm</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Hao phí lao động</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r>
              <a:tr h="495300">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Nước A</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Nước B</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95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X (máy tiện)</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6</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12</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95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Y (lúa gạo)</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3</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mn-lt"/>
                          <a:ea typeface="Times New Roman" pitchFamily="18" charset="0"/>
                          <a:cs typeface="Angsana New" pitchFamily="18" charset="-34"/>
                        </a:rPr>
                        <a:t>4</a:t>
                      </a:r>
                      <a:endParaRPr kumimoji="0" lang="en-US" sz="40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3337" name="Rectangle 76"/>
          <p:cNvSpPr>
            <a:spLocks noChangeArrowheads="1"/>
          </p:cNvSpPr>
          <p:nvPr/>
        </p:nvSpPr>
        <p:spPr bwMode="auto">
          <a:xfrm>
            <a:off x="369888" y="3548063"/>
            <a:ext cx="7415212" cy="396875"/>
          </a:xfrm>
          <a:prstGeom prst="rect">
            <a:avLst/>
          </a:prstGeom>
          <a:noFill/>
          <a:ln w="9525">
            <a:noFill/>
            <a:miter lim="800000"/>
            <a:headEnd/>
            <a:tailEnd/>
          </a:ln>
        </p:spPr>
        <p:txBody>
          <a:bodyPr wrap="none" anchor="ctr">
            <a:spAutoFit/>
          </a:bodyPr>
          <a:lstStyle/>
          <a:p>
            <a:pPr algn="just"/>
            <a:r>
              <a:rPr lang="en-US" sz="2000"/>
              <a:t>(Giả sử chi phí sản xuất được quy đổi thành chi phí về lao động)</a:t>
            </a:r>
          </a:p>
        </p:txBody>
      </p:sp>
      <p:sp>
        <p:nvSpPr>
          <p:cNvPr id="13338" name="Rectangle 77"/>
          <p:cNvSpPr>
            <a:spLocks noChangeArrowheads="1"/>
          </p:cNvSpPr>
          <p:nvPr/>
        </p:nvSpPr>
        <p:spPr bwMode="auto">
          <a:xfrm>
            <a:off x="66675" y="4736197"/>
            <a:ext cx="9077325" cy="646331"/>
          </a:xfrm>
          <a:prstGeom prst="rect">
            <a:avLst/>
          </a:prstGeom>
          <a:noFill/>
          <a:ln w="9525">
            <a:noFill/>
            <a:miter lim="800000"/>
            <a:headEnd/>
            <a:tailEnd/>
          </a:ln>
        </p:spPr>
        <p:txBody>
          <a:bodyPr wrap="square" anchor="ctr">
            <a:spAutoFit/>
          </a:bodyPr>
          <a:lstStyle/>
          <a:p>
            <a:pPr marL="463550" indent="-463550">
              <a:buFontTx/>
              <a:buChar char="•"/>
              <a:tabLst>
                <a:tab pos="457200" algn="l"/>
              </a:tabLst>
            </a:pPr>
            <a:r>
              <a:rPr lang="en-US"/>
              <a:t>Nước A có lợi thế tuyệt đối về sản xuất cả hai mặt hàng X và Y.</a:t>
            </a:r>
          </a:p>
          <a:p>
            <a:pPr marL="463550" indent="-463550">
              <a:buFontTx/>
              <a:buChar char="•"/>
              <a:tabLst>
                <a:tab pos="457200" algn="l"/>
              </a:tabLst>
            </a:pPr>
            <a:r>
              <a:rPr lang="en-US"/>
              <a:t>Nước B có lợi thế so sánh về mặt hàng Y, nước A có lợi thế so sánh về mặt hàng 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600" smtClean="0"/>
              <a:t>Lợi thế trong thương mại quốc tế </a:t>
            </a:r>
          </a:p>
        </p:txBody>
      </p:sp>
      <p:sp>
        <p:nvSpPr>
          <p:cNvPr id="14340" name="Rectangle 25"/>
          <p:cNvSpPr>
            <a:spLocks noChangeArrowheads="1"/>
          </p:cNvSpPr>
          <p:nvPr/>
        </p:nvSpPr>
        <p:spPr bwMode="auto">
          <a:xfrm>
            <a:off x="66675" y="4648200"/>
            <a:ext cx="8848725" cy="822325"/>
          </a:xfrm>
          <a:prstGeom prst="rect">
            <a:avLst/>
          </a:prstGeom>
          <a:noFill/>
          <a:ln w="9525">
            <a:noFill/>
            <a:miter lim="800000"/>
            <a:headEnd/>
            <a:tailEnd/>
          </a:ln>
        </p:spPr>
        <p:txBody>
          <a:bodyPr anchor="ctr">
            <a:spAutoFit/>
          </a:bodyPr>
          <a:lstStyle/>
          <a:p>
            <a:pPr marL="463550" indent="-463550">
              <a:buFontTx/>
              <a:buChar char="•"/>
              <a:tabLst>
                <a:tab pos="457200" algn="l"/>
              </a:tabLst>
            </a:pPr>
            <a:r>
              <a:rPr lang="en-US"/>
              <a:t>Nước B có lợi thế so sánh về mặt hàng Y, nước A có lợi thế so sánh về mặt hàng X.</a:t>
            </a:r>
          </a:p>
        </p:txBody>
      </p:sp>
      <p:graphicFrame>
        <p:nvGraphicFramePr>
          <p:cNvPr id="198749" name="Group 93"/>
          <p:cNvGraphicFramePr>
            <a:graphicFrameLocks noGrp="1"/>
          </p:cNvGraphicFramePr>
          <p:nvPr>
            <p:ph sz="half" idx="2"/>
          </p:nvPr>
        </p:nvGraphicFramePr>
        <p:xfrm>
          <a:off x="457200" y="2133600"/>
          <a:ext cx="8497888" cy="2057400"/>
        </p:xfrm>
        <a:graphic>
          <a:graphicData uri="http://schemas.openxmlformats.org/drawingml/2006/table">
            <a:tbl>
              <a:tblPr/>
              <a:tblGrid>
                <a:gridCol w="2660650"/>
                <a:gridCol w="2794000"/>
                <a:gridCol w="3043238"/>
              </a:tblGrid>
              <a:tr h="51435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Sản phẩm</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Chi phí cơ hội</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r>
              <a:tr h="514350">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Nước A</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Nước B</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14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X (máy tiện)</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2 (lúa gạo)</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3 (lúa gạo)</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514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Y (lúa gạo)</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½ (máy tiện)</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n-lt"/>
                          <a:ea typeface="Times New Roman" pitchFamily="18" charset="0"/>
                          <a:cs typeface="Angsana New" pitchFamily="18" charset="-34"/>
                        </a:rPr>
                        <a:t>1/3 (máy tiện)</a:t>
                      </a:r>
                      <a:endParaRPr kumimoji="0" lang="en-US" sz="3600" b="0" i="0" u="none" strike="noStrike" cap="none" normalizeH="0" baseline="0" smtClean="0">
                        <a:ln>
                          <a:noFill/>
                        </a:ln>
                        <a:solidFill>
                          <a:schemeClr val="tx1"/>
                        </a:solidFill>
                        <a:effectLst/>
                        <a:latin typeface="+mn-lt"/>
                        <a:ea typeface="Times New Roman" pitchFamily="18" charset="0"/>
                        <a:cs typeface="Angsana New" pitchFamily="18" charset="-34"/>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4362" name="Rectangle 96"/>
          <p:cNvSpPr>
            <a:spLocks noChangeArrowheads="1"/>
          </p:cNvSpPr>
          <p:nvPr/>
        </p:nvSpPr>
        <p:spPr bwMode="auto">
          <a:xfrm>
            <a:off x="393700" y="1600200"/>
            <a:ext cx="5289550" cy="457200"/>
          </a:xfrm>
          <a:prstGeom prst="rect">
            <a:avLst/>
          </a:prstGeom>
          <a:noFill/>
          <a:ln w="9525">
            <a:noFill/>
            <a:miter lim="800000"/>
            <a:headEnd/>
            <a:tailEnd/>
          </a:ln>
        </p:spPr>
        <p:txBody>
          <a:bodyPr wrap="none" anchor="ctr">
            <a:spAutoFit/>
          </a:bodyPr>
          <a:lstStyle/>
          <a:p>
            <a:r>
              <a:rPr lang="en-US" b="1"/>
              <a:t>Chi phí tương đối (chi phí cơ hội)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600" smtClean="0"/>
              <a:t>Lợi thế trong thương mại quốc tế</a:t>
            </a:r>
          </a:p>
        </p:txBody>
      </p:sp>
      <p:sp>
        <p:nvSpPr>
          <p:cNvPr id="15364" name="Rectangle 3"/>
          <p:cNvSpPr>
            <a:spLocks noGrp="1" noChangeArrowheads="1"/>
          </p:cNvSpPr>
          <p:nvPr>
            <p:ph type="body" idx="1"/>
          </p:nvPr>
        </p:nvSpPr>
        <p:spPr>
          <a:xfrm>
            <a:off x="457200" y="1447800"/>
            <a:ext cx="8497888" cy="5105400"/>
          </a:xfrm>
        </p:spPr>
        <p:txBody>
          <a:bodyPr/>
          <a:lstStyle/>
          <a:p>
            <a:pPr eaLnBrk="1" hangingPunct="1">
              <a:spcBef>
                <a:spcPts val="1200"/>
              </a:spcBef>
              <a:spcAft>
                <a:spcPts val="1200"/>
              </a:spcAft>
            </a:pPr>
            <a:r>
              <a:rPr lang="en-US" sz="2000" smtClean="0"/>
              <a:t>Nước A : Để sản xuất thêm một máy tiện, phải hy sinh 2 lúa gạo và để sản xuất thêm một lúa gạo, phải hy sinh 1/2 máy tiện.</a:t>
            </a:r>
          </a:p>
          <a:p>
            <a:pPr eaLnBrk="1" hangingPunct="1">
              <a:spcBef>
                <a:spcPts val="1200"/>
              </a:spcBef>
              <a:spcAft>
                <a:spcPts val="1200"/>
              </a:spcAft>
            </a:pPr>
            <a:r>
              <a:rPr lang="en-US" sz="2000" smtClean="0"/>
              <a:t>Nước B : Để sản xuất thêm một máy tiện, phải hy sinh 3 lúa gạo và để sản xuất thêm một lúa gạo, phải hy sinh 1/3 máy tiện.</a:t>
            </a:r>
          </a:p>
          <a:p>
            <a:pPr eaLnBrk="1" hangingPunct="1">
              <a:spcBef>
                <a:spcPts val="1200"/>
              </a:spcBef>
              <a:spcAft>
                <a:spcPts val="1200"/>
              </a:spcAft>
            </a:pPr>
            <a:r>
              <a:rPr lang="en-US" sz="2000" smtClean="0"/>
              <a:t>Như vậy, nước A có lợi thế so sánh về sản xuất máy tiện và nước B có lợi thế so sánh về sản xuất lúa gạo.</a:t>
            </a:r>
          </a:p>
          <a:p>
            <a:pPr eaLnBrk="1" hangingPunct="1">
              <a:spcBef>
                <a:spcPts val="1200"/>
              </a:spcBef>
              <a:spcAft>
                <a:spcPts val="1200"/>
              </a:spcAft>
            </a:pPr>
            <a:r>
              <a:rPr lang="en-US" sz="2000" smtClean="0"/>
              <a:t>Nước A chuyên môn hóa sản xuất máy tiện để đổi lấy lúa gạo từ nước B và nước B chuyên môn hóa sản xuất lúa gạo để đổi lấy máy tiện từ nước 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Lợi thế cạnh tranh có từ đâu? </a:t>
            </a:r>
          </a:p>
        </p:txBody>
      </p:sp>
      <p:sp>
        <p:nvSpPr>
          <p:cNvPr id="16388" name="Rectangle 3"/>
          <p:cNvSpPr>
            <a:spLocks noGrp="1" noChangeArrowheads="1"/>
          </p:cNvSpPr>
          <p:nvPr>
            <p:ph type="body" idx="1"/>
          </p:nvPr>
        </p:nvSpPr>
        <p:spPr/>
        <p:txBody>
          <a:bodyPr/>
          <a:lstStyle/>
          <a:p>
            <a:pPr eaLnBrk="1" hangingPunct="1"/>
            <a:r>
              <a:rPr lang="en-US" smtClean="0"/>
              <a:t>Tiềm lực tự nhiên (comparative advantage)</a:t>
            </a:r>
          </a:p>
          <a:p>
            <a:pPr lvl="1" eaLnBrk="1" hangingPunct="1"/>
            <a:r>
              <a:rPr lang="en-US" smtClean="0"/>
              <a:t>Tài nguyên (Resource endowments)</a:t>
            </a:r>
          </a:p>
          <a:p>
            <a:pPr lvl="1" eaLnBrk="1" hangingPunct="1"/>
            <a:r>
              <a:rPr lang="en-US" smtClean="0"/>
              <a:t>Hiệu quả của tổ chức</a:t>
            </a:r>
          </a:p>
          <a:p>
            <a:pPr eaLnBrk="1" hangingPunct="1"/>
            <a:r>
              <a:rPr lang="en-US" smtClean="0"/>
              <a:t>Chính sách của nhà nước </a:t>
            </a:r>
          </a:p>
          <a:p>
            <a:pPr lvl="1" eaLnBrk="1" hangingPunct="1"/>
            <a:r>
              <a:rPr lang="en-US" smtClean="0"/>
              <a:t>Chính sách công nghiệp</a:t>
            </a:r>
          </a:p>
          <a:p>
            <a:pPr lvl="1" eaLnBrk="1" hangingPunct="1"/>
            <a:r>
              <a:rPr lang="en-US" smtClean="0"/>
              <a:t>Chính sách thương mại</a:t>
            </a:r>
          </a:p>
          <a:p>
            <a:pPr eaLnBrk="1" hangingPunct="1"/>
            <a:r>
              <a:rPr lang="en-US" smtClean="0"/>
              <a:t>Các biến cố tự nhiên </a:t>
            </a:r>
          </a:p>
          <a:p>
            <a:pPr lvl="1" eaLnBrk="1" hangingPunct="1"/>
            <a:r>
              <a:rPr lang="en-US" smtClean="0"/>
              <a:t>Tự nhiên </a:t>
            </a:r>
          </a:p>
          <a:p>
            <a:pPr lvl="1" eaLnBrk="1" hangingPunct="1"/>
            <a:r>
              <a:rPr lang="en-US" smtClean="0"/>
              <a:t>Lịch sử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mtClean="0"/>
              <a:t>Thương mại quốc tế tự do?</a:t>
            </a:r>
          </a:p>
        </p:txBody>
      </p:sp>
      <p:sp>
        <p:nvSpPr>
          <p:cNvPr id="17412" name="Rectangle 3"/>
          <p:cNvSpPr>
            <a:spLocks noGrp="1" noChangeArrowheads="1"/>
          </p:cNvSpPr>
          <p:nvPr>
            <p:ph type="body" idx="1"/>
          </p:nvPr>
        </p:nvSpPr>
        <p:spPr/>
        <p:txBody>
          <a:bodyPr/>
          <a:lstStyle/>
          <a:p>
            <a:pPr eaLnBrk="1" hangingPunct="1"/>
            <a:r>
              <a:rPr lang="en-US" smtClean="0"/>
              <a:t>Chuyên môn hoá sản xuất: xuất khẩu phần dư và nhập phần thiếu hụt;</a:t>
            </a:r>
          </a:p>
          <a:p>
            <a:pPr eaLnBrk="1" hangingPunct="1"/>
            <a:r>
              <a:rPr lang="en-US" smtClean="0"/>
              <a:t>Phân bổ tài nguyên hiệu quả;</a:t>
            </a:r>
          </a:p>
          <a:p>
            <a:pPr eaLnBrk="1" hangingPunct="1"/>
            <a:r>
              <a:rPr lang="en-US" smtClean="0"/>
              <a:t>Tính kinh tế nhờ quy mô nhờ tiếp cận thị trường lớn;</a:t>
            </a:r>
          </a:p>
          <a:p>
            <a:pPr eaLnBrk="1" hangingPunct="1"/>
            <a:r>
              <a:rPr lang="en-US" smtClean="0"/>
              <a:t>Cạnh tranh hàng nhập khẩu tăng tính hiệu quả và hạn chế độc quyền;</a:t>
            </a:r>
          </a:p>
          <a:p>
            <a:pPr eaLnBrk="1" hangingPunct="1"/>
            <a:r>
              <a:rPr lang="en-US" smtClean="0"/>
              <a:t>Nguồn vốn linh hoạt cho phép quốc gia phát triển các ngành sản xuất nội địa;</a:t>
            </a:r>
          </a:p>
          <a:p>
            <a:pPr eaLnBrk="1" hangingPunct="1"/>
            <a:r>
              <a:rPr lang="en-US" smtClean="0"/>
              <a:t>Thương mại giúp các nước liên kết chặt chẽ hơn.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TotalTime>
  <Words>2182</Words>
  <Application>Microsoft Office PowerPoint</Application>
  <PresentationFormat>On-screen Show (4:3)</PresentationFormat>
  <Paragraphs>281</Paragraphs>
  <Slides>34</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15_Blends</vt:lpstr>
      <vt:lpstr>Microsoft Word Document</vt:lpstr>
      <vt:lpstr>Microsoft Equation 3.0</vt:lpstr>
      <vt:lpstr>Trường Đại Học Bách Khoa Tp.HCM Hệ Đào Tạo Từ Xa Khoa Khoa Học và Kỹ Thuật Máy Tính</vt:lpstr>
      <vt:lpstr>Nội dung chương</vt:lpstr>
      <vt:lpstr>Tình huống</vt:lpstr>
      <vt:lpstr>Lợi thế trong thương mại quốc tế </vt:lpstr>
      <vt:lpstr>Lợi thế trong thương mại quốc tế </vt:lpstr>
      <vt:lpstr>Lợi thế trong thương mại quốc tế </vt:lpstr>
      <vt:lpstr>Lợi thế trong thương mại quốc tế</vt:lpstr>
      <vt:lpstr>Lợi thế cạnh tranh có từ đâu? </vt:lpstr>
      <vt:lpstr>Thương mại quốc tế tự do?</vt:lpstr>
      <vt:lpstr>Bảo hộ</vt:lpstr>
      <vt:lpstr>Cách thức bảo hộ</vt:lpstr>
      <vt:lpstr>Điểm yếu của bảo hộ</vt:lpstr>
      <vt:lpstr>Cán cân thanh toán</vt:lpstr>
      <vt:lpstr>Cán cân thanh toán</vt:lpstr>
      <vt:lpstr>Slide 15</vt:lpstr>
      <vt:lpstr>Bảng cân đối của UK năm 2001 (£ millions)</vt:lpstr>
      <vt:lpstr>Slide 17</vt:lpstr>
      <vt:lpstr>Slide 18</vt:lpstr>
      <vt:lpstr>Private + Public balance = CA balance </vt:lpstr>
      <vt:lpstr>Mối quan hệ giữa cân đối bên trong bên ngoài</vt:lpstr>
      <vt:lpstr>Mối quan hệ giữa cân đối bên trong bên ngoài</vt:lpstr>
      <vt:lpstr>Tình huống</vt:lpstr>
      <vt:lpstr>Thị trường ngoại hối và tỷ giá</vt:lpstr>
      <vt:lpstr>Cách phát biểu</vt:lpstr>
      <vt:lpstr>Các chế độ tỷ giá</vt:lpstr>
      <vt:lpstr>Vai trò của tỷ giá</vt:lpstr>
      <vt:lpstr>Lý thuyết sức mua ngang giá</vt:lpstr>
      <vt:lpstr>Lý thuyết Fisher</vt:lpstr>
      <vt:lpstr>Slide 29</vt:lpstr>
      <vt:lpstr>Slide 30</vt:lpstr>
      <vt:lpstr>Slide 31</vt:lpstr>
      <vt:lpstr>Slide 32</vt:lpstr>
      <vt:lpstr>Slide 33</vt:lpstr>
      <vt:lpstr>Slide 34</vt:lpstr>
    </vt:vector>
  </TitlesOfParts>
  <Company>Dai hoc Bach Khoa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Phan Nhat Thinh</dc:creator>
  <cp:lastModifiedBy>HUY HUNG</cp:lastModifiedBy>
  <cp:revision>55</cp:revision>
  <dcterms:created xsi:type="dcterms:W3CDTF">2010-12-08T09:26:28Z</dcterms:created>
  <dcterms:modified xsi:type="dcterms:W3CDTF">2011-07-13T06:28:09Z</dcterms:modified>
</cp:coreProperties>
</file>