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3160" y="-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3388-BB92-5146-8ACC-AA2D32CEAD6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998A-0E8D-C24E-87E1-A691597D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3388-BB92-5146-8ACC-AA2D32CEAD6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998A-0E8D-C24E-87E1-A691597D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1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3388-BB92-5146-8ACC-AA2D32CEAD6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998A-0E8D-C24E-87E1-A691597D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1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3388-BB92-5146-8ACC-AA2D32CEAD6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998A-0E8D-C24E-87E1-A691597D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3388-BB92-5146-8ACC-AA2D32CEAD6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998A-0E8D-C24E-87E1-A691597D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3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3388-BB92-5146-8ACC-AA2D32CEAD6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998A-0E8D-C24E-87E1-A691597D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0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3388-BB92-5146-8ACC-AA2D32CEAD6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998A-0E8D-C24E-87E1-A691597D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8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3388-BB92-5146-8ACC-AA2D32CEAD6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998A-0E8D-C24E-87E1-A691597D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8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3388-BB92-5146-8ACC-AA2D32CEAD6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998A-0E8D-C24E-87E1-A691597D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2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3388-BB92-5146-8ACC-AA2D32CEAD6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998A-0E8D-C24E-87E1-A691597D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5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3388-BB92-5146-8ACC-AA2D32CEAD6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998A-0E8D-C24E-87E1-A691597D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9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3388-BB92-5146-8ACC-AA2D32CEAD6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5998A-0E8D-C24E-87E1-A691597D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4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2533" y="1238865"/>
            <a:ext cx="317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Finding SNORD116 binding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200" y="1072294"/>
            <a:ext cx="8634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C/D box </a:t>
            </a:r>
            <a:r>
              <a:rPr lang="en-US" dirty="0" err="1" smtClean="0"/>
              <a:t>snoRNA</a:t>
            </a:r>
            <a:endParaRPr lang="en-US" dirty="0" smtClean="0"/>
          </a:p>
          <a:p>
            <a:r>
              <a:rPr lang="en-US" dirty="0" smtClean="0"/>
              <a:t>Imprinted, only fathers allele is expressed</a:t>
            </a:r>
          </a:p>
          <a:p>
            <a:r>
              <a:rPr lang="en-US" dirty="0" smtClean="0"/>
              <a:t>Part of the larger PWS (</a:t>
            </a:r>
            <a:r>
              <a:rPr lang="en-US" dirty="0" err="1" smtClean="0"/>
              <a:t>Prader</a:t>
            </a:r>
            <a:r>
              <a:rPr lang="en-US" dirty="0" smtClean="0"/>
              <a:t>-Will syndrome) critical region, which is imprinted and expressed from the fathers allele</a:t>
            </a:r>
          </a:p>
          <a:p>
            <a:r>
              <a:rPr lang="en-US" dirty="0" smtClean="0"/>
              <a:t>Loss of SNORD116 cluster leads to a milder, PWS like phenotype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667" y="2995083"/>
            <a:ext cx="842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used </a:t>
            </a:r>
            <a:r>
              <a:rPr lang="en-US" dirty="0" err="1" smtClean="0"/>
              <a:t>fibrobast</a:t>
            </a:r>
            <a:r>
              <a:rPr lang="en-US" dirty="0" smtClean="0"/>
              <a:t> and </a:t>
            </a:r>
            <a:r>
              <a:rPr lang="en-US" dirty="0" err="1" smtClean="0"/>
              <a:t>crispered</a:t>
            </a:r>
            <a:r>
              <a:rPr lang="en-US" dirty="0" smtClean="0"/>
              <a:t> out all SNORD116 copies, with the exception of 116-30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648" y="3403084"/>
            <a:ext cx="9148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Fibroblasts were made into hypothalamic neurons, +/- SNORD116 from isogenic cells compared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200" y="3953833"/>
            <a:ext cx="8708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RNA was sequenced, 60 million reads per sample, biological triplicates</a:t>
            </a:r>
          </a:p>
          <a:p>
            <a:r>
              <a:rPr lang="en-US" dirty="0" smtClean="0"/>
              <a:t>Changes only in gene expression, hardly any splicing</a:t>
            </a:r>
          </a:p>
          <a:p>
            <a:r>
              <a:rPr lang="en-US" dirty="0" smtClean="0"/>
              <a:t>Enrichment of imprinted genes</a:t>
            </a:r>
          </a:p>
          <a:p>
            <a:r>
              <a:rPr lang="en-US" dirty="0" smtClean="0"/>
              <a:t>A few hormones are deregulated, reminiscent of the phenotype (PENK, SST, GDF3, NODAL)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0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2250" y="317500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intaRNA</a:t>
            </a:r>
            <a:r>
              <a:rPr lang="en-US" dirty="0" smtClean="0"/>
              <a:t> to map binding sites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E79BF0E-8CAF-724C-8A6A-F83794140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51904"/>
            <a:ext cx="8027932" cy="4554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57339" y="898560"/>
            <a:ext cx="55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</a:t>
            </a:r>
            <a:r>
              <a:rPr lang="en-US" dirty="0" err="1" smtClean="0"/>
              <a:t>intaRNA</a:t>
            </a:r>
            <a:r>
              <a:rPr lang="en-US" dirty="0" smtClean="0"/>
              <a:t> gave only low energy readings (webserver)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2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28750" y="1373149"/>
            <a:ext cx="47730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28750" y="1525549"/>
            <a:ext cx="47730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3667" y="11562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5586" y="1373149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66191" y="1340883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GOI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29833" y="1742481"/>
            <a:ext cx="3704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06650" y="1742481"/>
            <a:ext cx="3704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19966" y="1745629"/>
            <a:ext cx="3704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29566" y="1148782"/>
            <a:ext cx="3704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06383" y="1148782"/>
            <a:ext cx="3704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19699" y="1151930"/>
            <a:ext cx="3704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49083" y="2473816"/>
            <a:ext cx="493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energy (top 30%?) of SNORD116 binding sites</a:t>
            </a:r>
          </a:p>
          <a:p>
            <a:r>
              <a:rPr lang="en-US" dirty="0" smtClean="0"/>
              <a:t>On the plus and minus strand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49083" y="1859983"/>
            <a:ext cx="480483" cy="539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815" y="3252749"/>
            <a:ext cx="4144951" cy="170815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H="1">
            <a:off x="2317750" y="1859983"/>
            <a:ext cx="321733" cy="8784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51567" y="1859983"/>
            <a:ext cx="48683" cy="8784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304" y="2981817"/>
            <a:ext cx="3481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SNORD116</a:t>
            </a:r>
          </a:p>
          <a:p>
            <a:r>
              <a:rPr lang="en-US" dirty="0" smtClean="0"/>
              <a:t>high energy binding </a:t>
            </a:r>
          </a:p>
          <a:p>
            <a:r>
              <a:rPr lang="en-US" dirty="0" smtClean="0"/>
              <a:t>sites cluster on a single gene?</a:t>
            </a:r>
          </a:p>
          <a:p>
            <a:r>
              <a:rPr lang="en-US" dirty="0" smtClean="0"/>
              <a:t>Could be from different SNORD116 copies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5750" y="5246649"/>
            <a:ext cx="8540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there is an over representation of changed imprinted genes, look at plus (coding) and minus (non-coding strand), there might  be unknown antisense RNAs</a:t>
            </a:r>
          </a:p>
          <a:p>
            <a:r>
              <a:rPr lang="en-US" dirty="0" smtClean="0"/>
              <a:t>Include 1000 </a:t>
            </a:r>
            <a:r>
              <a:rPr lang="en-US" dirty="0" err="1" smtClean="0"/>
              <a:t>nt</a:t>
            </a:r>
            <a:r>
              <a:rPr lang="en-US" dirty="0" smtClean="0"/>
              <a:t> upstream and downstream to account for promoter and UTR/stability effects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42793" y="162120"/>
            <a:ext cx="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721350" y="661989"/>
            <a:ext cx="1386125" cy="4867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31400" y="445829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intaRNA</a:t>
            </a:r>
            <a:endParaRPr lang="en-US" dirty="0" smtClean="0"/>
          </a:p>
          <a:p>
            <a:r>
              <a:rPr lang="en-US" dirty="0" smtClean="0"/>
              <a:t>Interaction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3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0" y="201083"/>
            <a:ext cx="423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are the binding sites on 116 copies?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6417" y="870919"/>
            <a:ext cx="8953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116-1</a:t>
            </a:r>
            <a:r>
              <a:rPr lang="en-US" dirty="0"/>
              <a:t> chr15(+):25051477-25051571</a:t>
            </a:r>
          </a:p>
          <a:p>
            <a:r>
              <a:rPr lang="en-US" dirty="0"/>
              <a:t>ttGGATCGA</a:t>
            </a:r>
            <a:r>
              <a:rPr lang="en-US" b="1" dirty="0"/>
              <a:t>T</a:t>
            </a:r>
            <a:r>
              <a:rPr lang="en-US" b="1" i="1" dirty="0"/>
              <a:t>GATGA</a:t>
            </a:r>
            <a:r>
              <a:rPr lang="en-US" dirty="0"/>
              <a:t>GTCCCCTATAAAAACATTCCTTGGAAAAG</a:t>
            </a:r>
            <a:r>
              <a:rPr lang="en-US" b="1" i="1" dirty="0"/>
              <a:t>CTGA</a:t>
            </a:r>
            <a:r>
              <a:rPr lang="en-US" dirty="0"/>
              <a:t>ACAAAA</a:t>
            </a:r>
            <a:r>
              <a:rPr lang="en-US" b="1" i="1" dirty="0"/>
              <a:t>TGAGTGA</a:t>
            </a:r>
            <a:r>
              <a:rPr lang="en-US" dirty="0"/>
              <a:t>GAACTCATAACGTCATTCTCATCGGAA</a:t>
            </a:r>
            <a:r>
              <a:rPr lang="en-US" b="1" i="1" dirty="0"/>
              <a:t>CTGA</a:t>
            </a:r>
            <a:r>
              <a:rPr lang="en-US" dirty="0"/>
              <a:t>GGTCCag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917" y="2111917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TGATGA: C box, CTGA: D box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069" y="3344961"/>
            <a:ext cx="800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“normal” C/D box </a:t>
            </a:r>
            <a:r>
              <a:rPr lang="en-US" dirty="0" err="1" smtClean="0"/>
              <a:t>snoRNAs</a:t>
            </a:r>
            <a:r>
              <a:rPr lang="en-US" dirty="0" smtClean="0"/>
              <a:t> bind their targets between the C and D boxes</a:t>
            </a:r>
          </a:p>
          <a:p>
            <a:r>
              <a:rPr lang="en-US" dirty="0" smtClean="0"/>
              <a:t>HOWEVER, SNORD116 is biochemically different, and the D’ box is not in consensus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069" y="4229507"/>
            <a:ext cx="7691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the binding sites on the SNORD116 copies: do they cluster around regions? 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001" y="1510364"/>
            <a:ext cx="3297018" cy="16121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7254" y="5653691"/>
            <a:ext cx="7718207" cy="4015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3636" y="5653691"/>
            <a:ext cx="702466" cy="401538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18001" y="5653691"/>
            <a:ext cx="702466" cy="401538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55817" y="5653691"/>
            <a:ext cx="702466" cy="4015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13869" y="5653691"/>
            <a:ext cx="702466" cy="4015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63182" y="5685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69357" y="5685897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19897" y="5653691"/>
            <a:ext cx="38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D’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82733" y="5685897"/>
            <a:ext cx="36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C’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71498" y="5348416"/>
            <a:ext cx="1355571" cy="122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21352" y="5329862"/>
            <a:ext cx="677785" cy="122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6367" y="484926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Binding sites of targe</a:t>
            </a:r>
            <a:r>
              <a:rPr lang="en-US" dirty="0" smtClean="0"/>
              <a:t>t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69761" y="4913187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Binding sites of targe</a:t>
            </a:r>
            <a:r>
              <a:rPr lang="en-US" dirty="0" smtClean="0"/>
              <a:t>t</a:t>
            </a:r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9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7726" y="0"/>
            <a:ext cx="9624302" cy="7602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u="sng" dirty="0"/>
              <a:t>Human (30)</a:t>
            </a:r>
            <a:endParaRPr lang="en-US" sz="800" dirty="0"/>
          </a:p>
          <a:p>
            <a:r>
              <a:rPr lang="en-US" sz="800" b="1" dirty="0"/>
              <a:t>116-1</a:t>
            </a:r>
            <a:r>
              <a:rPr lang="en-US" sz="800" dirty="0"/>
              <a:t> chr15(+):25051477-25051571</a:t>
            </a:r>
          </a:p>
          <a:p>
            <a:r>
              <a:rPr lang="en-US" sz="800" dirty="0"/>
              <a:t>ttGGATCGATGATGAGTCCCCTATAAAAACATTCCTTGGAAAAGCTGAACAAAATGA</a:t>
            </a:r>
            <a:r>
              <a:rPr lang="en-US" sz="800" b="1" dirty="0"/>
              <a:t>G</a:t>
            </a:r>
            <a:r>
              <a:rPr lang="en-US" sz="800" dirty="0"/>
              <a:t>TGAGAACTCATAACGTCATTCTCATCGGAACTGAGGTCCag</a:t>
            </a:r>
          </a:p>
          <a:p>
            <a:r>
              <a:rPr lang="en-US" sz="800" b="1" dirty="0"/>
              <a:t>116-2</a:t>
            </a:r>
            <a:r>
              <a:rPr lang="en-US" sz="800" dirty="0"/>
              <a:t> chr15(+):25054208-25054306</a:t>
            </a:r>
          </a:p>
          <a:p>
            <a:r>
              <a:rPr lang="en-US" sz="800" dirty="0"/>
              <a:t>ttGGATCGATGATGAGTCCCC</a:t>
            </a:r>
            <a:r>
              <a:rPr lang="en-US" sz="800" u="sng" dirty="0"/>
              <a:t>AAA</a:t>
            </a:r>
            <a:r>
              <a:rPr lang="en-US" sz="800" dirty="0"/>
              <a:t>AAAAACATTCCTTGGAAAAGCTGAACAAAATGA</a:t>
            </a:r>
            <a:r>
              <a:rPr lang="en-US" sz="800" b="1" dirty="0"/>
              <a:t>G</a:t>
            </a:r>
            <a:r>
              <a:rPr lang="en-US" sz="800" dirty="0"/>
              <a:t>TGAAAACTCATACCGTCATTCTCATCGGAACTGAGGTCCag</a:t>
            </a:r>
          </a:p>
          <a:p>
            <a:r>
              <a:rPr lang="en-US" sz="800" b="1" dirty="0"/>
              <a:t>116-3</a:t>
            </a:r>
            <a:r>
              <a:rPr lang="en-US" sz="800" dirty="0"/>
              <a:t> chr15(+):25056860-25056954</a:t>
            </a:r>
          </a:p>
          <a:p>
            <a:r>
              <a:rPr lang="en-US" sz="800" dirty="0"/>
              <a:t>ttGGATCGATGATGAGTCCCCCATAAAAACATTCCTTGGAAAAGCTGAACAAAATGA</a:t>
            </a:r>
            <a:r>
              <a:rPr lang="en-US" sz="800" b="1" dirty="0"/>
              <a:t>G</a:t>
            </a:r>
            <a:r>
              <a:rPr lang="en-US" sz="800" dirty="0"/>
              <a:t>TGAGAACTCATACCGTCGTTCTCATCGGAACTGAGGTCCag</a:t>
            </a:r>
          </a:p>
          <a:p>
            <a:r>
              <a:rPr lang="en-US" sz="800" b="1" dirty="0"/>
              <a:t>116-4 </a:t>
            </a:r>
            <a:r>
              <a:rPr lang="en-US" sz="800" dirty="0"/>
              <a:t>chr15(+):25059538-25059633</a:t>
            </a:r>
          </a:p>
          <a:p>
            <a:r>
              <a:rPr lang="en-US" sz="800" dirty="0"/>
              <a:t>ttGGATCGATGATGAGTCCCCCCAAAAAAACATTCCTTGGAAAAGCTGAACAAAATGA</a:t>
            </a:r>
            <a:r>
              <a:rPr lang="en-US" sz="800" b="1" dirty="0"/>
              <a:t>G</a:t>
            </a:r>
            <a:r>
              <a:rPr lang="en-US" sz="800" dirty="0"/>
              <a:t>TGAAAACTCATACCGTCGTTCTCAGCGGAACTGAGGTCCag</a:t>
            </a:r>
          </a:p>
          <a:p>
            <a:r>
              <a:rPr lang="en-US" sz="800" b="1" dirty="0"/>
              <a:t>116-5 </a:t>
            </a:r>
            <a:r>
              <a:rPr lang="en-US" sz="800" dirty="0"/>
              <a:t>chr15(+):25062333-25062427</a:t>
            </a:r>
          </a:p>
          <a:p>
            <a:r>
              <a:rPr lang="en-US" sz="800" dirty="0"/>
              <a:t>ttGGATCGATGATGAGTCCCCCATAAAAACATTCCTTGGAAAAGCTGAACAAAATGA</a:t>
            </a:r>
            <a:r>
              <a:rPr lang="en-US" sz="800" b="1" dirty="0"/>
              <a:t>G</a:t>
            </a:r>
            <a:r>
              <a:rPr lang="en-US" sz="800" dirty="0"/>
              <a:t>TGAGAACTCATACCGTCGTTCTCATCAGAACTGAGGTCCag</a:t>
            </a:r>
          </a:p>
          <a:p>
            <a:r>
              <a:rPr lang="en-US" sz="800" b="1" dirty="0"/>
              <a:t>116-6 </a:t>
            </a:r>
            <a:r>
              <a:rPr lang="en-US" sz="800" dirty="0"/>
              <a:t>chr15(+):25065026-25065121</a:t>
            </a:r>
          </a:p>
          <a:p>
            <a:r>
              <a:rPr lang="en-US" sz="800" dirty="0"/>
              <a:t>ttGGATCGATGATGAGTCCTCCAAAAAAAACATTCCTTGGAAAAGCTGAACAAAATGA</a:t>
            </a:r>
            <a:r>
              <a:rPr lang="en-US" sz="800" b="1" dirty="0"/>
              <a:t>G</a:t>
            </a:r>
            <a:r>
              <a:rPr lang="en-US" sz="800" dirty="0"/>
              <a:t>TGAAAACTCATACCGTCATTCTCATCGGAACTGAGGTCCag</a:t>
            </a:r>
          </a:p>
          <a:p>
            <a:r>
              <a:rPr lang="en-US" sz="800" b="1" dirty="0"/>
              <a:t>116-7 </a:t>
            </a:r>
            <a:r>
              <a:rPr lang="en-US" sz="800" dirty="0"/>
              <a:t>chr15(+):25067788-25067882</a:t>
            </a:r>
          </a:p>
          <a:p>
            <a:r>
              <a:rPr lang="en-US" sz="800" dirty="0"/>
              <a:t>ttGGATCGATGATGAGTCCCCCATAAAAACATTCCTTGGAAAAGCTGAACAAAATGA</a:t>
            </a:r>
            <a:r>
              <a:rPr lang="en-US" sz="800" b="1" dirty="0"/>
              <a:t>G</a:t>
            </a:r>
            <a:r>
              <a:rPr lang="en-US" sz="800" dirty="0"/>
              <a:t>TGAGAACTCATACCGTCGTTCTCATCAGAACTGAGGTCCag</a:t>
            </a:r>
          </a:p>
          <a:p>
            <a:r>
              <a:rPr lang="en-US" sz="800" b="1" dirty="0"/>
              <a:t>116-8 </a:t>
            </a:r>
            <a:r>
              <a:rPr lang="en-US" sz="800" dirty="0"/>
              <a:t>chr15(+):25070432-25070526</a:t>
            </a:r>
          </a:p>
          <a:p>
            <a:r>
              <a:rPr lang="en-US" sz="800" dirty="0"/>
              <a:t>ttGGATCGATGATGAGTCCTCCAAAAAAACATTCCTTGGAAAAGCTGAACAAAATGA</a:t>
            </a:r>
            <a:r>
              <a:rPr lang="en-US" sz="800" b="1" dirty="0"/>
              <a:t>G</a:t>
            </a:r>
            <a:r>
              <a:rPr lang="en-US" sz="800" dirty="0"/>
              <a:t>TGAGAACTCATACCGTCGTTCTCATCGGAACTGAGGTCCag</a:t>
            </a:r>
          </a:p>
          <a:p>
            <a:r>
              <a:rPr lang="en-US" sz="800" b="1" dirty="0"/>
              <a:t>116-9 </a:t>
            </a:r>
            <a:r>
              <a:rPr lang="en-US" sz="800" dirty="0"/>
              <a:t>chr15(+):25073107-25073201</a:t>
            </a:r>
          </a:p>
          <a:p>
            <a:r>
              <a:rPr lang="en-US" sz="800" dirty="0"/>
              <a:t>ttGGATCGATGATGAGTCCCCCATAAAAACATTCCTTGGAAAAGCTGAACAAAATGA</a:t>
            </a:r>
            <a:r>
              <a:rPr lang="en-US" sz="800" b="1" dirty="0"/>
              <a:t>G</a:t>
            </a:r>
            <a:r>
              <a:rPr lang="en-US" sz="800" dirty="0"/>
              <a:t>TGAGAACTCATACCGTCGTTCTCATCGGAACTGAGGTCCag</a:t>
            </a:r>
          </a:p>
          <a:p>
            <a:r>
              <a:rPr lang="en-US" sz="800" b="1" dirty="0"/>
              <a:t>116-10</a:t>
            </a:r>
            <a:r>
              <a:rPr lang="en-US" sz="800" dirty="0"/>
              <a:t> chr15(+):25074114-25074215</a:t>
            </a:r>
          </a:p>
          <a:p>
            <a:r>
              <a:rPr lang="en-US" sz="800" dirty="0"/>
              <a:t>gtAGGTTGATGATGACTTACATATATACGTTTTTTTTTTTTTTTTGGAAAGGTGAACAAAATGA</a:t>
            </a:r>
            <a:r>
              <a:rPr lang="en-US" sz="800" b="1" dirty="0"/>
              <a:t>G</a:t>
            </a:r>
            <a:r>
              <a:rPr lang="en-US" sz="800" dirty="0"/>
              <a:t>TGAAAACTCAGTACCATCATCCTCATCTAACTGAGGTCCag</a:t>
            </a:r>
          </a:p>
          <a:p>
            <a:r>
              <a:rPr lang="en-US" sz="800" b="1" dirty="0"/>
              <a:t>116-11</a:t>
            </a:r>
            <a:r>
              <a:rPr lang="en-US" sz="800" dirty="0"/>
              <a:t> chr15(+):25075929-25076020</a:t>
            </a:r>
          </a:p>
          <a:p>
            <a:r>
              <a:rPr lang="en-US" sz="800" dirty="0"/>
              <a:t>atGGATCAATGATGACTTCCATACGTGGGTTCCTTGGAAAGTTGAACAAAATGA</a:t>
            </a:r>
            <a:r>
              <a:rPr lang="en-US" sz="800" b="1" dirty="0"/>
              <a:t>G</a:t>
            </a:r>
            <a:r>
              <a:rPr lang="en-US" sz="800" dirty="0"/>
              <a:t>TGAAAACTTTATACTGTCATCCTCTTCAAACTGAGGTCCag</a:t>
            </a:r>
          </a:p>
          <a:p>
            <a:r>
              <a:rPr lang="en-US" sz="800" b="1" dirty="0"/>
              <a:t>116-12</a:t>
            </a:r>
            <a:r>
              <a:rPr lang="en-US" sz="800" dirty="0"/>
              <a:t> chr15(+):25077051-25077142</a:t>
            </a:r>
          </a:p>
          <a:p>
            <a:r>
              <a:rPr lang="en-US" sz="800" dirty="0"/>
              <a:t>ctGGATCAATGATGACTTCCATATATACATTCCTTGGAAAGCTGAATAAAATGA</a:t>
            </a:r>
            <a:r>
              <a:rPr lang="en-US" sz="800" b="1" dirty="0"/>
              <a:t>A</a:t>
            </a:r>
            <a:r>
              <a:rPr lang="en-US" sz="800" dirty="0"/>
              <a:t>TGAAAACTCTATACCATCATCCTCATTGAACTGAGGTCCca</a:t>
            </a:r>
          </a:p>
          <a:p>
            <a:r>
              <a:rPr lang="en-US" sz="800" b="1" dirty="0"/>
              <a:t>116-13</a:t>
            </a:r>
            <a:r>
              <a:rPr lang="en-US" sz="800" dirty="0"/>
              <a:t> chr15(+):25079058-25079149</a:t>
            </a:r>
          </a:p>
          <a:p>
            <a:r>
              <a:rPr lang="en-US" sz="800" dirty="0"/>
              <a:t>atGGACCAATGATGACTTCCATACATGCATTCCTTGGAAAGCTGAACAAAATGA</a:t>
            </a:r>
            <a:r>
              <a:rPr lang="en-US" sz="800" b="1" dirty="0"/>
              <a:t>G</a:t>
            </a:r>
            <a:r>
              <a:rPr lang="en-US" sz="800" dirty="0"/>
              <a:t>TGGGAACTCTGTACTATCATCTTAGTTGAACTGAGGTCCac</a:t>
            </a:r>
          </a:p>
          <a:p>
            <a:r>
              <a:rPr lang="en-US" sz="800" b="1" dirty="0"/>
              <a:t>116-14</a:t>
            </a:r>
            <a:r>
              <a:rPr lang="en-US" sz="800" dirty="0"/>
              <a:t> chr15(+):25080142-25080233</a:t>
            </a:r>
          </a:p>
          <a:p>
            <a:r>
              <a:rPr lang="en-US" sz="800" dirty="0"/>
              <a:t>gtGGATCGATGATGACTTCCATATATACATTCCTTGGAAAGCTGAACAAAATGA</a:t>
            </a:r>
            <a:r>
              <a:rPr lang="en-US" sz="800" b="1" dirty="0"/>
              <a:t>G</a:t>
            </a:r>
            <a:r>
              <a:rPr lang="en-US" sz="800" dirty="0"/>
              <a:t>TGAAAACTCTATACCGTCATTCTCGTCGAACTGAGGTCCag</a:t>
            </a:r>
          </a:p>
          <a:p>
            <a:r>
              <a:rPr lang="en-US" sz="800" b="1" dirty="0"/>
              <a:t>116-15 </a:t>
            </a:r>
            <a:r>
              <a:rPr lang="en-US" sz="800" dirty="0"/>
              <a:t>chr15(+):25081287-25081378</a:t>
            </a:r>
          </a:p>
          <a:p>
            <a:r>
              <a:rPr lang="en-US" sz="800" dirty="0"/>
              <a:t>gtGGATCGATGATGACTTCCATATATACATTCCTTGGAAAGCTGAACAAAATGA</a:t>
            </a:r>
            <a:r>
              <a:rPr lang="en-US" sz="800" b="1" dirty="0"/>
              <a:t>G</a:t>
            </a:r>
            <a:r>
              <a:rPr lang="en-US" sz="800" dirty="0"/>
              <a:t>TGAAAACTCTATACCGTCATCCTCGTCAAACTGAGGTCCag</a:t>
            </a:r>
          </a:p>
          <a:p>
            <a:r>
              <a:rPr lang="en-US" sz="800" b="1" dirty="0"/>
              <a:t>116-16 </a:t>
            </a:r>
            <a:r>
              <a:rPr lang="en-US" sz="800" dirty="0"/>
              <a:t>chr15(+):25082768-25082859</a:t>
            </a:r>
          </a:p>
          <a:p>
            <a:r>
              <a:rPr lang="en-US" sz="800" dirty="0"/>
              <a:t>atGGATCGATGATGACTTTCATACATGCATTCCTTGGAAAGCTGAACAAAATGA</a:t>
            </a:r>
            <a:r>
              <a:rPr lang="en-US" sz="800" b="1" dirty="0"/>
              <a:t>G</a:t>
            </a:r>
            <a:r>
              <a:rPr lang="en-US" sz="800" dirty="0"/>
              <a:t>TGAAAACTCTATACCGTCATCCTCGTCGAACTGAGGTCCag</a:t>
            </a:r>
          </a:p>
          <a:p>
            <a:r>
              <a:rPr lang="en-US" sz="800" b="1" dirty="0"/>
              <a:t>116-17 </a:t>
            </a:r>
            <a:r>
              <a:rPr lang="en-US" sz="800" dirty="0"/>
              <a:t>chr15(+):25083588-25083679</a:t>
            </a:r>
          </a:p>
          <a:p>
            <a:r>
              <a:rPr lang="en-US" sz="800" dirty="0"/>
              <a:t>atGGATCGATGATGACTTCCATATATACATTCCTTGGAAAGCTGAACAAAATGA</a:t>
            </a:r>
            <a:r>
              <a:rPr lang="en-US" sz="800" b="1" dirty="0"/>
              <a:t>G</a:t>
            </a:r>
            <a:r>
              <a:rPr lang="en-US" sz="800" dirty="0"/>
              <a:t>TGAAAACTCTATACCGTCATCCTCGTCGAACTGAGGTCCag</a:t>
            </a:r>
          </a:p>
          <a:p>
            <a:r>
              <a:rPr lang="en-US" sz="800" b="1" dirty="0"/>
              <a:t>116-18 </a:t>
            </a:r>
            <a:r>
              <a:rPr lang="en-US" sz="800" dirty="0"/>
              <a:t>chr15(+):25085385-25085476</a:t>
            </a:r>
          </a:p>
          <a:p>
            <a:r>
              <a:rPr lang="en-US" sz="800" dirty="0"/>
              <a:t>ctGGATCGATGATGACTTCCTTATATACATTCCTTGGAAAGCTGAACAAAATGA</a:t>
            </a:r>
            <a:r>
              <a:rPr lang="en-US" sz="800" b="1" dirty="0"/>
              <a:t>G</a:t>
            </a:r>
            <a:r>
              <a:rPr lang="en-US" sz="800" dirty="0"/>
              <a:t>TGAAAACTCTATACCGTCATCCTCGTCGAACTGAGGTCCag</a:t>
            </a:r>
          </a:p>
          <a:p>
            <a:r>
              <a:rPr lang="en-US" sz="800" b="1" dirty="0"/>
              <a:t>116-19 </a:t>
            </a:r>
            <a:r>
              <a:rPr lang="en-US" sz="800" dirty="0"/>
              <a:t>chr15(+):25086527-25086618</a:t>
            </a:r>
          </a:p>
          <a:p>
            <a:r>
              <a:rPr lang="en-US" sz="800" dirty="0"/>
              <a:t>gtGGATCGATGATGACTTCCATATATACATTCCTTGGAAAGCTGAACAAAATGA</a:t>
            </a:r>
            <a:r>
              <a:rPr lang="en-US" sz="800" b="1" dirty="0"/>
              <a:t>G</a:t>
            </a:r>
            <a:r>
              <a:rPr lang="en-US" sz="800" dirty="0"/>
              <a:t>TGAAAACTCTATACCGTCATCCTCGTCGAACTGAGGTCCag</a:t>
            </a:r>
          </a:p>
          <a:p>
            <a:r>
              <a:rPr lang="en-US" sz="800" b="1" dirty="0"/>
              <a:t>116-20</a:t>
            </a:r>
            <a:r>
              <a:rPr lang="en-US" sz="800" dirty="0"/>
              <a:t> chr15(+):25087662-25087753</a:t>
            </a:r>
          </a:p>
          <a:p>
            <a:r>
              <a:rPr lang="en-US" sz="800" dirty="0"/>
              <a:t>gtGGATCGATGATGACTTCCATATATACATTCCTTGGAAAGCTGAACAAAATGA</a:t>
            </a:r>
            <a:r>
              <a:rPr lang="en-US" sz="800" b="1" dirty="0"/>
              <a:t>G</a:t>
            </a:r>
            <a:r>
              <a:rPr lang="en-US" sz="800" dirty="0"/>
              <a:t>TGAAAACTCTATACTGTCATCCTCGTCGAACTGAGGTCCag</a:t>
            </a:r>
          </a:p>
          <a:p>
            <a:r>
              <a:rPr lang="en-US" sz="800" b="1" dirty="0"/>
              <a:t> </a:t>
            </a:r>
            <a:r>
              <a:rPr lang="en-US" sz="800" b="1" dirty="0" smtClean="0"/>
              <a:t>116</a:t>
            </a:r>
            <a:r>
              <a:rPr lang="en-US" sz="800" b="1" dirty="0"/>
              <a:t>-21</a:t>
            </a:r>
            <a:r>
              <a:rPr lang="en-US" sz="800" dirty="0"/>
              <a:t> chr15(+):25088804-25088895</a:t>
            </a:r>
          </a:p>
          <a:p>
            <a:r>
              <a:rPr lang="en-US" sz="800" dirty="0"/>
              <a:t>gtGGATCGATGATGACTTCCACATATACATTCCTTGGAAAGCTGAACAAAATGA</a:t>
            </a:r>
            <a:r>
              <a:rPr lang="en-US" sz="800" b="1" dirty="0"/>
              <a:t>G</a:t>
            </a:r>
            <a:r>
              <a:rPr lang="en-US" sz="800" dirty="0"/>
              <a:t>TGAAAACTCTATACCGTCATCCTCGTCGAACTGAGGTCCag</a:t>
            </a:r>
          </a:p>
          <a:p>
            <a:r>
              <a:rPr lang="en-US" sz="800" b="1" dirty="0"/>
              <a:t>116-22</a:t>
            </a:r>
            <a:r>
              <a:rPr lang="en-US" sz="800" dirty="0"/>
              <a:t> chr15(+):25089923-25090014</a:t>
            </a:r>
          </a:p>
          <a:p>
            <a:r>
              <a:rPr lang="en-US" sz="800" dirty="0"/>
              <a:t>ctGGATCGATGATGACTTCCATATGTACATTCCTTGGAAAGCTGAACAAAATGA</a:t>
            </a:r>
            <a:r>
              <a:rPr lang="en-US" sz="800" b="1" dirty="0"/>
              <a:t>G</a:t>
            </a:r>
            <a:r>
              <a:rPr lang="en-US" sz="800" dirty="0"/>
              <a:t>TGAAAACTCTATACCGTCATCCTCGTCGAACTGAGGTCCag</a:t>
            </a:r>
          </a:p>
          <a:p>
            <a:r>
              <a:rPr lang="en-US" sz="800" b="1" dirty="0"/>
              <a:t>116-23</a:t>
            </a:r>
            <a:r>
              <a:rPr lang="en-US" sz="800" dirty="0"/>
              <a:t> chr15(+):25091786-25091877</a:t>
            </a:r>
          </a:p>
          <a:p>
            <a:r>
              <a:rPr lang="en-US" sz="800" dirty="0"/>
              <a:t>atGGATCGATGATGACCTCAATACATGCATTCCTTGGAAAGCTGAACAAAATGA</a:t>
            </a:r>
            <a:r>
              <a:rPr lang="en-US" sz="800" b="1" dirty="0"/>
              <a:t>G</a:t>
            </a:r>
            <a:r>
              <a:rPr lang="en-US" sz="800" dirty="0"/>
              <a:t>TGAAAACTCTATACCGTCGTCCTCGTCAAACTGAGGTCCag</a:t>
            </a:r>
          </a:p>
          <a:p>
            <a:r>
              <a:rPr lang="en-US" sz="800" b="1" dirty="0"/>
              <a:t>116-24 </a:t>
            </a:r>
            <a:r>
              <a:rPr lang="en-US" sz="800" dirty="0"/>
              <a:t>chr15(+):25094037-25094128</a:t>
            </a:r>
          </a:p>
          <a:p>
            <a:r>
              <a:rPr lang="en-US" sz="800" dirty="0"/>
              <a:t>atGGATCGATGATGACTTTTATACATGCATTCCTTGGAAAGCTGAACAAAATGA</a:t>
            </a:r>
            <a:r>
              <a:rPr lang="en-US" sz="800" b="1" dirty="0"/>
              <a:t>G</a:t>
            </a:r>
            <a:r>
              <a:rPr lang="en-US" sz="800" dirty="0"/>
              <a:t>TGAAAACTCTATACCGTCATCTTCGTTGAACTGAGGTCCag</a:t>
            </a:r>
          </a:p>
          <a:p>
            <a:r>
              <a:rPr lang="en-US" sz="800" b="1" dirty="0"/>
              <a:t>116-25</a:t>
            </a:r>
            <a:r>
              <a:rPr lang="en-US" sz="800" dirty="0"/>
              <a:t> chr15(+):25097663-25097754</a:t>
            </a:r>
          </a:p>
          <a:p>
            <a:r>
              <a:rPr lang="en-US" sz="800" dirty="0"/>
              <a:t>ctGGATCGATGATGACTTTAAAATGGATCTCATCGGAATCTGAACAAAATGA</a:t>
            </a:r>
            <a:r>
              <a:rPr lang="en-US" sz="800" b="1" dirty="0"/>
              <a:t>G</a:t>
            </a:r>
            <a:r>
              <a:rPr lang="en-US" sz="800" dirty="0"/>
              <a:t>TGACCAAATCACTTCTGTGCCACTTCTGTGAGCTGAGGTCCag</a:t>
            </a:r>
          </a:p>
          <a:p>
            <a:r>
              <a:rPr lang="en-US" sz="800" b="1" dirty="0"/>
              <a:t>116-26</a:t>
            </a:r>
            <a:r>
              <a:rPr lang="en-US" sz="800" dirty="0"/>
              <a:t> chr15(+):25099499-25099594</a:t>
            </a:r>
          </a:p>
          <a:p>
            <a:r>
              <a:rPr lang="en-US" sz="800" dirty="0"/>
              <a:t>ctGGATCGATGATGACTATAAAAAAAATGGATCTCATCGGAATCTGAACAAAATGA</a:t>
            </a:r>
            <a:r>
              <a:rPr lang="en-US" sz="800" b="1" dirty="0"/>
              <a:t>G</a:t>
            </a:r>
            <a:r>
              <a:rPr lang="en-US" sz="800" dirty="0"/>
              <a:t>TGACCAAATCATTTCTGTGCCACTTCTGTGAGCTGAGGTCCag</a:t>
            </a:r>
          </a:p>
          <a:p>
            <a:r>
              <a:rPr lang="en-US" sz="800" b="1" dirty="0"/>
              <a:t>116-27</a:t>
            </a:r>
            <a:r>
              <a:rPr lang="en-US" sz="800" dirty="0"/>
              <a:t> chr15(+):25101575-25101666</a:t>
            </a:r>
          </a:p>
          <a:p>
            <a:r>
              <a:rPr lang="en-US" sz="800" dirty="0"/>
              <a:t>ctGGATCGATGATGACTTAAAGATTTATCTAATTTAAATCTGAACAAAATGA</a:t>
            </a:r>
            <a:r>
              <a:rPr lang="en-US" sz="800" b="1" dirty="0"/>
              <a:t>G</a:t>
            </a:r>
            <a:r>
              <a:rPr lang="en-US" sz="800" dirty="0"/>
              <a:t>TGACCAAAACACTTCTGTACCACTTCTGTGAGCTGAGGTCCag</a:t>
            </a:r>
          </a:p>
          <a:p>
            <a:r>
              <a:rPr lang="en-US" sz="800" b="1" dirty="0"/>
              <a:t>116-28 </a:t>
            </a:r>
            <a:r>
              <a:rPr lang="en-US" sz="800" dirty="0"/>
              <a:t>chr15(+):25104642-25104732</a:t>
            </a:r>
          </a:p>
          <a:p>
            <a:r>
              <a:rPr lang="en-US" sz="800" dirty="0"/>
              <a:t>ctGGATGGATGACGACTTAAAAATGAATCTCGTTGGAATCTGAGCAAAACGA</a:t>
            </a:r>
            <a:r>
              <a:rPr lang="en-US" sz="800" b="1" dirty="0"/>
              <a:t>G</a:t>
            </a:r>
            <a:r>
              <a:rPr lang="en-US" sz="800" dirty="0"/>
              <a:t>TGAGCAAACCACTTCTGTGCAGTTCTGTGAACTGAGGTCAag</a:t>
            </a:r>
          </a:p>
          <a:p>
            <a:r>
              <a:rPr lang="en-US" sz="800" b="1" dirty="0"/>
              <a:t>116-29</a:t>
            </a:r>
            <a:r>
              <a:rPr lang="en-US" sz="800" dirty="0"/>
              <a:t> chr15(+):25106521-25106603</a:t>
            </a:r>
          </a:p>
          <a:p>
            <a:r>
              <a:rPr lang="en-US" sz="800" dirty="0"/>
              <a:t>ctGGATCGATGATGACTTAAAAAAATGGAAACCTTGGAAATCTGAACAAAATGA</a:t>
            </a:r>
            <a:r>
              <a:rPr lang="en-US" sz="800" b="1" dirty="0"/>
              <a:t>G</a:t>
            </a:r>
            <a:r>
              <a:rPr lang="en-US" sz="800" dirty="0"/>
              <a:t>TGACCAAGACACTTCTGTGAGCTGAGGTCCag</a:t>
            </a:r>
          </a:p>
          <a:p>
            <a:r>
              <a:rPr lang="en-US" sz="800" b="1" dirty="0"/>
              <a:t>116-30</a:t>
            </a:r>
            <a:r>
              <a:rPr lang="en-US" sz="800" dirty="0"/>
              <a:t> chr15(+):25108268-25108352</a:t>
            </a:r>
          </a:p>
          <a:p>
            <a:r>
              <a:rPr lang="en-US" sz="800" dirty="0"/>
              <a:t>ctGGATTGACGATGACTTTAAAAAAAAAAAATCTCATTGAAATCTGAAAAAAATGA</a:t>
            </a:r>
            <a:r>
              <a:rPr lang="en-US" sz="800" b="1" dirty="0"/>
              <a:t>G</a:t>
            </a:r>
            <a:r>
              <a:rPr lang="en-US" sz="800" dirty="0"/>
              <a:t>TGACCAAACCACTTCTGTGAGCTGAGGTCCag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4376" y="380160"/>
            <a:ext cx="188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also word 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573</Words>
  <Application>Microsoft Macintosh PowerPoint</Application>
  <PresentationFormat>On-screen Show (4:3)</PresentationFormat>
  <Paragraphs>102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Kentucky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Stamm</dc:creator>
  <cp:lastModifiedBy>Stefan Stamm</cp:lastModifiedBy>
  <cp:revision>8</cp:revision>
  <dcterms:created xsi:type="dcterms:W3CDTF">2021-12-06T20:07:37Z</dcterms:created>
  <dcterms:modified xsi:type="dcterms:W3CDTF">2021-12-06T21:30:00Z</dcterms:modified>
</cp:coreProperties>
</file>