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10" r:id="rId10"/>
    <p:sldId id="306" r:id="rId11"/>
    <p:sldId id="279" r:id="rId12"/>
    <p:sldId id="283" r:id="rId13"/>
    <p:sldId id="285" r:id="rId14"/>
    <p:sldId id="286" r:id="rId15"/>
    <p:sldId id="289" r:id="rId16"/>
    <p:sldId id="294" r:id="rId17"/>
    <p:sldId id="308" r:id="rId18"/>
    <p:sldId id="309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7282-AA37-B948-9E74-93ADB4BDC659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C96CA-3D8E-B44E-9AA1-6C50F7F0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23.03.15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274320"/>
            <a:ext cx="8914680" cy="1279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 smtClean="0">
                <a:solidFill>
                  <a:srgbClr val="FFFFFF"/>
                </a:solidFill>
                <a:latin typeface="Arial"/>
              </a:rPr>
              <a:t>Impacts of the HTTP</a:t>
            </a: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/</a:t>
            </a:r>
            <a:r>
              <a:rPr lang="en-US" sz="3600" b="1" strike="noStrike" dirty="0" smtClean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protocol for large scale web environments</a:t>
            </a: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914400" y="1645920"/>
            <a:ext cx="8000280" cy="4390560"/>
          </a:xfrm>
          <a:prstGeom prst="rect">
            <a:avLst/>
          </a:prstGeom>
          <a:solidFill>
            <a:srgbClr val="E4E6D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2680" tIns="91440" rIns="274320" bIns="9144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trike="noStrike" dirty="0" err="1">
                <a:solidFill>
                  <a:srgbClr val="000000"/>
                </a:solidFill>
                <a:latin typeface="Arial"/>
              </a:rPr>
              <a:t>Leucht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 &lt;martin.leucht@os3.nl&gt;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James </a:t>
            </a:r>
            <a:r>
              <a:rPr lang="en-US" strike="noStrike" dirty="0" err="1">
                <a:solidFill>
                  <a:srgbClr val="000000"/>
                </a:solidFill>
                <a:latin typeface="Arial"/>
              </a:rPr>
              <a:t>Gratchoff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 &lt;james.gratchoff@os3.nl&gt;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lang="en-US" b="1" strike="noStrike" dirty="0" smtClean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b="1" strike="noStrike" dirty="0" smtClean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b="1" strike="noStrike" dirty="0" smtClean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</a:rPr>
              <a:t>Large </a:t>
            </a:r>
            <a:r>
              <a:rPr lang="en-US" b="1" strike="noStrike" dirty="0">
                <a:solidFill>
                  <a:srgbClr val="000000"/>
                </a:solidFill>
                <a:latin typeface="Arial"/>
              </a:rPr>
              <a:t>Infrastructure Administration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</a:rPr>
              <a:t>					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</a:rPr>
              <a:t>Jaap</a:t>
            </a:r>
            <a:r>
              <a:rPr lang="en-US" b="1" strike="noStrike" dirty="0">
                <a:solidFill>
                  <a:srgbClr val="000000"/>
                </a:solidFill>
                <a:latin typeface="Arial"/>
              </a:rPr>
              <a:t> van </a:t>
            </a:r>
            <a:r>
              <a:rPr lang="en-US" b="1" strike="noStrike" dirty="0" err="1" smtClean="0">
                <a:solidFill>
                  <a:srgbClr val="000000"/>
                </a:solidFill>
                <a:latin typeface="Arial"/>
              </a:rPr>
              <a:t>Ginkel</a:t>
            </a:r>
            <a:endParaRPr lang="en-US" b="1" strike="noStrike" dirty="0" smtClean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en-US" b="1" dirty="0" smtClean="0">
                <a:solidFill>
                  <a:srgbClr val="000000"/>
                </a:solidFill>
              </a:rPr>
              <a:t>Master System and Network Engineering 2015</a:t>
            </a:r>
            <a:endParaRPr lang="en-US" b="1" dirty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b="1" dirty="0" err="1" smtClean="0"/>
              <a:t>UvA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273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Arial"/>
                <a:cs typeface="Arial"/>
              </a:rPr>
              <a:t>Methods - Measurements</a:t>
            </a:r>
            <a:endParaRPr lang="en-US" sz="3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51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Test Parameters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HTTP/1.1 and/or HTTP/2 protocol used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ifferent locations/distances (RTT)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2 different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webpages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(size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, number of URLs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included)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increment number of clients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requests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 parallel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(1…750) </a:t>
            </a:r>
          </a:p>
          <a:p>
            <a:pPr lvl="3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ecursion depth/repetitions 20</a:t>
            </a:r>
          </a:p>
          <a:p>
            <a:pPr marL="1022350" lvl="3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31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Arial"/>
                <a:cs typeface="Arial"/>
              </a:rPr>
              <a:t>Methods – </a:t>
            </a:r>
            <a:r>
              <a:rPr lang="en-US" sz="3800" b="1" dirty="0" smtClean="0">
                <a:latin typeface="Arial"/>
                <a:cs typeface="Arial"/>
              </a:rPr>
              <a:t>Data</a:t>
            </a:r>
            <a:endParaRPr lang="en-US" sz="3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51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Mean of request + response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time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seen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from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clients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cs typeface="Arial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Header sizes (bytes)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Failed requests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Resource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Monitoring of web server/reverse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proxy: 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raffic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bps) inbound/outbound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CPU utilization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TCP sockets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connections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25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Arial"/>
                <a:cs typeface="Arial"/>
              </a:rPr>
              <a:t>Results (HTTP/1.1 vs. HTTP/2 </a:t>
            </a:r>
            <a:br>
              <a:rPr lang="en-US" sz="2800" b="1" dirty="0" smtClean="0">
                <a:latin typeface="Arial"/>
                <a:cs typeface="Arial"/>
              </a:rPr>
            </a:br>
            <a:r>
              <a:rPr lang="en-US" sz="2800" b="1" dirty="0" smtClean="0">
                <a:latin typeface="Arial"/>
                <a:cs typeface="Arial"/>
              </a:rPr>
              <a:t>Header Traffic)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pic>
        <p:nvPicPr>
          <p:cNvPr id="3" name="Picture 2" descr="headertraff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61" y="1259840"/>
            <a:ext cx="6019800" cy="36118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750156" y="2632073"/>
            <a:ext cx="4602" cy="593597"/>
          </a:xfrm>
          <a:prstGeom prst="straightConnector1">
            <a:avLst/>
          </a:prstGeom>
          <a:ln w="31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898" y="5356936"/>
            <a:ext cx="7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easured ca. 33% less 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eader </a:t>
            </a:r>
            <a:r>
              <a:rPr lang="en-US" dirty="0" smtClean="0">
                <a:latin typeface="Arial"/>
                <a:cs typeface="Arial"/>
              </a:rPr>
              <a:t>traffic </a:t>
            </a:r>
            <a:r>
              <a:rPr lang="en-US" dirty="0" smtClean="0">
                <a:latin typeface="Arial"/>
                <a:cs typeface="Arial"/>
              </a:rPr>
              <a:t>in HTTP/</a:t>
            </a:r>
            <a:r>
              <a:rPr lang="en-US" dirty="0" smtClean="0">
                <a:latin typeface="Arial"/>
                <a:cs typeface="Arial"/>
              </a:rPr>
              <a:t>2 (header compression)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85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Results (Frankfurt/Germany –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RTT ~7ms</a:t>
            </a:r>
            <a:r>
              <a:rPr lang="en-US" sz="2800" b="1" dirty="0" smtClean="0">
                <a:latin typeface="Arial"/>
                <a:cs typeface="Arial"/>
              </a:rPr>
              <a:t>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5709" y="2900826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HTTP/2 </a:t>
            </a:r>
            <a:r>
              <a:rPr lang="en-US" sz="1400" dirty="0" smtClean="0">
                <a:latin typeface="Arial"/>
                <a:cs typeface="Arial"/>
              </a:rPr>
              <a:t>RTT</a:t>
            </a:r>
          </a:p>
          <a:p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significantly</a:t>
            </a:r>
            <a:r>
              <a:rPr lang="en-US" sz="1400" dirty="0" smtClean="0">
                <a:latin typeface="Arial"/>
                <a:cs typeface="Arial"/>
              </a:rPr>
              <a:t> </a:t>
            </a:r>
          </a:p>
          <a:p>
            <a:r>
              <a:rPr lang="en-US" sz="1400" dirty="0" smtClean="0">
                <a:latin typeface="Arial"/>
                <a:cs typeface="Arial"/>
              </a:rPr>
              <a:t>faster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3" name="Picture 2" descr="Latency-frankfurt(RTT~6.8ms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6" y="1197449"/>
            <a:ext cx="6219800" cy="3562608"/>
          </a:xfrm>
          <a:prstGeom prst="rect">
            <a:avLst/>
          </a:prstGeom>
        </p:spPr>
      </p:pic>
      <p:pic>
        <p:nvPicPr>
          <p:cNvPr id="7" name="Picture 6" descr="local-netsta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28" y="2246226"/>
            <a:ext cx="484621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0957" y="4964587"/>
            <a:ext cx="208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TCP TIME_WAIT 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onnections </a:t>
            </a:r>
            <a:r>
              <a:rPr lang="en-US" sz="1400" dirty="0" smtClean="0">
                <a:latin typeface="Arial"/>
                <a:cs typeface="Arial"/>
              </a:rPr>
              <a:t>HTTP/1.1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21347" y="5151144"/>
            <a:ext cx="1152108" cy="162020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3404" y="3301725"/>
            <a:ext cx="1202453" cy="320452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23404" y="3402067"/>
            <a:ext cx="0" cy="369145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16154" y="5151144"/>
            <a:ext cx="8640" cy="801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81969" y="5006582"/>
            <a:ext cx="74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834" y="4997255"/>
            <a:ext cx="89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HTTP/1.1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2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Results (North Carolina/US –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RTT ~150ms</a:t>
            </a:r>
            <a:r>
              <a:rPr lang="en-US" sz="2800" b="1" dirty="0" smtClean="0">
                <a:latin typeface="Arial"/>
                <a:cs typeface="Arial"/>
              </a:rPr>
              <a:t>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pic>
        <p:nvPicPr>
          <p:cNvPr id="4" name="Picture 3" descr="Latency-NA(RTT~150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24" y="1353573"/>
            <a:ext cx="6444771" cy="3866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1462" y="5295262"/>
            <a:ext cx="5578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HTTP/2 mean </a:t>
            </a:r>
            <a:r>
              <a:rPr lang="en-US" dirty="0" smtClean="0">
                <a:latin typeface="Arial"/>
                <a:cs typeface="Arial"/>
              </a:rPr>
              <a:t> RTT constant (</a:t>
            </a:r>
            <a:r>
              <a:rPr lang="en-US" dirty="0">
                <a:latin typeface="Arial"/>
                <a:cs typeface="Arial"/>
              </a:rPr>
              <a:t>no j</a:t>
            </a:r>
            <a:r>
              <a:rPr lang="en-US" dirty="0" smtClean="0">
                <a:latin typeface="Arial"/>
                <a:cs typeface="Arial"/>
              </a:rPr>
              <a:t>itter/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acket delay variation</a:t>
            </a:r>
            <a:r>
              <a:rPr lang="en-US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7063017" y="3287005"/>
            <a:ext cx="555378" cy="499847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96369" y="2979228"/>
            <a:ext cx="1198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HTTP/</a:t>
            </a:r>
            <a:r>
              <a:rPr lang="en-US" sz="1400" dirty="0" smtClean="0">
                <a:latin typeface="Arial"/>
                <a:cs typeface="Arial"/>
              </a:rPr>
              <a:t>2 </a:t>
            </a:r>
            <a:r>
              <a:rPr lang="en-US" sz="1400" dirty="0">
                <a:latin typeface="Arial"/>
                <a:cs typeface="Arial"/>
              </a:rPr>
              <a:t>RTT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528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Results (</a:t>
            </a:r>
            <a:r>
              <a:rPr lang="en-US" sz="2800" b="1" dirty="0" smtClean="0">
                <a:latin typeface="Arial"/>
                <a:cs typeface="Arial"/>
              </a:rPr>
              <a:t>request time –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lang="en-US" sz="2800" b="1" dirty="0" smtClean="0">
                <a:latin typeface="Arial"/>
                <a:cs typeface="Arial"/>
              </a:rPr>
              <a:t> HTTP/2 – HTTP/1.1)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501" y="5536650"/>
            <a:ext cx="626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HTTP/2 </a:t>
            </a:r>
            <a:r>
              <a:rPr lang="en-US" dirty="0" smtClean="0">
                <a:latin typeface="Arial"/>
                <a:cs typeface="Arial"/>
              </a:rPr>
              <a:t>is </a:t>
            </a:r>
            <a:r>
              <a:rPr lang="en-US" dirty="0" smtClean="0">
                <a:latin typeface="Arial"/>
                <a:cs typeface="Arial"/>
              </a:rPr>
              <a:t>in almost all measurements </a:t>
            </a:r>
            <a:r>
              <a:rPr lang="en-US" b="1" dirty="0" smtClean="0">
                <a:latin typeface="Arial"/>
                <a:cs typeface="Arial"/>
              </a:rPr>
              <a:t>significantly faster</a:t>
            </a:r>
          </a:p>
          <a:p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han HTTP/1.1 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 descr="DiffLatency(4locations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67" y="1627660"/>
            <a:ext cx="5966800" cy="37057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31122" y="4708293"/>
            <a:ext cx="5005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Arial"/>
                <a:cs typeface="Arial"/>
              </a:rPr>
              <a:t>Results (HTTP/1.1 and HTTP/2 </a:t>
            </a:r>
            <a:br>
              <a:rPr lang="en-US" sz="2800" b="1" dirty="0" smtClean="0">
                <a:latin typeface="Arial"/>
                <a:cs typeface="Arial"/>
              </a:rPr>
            </a:b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simultaneous - local</a:t>
            </a:r>
            <a:r>
              <a:rPr lang="en-US" sz="2800" b="1" dirty="0" smtClean="0">
                <a:latin typeface="Arial"/>
                <a:cs typeface="Arial"/>
              </a:rPr>
              <a:t>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pic>
        <p:nvPicPr>
          <p:cNvPr id="7" name="Picture 6" descr="local-parallel-cp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67" y="1958775"/>
            <a:ext cx="484621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1647" y="3664188"/>
            <a:ext cx="12321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HTTP/2 tests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finished –</a:t>
            </a:r>
          </a:p>
          <a:p>
            <a:pPr algn="ctr"/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97825" y="2124050"/>
            <a:ext cx="1558487" cy="1909470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56312" y="4033520"/>
            <a:ext cx="138322" cy="1099651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ncy-v1vsv2(local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55" y="1075720"/>
            <a:ext cx="5783525" cy="351311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116801" y="5377031"/>
            <a:ext cx="379701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ocal-parallel-traffi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801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9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Conclusion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Performance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improvements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HTTP/2 (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compared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to HTTP/1.1)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ignificantly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fr-FR" dirty="0" err="1" smtClean="0">
                <a:solidFill>
                  <a:srgbClr val="FF0000"/>
                </a:solidFill>
                <a:latin typeface="Arial"/>
                <a:cs typeface="Arial"/>
              </a:rPr>
              <a:t>ess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amount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header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traffic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(ca. 33%)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ignificantly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fr-FR" dirty="0" err="1" smtClean="0">
                <a:solidFill>
                  <a:srgbClr val="FF0000"/>
                </a:solidFill>
                <a:latin typeface="Arial"/>
                <a:cs typeface="Arial"/>
              </a:rPr>
              <a:t>aster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time –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only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one TCP session per page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latin typeface="Arial"/>
                <a:cs typeface="Arial"/>
              </a:rPr>
              <a:t>s</a:t>
            </a:r>
            <a:r>
              <a:rPr lang="fr-FR" dirty="0" err="1" smtClean="0">
                <a:latin typeface="Arial"/>
                <a:cs typeface="Arial"/>
              </a:rPr>
              <a:t>ignificantly</a:t>
            </a:r>
            <a:r>
              <a:rPr lang="fr-F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lang="fr-FR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TCP TIME_WAIT connections  on server</a:t>
            </a:r>
          </a:p>
          <a:p>
            <a:pPr marL="1200150" lvl="2" indent="-285750">
              <a:buFont typeface="Arial"/>
              <a:buChar char="•"/>
            </a:pP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endpoint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server) blocks </a:t>
            </a: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connection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before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lang="fr-FR" sz="14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smtClean="0">
                <a:latin typeface="Arial"/>
                <a:cs typeface="Arial"/>
              </a:rPr>
              <a:t>closes </a:t>
            </a:r>
            <a:r>
              <a:rPr lang="fr-FR" sz="1400" dirty="0" err="1" smtClean="0">
                <a:latin typeface="Arial"/>
                <a:cs typeface="Arial"/>
              </a:rPr>
              <a:t>it</a:t>
            </a:r>
            <a:endParaRPr lang="fr-FR" sz="1400" dirty="0" smtClean="0">
              <a:latin typeface="Arial"/>
              <a:cs typeface="Arial"/>
            </a:endParaRPr>
          </a:p>
          <a:p>
            <a:pPr lvl="1"/>
            <a:endParaRPr lang="fr-FR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5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Conclusion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Performance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improvements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HTTP/2 (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compared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to HTTP/1.1)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ignificantly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fr-FR" dirty="0" err="1" smtClean="0">
                <a:solidFill>
                  <a:srgbClr val="FF0000"/>
                </a:solidFill>
                <a:latin typeface="Arial"/>
                <a:cs typeface="Arial"/>
              </a:rPr>
              <a:t>ess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amount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header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traffic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(ca. 33%)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ignificantly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fr-FR" dirty="0" err="1" smtClean="0">
                <a:solidFill>
                  <a:srgbClr val="FF0000"/>
                </a:solidFill>
                <a:latin typeface="Arial"/>
                <a:cs typeface="Arial"/>
              </a:rPr>
              <a:t>aster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time –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only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one TCP session per page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dirty="0" err="1">
                <a:latin typeface="Arial"/>
                <a:cs typeface="Arial"/>
              </a:rPr>
              <a:t>significantly</a:t>
            </a: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TCP TIME_WAIT connections  on server</a:t>
            </a:r>
          </a:p>
          <a:p>
            <a:pPr marL="1200150" lvl="2" indent="-285750">
              <a:buFont typeface="Arial"/>
              <a:buChar char="•"/>
            </a:pPr>
            <a:r>
              <a:rPr lang="fr-FR" sz="1400" dirty="0" err="1">
                <a:solidFill>
                  <a:srgbClr val="333333"/>
                </a:solidFill>
                <a:latin typeface="Arial"/>
                <a:cs typeface="Arial"/>
              </a:rPr>
              <a:t>endpoint</a:t>
            </a:r>
            <a:r>
              <a:rPr lang="fr-FR" sz="1400" dirty="0">
                <a:solidFill>
                  <a:srgbClr val="333333"/>
                </a:solidFill>
                <a:latin typeface="Arial"/>
                <a:cs typeface="Arial"/>
              </a:rPr>
              <a:t> (server) blocks </a:t>
            </a:r>
            <a:r>
              <a:rPr lang="fr-FR" sz="1400" dirty="0" err="1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lang="fr-FR" sz="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Arial"/>
                <a:cs typeface="Arial"/>
              </a:rPr>
              <a:t>connection</a:t>
            </a:r>
            <a:r>
              <a:rPr lang="fr-FR" sz="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Arial"/>
                <a:cs typeface="Arial"/>
              </a:rPr>
              <a:t>before</a:t>
            </a:r>
            <a:r>
              <a:rPr lang="fr-FR" sz="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400" dirty="0" err="1" smtClean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lang="fr-FR" sz="1400" dirty="0" smtClean="0">
                <a:latin typeface="Arial"/>
                <a:cs typeface="Arial"/>
              </a:rPr>
              <a:t> closes </a:t>
            </a:r>
            <a:r>
              <a:rPr lang="fr-FR" sz="1400" dirty="0" err="1" smtClean="0">
                <a:latin typeface="Arial"/>
                <a:cs typeface="Arial"/>
              </a:rPr>
              <a:t>it</a:t>
            </a:r>
            <a:endParaRPr lang="fr-FR" sz="1400" dirty="0" smtClean="0">
              <a:latin typeface="Arial"/>
              <a:cs typeface="Arial"/>
            </a:endParaRPr>
          </a:p>
          <a:p>
            <a:pPr lvl="1"/>
            <a:endParaRPr lang="fr-FR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Large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Scale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Webcontent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provider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consider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switching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to HTTP/2: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Use no longer 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tweaks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like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 ‘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Spriting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’ or ‘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harding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’ for HTTP/2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Adapt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deep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packet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inspection firewalls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rules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(data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now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binary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) in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order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to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allow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HTTP/2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to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path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/>
              <a:buChar char="•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98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"/>
                <a:cs typeface="Arial"/>
              </a:rPr>
              <a:t>Results (Request failures)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</p:txBody>
      </p:sp>
      <p:pic>
        <p:nvPicPr>
          <p:cNvPr id="5" name="Picture 4" descr="FailedReqcompari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" y="1269306"/>
            <a:ext cx="7996571" cy="4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Introduction</a:t>
            </a:r>
            <a:endParaRPr dirty="0"/>
          </a:p>
        </p:txBody>
      </p:sp>
      <p:sp>
        <p:nvSpPr>
          <p:cNvPr id="117" name="CustomShape 2"/>
          <p:cNvSpPr/>
          <p:nvPr/>
        </p:nvSpPr>
        <p:spPr>
          <a:xfrm>
            <a:off x="464040" y="146232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endParaRPr lang="en-US" strike="noStrike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HTTP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/2 specifications </a:t>
            </a:r>
            <a:r>
              <a:rPr lang="en-US" strike="noStrike" dirty="0">
                <a:solidFill>
                  <a:srgbClr val="333333"/>
                </a:solidFill>
                <a:latin typeface="Arial"/>
                <a:ea typeface="DejaVu Sans"/>
              </a:rPr>
              <a:t>accepted by 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IESG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333333"/>
                </a:solidFill>
                <a:latin typeface="Arial"/>
                <a:ea typeface="DejaVu Sans"/>
              </a:rPr>
              <a:t>     on the 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18</a:t>
            </a:r>
            <a:r>
              <a:rPr lang="en-US" strike="noStrike" baseline="30000" dirty="0" smtClean="0">
                <a:solidFill>
                  <a:srgbClr val="333333"/>
                </a:solidFill>
                <a:latin typeface="Arial"/>
                <a:ea typeface="DejaVu Sans"/>
              </a:rPr>
              <a:t>th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 of </a:t>
            </a:r>
            <a:r>
              <a:rPr lang="en-US" strike="noStrike" dirty="0">
                <a:solidFill>
                  <a:srgbClr val="333333"/>
                </a:solidFill>
                <a:latin typeface="Arial"/>
                <a:ea typeface="DejaVu Sans"/>
              </a:rPr>
              <a:t>February 2015</a:t>
            </a:r>
            <a:endParaRPr dirty="0">
              <a:solidFill>
                <a:srgbClr val="333333"/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endParaRPr lang="en-US" strike="noStrike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On </a:t>
            </a:r>
            <a:r>
              <a:rPr lang="en-US" strike="noStrike" dirty="0">
                <a:solidFill>
                  <a:srgbClr val="333333"/>
                </a:solidFill>
                <a:latin typeface="Arial"/>
                <a:ea typeface="DejaVu Sans"/>
              </a:rPr>
              <a:t>the way to become an 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RFC</a:t>
            </a: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endParaRPr lang="en-US" strike="noStrike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16 </a:t>
            </a:r>
            <a:r>
              <a:rPr lang="en-US" strike="noStrike" dirty="0">
                <a:solidFill>
                  <a:srgbClr val="333333"/>
                </a:solidFill>
                <a:latin typeface="Arial"/>
                <a:ea typeface="DejaVu Sans"/>
              </a:rPr>
              <a:t>years of HTTP/1.1 (June 1999)</a:t>
            </a:r>
            <a:endParaRPr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333333"/>
              </a:solidFill>
            </a:endParaRPr>
          </a:p>
        </p:txBody>
      </p:sp>
      <p:pic>
        <p:nvPicPr>
          <p:cNvPr id="118" name="Image 117"/>
          <p:cNvPicPr/>
          <p:nvPr/>
        </p:nvPicPr>
        <p:blipFill>
          <a:blip r:embed="rId2"/>
          <a:stretch/>
        </p:blipFill>
        <p:spPr>
          <a:xfrm>
            <a:off x="914400" y="5120640"/>
            <a:ext cx="2666160" cy="1418400"/>
          </a:xfrm>
          <a:prstGeom prst="rect">
            <a:avLst/>
          </a:prstGeom>
          <a:ln>
            <a:noFill/>
          </a:ln>
        </p:spPr>
      </p:pic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5852160" y="5120640"/>
            <a:ext cx="2651400" cy="138888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4"/>
          <a:stretch/>
        </p:blipFill>
        <p:spPr>
          <a:xfrm>
            <a:off x="1953900" y="1219976"/>
            <a:ext cx="5005440" cy="507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20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545430" y="1853912"/>
            <a:ext cx="1656184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Index.html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Why change?</a:t>
            </a:r>
            <a:endParaRPr dirty="0"/>
          </a:p>
        </p:txBody>
      </p:sp>
      <p:sp>
        <p:nvSpPr>
          <p:cNvPr id="122" name="CustomShape 2"/>
          <p:cNvSpPr/>
          <p:nvPr/>
        </p:nvSpPr>
        <p:spPr>
          <a:xfrm>
            <a:off x="464040" y="1536465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The </a:t>
            </a:r>
            <a:r>
              <a:rPr lang="en-US" strike="noStrike" dirty="0">
                <a:solidFill>
                  <a:srgbClr val="333333"/>
                </a:solidFill>
                <a:latin typeface="Arial"/>
                <a:ea typeface="DejaVu Sans"/>
              </a:rPr>
              <a:t>web has </a:t>
            </a: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changed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2709312"/>
            <a:ext cx="1296144" cy="1727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Css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Style1.css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Style2.css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148064" y="2709312"/>
            <a:ext cx="1296144" cy="1727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Images</a:t>
            </a: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img1.jpg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Img2.jpg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Img3.jpg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311860" y="2709312"/>
            <a:ext cx="1296144" cy="172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Javascript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Java.js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Java2.js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5400000">
            <a:off x="4294492" y="-657966"/>
            <a:ext cx="302987" cy="630070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6588224" y="35732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893997" y="558924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http://httparchive.org</a:t>
            </a:r>
            <a:endParaRPr lang="en-US" dirty="0"/>
          </a:p>
        </p:txBody>
      </p:sp>
      <p:pic>
        <p:nvPicPr>
          <p:cNvPr id="7" name="Picture 6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0" y="1396665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Problems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333333"/>
                </a:solidFill>
                <a:latin typeface="Arial"/>
                <a:ea typeface="DejaVu Sans"/>
              </a:rPr>
              <a:t>Bad usage of TCP: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333333"/>
                </a:solidFill>
                <a:latin typeface="Arial"/>
                <a:ea typeface="DejaVu Sans"/>
              </a:rPr>
              <a:t>Head of line blocking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dirty="0">
              <a:solidFill>
                <a:srgbClr val="3333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>
              <a:solidFill>
                <a:srgbClr val="3333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>
                <a:solidFill>
                  <a:srgbClr val="333333"/>
                </a:solidFill>
                <a:latin typeface="Arial"/>
                <a:ea typeface="DejaVu Sans"/>
              </a:rPr>
              <a:t>Headers size: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333333"/>
                </a:solidFill>
              </a:rPr>
              <a:t>Repetition of </a:t>
            </a:r>
            <a:r>
              <a:rPr lang="en-US" dirty="0" smtClean="0">
                <a:solidFill>
                  <a:srgbClr val="333333"/>
                </a:solidFill>
              </a:rPr>
              <a:t>header</a:t>
            </a:r>
            <a:endParaRPr dirty="0">
              <a:solidFill>
                <a:srgbClr val="333333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5148064" y="1700808"/>
            <a:ext cx="0" cy="199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732240" y="1700808"/>
            <a:ext cx="0" cy="199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5148064" y="1844824"/>
            <a:ext cx="158417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148064" y="2132856"/>
            <a:ext cx="15841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48064" y="3068960"/>
            <a:ext cx="1584176" cy="2709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5148064" y="3339900"/>
            <a:ext cx="1584176" cy="2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786426" y="13518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6372200" y="135183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 rot="647100">
            <a:off x="5417989" y="1706324"/>
            <a:ext cx="1044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GET big.png</a:t>
            </a:r>
          </a:p>
        </p:txBody>
      </p:sp>
      <p:sp>
        <p:nvSpPr>
          <p:cNvPr id="19" name="ZoneTexte 18"/>
          <p:cNvSpPr txBox="1"/>
          <p:nvPr/>
        </p:nvSpPr>
        <p:spPr>
          <a:xfrm rot="647100">
            <a:off x="5385651" y="2040378"/>
            <a:ext cx="1132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style.css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21182550">
            <a:off x="5629530" y="293046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200 ok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 rot="21182550">
            <a:off x="5617788" y="319303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200 ok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Double flèche verticale 17"/>
          <p:cNvSpPr/>
          <p:nvPr/>
        </p:nvSpPr>
        <p:spPr>
          <a:xfrm>
            <a:off x="6834632" y="2420888"/>
            <a:ext cx="185640" cy="64807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ser\Pictures\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0" y="4509119"/>
            <a:ext cx="9000000" cy="16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à coins arrondis 24"/>
          <p:cNvSpPr/>
          <p:nvPr/>
        </p:nvSpPr>
        <p:spPr>
          <a:xfrm>
            <a:off x="5055244" y="4613248"/>
            <a:ext cx="177938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à coins arrondis 28"/>
          <p:cNvSpPr/>
          <p:nvPr/>
        </p:nvSpPr>
        <p:spPr>
          <a:xfrm>
            <a:off x="4725432" y="5877272"/>
            <a:ext cx="441856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7308304" y="2420889"/>
            <a:ext cx="183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to fetch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png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7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fr-FR" sz="3600" b="1" dirty="0" err="1" smtClean="0">
                <a:solidFill>
                  <a:schemeClr val="bg1"/>
                </a:solidFill>
                <a:latin typeface="Arial"/>
                <a:cs typeface="Arial"/>
              </a:rPr>
              <a:t>Workarounds</a:t>
            </a:r>
            <a:endParaRPr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4040" y="1477459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>
              <a:latin typeface="Arial"/>
              <a:cs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4040" y="146232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Arial"/>
                <a:cs typeface="Arial"/>
              </a:rPr>
              <a:t>Spriting</a:t>
            </a:r>
            <a:endParaRPr lang="en-US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TCP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works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better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larger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files. Use one single image for </a:t>
            </a:r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different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one.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			</a:t>
            </a: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Domain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sharding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</p:txBody>
      </p:sp>
      <p:pic>
        <p:nvPicPr>
          <p:cNvPr id="3074" name="Picture 2" descr="https://laptopninja.io/wp-content/uploads/2014/10/400-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0" y="4263356"/>
            <a:ext cx="1584176" cy="16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04" y="2780928"/>
            <a:ext cx="1061772" cy="1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01" y="3046811"/>
            <a:ext cx="1061772" cy="1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08" y="4211375"/>
            <a:ext cx="1061772" cy="1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76" y="4797152"/>
            <a:ext cx="1061772" cy="1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2048216" y="3741677"/>
            <a:ext cx="4179968" cy="116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048216" y="4170660"/>
            <a:ext cx="5320485" cy="923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048216" y="5094354"/>
            <a:ext cx="4179968" cy="206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048216" y="5492018"/>
            <a:ext cx="5320485" cy="433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670191" y="3904331"/>
            <a:ext cx="1334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GET image1.img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041224" y="4298043"/>
            <a:ext cx="1334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GET image2.img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822591" y="4892408"/>
            <a:ext cx="1334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GET image3.img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489825" y="5425030"/>
            <a:ext cx="1334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GET image4.img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3085" name="Picture 13" descr="navigation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361827"/>
            <a:ext cx="12763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User\Pictures\Sans tit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96916"/>
            <a:ext cx="3152309" cy="13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464040" y="630932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Concatenation, </a:t>
            </a:r>
            <a:r>
              <a:rPr lang="en-US" dirty="0" err="1" smtClean="0">
                <a:latin typeface="Arial"/>
                <a:cs typeface="Arial"/>
              </a:rPr>
              <a:t>Inlining</a:t>
            </a:r>
            <a:r>
              <a:rPr lang="en-US" dirty="0" smtClean="0">
                <a:latin typeface="Arial"/>
                <a:cs typeface="Arial"/>
              </a:rPr>
              <a:t> (base 64)…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5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fr-FR" sz="3600" b="1" dirty="0" smtClean="0">
                <a:solidFill>
                  <a:schemeClr val="bg1"/>
                </a:solidFill>
                <a:latin typeface="Arial"/>
                <a:cs typeface="Arial"/>
              </a:rPr>
              <a:t>HTTP/2</a:t>
            </a:r>
            <a:endParaRPr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>
              <a:latin typeface="Arial"/>
              <a:cs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64040" y="1462320"/>
            <a:ext cx="380484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Advantages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Binary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one TCP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connection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Streams</a:t>
            </a: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Header 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compression (HPACK)</a:t>
            </a: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</p:txBody>
      </p:sp>
      <p:pic>
        <p:nvPicPr>
          <p:cNvPr id="4098" name="Picture 2" descr="https://blog.cyso.com/wp-content/uploads/http1-htt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9" y="4581128"/>
            <a:ext cx="7176383" cy="185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759265" y="1988840"/>
            <a:ext cx="5153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Multiplexing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prioritization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and flow control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Server push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TLS </a:t>
            </a: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mandatory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 (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Google Chrome, 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Firefox) 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21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Research questions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trike="noStrike" dirty="0" smtClean="0">
                <a:solidFill>
                  <a:srgbClr val="333333"/>
                </a:solidFill>
                <a:latin typeface="Arial"/>
                <a:ea typeface="DejaVu Sans"/>
              </a:rPr>
              <a:t>How do the new features of the HTTP/2 protocol improve the performance for frequently visited webpages/webserver?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/>
                <a:ea typeface="DejaVu Sans"/>
              </a:rPr>
              <a:t>What are possible drawbacks that can occur for large web service providers when switching from HTTP/1.1 to HTTP/2? And what is the impact on the infrastructure?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 the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difference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HTTP/1.1 and HTTP/2 in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terms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of:</a:t>
            </a:r>
          </a:p>
          <a:p>
            <a:pPr>
              <a:lnSpc>
                <a:spcPct val="100000"/>
              </a:lnSpc>
              <a:buSzPct val="45000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	-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Bandwidth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and CPU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utilization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	- Header size</a:t>
            </a:r>
          </a:p>
          <a:p>
            <a:pPr>
              <a:lnSpc>
                <a:spcPct val="100000"/>
              </a:lnSpc>
              <a:buSzPct val="45000"/>
            </a:pP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	-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mean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time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taken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and </a:t>
            </a:r>
            <a:r>
              <a:rPr lang="fr-FR" dirty="0" err="1" smtClean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(per l</a:t>
            </a:r>
            <a:r>
              <a:rPr lang="fr-FR" dirty="0" smtClean="0">
                <a:solidFill>
                  <a:srgbClr val="333333"/>
                </a:solidFill>
                <a:latin typeface="Arial"/>
                <a:cs typeface="Arial"/>
              </a:rPr>
              <a:t>ocation/RTT)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r>
              <a:rPr lang="fr-FR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endParaRPr lang="fr-FR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endParaRPr lang="en-US" dirty="0" smtClean="0">
              <a:solidFill>
                <a:srgbClr val="333333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buSzPct val="45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19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74680"/>
            <a:ext cx="8913240" cy="9136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720" tIns="45000" rIns="274320" bIns="45000" anchor="ctr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Benchmark setup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4040" y="1504800"/>
            <a:ext cx="7609680" cy="36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/>
          </a:p>
        </p:txBody>
      </p:sp>
      <p:pic>
        <p:nvPicPr>
          <p:cNvPr id="1028" name="Picture 4" descr="http://www.vectorworldmap.com/vectormaps/vector-world-map-v2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13" y="3618000"/>
            <a:ext cx="575877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18836" y="1552196"/>
            <a:ext cx="41487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Webserver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r>
              <a:rPr lang="en-US" dirty="0">
                <a:latin typeface="Arial"/>
                <a:cs typeface="Arial"/>
              </a:rPr>
              <a:t>Ubuntu 14 </a:t>
            </a:r>
            <a:r>
              <a:rPr lang="en-US" dirty="0" smtClean="0">
                <a:latin typeface="Arial"/>
                <a:cs typeface="Arial"/>
              </a:rPr>
              <a:t>(8CPUx1,8GHz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smtClean="0">
                <a:latin typeface="Arial"/>
                <a:cs typeface="Arial"/>
              </a:rPr>
              <a:t>8GB </a:t>
            </a:r>
            <a:r>
              <a:rPr lang="en-US" dirty="0">
                <a:latin typeface="Arial"/>
                <a:cs typeface="Arial"/>
              </a:rPr>
              <a:t>RAM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Servers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HTTP/2    	</a:t>
            </a:r>
            <a:r>
              <a:rPr lang="en-US" dirty="0" smtClean="0">
                <a:latin typeface="Arial"/>
                <a:cs typeface="Arial"/>
              </a:rPr>
              <a:t>Nghttp2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HTTP/1.1 	Apache2 </a:t>
            </a:r>
          </a:p>
          <a:p>
            <a:r>
              <a:rPr lang="en-US" dirty="0" smtClean="0">
                <a:latin typeface="Arial"/>
                <a:cs typeface="Arial"/>
              </a:rPr>
              <a:t>Reverse Proxy	</a:t>
            </a:r>
            <a:r>
              <a:rPr lang="en-US" dirty="0" err="1" smtClean="0">
                <a:latin typeface="Arial"/>
                <a:cs typeface="Arial"/>
              </a:rPr>
              <a:t>Nghttpx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8836" y="3453047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4</a:t>
            </a:r>
            <a:r>
              <a:rPr lang="en-US" dirty="0" smtClean="0">
                <a:latin typeface="Arial"/>
                <a:cs typeface="Arial"/>
              </a:rPr>
              <a:t>-Clients:</a:t>
            </a:r>
          </a:p>
          <a:p>
            <a:r>
              <a:rPr lang="en-US" dirty="0" smtClean="0">
                <a:latin typeface="Arial"/>
                <a:cs typeface="Arial"/>
              </a:rPr>
              <a:t>Ubuntu 14 (ec2-Amazon)</a:t>
            </a:r>
          </a:p>
          <a:p>
            <a:r>
              <a:rPr lang="en-US" dirty="0" smtClean="0">
                <a:latin typeface="Arial"/>
                <a:cs typeface="Arial"/>
              </a:rPr>
              <a:t>4vCPU, </a:t>
            </a:r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GB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Benchmark Tool:</a:t>
            </a:r>
          </a:p>
          <a:p>
            <a:r>
              <a:rPr lang="en-US" dirty="0" smtClean="0">
                <a:latin typeface="Arial"/>
                <a:cs typeface="Arial"/>
              </a:rPr>
              <a:t>H2load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8" name="Cœur 7"/>
          <p:cNvSpPr/>
          <p:nvPr/>
        </p:nvSpPr>
        <p:spPr>
          <a:xfrm>
            <a:off x="5998702" y="4687466"/>
            <a:ext cx="165601" cy="147688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Étoile à 5 branches 8"/>
          <p:cNvSpPr/>
          <p:nvPr/>
        </p:nvSpPr>
        <p:spPr>
          <a:xfrm>
            <a:off x="4139790" y="4926888"/>
            <a:ext cx="86059" cy="86288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Étoile à 5 branches 14"/>
          <p:cNvSpPr/>
          <p:nvPr/>
        </p:nvSpPr>
        <p:spPr>
          <a:xfrm>
            <a:off x="6121273" y="4718166"/>
            <a:ext cx="86059" cy="86288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 à 5 branches 15"/>
          <p:cNvSpPr/>
          <p:nvPr/>
        </p:nvSpPr>
        <p:spPr>
          <a:xfrm>
            <a:off x="8172400" y="4980714"/>
            <a:ext cx="86059" cy="86288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6072375" y="4745152"/>
            <a:ext cx="105085" cy="125360"/>
          </a:xfrm>
          <a:custGeom>
            <a:avLst/>
            <a:gdLst>
              <a:gd name="connsiteX0" fmla="*/ 87125 w 105085"/>
              <a:gd name="connsiteY0" fmla="*/ 23698 h 125360"/>
              <a:gd name="connsiteX1" fmla="*/ 99825 w 105085"/>
              <a:gd name="connsiteY1" fmla="*/ 125298 h 125360"/>
              <a:gd name="connsiteX2" fmla="*/ 10925 w 105085"/>
              <a:gd name="connsiteY2" fmla="*/ 10998 h 125360"/>
              <a:gd name="connsiteX3" fmla="*/ 4575 w 105085"/>
              <a:gd name="connsiteY3" fmla="*/ 10998 h 1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5" h="125360">
                <a:moveTo>
                  <a:pt x="87125" y="23698"/>
                </a:moveTo>
                <a:cubicBezTo>
                  <a:pt x="99825" y="75556"/>
                  <a:pt x="112525" y="127415"/>
                  <a:pt x="99825" y="125298"/>
                </a:cubicBezTo>
                <a:cubicBezTo>
                  <a:pt x="87125" y="123181"/>
                  <a:pt x="26800" y="30048"/>
                  <a:pt x="10925" y="10998"/>
                </a:cubicBezTo>
                <a:cubicBezTo>
                  <a:pt x="-4950" y="-8052"/>
                  <a:pt x="-188" y="1473"/>
                  <a:pt x="4575" y="109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e libre 18"/>
          <p:cNvSpPr/>
          <p:nvPr/>
        </p:nvSpPr>
        <p:spPr>
          <a:xfrm>
            <a:off x="4203700" y="4468710"/>
            <a:ext cx="1828800" cy="484290"/>
          </a:xfrm>
          <a:custGeom>
            <a:avLst/>
            <a:gdLst>
              <a:gd name="connsiteX0" fmla="*/ 0 w 1828800"/>
              <a:gd name="connsiteY0" fmla="*/ 484290 h 484290"/>
              <a:gd name="connsiteX1" fmla="*/ 1416050 w 1828800"/>
              <a:gd name="connsiteY1" fmla="*/ 8040 h 484290"/>
              <a:gd name="connsiteX2" fmla="*/ 1828800 w 1828800"/>
              <a:gd name="connsiteY2" fmla="*/ 230290 h 48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484290">
                <a:moveTo>
                  <a:pt x="0" y="484290"/>
                </a:moveTo>
                <a:cubicBezTo>
                  <a:pt x="555625" y="267331"/>
                  <a:pt x="1111250" y="50373"/>
                  <a:pt x="1416050" y="8040"/>
                </a:cubicBezTo>
                <a:cubicBezTo>
                  <a:pt x="1720850" y="-34293"/>
                  <a:pt x="1774825" y="97998"/>
                  <a:pt x="1828800" y="2302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e libre 20"/>
          <p:cNvSpPr/>
          <p:nvPr/>
        </p:nvSpPr>
        <p:spPr>
          <a:xfrm>
            <a:off x="6140450" y="4394639"/>
            <a:ext cx="2057400" cy="609161"/>
          </a:xfrm>
          <a:custGeom>
            <a:avLst/>
            <a:gdLst>
              <a:gd name="connsiteX0" fmla="*/ 2057400 w 2057400"/>
              <a:gd name="connsiteY0" fmla="*/ 609161 h 609161"/>
              <a:gd name="connsiteX1" fmla="*/ 533400 w 2057400"/>
              <a:gd name="connsiteY1" fmla="*/ 5911 h 609161"/>
              <a:gd name="connsiteX2" fmla="*/ 0 w 2057400"/>
              <a:gd name="connsiteY2" fmla="*/ 285311 h 609161"/>
              <a:gd name="connsiteX3" fmla="*/ 0 w 2057400"/>
              <a:gd name="connsiteY3" fmla="*/ 285311 h 60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609161">
                <a:moveTo>
                  <a:pt x="2057400" y="609161"/>
                </a:moveTo>
                <a:cubicBezTo>
                  <a:pt x="1466850" y="334523"/>
                  <a:pt x="876300" y="59886"/>
                  <a:pt x="533400" y="5911"/>
                </a:cubicBezTo>
                <a:cubicBezTo>
                  <a:pt x="190500" y="-48064"/>
                  <a:pt x="0" y="285311"/>
                  <a:pt x="0" y="285311"/>
                </a:cubicBezTo>
                <a:lnTo>
                  <a:pt x="0" y="2853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0418"/>
              </p:ext>
            </p:extLst>
          </p:nvPr>
        </p:nvGraphicFramePr>
        <p:xfrm>
          <a:off x="3552095" y="6116320"/>
          <a:ext cx="504055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7"/>
                <a:gridCol w="1152128"/>
                <a:gridCol w="792088"/>
                <a:gridCol w="1120122"/>
                <a:gridCol w="824094"/>
              </a:tblGrid>
              <a:tr h="37084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California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Local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Frankfurt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Tokyo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RTT(</a:t>
                      </a:r>
                      <a:r>
                        <a:rPr lang="en-US" sz="1200" b="1" dirty="0" err="1" smtClean="0"/>
                        <a:t>ms</a:t>
                      </a:r>
                      <a:r>
                        <a:rPr lang="en-US" sz="1200" b="1" dirty="0" smtClean="0"/>
                        <a:t>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150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0,3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6.8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280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5" grpId="0" animBg="1"/>
      <p:bldP spid="16" grpId="0" animBg="1"/>
      <p:bldP spid="13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sz="3800" b="1" dirty="0" err="1" smtClean="0">
                <a:latin typeface="Arial"/>
                <a:cs typeface="Arial"/>
              </a:rPr>
              <a:t>Httpwatch</a:t>
            </a:r>
            <a:r>
              <a:rPr lang="en-US" sz="3800" b="1" dirty="0" smtClean="0">
                <a:latin typeface="Arial"/>
                <a:cs typeface="Arial"/>
              </a:rPr>
              <a:t> screenshot</a:t>
            </a:r>
            <a:endParaRPr lang="en-US" sz="3800" b="1" dirty="0">
              <a:latin typeface="Arial"/>
              <a:cs typeface="Arial"/>
            </a:endParaRPr>
          </a:p>
        </p:txBody>
      </p:sp>
      <p:pic>
        <p:nvPicPr>
          <p:cNvPr id="5" name="Picture 3" descr="C:\Users\User\Pictures\httpwatch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" y="1188360"/>
            <a:ext cx="8925028" cy="52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8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Waarneming.thmx</Template>
  <TotalTime>8422</TotalTime>
  <Words>688</Words>
  <Application>Microsoft Macintosh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Httpwatch screenshot</vt:lpstr>
      <vt:lpstr>Methods - Measurements</vt:lpstr>
      <vt:lpstr>Methods – Data</vt:lpstr>
      <vt:lpstr>Results (HTTP/1.1 vs. HTTP/2  Header Traffic)</vt:lpstr>
      <vt:lpstr>Results (Frankfurt/Germany – RTT ~7ms)</vt:lpstr>
      <vt:lpstr>Results (North Carolina/US – RTT ~150ms)</vt:lpstr>
      <vt:lpstr>Results (request time – difference HTTP/2 – HTTP/1.1)</vt:lpstr>
      <vt:lpstr>Results (HTTP/1.1 and HTTP/2  simultaneous - local)</vt:lpstr>
      <vt:lpstr>Conclusion</vt:lpstr>
      <vt:lpstr>Conclusion</vt:lpstr>
      <vt:lpstr>Results (Request failures)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Miltenburg</dc:creator>
  <cp:lastModifiedBy>manubo lon</cp:lastModifiedBy>
  <cp:revision>149</cp:revision>
  <dcterms:created xsi:type="dcterms:W3CDTF">2014-12-10T11:13:43Z</dcterms:created>
  <dcterms:modified xsi:type="dcterms:W3CDTF">2015-03-24T13:32:45Z</dcterms:modified>
</cp:coreProperties>
</file>