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5"/>
  </p:notesMasterIdLst>
  <p:sldIdLst>
    <p:sldId id="256" r:id="rId2"/>
    <p:sldId id="276" r:id="rId3"/>
    <p:sldId id="278" r:id="rId4"/>
    <p:sldId id="280" r:id="rId5"/>
    <p:sldId id="281" r:id="rId6"/>
    <p:sldId id="282" r:id="rId7"/>
    <p:sldId id="277" r:id="rId8"/>
    <p:sldId id="258" r:id="rId9"/>
    <p:sldId id="260" r:id="rId10"/>
    <p:sldId id="268" r:id="rId11"/>
    <p:sldId id="265" r:id="rId12"/>
    <p:sldId id="284" r:id="rId13"/>
    <p:sldId id="287" r:id="rId14"/>
    <p:sldId id="285" r:id="rId15"/>
    <p:sldId id="288" r:id="rId16"/>
    <p:sldId id="290" r:id="rId17"/>
    <p:sldId id="289" r:id="rId18"/>
    <p:sldId id="269" r:id="rId19"/>
    <p:sldId id="272" r:id="rId20"/>
    <p:sldId id="271" r:id="rId21"/>
    <p:sldId id="274" r:id="rId22"/>
    <p:sldId id="283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33"/>
    <a:srgbClr val="00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23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F7282-AA37-B948-9E74-93ADB4BDC659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C96CA-3D8E-B44E-9AA1-6C50F7F0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C96CA-3D8E-B44E-9AA1-6C50F7F0FB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4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C96CA-3D8E-B44E-9AA1-6C50F7F0FB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4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C96CA-3D8E-B44E-9AA1-6C50F7F0FB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4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03.02.15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ASN.1" TargetMode="External"/><Relationship Id="rId3" Type="http://schemas.openxmlformats.org/officeDocument/2006/relationships/hyperlink" Target="http://tools.ietf.org/html/rfc257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000334"/>
            <a:ext cx="8915400" cy="877824"/>
          </a:xfrm>
        </p:spPr>
        <p:txBody>
          <a:bodyPr/>
          <a:lstStyle/>
          <a:p>
            <a:r>
              <a:rPr lang="en-GB" b="1" dirty="0" smtClean="0">
                <a:latin typeface="Arial"/>
                <a:cs typeface="Arial"/>
              </a:rPr>
              <a:t>Monitoring DNSSEC</a:t>
            </a:r>
            <a:endParaRPr lang="en-GB" b="1" dirty="0">
              <a:latin typeface="Arial"/>
              <a:cs typeface="Arial"/>
            </a:endParaRP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14400" y="2213753"/>
            <a:ext cx="8001000" cy="3823447"/>
          </a:xfrm>
        </p:spPr>
        <p:txBody>
          <a:bodyPr/>
          <a:lstStyle/>
          <a:p>
            <a:endParaRPr lang="en-GB" dirty="0">
              <a:latin typeface="Arial"/>
              <a:cs typeface="Arial"/>
            </a:endParaRPr>
          </a:p>
          <a:p>
            <a:r>
              <a:rPr lang="en-GB" dirty="0" smtClean="0">
                <a:latin typeface="Arial"/>
                <a:cs typeface="Arial"/>
              </a:rPr>
              <a:t>Martin </a:t>
            </a:r>
            <a:r>
              <a:rPr lang="en-GB" dirty="0" err="1" smtClean="0">
                <a:latin typeface="Arial"/>
                <a:cs typeface="Arial"/>
              </a:rPr>
              <a:t>Leucht</a:t>
            </a:r>
            <a:r>
              <a:rPr lang="en-GB" dirty="0" smtClean="0">
                <a:latin typeface="Arial"/>
                <a:cs typeface="Arial"/>
              </a:rPr>
              <a:t> &lt;martin.leucht@os3.nl&gt;</a:t>
            </a:r>
          </a:p>
          <a:p>
            <a:r>
              <a:rPr lang="en-GB" dirty="0" err="1" smtClean="0">
                <a:latin typeface="Arial"/>
                <a:cs typeface="Arial"/>
              </a:rPr>
              <a:t>Julien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Nyczak</a:t>
            </a:r>
            <a:r>
              <a:rPr lang="en-GB" dirty="0" smtClean="0">
                <a:latin typeface="Arial"/>
                <a:cs typeface="Arial"/>
              </a:rPr>
              <a:t> &lt;julien.nyczak@os3.nl&gt;</a:t>
            </a:r>
          </a:p>
          <a:p>
            <a:r>
              <a:rPr lang="en-GB" dirty="0" smtClean="0">
                <a:latin typeface="Arial"/>
                <a:cs typeface="Arial"/>
              </a:rPr>
              <a:t>Supervisor: Rick van Rein</a:t>
            </a:r>
          </a:p>
          <a:p>
            <a:endParaRPr lang="en-GB" b="1" dirty="0">
              <a:latin typeface="Arial"/>
              <a:cs typeface="Arial"/>
            </a:endParaRPr>
          </a:p>
          <a:p>
            <a:r>
              <a:rPr lang="en-GB" b="1" dirty="0" smtClean="0">
                <a:latin typeface="Arial"/>
                <a:cs typeface="Arial"/>
              </a:rPr>
              <a:t>System and Network Engineering 2015</a:t>
            </a:r>
            <a:endParaRPr lang="en-GB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963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032"/>
            <a:ext cx="8913813" cy="914400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DNSSEC MIB implementation </a:t>
            </a:r>
            <a:r>
              <a:rPr lang="en-US" b="1" dirty="0" smtClean="0">
                <a:latin typeface="Arial"/>
                <a:cs typeface="Arial"/>
              </a:rPr>
              <a:t>(3/</a:t>
            </a:r>
            <a:r>
              <a:rPr lang="en-US" b="1" dirty="0">
                <a:latin typeface="Arial"/>
                <a:cs typeface="Arial"/>
              </a:rPr>
              <a:t>4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5903" y="1225451"/>
            <a:ext cx="5777116" cy="550920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+--arpa2experimentaldnssecMIBv1(1)</a:t>
            </a:r>
          </a:p>
          <a:p>
            <a:r>
              <a:rPr lang="en-US" sz="800" b="1" dirty="0">
                <a:latin typeface="Arial"/>
                <a:cs typeface="Arial"/>
              </a:rPr>
              <a:t>   |</a:t>
            </a:r>
          </a:p>
          <a:p>
            <a:r>
              <a:rPr lang="en-US" sz="800" b="1" dirty="0">
                <a:latin typeface="Arial"/>
                <a:cs typeface="Arial"/>
              </a:rPr>
              <a:t>   +--</a:t>
            </a:r>
            <a:r>
              <a:rPr lang="en-US" sz="800" b="1" dirty="0" err="1">
                <a:latin typeface="Arial"/>
                <a:cs typeface="Arial"/>
              </a:rPr>
              <a:t>dnssecObjects</a:t>
            </a:r>
            <a:r>
              <a:rPr lang="en-US" sz="800" b="1" dirty="0">
                <a:latin typeface="Arial"/>
                <a:cs typeface="Arial"/>
              </a:rPr>
              <a:t>(1)</a:t>
            </a:r>
          </a:p>
          <a:p>
            <a:r>
              <a:rPr lang="en-US" sz="800" b="1" dirty="0">
                <a:latin typeface="Arial"/>
                <a:cs typeface="Arial"/>
              </a:rPr>
              <a:t>   |  |</a:t>
            </a:r>
          </a:p>
          <a:p>
            <a:r>
              <a:rPr lang="fi-FI" sz="800" b="1" dirty="0">
                <a:latin typeface="Arial"/>
                <a:cs typeface="Arial"/>
              </a:rPr>
              <a:t>   |  +--dnssecGeneral(1)</a:t>
            </a:r>
          </a:p>
          <a:p>
            <a:r>
              <a:rPr lang="fi-FI" sz="800" b="1" dirty="0">
                <a:latin typeface="Arial"/>
                <a:cs typeface="Arial"/>
              </a:rPr>
              <a:t>   |  |  |</a:t>
            </a:r>
          </a:p>
          <a:p>
            <a:r>
              <a:rPr lang="fi-FI" sz="800" b="1" dirty="0" smtClean="0">
                <a:latin typeface="Arial"/>
                <a:cs typeface="Arial"/>
              </a:rPr>
              <a:t>   |  </a:t>
            </a:r>
            <a:r>
              <a:rPr lang="fi-FI" sz="800" b="1" dirty="0">
                <a:latin typeface="Arial"/>
                <a:cs typeface="Arial"/>
              </a:rPr>
              <a:t>+--dnssecZoneGlobal(2)</a:t>
            </a:r>
          </a:p>
          <a:p>
            <a:r>
              <a:rPr lang="fi-FI" sz="850" b="1" dirty="0">
                <a:latin typeface="Arial"/>
                <a:cs typeface="Arial"/>
              </a:rPr>
              <a:t>   |  |  |</a:t>
            </a:r>
          </a:p>
          <a:p>
            <a:r>
              <a:rPr lang="fi-FI" sz="1100" b="1" dirty="0">
                <a:solidFill>
                  <a:srgbClr val="FF0000"/>
                </a:solidFill>
                <a:latin typeface="Arial"/>
                <a:cs typeface="Arial"/>
              </a:rPr>
              <a:t>   |  |  +--dnssecZoneGlobalTable(2)</a:t>
            </a:r>
          </a:p>
          <a:p>
            <a:r>
              <a:rPr lang="fi-FI" sz="1100" b="1" dirty="0">
                <a:solidFill>
                  <a:srgbClr val="FF0000"/>
                </a:solidFill>
                <a:latin typeface="Arial"/>
                <a:cs typeface="Arial"/>
              </a:rPr>
              <a:t>   |  |     |</a:t>
            </a:r>
          </a:p>
          <a:p>
            <a:r>
              <a:rPr lang="fi-FI" sz="1100" b="1" dirty="0">
                <a:solidFill>
                  <a:srgbClr val="FF0000"/>
                </a:solidFill>
                <a:latin typeface="Arial"/>
                <a:cs typeface="Arial"/>
              </a:rPr>
              <a:t>   |  |     +--dnssecZoneGlobalEntry(1)</a:t>
            </a:r>
          </a:p>
          <a:p>
            <a:r>
              <a:rPr lang="fi-FI" sz="1100" b="1" dirty="0">
                <a:solidFill>
                  <a:srgbClr val="FF0000"/>
                </a:solidFill>
                <a:latin typeface="Arial"/>
                <a:cs typeface="Arial"/>
              </a:rPr>
              <a:t>   |  |        |  Index: </a:t>
            </a:r>
            <a:r>
              <a:rPr lang="fi-FI" sz="1100" b="1" dirty="0" err="1">
                <a:solidFill>
                  <a:srgbClr val="FF0000"/>
                </a:solidFill>
                <a:latin typeface="Arial"/>
                <a:cs typeface="Arial"/>
              </a:rPr>
              <a:t>dnssecZoneGlobalIndex</a:t>
            </a:r>
            <a:endParaRPr lang="fi-FI" sz="1100" b="1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cs-CZ" sz="800" b="1" dirty="0" smtClean="0">
                <a:latin typeface="Arial"/>
                <a:cs typeface="Arial"/>
              </a:rPr>
              <a:t>   |  </a:t>
            </a:r>
            <a:r>
              <a:rPr lang="cs-CZ" sz="800" b="1" dirty="0">
                <a:latin typeface="Arial"/>
                <a:cs typeface="Arial"/>
              </a:rPr>
              <a:t>|</a:t>
            </a:r>
          </a:p>
          <a:p>
            <a:r>
              <a:rPr lang="cs-CZ" sz="800" b="1" dirty="0">
                <a:latin typeface="Arial"/>
                <a:cs typeface="Arial"/>
              </a:rPr>
              <a:t>   |  +--</a:t>
            </a:r>
            <a:r>
              <a:rPr lang="cs-CZ" sz="800" b="1" dirty="0" err="1">
                <a:latin typeface="Arial"/>
                <a:cs typeface="Arial"/>
              </a:rPr>
              <a:t>dnssecZoneAuthNS</a:t>
            </a:r>
            <a:r>
              <a:rPr lang="cs-CZ" sz="800" b="1" dirty="0">
                <a:latin typeface="Arial"/>
                <a:cs typeface="Arial"/>
              </a:rPr>
              <a:t>(3)</a:t>
            </a:r>
          </a:p>
          <a:p>
            <a:r>
              <a:rPr lang="cs-CZ" sz="800" b="1" dirty="0">
                <a:latin typeface="Arial"/>
                <a:cs typeface="Arial"/>
              </a:rPr>
              <a:t>   |  |  |</a:t>
            </a:r>
          </a:p>
          <a:p>
            <a:r>
              <a:rPr lang="cs-CZ" sz="800" b="1" dirty="0">
                <a:latin typeface="Arial"/>
                <a:cs typeface="Arial"/>
              </a:rPr>
              <a:t>   |  |  +--</a:t>
            </a:r>
            <a:r>
              <a:rPr lang="cs-CZ" sz="800" b="1" dirty="0" err="1">
                <a:latin typeface="Arial"/>
                <a:cs typeface="Arial"/>
              </a:rPr>
              <a:t>dnssecZoneAuthNSTable</a:t>
            </a:r>
            <a:r>
              <a:rPr lang="cs-CZ" sz="800" b="1" dirty="0">
                <a:latin typeface="Arial"/>
                <a:cs typeface="Arial"/>
              </a:rPr>
              <a:t>(3)</a:t>
            </a:r>
          </a:p>
          <a:p>
            <a:r>
              <a:rPr lang="cs-CZ" sz="800" b="1" dirty="0">
                <a:latin typeface="Arial"/>
                <a:cs typeface="Arial"/>
              </a:rPr>
              <a:t>   |  |     |</a:t>
            </a:r>
          </a:p>
          <a:p>
            <a:r>
              <a:rPr lang="cs-CZ" sz="800" b="1" dirty="0">
                <a:latin typeface="Arial"/>
                <a:cs typeface="Arial"/>
              </a:rPr>
              <a:t>   |  |     +--</a:t>
            </a:r>
            <a:r>
              <a:rPr lang="cs-CZ" sz="800" b="1" dirty="0" err="1">
                <a:latin typeface="Arial"/>
                <a:cs typeface="Arial"/>
              </a:rPr>
              <a:t>dnssecZoneAuthNSEntry</a:t>
            </a:r>
            <a:r>
              <a:rPr lang="cs-CZ" sz="800" b="1" dirty="0">
                <a:latin typeface="Arial"/>
                <a:cs typeface="Arial"/>
              </a:rPr>
              <a:t>(1)</a:t>
            </a:r>
          </a:p>
          <a:p>
            <a:r>
              <a:rPr lang="cs-CZ" sz="800" b="1" dirty="0">
                <a:latin typeface="Arial"/>
                <a:cs typeface="Arial"/>
              </a:rPr>
              <a:t>   |  |        |  Index: </a:t>
            </a:r>
            <a:r>
              <a:rPr lang="cs-CZ" sz="800" b="1" dirty="0" err="1" smtClean="0">
                <a:latin typeface="Arial"/>
                <a:cs typeface="Arial"/>
              </a:rPr>
              <a:t>dnssecZoneGlobalIndex</a:t>
            </a:r>
            <a:endParaRPr lang="cs-CZ" sz="800" b="1" dirty="0">
              <a:latin typeface="Arial"/>
              <a:cs typeface="Arial"/>
            </a:endParaRPr>
          </a:p>
          <a:p>
            <a:r>
              <a:rPr lang="cs-CZ" sz="800" b="1" dirty="0">
                <a:latin typeface="Arial"/>
                <a:cs typeface="Arial"/>
              </a:rPr>
              <a:t>   |  |        |</a:t>
            </a:r>
          </a:p>
          <a:p>
            <a:r>
              <a:rPr lang="fi-FI" sz="800" b="1" dirty="0" smtClean="0">
                <a:latin typeface="Arial"/>
                <a:cs typeface="Arial"/>
              </a:rPr>
              <a:t>   |  </a:t>
            </a:r>
            <a:r>
              <a:rPr lang="fi-FI" sz="800" b="1" dirty="0">
                <a:latin typeface="Arial"/>
                <a:cs typeface="Arial"/>
              </a:rPr>
              <a:t>+--dnssecZoneSig(4)</a:t>
            </a:r>
          </a:p>
          <a:p>
            <a:r>
              <a:rPr lang="fi-FI" sz="800" b="1" dirty="0">
                <a:latin typeface="Arial"/>
                <a:cs typeface="Arial"/>
              </a:rPr>
              <a:t>   |  |  |</a:t>
            </a:r>
          </a:p>
          <a:p>
            <a:r>
              <a:rPr lang="fi-FI" sz="800" b="1" dirty="0">
                <a:latin typeface="Arial"/>
                <a:cs typeface="Arial"/>
              </a:rPr>
              <a:t>   |  |  +--dnssecZoneSigTable(4)</a:t>
            </a:r>
          </a:p>
          <a:p>
            <a:r>
              <a:rPr lang="fi-FI" sz="800" b="1" dirty="0">
                <a:latin typeface="Arial"/>
                <a:cs typeface="Arial"/>
              </a:rPr>
              <a:t>   |  |     |</a:t>
            </a:r>
          </a:p>
          <a:p>
            <a:r>
              <a:rPr lang="en-US" sz="800" b="1" dirty="0">
                <a:latin typeface="Arial"/>
                <a:cs typeface="Arial"/>
              </a:rPr>
              <a:t>   |  |     +--</a:t>
            </a:r>
            <a:r>
              <a:rPr lang="en-US" sz="800" b="1" dirty="0" err="1">
                <a:latin typeface="Arial"/>
                <a:cs typeface="Arial"/>
              </a:rPr>
              <a:t>dnssecZoneSigEntry</a:t>
            </a:r>
            <a:r>
              <a:rPr lang="en-US" sz="800" b="1" dirty="0">
                <a:latin typeface="Arial"/>
                <a:cs typeface="Arial"/>
              </a:rPr>
              <a:t>(1)</a:t>
            </a:r>
          </a:p>
          <a:p>
            <a:r>
              <a:rPr lang="en-US" sz="800" b="1" dirty="0">
                <a:latin typeface="Arial"/>
                <a:cs typeface="Arial"/>
              </a:rPr>
              <a:t>   |  |        |  Index: </a:t>
            </a:r>
            <a:r>
              <a:rPr lang="en-US" sz="800" b="1" dirty="0" err="1" smtClean="0">
                <a:latin typeface="Arial"/>
                <a:cs typeface="Arial"/>
              </a:rPr>
              <a:t>dnssecZoneGlobalIndex</a:t>
            </a:r>
            <a:endParaRPr lang="en-US" sz="800" b="1" dirty="0" smtClean="0">
              <a:latin typeface="Arial"/>
              <a:cs typeface="Arial"/>
            </a:endParaRPr>
          </a:p>
          <a:p>
            <a:r>
              <a:rPr lang="en-US" sz="800" b="1" dirty="0" smtClean="0">
                <a:latin typeface="Arial"/>
                <a:cs typeface="Arial"/>
              </a:rPr>
              <a:t>   |  |        |</a:t>
            </a:r>
          </a:p>
          <a:p>
            <a:r>
              <a:rPr lang="en-US" sz="800" b="1" dirty="0" smtClean="0">
                <a:latin typeface="Arial"/>
                <a:cs typeface="Arial"/>
              </a:rPr>
              <a:t>   </a:t>
            </a:r>
            <a:r>
              <a:rPr lang="en-US" sz="800" b="1" dirty="0">
                <a:latin typeface="Arial"/>
                <a:cs typeface="Arial"/>
              </a:rPr>
              <a:t>|  +--</a:t>
            </a:r>
            <a:r>
              <a:rPr lang="en-US" sz="800" b="1" dirty="0" err="1">
                <a:latin typeface="Arial"/>
                <a:cs typeface="Arial"/>
              </a:rPr>
              <a:t>dnssecZoneDiff</a:t>
            </a:r>
            <a:r>
              <a:rPr lang="en-US" sz="800" b="1" dirty="0">
                <a:latin typeface="Arial"/>
                <a:cs typeface="Arial"/>
              </a:rPr>
              <a:t>(5)</a:t>
            </a:r>
          </a:p>
          <a:p>
            <a:r>
              <a:rPr lang="en-US" sz="800" b="1" dirty="0">
                <a:latin typeface="Arial"/>
                <a:cs typeface="Arial"/>
              </a:rPr>
              <a:t>   |     |</a:t>
            </a:r>
          </a:p>
          <a:p>
            <a:r>
              <a:rPr lang="en-US" sz="800" b="1" dirty="0">
                <a:latin typeface="Arial"/>
                <a:cs typeface="Arial"/>
              </a:rPr>
              <a:t>   |     +--</a:t>
            </a:r>
            <a:r>
              <a:rPr lang="en-US" sz="800" b="1" dirty="0" err="1">
                <a:latin typeface="Arial"/>
                <a:cs typeface="Arial"/>
              </a:rPr>
              <a:t>dnssecZoneDiffTable</a:t>
            </a:r>
            <a:r>
              <a:rPr lang="en-US" sz="800" b="1" dirty="0">
                <a:latin typeface="Arial"/>
                <a:cs typeface="Arial"/>
              </a:rPr>
              <a:t>(5)</a:t>
            </a:r>
          </a:p>
          <a:p>
            <a:r>
              <a:rPr lang="en-US" sz="800" b="1" dirty="0">
                <a:latin typeface="Arial"/>
                <a:cs typeface="Arial"/>
              </a:rPr>
              <a:t>   |        |</a:t>
            </a:r>
          </a:p>
          <a:p>
            <a:r>
              <a:rPr lang="en-US" sz="800" b="1" dirty="0">
                <a:latin typeface="Arial"/>
                <a:cs typeface="Arial"/>
              </a:rPr>
              <a:t>   |        +--</a:t>
            </a:r>
            <a:r>
              <a:rPr lang="en-US" sz="800" b="1" dirty="0" err="1">
                <a:latin typeface="Arial"/>
                <a:cs typeface="Arial"/>
              </a:rPr>
              <a:t>dnssecZoneDiffEntry</a:t>
            </a:r>
            <a:r>
              <a:rPr lang="en-US" sz="800" b="1" dirty="0">
                <a:latin typeface="Arial"/>
                <a:cs typeface="Arial"/>
              </a:rPr>
              <a:t>(1)</a:t>
            </a:r>
          </a:p>
          <a:p>
            <a:r>
              <a:rPr lang="en-US" sz="800" b="1" dirty="0">
                <a:latin typeface="Arial"/>
                <a:cs typeface="Arial"/>
              </a:rPr>
              <a:t>   |           |  Index: </a:t>
            </a:r>
            <a:r>
              <a:rPr lang="en-US" sz="800" b="1" dirty="0" err="1" smtClean="0">
                <a:latin typeface="Arial"/>
                <a:cs typeface="Arial"/>
              </a:rPr>
              <a:t>dnssecZoneGlobalIndex</a:t>
            </a:r>
            <a:endParaRPr lang="en-US" sz="800" b="1" dirty="0">
              <a:latin typeface="Arial"/>
              <a:cs typeface="Arial"/>
            </a:endParaRPr>
          </a:p>
          <a:p>
            <a:r>
              <a:rPr lang="en-US" sz="800" b="1" dirty="0">
                <a:latin typeface="Arial"/>
                <a:cs typeface="Arial"/>
              </a:rPr>
              <a:t>   |           |</a:t>
            </a:r>
          </a:p>
          <a:p>
            <a:r>
              <a:rPr lang="en-US" sz="800" b="1" dirty="0" smtClean="0">
                <a:latin typeface="Arial"/>
                <a:cs typeface="Arial"/>
              </a:rPr>
              <a:t>   +</a:t>
            </a:r>
            <a:r>
              <a:rPr lang="en-US" sz="800" b="1" dirty="0">
                <a:latin typeface="Arial"/>
                <a:cs typeface="Arial"/>
              </a:rPr>
              <a:t>--</a:t>
            </a:r>
            <a:r>
              <a:rPr lang="en-US" sz="800" b="1" dirty="0" err="1">
                <a:latin typeface="Arial"/>
                <a:cs typeface="Arial"/>
              </a:rPr>
              <a:t>dnssecMIBConformance</a:t>
            </a:r>
            <a:r>
              <a:rPr lang="en-US" sz="800" b="1" dirty="0">
                <a:latin typeface="Arial"/>
                <a:cs typeface="Arial"/>
              </a:rPr>
              <a:t>(2)</a:t>
            </a:r>
          </a:p>
          <a:p>
            <a:r>
              <a:rPr lang="en-US" sz="800" b="1" dirty="0">
                <a:latin typeface="Arial"/>
                <a:cs typeface="Arial"/>
              </a:rPr>
              <a:t>      |</a:t>
            </a:r>
          </a:p>
          <a:p>
            <a:r>
              <a:rPr lang="en-US" sz="800" b="1" dirty="0">
                <a:latin typeface="Arial"/>
                <a:cs typeface="Arial"/>
              </a:rPr>
              <a:t>      +--</a:t>
            </a:r>
            <a:r>
              <a:rPr lang="en-US" sz="800" b="1" dirty="0" err="1">
                <a:latin typeface="Arial"/>
                <a:cs typeface="Arial"/>
              </a:rPr>
              <a:t>dnssecMIBGroups</a:t>
            </a:r>
            <a:r>
              <a:rPr lang="en-US" sz="800" b="1" dirty="0">
                <a:latin typeface="Arial"/>
                <a:cs typeface="Arial"/>
              </a:rPr>
              <a:t>(1)</a:t>
            </a:r>
          </a:p>
          <a:p>
            <a:r>
              <a:rPr lang="en-US" sz="800" b="1" dirty="0">
                <a:latin typeface="Arial"/>
                <a:cs typeface="Arial"/>
              </a:rPr>
              <a:t>      |  |</a:t>
            </a:r>
          </a:p>
          <a:p>
            <a:r>
              <a:rPr lang="en-US" sz="800" b="1" dirty="0">
                <a:latin typeface="Arial"/>
                <a:cs typeface="Arial"/>
              </a:rPr>
              <a:t>      |  +--</a:t>
            </a:r>
            <a:r>
              <a:rPr lang="en-US" sz="800" b="1" dirty="0" err="1">
                <a:latin typeface="Arial"/>
                <a:cs typeface="Arial"/>
              </a:rPr>
              <a:t>dnssecMIBScalarGroup</a:t>
            </a:r>
            <a:r>
              <a:rPr lang="en-US" sz="800" b="1" dirty="0">
                <a:latin typeface="Arial"/>
                <a:cs typeface="Arial"/>
              </a:rPr>
              <a:t>(1)</a:t>
            </a:r>
          </a:p>
          <a:p>
            <a:r>
              <a:rPr lang="en-US" sz="800" b="1" dirty="0">
                <a:latin typeface="Arial"/>
                <a:cs typeface="Arial"/>
              </a:rPr>
              <a:t>      |  +--</a:t>
            </a:r>
            <a:r>
              <a:rPr lang="en-US" sz="800" b="1" dirty="0" err="1">
                <a:latin typeface="Arial"/>
                <a:cs typeface="Arial"/>
              </a:rPr>
              <a:t>dnssecMIBTableGroup</a:t>
            </a:r>
            <a:r>
              <a:rPr lang="en-US" sz="800" b="1" dirty="0">
                <a:latin typeface="Arial"/>
                <a:cs typeface="Arial"/>
              </a:rPr>
              <a:t>(2)</a:t>
            </a:r>
          </a:p>
          <a:p>
            <a:r>
              <a:rPr lang="en-US" sz="800" b="1" dirty="0">
                <a:latin typeface="Arial"/>
                <a:cs typeface="Arial"/>
              </a:rPr>
              <a:t>      |</a:t>
            </a:r>
          </a:p>
          <a:p>
            <a:r>
              <a:rPr lang="en-US" sz="800" b="1" dirty="0">
                <a:latin typeface="Arial"/>
                <a:cs typeface="Arial"/>
              </a:rPr>
              <a:t>      +--</a:t>
            </a:r>
            <a:r>
              <a:rPr lang="en-US" sz="800" b="1" dirty="0" err="1">
                <a:latin typeface="Arial"/>
                <a:cs typeface="Arial"/>
              </a:rPr>
              <a:t>dnssecMIBCompliances</a:t>
            </a:r>
            <a:r>
              <a:rPr lang="en-US" sz="800" b="1" dirty="0">
                <a:latin typeface="Arial"/>
                <a:cs typeface="Arial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05111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DNSSEC MIB implementation </a:t>
            </a:r>
            <a:r>
              <a:rPr lang="en-US" b="1" dirty="0" smtClean="0">
                <a:latin typeface="Arial"/>
                <a:cs typeface="Arial"/>
              </a:rPr>
              <a:t>(4/4)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710" y="2749882"/>
            <a:ext cx="7291811" cy="28394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ARPA2-Experimental-DNSSEC-MIBv1::dnssecZoneGlobalServFail.</a:t>
            </a:r>
            <a:r>
              <a:rPr lang="en-US" sz="1000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derby.practicum.os3.nl" </a:t>
            </a:r>
            <a:r>
              <a:rPr lang="en-US" sz="1000" b="1" dirty="0">
                <a:latin typeface="Arial"/>
                <a:cs typeface="Arial"/>
              </a:rPr>
              <a:t>= INTEGER: </a:t>
            </a:r>
            <a:r>
              <a:rPr lang="en-US" sz="1000" b="1" dirty="0" err="1">
                <a:latin typeface="Arial"/>
                <a:cs typeface="Arial"/>
              </a:rPr>
              <a:t>noerror</a:t>
            </a:r>
            <a:r>
              <a:rPr lang="en-US" sz="1000" b="1" dirty="0">
                <a:latin typeface="Arial"/>
                <a:cs typeface="Arial"/>
              </a:rPr>
              <a:t>(1</a:t>
            </a:r>
            <a:r>
              <a:rPr lang="en-US" sz="1000" b="1" dirty="0" smtClean="0">
                <a:latin typeface="Arial"/>
                <a:cs typeface="Arial"/>
              </a:rPr>
              <a:t>)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296" y="3645249"/>
            <a:ext cx="2792927" cy="1015663"/>
          </a:xfrm>
          <a:prstGeom prst="rect">
            <a:avLst/>
          </a:prstGeom>
          <a:ln>
            <a:solidFill>
              <a:srgbClr val="008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dnssecZoneGlobalServFail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OBJECT-TYPE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SYNTAX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</a:t>
            </a:r>
            <a:r>
              <a:rPr lang="en-US" sz="1000" b="1" dirty="0" err="1" smtClean="0">
                <a:solidFill>
                  <a:srgbClr val="006633"/>
                </a:solidFill>
                <a:latin typeface="Arial"/>
                <a:cs typeface="Arial"/>
              </a:rPr>
              <a:t>CustomInteger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MAX-ACCESS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read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-only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STATUS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 current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DESCRIPTION    "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Indicates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that 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..."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::= {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dnssecZoneGlobalEntry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2 }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35760" y="3033831"/>
            <a:ext cx="0" cy="611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7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DNSSEC MIB implementation </a:t>
            </a:r>
            <a:r>
              <a:rPr lang="en-US" b="1" dirty="0" smtClean="0">
                <a:latin typeface="Arial"/>
                <a:cs typeface="Arial"/>
              </a:rPr>
              <a:t>(4/4)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710" y="2749882"/>
            <a:ext cx="7291811" cy="28394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ARPA2-Experimental-DNSSEC-MIBv1::dnssecZoneGlobalServFail.</a:t>
            </a:r>
            <a:r>
              <a:rPr lang="en-US" sz="1000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derby.practicum.os3.nl" </a:t>
            </a:r>
            <a:r>
              <a:rPr lang="en-US" sz="1000" b="1" dirty="0">
                <a:latin typeface="Arial"/>
                <a:cs typeface="Arial"/>
              </a:rPr>
              <a:t>= INTEGER: </a:t>
            </a:r>
            <a:r>
              <a:rPr lang="en-US" sz="1000" b="1" dirty="0" err="1">
                <a:latin typeface="Arial"/>
                <a:cs typeface="Arial"/>
              </a:rPr>
              <a:t>noerror</a:t>
            </a:r>
            <a:r>
              <a:rPr lang="en-US" sz="1000" b="1" dirty="0">
                <a:latin typeface="Arial"/>
                <a:cs typeface="Arial"/>
              </a:rPr>
              <a:t>(1</a:t>
            </a:r>
            <a:r>
              <a:rPr lang="en-US" sz="1000" b="1" dirty="0" smtClean="0">
                <a:latin typeface="Arial"/>
                <a:cs typeface="Arial"/>
              </a:rPr>
              <a:t>)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13" y="3645249"/>
            <a:ext cx="2792927" cy="1015663"/>
          </a:xfrm>
          <a:prstGeom prst="rect">
            <a:avLst/>
          </a:prstGeom>
          <a:ln>
            <a:solidFill>
              <a:srgbClr val="008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dnssecZoneGlobalServFail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OBJECT-TYPE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SYNTAX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</a:t>
            </a:r>
            <a:r>
              <a:rPr lang="en-US" sz="1000" b="1" dirty="0" err="1" smtClean="0">
                <a:solidFill>
                  <a:srgbClr val="006633"/>
                </a:solidFill>
                <a:latin typeface="Arial"/>
                <a:cs typeface="Arial"/>
              </a:rPr>
              <a:t>CustomInteger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MAX-ACCESS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read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-only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STATUS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 current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DESCRIPTION    "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Indicates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that 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..."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::= {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dnssecZoneGlobalEntry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2 }</a:t>
            </a:r>
          </a:p>
        </p:txBody>
      </p:sp>
      <p:sp>
        <p:nvSpPr>
          <p:cNvPr id="9" name="Rectangle 8"/>
          <p:cNvSpPr/>
          <p:nvPr/>
        </p:nvSpPr>
        <p:spPr>
          <a:xfrm>
            <a:off x="4388947" y="1293447"/>
            <a:ext cx="4381123" cy="103503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FF0000"/>
                </a:solidFill>
                <a:latin typeface="Arial"/>
                <a:cs typeface="Arial"/>
              </a:rPr>
              <a:t>DomainOctetString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::= TEXTUAL-CONVENTION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DISPLAY-HINT    "255t"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STATUS     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     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current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DESCRIPTION     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An octet string containing characters in UTF-8 encoding."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SYNTAX      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    OCTET 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STRING (SIZE (1..255))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97496" y="2319096"/>
            <a:ext cx="0" cy="442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35760" y="3033831"/>
            <a:ext cx="0" cy="611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34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DNSSEC MIB implementation </a:t>
            </a:r>
            <a:r>
              <a:rPr lang="en-US" b="1" dirty="0" smtClean="0">
                <a:latin typeface="Arial"/>
                <a:cs typeface="Arial"/>
              </a:rPr>
              <a:t>(4/4)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710" y="2749882"/>
            <a:ext cx="7291811" cy="28394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ARPA2-Experimental-DNSSEC-MIBv1::dnssecZoneGlobalServFail.</a:t>
            </a:r>
            <a:r>
              <a:rPr lang="en-US" sz="1000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derby.practicum.os3.nl" </a:t>
            </a:r>
            <a:r>
              <a:rPr lang="en-US" sz="1000" b="1" dirty="0">
                <a:latin typeface="Arial"/>
                <a:cs typeface="Arial"/>
              </a:rPr>
              <a:t>= INTEGER: </a:t>
            </a:r>
            <a:r>
              <a:rPr lang="en-US" sz="1000" b="1" dirty="0" err="1">
                <a:latin typeface="Arial"/>
                <a:cs typeface="Arial"/>
              </a:rPr>
              <a:t>noerror</a:t>
            </a:r>
            <a:r>
              <a:rPr lang="en-US" sz="1000" b="1" dirty="0">
                <a:latin typeface="Arial"/>
                <a:cs typeface="Arial"/>
              </a:rPr>
              <a:t>(1</a:t>
            </a:r>
            <a:r>
              <a:rPr lang="en-US" sz="1000" b="1" dirty="0" smtClean="0">
                <a:latin typeface="Arial"/>
                <a:cs typeface="Arial"/>
              </a:rPr>
              <a:t>)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729" y="1299880"/>
            <a:ext cx="3972209" cy="1031051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 </a:t>
            </a:r>
            <a:r>
              <a:rPr lang="en-US" dirty="0" err="1"/>
              <a:t>dnssecZoneGlobalIndex</a:t>
            </a:r>
            <a:r>
              <a:rPr lang="en-US" dirty="0"/>
              <a:t> OBJECT-TYPE</a:t>
            </a:r>
          </a:p>
          <a:p>
            <a:r>
              <a:rPr lang="en-US" dirty="0"/>
              <a:t>   SYNTAX       	     </a:t>
            </a:r>
            <a:r>
              <a:rPr lang="en-US" dirty="0" err="1" smtClean="0"/>
              <a:t>DomainOctetString</a:t>
            </a:r>
            <a:endParaRPr lang="en-US" dirty="0"/>
          </a:p>
          <a:p>
            <a:r>
              <a:rPr lang="en-US" dirty="0"/>
              <a:t>   MAX-ACCESS    not-accessible</a:t>
            </a:r>
          </a:p>
          <a:p>
            <a:r>
              <a:rPr lang="en-US" dirty="0"/>
              <a:t>   STATUS       	      current</a:t>
            </a:r>
          </a:p>
          <a:p>
            <a:r>
              <a:rPr lang="en-US" dirty="0"/>
              <a:t>   DESCRIPTION     "Reference index for each observed zone"</a:t>
            </a:r>
          </a:p>
          <a:p>
            <a:r>
              <a:rPr lang="en-US" dirty="0"/>
              <a:t>   ::= { </a:t>
            </a:r>
            <a:r>
              <a:rPr lang="en-US" dirty="0" err="1"/>
              <a:t>dnssecZoneGlobalEntry</a:t>
            </a:r>
            <a:r>
              <a:rPr lang="en-US" dirty="0"/>
              <a:t> 1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13" y="3645249"/>
            <a:ext cx="2792927" cy="1015663"/>
          </a:xfrm>
          <a:prstGeom prst="rect">
            <a:avLst/>
          </a:prstGeom>
          <a:ln>
            <a:solidFill>
              <a:srgbClr val="008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dnssecZoneGlobalServFail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OBJECT-TYPE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SYNTAX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</a:t>
            </a:r>
            <a:r>
              <a:rPr lang="en-US" sz="1000" b="1" dirty="0" err="1" smtClean="0">
                <a:solidFill>
                  <a:srgbClr val="006633"/>
                </a:solidFill>
                <a:latin typeface="Arial"/>
                <a:cs typeface="Arial"/>
              </a:rPr>
              <a:t>CustomInteger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MAX-ACCESS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read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-only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STATUS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 current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DESCRIPTION    "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Indicates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that 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..."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::= {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dnssecZoneGlobalEntry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2 }</a:t>
            </a:r>
          </a:p>
        </p:txBody>
      </p:sp>
      <p:sp>
        <p:nvSpPr>
          <p:cNvPr id="9" name="Rectangle 8"/>
          <p:cNvSpPr/>
          <p:nvPr/>
        </p:nvSpPr>
        <p:spPr>
          <a:xfrm>
            <a:off x="4388947" y="1293447"/>
            <a:ext cx="4381123" cy="103503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FF0000"/>
                </a:solidFill>
                <a:latin typeface="Arial"/>
                <a:cs typeface="Arial"/>
              </a:rPr>
              <a:t>DomainOctetString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::= TEXTUAL-CONVENTION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DISPLAY-HINT    "255t"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STATUS     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     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current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DESCRIPTION     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An octet string containing characters in UTF-8 encoding."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SYNTAX      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    OCTET 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STRING (SIZE (1..255))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97496" y="2319096"/>
            <a:ext cx="0" cy="442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35760" y="3033831"/>
            <a:ext cx="0" cy="611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66282" y="2347155"/>
            <a:ext cx="1635638" cy="4027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7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DNSSEC MIB implementation </a:t>
            </a:r>
            <a:r>
              <a:rPr lang="en-US" b="1" dirty="0" smtClean="0">
                <a:latin typeface="Arial"/>
                <a:cs typeface="Arial"/>
              </a:rPr>
              <a:t>(4/4)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710" y="2749882"/>
            <a:ext cx="7291811" cy="28394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ARPA2-Experimental-DNSSEC-MIBv1::dnssecZoneGlobalServFail.</a:t>
            </a:r>
            <a:r>
              <a:rPr lang="en-US" sz="1000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derby.practicum.os3.nl" </a:t>
            </a:r>
            <a:r>
              <a:rPr lang="en-US" sz="1000" b="1" dirty="0">
                <a:latin typeface="Arial"/>
                <a:cs typeface="Arial"/>
              </a:rPr>
              <a:t>= INTEGER: </a:t>
            </a:r>
            <a:r>
              <a:rPr lang="en-US" sz="1000" b="1" dirty="0" err="1">
                <a:latin typeface="Arial"/>
                <a:cs typeface="Arial"/>
              </a:rPr>
              <a:t>noerror</a:t>
            </a:r>
            <a:r>
              <a:rPr lang="en-US" sz="1000" b="1" dirty="0">
                <a:latin typeface="Arial"/>
                <a:cs typeface="Arial"/>
              </a:rPr>
              <a:t>(1</a:t>
            </a:r>
            <a:r>
              <a:rPr lang="en-US" sz="1000" b="1" dirty="0" smtClean="0">
                <a:latin typeface="Arial"/>
                <a:cs typeface="Arial"/>
              </a:rPr>
              <a:t>)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729" y="1299880"/>
            <a:ext cx="3972209" cy="1031051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 </a:t>
            </a:r>
            <a:r>
              <a:rPr lang="en-US" dirty="0" err="1"/>
              <a:t>dnssecZoneGlobalIndex</a:t>
            </a:r>
            <a:r>
              <a:rPr lang="en-US" dirty="0"/>
              <a:t> OBJECT-TYPE</a:t>
            </a:r>
          </a:p>
          <a:p>
            <a:r>
              <a:rPr lang="en-US" dirty="0"/>
              <a:t>   SYNTAX       	     </a:t>
            </a:r>
            <a:r>
              <a:rPr lang="en-US" dirty="0" err="1" smtClean="0"/>
              <a:t>DomainOctetString</a:t>
            </a:r>
            <a:endParaRPr lang="en-US" dirty="0"/>
          </a:p>
          <a:p>
            <a:r>
              <a:rPr lang="en-US" dirty="0"/>
              <a:t>   MAX-ACCESS    not-accessible</a:t>
            </a:r>
          </a:p>
          <a:p>
            <a:r>
              <a:rPr lang="en-US" dirty="0"/>
              <a:t>   STATUS       	      current</a:t>
            </a:r>
          </a:p>
          <a:p>
            <a:r>
              <a:rPr lang="en-US" dirty="0"/>
              <a:t>   DESCRIPTION     "Reference index for each observed zone"</a:t>
            </a:r>
          </a:p>
          <a:p>
            <a:r>
              <a:rPr lang="en-US" dirty="0"/>
              <a:t>   ::= { </a:t>
            </a:r>
            <a:r>
              <a:rPr lang="en-US" dirty="0" err="1"/>
              <a:t>dnssecZoneGlobalEntry</a:t>
            </a:r>
            <a:r>
              <a:rPr lang="en-US" dirty="0"/>
              <a:t> 1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13" y="3645249"/>
            <a:ext cx="2792927" cy="1015663"/>
          </a:xfrm>
          <a:prstGeom prst="rect">
            <a:avLst/>
          </a:prstGeom>
          <a:ln>
            <a:solidFill>
              <a:srgbClr val="008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dnssecZoneGlobalServFail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OBJECT-TYPE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SYNTAX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</a:t>
            </a:r>
            <a:r>
              <a:rPr lang="en-US" sz="1000" b="1" dirty="0" err="1" smtClean="0">
                <a:solidFill>
                  <a:srgbClr val="006633"/>
                </a:solidFill>
                <a:latin typeface="Arial"/>
                <a:cs typeface="Arial"/>
              </a:rPr>
              <a:t>CustomInteger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MAX-ACCESS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read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-only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STATUS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 current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DESCRIPTION    "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Indicates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that 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..."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::= {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dnssecZoneGlobalEntry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2 }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8947" y="3809628"/>
            <a:ext cx="4524866" cy="83469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latin typeface="Arial"/>
                <a:cs typeface="Arial"/>
              </a:rPr>
              <a:t>CustomInteger</a:t>
            </a:r>
            <a:r>
              <a:rPr lang="en-US" sz="1000" b="1" dirty="0">
                <a:latin typeface="Arial"/>
                <a:cs typeface="Arial"/>
              </a:rPr>
              <a:t> ::= TEXTUAL-CONVENTION</a:t>
            </a:r>
          </a:p>
          <a:p>
            <a:r>
              <a:rPr lang="en-US" sz="1000" b="1" dirty="0">
                <a:latin typeface="Arial"/>
                <a:cs typeface="Arial"/>
              </a:rPr>
              <a:t>    STATUS       </a:t>
            </a:r>
            <a:r>
              <a:rPr lang="en-US" sz="1000" b="1" dirty="0" smtClean="0">
                <a:latin typeface="Arial"/>
                <a:cs typeface="Arial"/>
              </a:rPr>
              <a:t>	       current</a:t>
            </a:r>
            <a:endParaRPr lang="en-US" sz="1000" b="1" dirty="0">
              <a:latin typeface="Arial"/>
              <a:cs typeface="Arial"/>
            </a:endParaRPr>
          </a:p>
          <a:p>
            <a:r>
              <a:rPr lang="en-US" sz="1000" b="1" dirty="0">
                <a:latin typeface="Arial"/>
                <a:cs typeface="Arial"/>
              </a:rPr>
              <a:t>    DESCRIPTION    "Convention for return values of Integer variables."</a:t>
            </a:r>
          </a:p>
          <a:p>
            <a:r>
              <a:rPr lang="en-US" sz="1000" b="1" dirty="0">
                <a:latin typeface="Arial"/>
                <a:cs typeface="Arial"/>
              </a:rPr>
              <a:t>    SYNTAX        </a:t>
            </a:r>
            <a:r>
              <a:rPr lang="en-US" sz="1000" b="1" dirty="0" smtClean="0">
                <a:latin typeface="Arial"/>
                <a:cs typeface="Arial"/>
              </a:rPr>
              <a:t>      INTEGER </a:t>
            </a:r>
            <a:r>
              <a:rPr lang="en-US" sz="1000" b="1" dirty="0">
                <a:latin typeface="Arial"/>
                <a:cs typeface="Arial"/>
              </a:rPr>
              <a:t>{ </a:t>
            </a:r>
            <a:r>
              <a:rPr lang="en-US" sz="1000" b="1" dirty="0" err="1">
                <a:latin typeface="Arial"/>
                <a:cs typeface="Arial"/>
              </a:rPr>
              <a:t>noerror</a:t>
            </a:r>
            <a:r>
              <a:rPr lang="en-US" sz="1000" b="1" dirty="0">
                <a:latin typeface="Arial"/>
                <a:cs typeface="Arial"/>
              </a:rPr>
              <a:t>(1), error(2), unknown(3) }</a:t>
            </a:r>
          </a:p>
        </p:txBody>
      </p:sp>
      <p:sp>
        <p:nvSpPr>
          <p:cNvPr id="9" name="Rectangle 8"/>
          <p:cNvSpPr/>
          <p:nvPr/>
        </p:nvSpPr>
        <p:spPr>
          <a:xfrm>
            <a:off x="4388947" y="1293447"/>
            <a:ext cx="4381123" cy="103503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FF0000"/>
                </a:solidFill>
                <a:latin typeface="Arial"/>
                <a:cs typeface="Arial"/>
              </a:rPr>
              <a:t>DomainOctetString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::= TEXTUAL-CONVENTION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DISPLAY-HINT    "255t"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STATUS     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     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current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DESCRIPTION     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An octet string containing characters in UTF-8 encoding."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SYNTAX      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    OCTET 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STRING (SIZE (1..255))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97496" y="2319096"/>
            <a:ext cx="0" cy="442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182442" y="3033831"/>
            <a:ext cx="4236" cy="775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35760" y="3033831"/>
            <a:ext cx="0" cy="611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66282" y="2347155"/>
            <a:ext cx="1635638" cy="4027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61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DNSSEC MIB implementation </a:t>
            </a:r>
            <a:r>
              <a:rPr lang="en-US" b="1" dirty="0" smtClean="0">
                <a:latin typeface="Arial"/>
                <a:cs typeface="Arial"/>
              </a:rPr>
              <a:t>(4/4)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710" y="2749882"/>
            <a:ext cx="7291811" cy="28394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ARPA2-Experimental-DNSSEC-MIBv1::dnssecZoneGlobalServFail.</a:t>
            </a:r>
            <a:r>
              <a:rPr lang="en-US" sz="1000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derby.practicum.os3.nl" </a:t>
            </a:r>
            <a:r>
              <a:rPr lang="en-US" sz="1000" b="1" dirty="0">
                <a:latin typeface="Arial"/>
                <a:cs typeface="Arial"/>
              </a:rPr>
              <a:t>= INTEGER: </a:t>
            </a:r>
            <a:r>
              <a:rPr lang="en-US" sz="1000" b="1" dirty="0" err="1">
                <a:latin typeface="Arial"/>
                <a:cs typeface="Arial"/>
              </a:rPr>
              <a:t>noerror</a:t>
            </a:r>
            <a:r>
              <a:rPr lang="en-US" sz="1000" b="1" dirty="0">
                <a:latin typeface="Arial"/>
                <a:cs typeface="Arial"/>
              </a:rPr>
              <a:t>(1</a:t>
            </a:r>
            <a:r>
              <a:rPr lang="en-US" sz="1000" b="1" dirty="0" smtClean="0">
                <a:latin typeface="Arial"/>
                <a:cs typeface="Arial"/>
              </a:rPr>
              <a:t>)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729" y="1299880"/>
            <a:ext cx="3972209" cy="1031051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 </a:t>
            </a:r>
            <a:r>
              <a:rPr lang="en-US" dirty="0" err="1"/>
              <a:t>dnssecZoneGlobalIndex</a:t>
            </a:r>
            <a:r>
              <a:rPr lang="en-US" dirty="0"/>
              <a:t> OBJECT-TYPE</a:t>
            </a:r>
          </a:p>
          <a:p>
            <a:r>
              <a:rPr lang="en-US" dirty="0"/>
              <a:t>   SYNTAX       	     </a:t>
            </a:r>
            <a:r>
              <a:rPr lang="en-US" dirty="0" err="1" smtClean="0"/>
              <a:t>DomainOctetString</a:t>
            </a:r>
            <a:endParaRPr lang="en-US" dirty="0"/>
          </a:p>
          <a:p>
            <a:r>
              <a:rPr lang="en-US" dirty="0"/>
              <a:t>   MAX-ACCESS    not-accessible</a:t>
            </a:r>
          </a:p>
          <a:p>
            <a:r>
              <a:rPr lang="en-US" dirty="0"/>
              <a:t>   STATUS       	      current</a:t>
            </a:r>
          </a:p>
          <a:p>
            <a:r>
              <a:rPr lang="en-US" dirty="0"/>
              <a:t>   DESCRIPTION     "Reference index for each observed zone"</a:t>
            </a:r>
          </a:p>
          <a:p>
            <a:r>
              <a:rPr lang="en-US" dirty="0"/>
              <a:t>   ::= { </a:t>
            </a:r>
            <a:r>
              <a:rPr lang="en-US" dirty="0" err="1"/>
              <a:t>dnssecZoneGlobalEntry</a:t>
            </a:r>
            <a:r>
              <a:rPr lang="en-US" dirty="0"/>
              <a:t> 1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13" y="3645249"/>
            <a:ext cx="2792927" cy="1015663"/>
          </a:xfrm>
          <a:prstGeom prst="rect">
            <a:avLst/>
          </a:prstGeom>
          <a:ln>
            <a:solidFill>
              <a:srgbClr val="008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dnssecZoneGlobalServFail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OBJECT-TYPE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SYNTAX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</a:t>
            </a:r>
            <a:r>
              <a:rPr lang="en-US" sz="1000" b="1" dirty="0" err="1" smtClean="0">
                <a:solidFill>
                  <a:srgbClr val="006633"/>
                </a:solidFill>
                <a:latin typeface="Arial"/>
                <a:cs typeface="Arial"/>
              </a:rPr>
              <a:t>CustomInteger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MAX-ACCESS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read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-only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STATUS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 current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DESCRIPTION    "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Indicates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that 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..."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::= {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dnssecZoneGlobalEntry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2 }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8947" y="3809628"/>
            <a:ext cx="4524866" cy="83469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latin typeface="Arial"/>
                <a:cs typeface="Arial"/>
              </a:rPr>
              <a:t>CustomInteger</a:t>
            </a:r>
            <a:r>
              <a:rPr lang="en-US" sz="1000" b="1" dirty="0">
                <a:latin typeface="Arial"/>
                <a:cs typeface="Arial"/>
              </a:rPr>
              <a:t> ::= TEXTUAL-CONVENTION</a:t>
            </a:r>
          </a:p>
          <a:p>
            <a:r>
              <a:rPr lang="en-US" sz="1000" b="1" dirty="0">
                <a:latin typeface="Arial"/>
                <a:cs typeface="Arial"/>
              </a:rPr>
              <a:t>    STATUS       </a:t>
            </a:r>
            <a:r>
              <a:rPr lang="en-US" sz="1000" b="1" dirty="0" smtClean="0">
                <a:latin typeface="Arial"/>
                <a:cs typeface="Arial"/>
              </a:rPr>
              <a:t>	       current</a:t>
            </a:r>
            <a:endParaRPr lang="en-US" sz="1000" b="1" dirty="0">
              <a:latin typeface="Arial"/>
              <a:cs typeface="Arial"/>
            </a:endParaRPr>
          </a:p>
          <a:p>
            <a:r>
              <a:rPr lang="en-US" sz="1000" b="1" dirty="0">
                <a:latin typeface="Arial"/>
                <a:cs typeface="Arial"/>
              </a:rPr>
              <a:t>    DESCRIPTION    "Convention for return values of Integer variables."</a:t>
            </a:r>
          </a:p>
          <a:p>
            <a:r>
              <a:rPr lang="en-US" sz="1000" b="1" dirty="0">
                <a:latin typeface="Arial"/>
                <a:cs typeface="Arial"/>
              </a:rPr>
              <a:t>    SYNTAX        </a:t>
            </a:r>
            <a:r>
              <a:rPr lang="en-US" sz="1000" b="1" dirty="0" smtClean="0">
                <a:latin typeface="Arial"/>
                <a:cs typeface="Arial"/>
              </a:rPr>
              <a:t>      INTEGER </a:t>
            </a:r>
            <a:r>
              <a:rPr lang="en-US" sz="1000" b="1" dirty="0">
                <a:latin typeface="Arial"/>
                <a:cs typeface="Arial"/>
              </a:rPr>
              <a:t>{ </a:t>
            </a:r>
            <a:r>
              <a:rPr lang="en-US" sz="1000" b="1" dirty="0" err="1">
                <a:latin typeface="Arial"/>
                <a:cs typeface="Arial"/>
              </a:rPr>
              <a:t>noerror</a:t>
            </a:r>
            <a:r>
              <a:rPr lang="en-US" sz="1000" b="1" dirty="0">
                <a:latin typeface="Arial"/>
                <a:cs typeface="Arial"/>
              </a:rPr>
              <a:t>(1), error(2), unknown(3) }</a:t>
            </a:r>
          </a:p>
        </p:txBody>
      </p:sp>
      <p:sp>
        <p:nvSpPr>
          <p:cNvPr id="9" name="Rectangle 8"/>
          <p:cNvSpPr/>
          <p:nvPr/>
        </p:nvSpPr>
        <p:spPr>
          <a:xfrm>
            <a:off x="4388947" y="1293447"/>
            <a:ext cx="4381123" cy="103503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FF0000"/>
                </a:solidFill>
                <a:latin typeface="Arial"/>
                <a:cs typeface="Arial"/>
              </a:rPr>
              <a:t>DomainOctetString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::= TEXTUAL-CONVENTION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DISPLAY-HINT    "255t"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STATUS     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     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current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DESCRIPTION     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An octet string containing characters in UTF-8 encoding."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SYNTAX      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    OCTET 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STRING (SIZE (1..255))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793" y="5065802"/>
            <a:ext cx="9086967" cy="28706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8000"/>
                </a:solidFill>
                <a:latin typeface="Arial"/>
                <a:cs typeface="Arial"/>
              </a:rPr>
              <a:t>1.3.6.1.4.1.44469.666.53.46.161.1.1.2.2.1.2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00FF"/>
                </a:solidFill>
                <a:latin typeface="Arial"/>
                <a:cs typeface="Arial"/>
              </a:rPr>
              <a:t>22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FF0000"/>
                </a:solidFill>
                <a:latin typeface="Arial"/>
                <a:cs typeface="Arial"/>
              </a:rPr>
              <a:t>100.101.114.98.121.46.112.114.97.99.116.105.99.117.109.46.111.115.51.46.110.108</a:t>
            </a:r>
            <a:r>
              <a:rPr lang="nb-NO" sz="1100" dirty="0" smtClean="0">
                <a:latin typeface="Arial"/>
                <a:cs typeface="Arial"/>
              </a:rPr>
              <a:t> = </a:t>
            </a:r>
            <a:r>
              <a:rPr lang="nb-NO" sz="1100" b="1" dirty="0" smtClean="0">
                <a:latin typeface="Arial"/>
                <a:cs typeface="Arial"/>
              </a:rPr>
              <a:t>INTEGER</a:t>
            </a:r>
            <a:r>
              <a:rPr lang="nb-NO" sz="1100" b="1" smtClean="0">
                <a:latin typeface="Arial"/>
                <a:cs typeface="Arial"/>
              </a:rPr>
              <a:t>: 1</a:t>
            </a:r>
            <a:endParaRPr lang="nb-NO" sz="1100" b="1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850" dirty="0">
              <a:latin typeface="Arial"/>
              <a:cs typeface="Arial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97496" y="2319096"/>
            <a:ext cx="0" cy="442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182442" y="3033831"/>
            <a:ext cx="4236" cy="775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35760" y="3033831"/>
            <a:ext cx="0" cy="611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62057" y="4635016"/>
            <a:ext cx="0" cy="4307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66282" y="2347155"/>
            <a:ext cx="1635638" cy="4027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10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DNSSEC MIB implementation </a:t>
            </a:r>
            <a:r>
              <a:rPr lang="en-US" b="1" dirty="0" smtClean="0">
                <a:latin typeface="Arial"/>
                <a:cs typeface="Arial"/>
              </a:rPr>
              <a:t>(4/4)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710" y="2749882"/>
            <a:ext cx="7291811" cy="28394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ARPA2-Experimental-DNSSEC-MIBv1::dnssecZoneGlobalServFail.</a:t>
            </a:r>
            <a:r>
              <a:rPr lang="en-US" sz="1000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derby.practicum.os3.nl" </a:t>
            </a:r>
            <a:r>
              <a:rPr lang="en-US" sz="1000" b="1" dirty="0">
                <a:latin typeface="Arial"/>
                <a:cs typeface="Arial"/>
              </a:rPr>
              <a:t>= INTEGER: </a:t>
            </a:r>
            <a:r>
              <a:rPr lang="en-US" sz="1000" b="1" dirty="0" err="1">
                <a:latin typeface="Arial"/>
                <a:cs typeface="Arial"/>
              </a:rPr>
              <a:t>noerror</a:t>
            </a:r>
            <a:r>
              <a:rPr lang="en-US" sz="1000" b="1" dirty="0">
                <a:latin typeface="Arial"/>
                <a:cs typeface="Arial"/>
              </a:rPr>
              <a:t>(1</a:t>
            </a:r>
            <a:r>
              <a:rPr lang="en-US" sz="1000" b="1" dirty="0" smtClean="0">
                <a:latin typeface="Arial"/>
                <a:cs typeface="Arial"/>
              </a:rPr>
              <a:t>)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729" y="1299880"/>
            <a:ext cx="3972209" cy="1031051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 </a:t>
            </a:r>
            <a:r>
              <a:rPr lang="en-US" dirty="0" err="1"/>
              <a:t>dnssecZoneGlobalIndex</a:t>
            </a:r>
            <a:r>
              <a:rPr lang="en-US" dirty="0"/>
              <a:t> OBJECT-TYPE</a:t>
            </a:r>
          </a:p>
          <a:p>
            <a:r>
              <a:rPr lang="en-US" dirty="0"/>
              <a:t>   SYNTAX       	     </a:t>
            </a:r>
            <a:r>
              <a:rPr lang="en-US" dirty="0" err="1" smtClean="0"/>
              <a:t>DomainOctetString</a:t>
            </a:r>
            <a:endParaRPr lang="en-US" dirty="0"/>
          </a:p>
          <a:p>
            <a:r>
              <a:rPr lang="en-US" dirty="0"/>
              <a:t>   MAX-ACCESS    not-accessible</a:t>
            </a:r>
          </a:p>
          <a:p>
            <a:r>
              <a:rPr lang="en-US" dirty="0"/>
              <a:t>   STATUS       	      current</a:t>
            </a:r>
          </a:p>
          <a:p>
            <a:r>
              <a:rPr lang="en-US" dirty="0"/>
              <a:t>   DESCRIPTION     "Reference index for each observed zone"</a:t>
            </a:r>
          </a:p>
          <a:p>
            <a:r>
              <a:rPr lang="en-US" dirty="0"/>
              <a:t>   ::= { </a:t>
            </a:r>
            <a:r>
              <a:rPr lang="en-US" dirty="0" err="1"/>
              <a:t>dnssecZoneGlobalEntry</a:t>
            </a:r>
            <a:r>
              <a:rPr lang="en-US" dirty="0"/>
              <a:t> 1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13" y="3645249"/>
            <a:ext cx="2792927" cy="1015663"/>
          </a:xfrm>
          <a:prstGeom prst="rect">
            <a:avLst/>
          </a:prstGeom>
          <a:ln>
            <a:solidFill>
              <a:srgbClr val="008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dnssecZoneGlobalServFail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OBJECT-TYPE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SYNTAX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</a:t>
            </a:r>
            <a:r>
              <a:rPr lang="en-US" sz="1000" b="1" dirty="0" err="1" smtClean="0">
                <a:solidFill>
                  <a:srgbClr val="006633"/>
                </a:solidFill>
                <a:latin typeface="Arial"/>
                <a:cs typeface="Arial"/>
              </a:rPr>
              <a:t>CustomInteger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MAX-ACCESS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read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-only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STATUS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 current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DESCRIPTION    "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Indicates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that 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..."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::= {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dnssecZoneGlobalEntry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2 }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8947" y="3809628"/>
            <a:ext cx="4524866" cy="83469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latin typeface="Arial"/>
                <a:cs typeface="Arial"/>
              </a:rPr>
              <a:t>CustomInteger</a:t>
            </a:r>
            <a:r>
              <a:rPr lang="en-US" sz="1000" b="1" dirty="0">
                <a:latin typeface="Arial"/>
                <a:cs typeface="Arial"/>
              </a:rPr>
              <a:t> ::= TEXTUAL-CONVENTION</a:t>
            </a:r>
          </a:p>
          <a:p>
            <a:r>
              <a:rPr lang="en-US" sz="1000" b="1" dirty="0">
                <a:latin typeface="Arial"/>
                <a:cs typeface="Arial"/>
              </a:rPr>
              <a:t>    STATUS       </a:t>
            </a:r>
            <a:r>
              <a:rPr lang="en-US" sz="1000" b="1" dirty="0" smtClean="0">
                <a:latin typeface="Arial"/>
                <a:cs typeface="Arial"/>
              </a:rPr>
              <a:t>	       current</a:t>
            </a:r>
            <a:endParaRPr lang="en-US" sz="1000" b="1" dirty="0">
              <a:latin typeface="Arial"/>
              <a:cs typeface="Arial"/>
            </a:endParaRPr>
          </a:p>
          <a:p>
            <a:r>
              <a:rPr lang="en-US" sz="1000" b="1" dirty="0">
                <a:latin typeface="Arial"/>
                <a:cs typeface="Arial"/>
              </a:rPr>
              <a:t>    DESCRIPTION    "Convention for return values of Integer variables."</a:t>
            </a:r>
          </a:p>
          <a:p>
            <a:r>
              <a:rPr lang="en-US" sz="1000" b="1" dirty="0">
                <a:latin typeface="Arial"/>
                <a:cs typeface="Arial"/>
              </a:rPr>
              <a:t>    SYNTAX        </a:t>
            </a:r>
            <a:r>
              <a:rPr lang="en-US" sz="1000" b="1" dirty="0" smtClean="0">
                <a:latin typeface="Arial"/>
                <a:cs typeface="Arial"/>
              </a:rPr>
              <a:t>      INTEGER </a:t>
            </a:r>
            <a:r>
              <a:rPr lang="en-US" sz="1000" b="1" dirty="0">
                <a:latin typeface="Arial"/>
                <a:cs typeface="Arial"/>
              </a:rPr>
              <a:t>{ </a:t>
            </a:r>
            <a:r>
              <a:rPr lang="en-US" sz="1000" b="1" dirty="0" err="1">
                <a:latin typeface="Arial"/>
                <a:cs typeface="Arial"/>
              </a:rPr>
              <a:t>noerror</a:t>
            </a:r>
            <a:r>
              <a:rPr lang="en-US" sz="1000" b="1" dirty="0">
                <a:latin typeface="Arial"/>
                <a:cs typeface="Arial"/>
              </a:rPr>
              <a:t>(1), error(2), unknown(3) }</a:t>
            </a:r>
          </a:p>
        </p:txBody>
      </p:sp>
      <p:sp>
        <p:nvSpPr>
          <p:cNvPr id="9" name="Rectangle 8"/>
          <p:cNvSpPr/>
          <p:nvPr/>
        </p:nvSpPr>
        <p:spPr>
          <a:xfrm>
            <a:off x="4388947" y="1293447"/>
            <a:ext cx="4381123" cy="103503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FF0000"/>
                </a:solidFill>
                <a:latin typeface="Arial"/>
                <a:cs typeface="Arial"/>
              </a:rPr>
              <a:t>DomainOctetString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::= TEXTUAL-CONVENTION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DISPLAY-HINT    "255t"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STATUS     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     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current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DESCRIPTION     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An octet string containing characters in UTF-8 encoding."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SYNTAX      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    OCTET 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STRING (SIZE (1..255))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793" y="5065802"/>
            <a:ext cx="9086967" cy="28706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8000"/>
                </a:solidFill>
                <a:latin typeface="Arial"/>
                <a:cs typeface="Arial"/>
              </a:rPr>
              <a:t>1.3.6.1.4.1.44469.666.53.46.161.1.1.2.2.1.2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00FF"/>
                </a:solidFill>
                <a:latin typeface="Arial"/>
                <a:cs typeface="Arial"/>
              </a:rPr>
              <a:t>22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FF0000"/>
                </a:solidFill>
                <a:latin typeface="Arial"/>
                <a:cs typeface="Arial"/>
              </a:rPr>
              <a:t>100.101.114.98.121.46.112.114.97.99.116.105.99.117.109.46.111.115.51.46.110.108</a:t>
            </a:r>
            <a:r>
              <a:rPr lang="nb-NO" sz="1100" dirty="0" smtClean="0">
                <a:latin typeface="Arial"/>
                <a:cs typeface="Arial"/>
              </a:rPr>
              <a:t> = </a:t>
            </a:r>
            <a:r>
              <a:rPr lang="nb-NO" sz="1100" b="1" dirty="0" smtClean="0">
                <a:latin typeface="Arial"/>
                <a:cs typeface="Arial"/>
              </a:rPr>
              <a:t>INTEGER</a:t>
            </a:r>
            <a:r>
              <a:rPr lang="nb-NO" sz="1100" b="1" smtClean="0">
                <a:latin typeface="Arial"/>
                <a:cs typeface="Arial"/>
              </a:rPr>
              <a:t>: 1</a:t>
            </a:r>
            <a:endParaRPr lang="nb-NO" sz="1100" b="1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850" dirty="0"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71311" y="5745554"/>
            <a:ext cx="1924942" cy="21429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22 =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characters</a:t>
            </a:r>
            <a:endParaRPr lang="en-US" sz="10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0000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97496" y="2319096"/>
            <a:ext cx="0" cy="442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54102" y="5327253"/>
            <a:ext cx="0" cy="408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182442" y="3033831"/>
            <a:ext cx="4236" cy="775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35760" y="3033831"/>
            <a:ext cx="0" cy="611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62057" y="4635016"/>
            <a:ext cx="0" cy="4307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66282" y="2347155"/>
            <a:ext cx="1635638" cy="4027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93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DNSSEC MIB implementation </a:t>
            </a:r>
            <a:r>
              <a:rPr lang="en-US" b="1" dirty="0" smtClean="0">
                <a:latin typeface="Arial"/>
                <a:cs typeface="Arial"/>
              </a:rPr>
              <a:t>(4/4)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710" y="2749882"/>
            <a:ext cx="7291811" cy="28394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ARPA2-Experimental-DNSSEC-MIBv1::dnssecZoneGlobalServFail.</a:t>
            </a:r>
            <a:r>
              <a:rPr lang="en-US" sz="1000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derby.practicum.os3.nl" </a:t>
            </a:r>
            <a:r>
              <a:rPr lang="en-US" sz="1000" b="1" dirty="0">
                <a:latin typeface="Arial"/>
                <a:cs typeface="Arial"/>
              </a:rPr>
              <a:t>= INTEGER: </a:t>
            </a:r>
            <a:r>
              <a:rPr lang="en-US" sz="1000" b="1" dirty="0" err="1">
                <a:latin typeface="Arial"/>
                <a:cs typeface="Arial"/>
              </a:rPr>
              <a:t>noerror</a:t>
            </a:r>
            <a:r>
              <a:rPr lang="en-US" sz="1000" b="1" dirty="0">
                <a:latin typeface="Arial"/>
                <a:cs typeface="Arial"/>
              </a:rPr>
              <a:t>(1</a:t>
            </a:r>
            <a:r>
              <a:rPr lang="en-US" sz="1000" b="1" dirty="0" smtClean="0">
                <a:latin typeface="Arial"/>
                <a:cs typeface="Arial"/>
              </a:rPr>
              <a:t>)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729" y="1299880"/>
            <a:ext cx="3972209" cy="1031051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 </a:t>
            </a:r>
            <a:r>
              <a:rPr lang="en-US" dirty="0" err="1"/>
              <a:t>dnssecZoneGlobalIndex</a:t>
            </a:r>
            <a:r>
              <a:rPr lang="en-US" dirty="0"/>
              <a:t> OBJECT-TYPE</a:t>
            </a:r>
          </a:p>
          <a:p>
            <a:r>
              <a:rPr lang="en-US" dirty="0"/>
              <a:t>   SYNTAX       	     </a:t>
            </a:r>
            <a:r>
              <a:rPr lang="en-US" dirty="0" err="1" smtClean="0"/>
              <a:t>DomainOctetString</a:t>
            </a:r>
            <a:endParaRPr lang="en-US" dirty="0"/>
          </a:p>
          <a:p>
            <a:r>
              <a:rPr lang="en-US" dirty="0"/>
              <a:t>   MAX-ACCESS    not-accessible</a:t>
            </a:r>
          </a:p>
          <a:p>
            <a:r>
              <a:rPr lang="en-US" dirty="0"/>
              <a:t>   STATUS       	      current</a:t>
            </a:r>
          </a:p>
          <a:p>
            <a:r>
              <a:rPr lang="en-US" dirty="0"/>
              <a:t>   DESCRIPTION     "Reference index for each observed zone"</a:t>
            </a:r>
          </a:p>
          <a:p>
            <a:r>
              <a:rPr lang="en-US" dirty="0"/>
              <a:t>   ::= { </a:t>
            </a:r>
            <a:r>
              <a:rPr lang="en-US" dirty="0" err="1"/>
              <a:t>dnssecZoneGlobalEntry</a:t>
            </a:r>
            <a:r>
              <a:rPr lang="en-US" dirty="0"/>
              <a:t> 1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13" y="3645249"/>
            <a:ext cx="2792927" cy="1015663"/>
          </a:xfrm>
          <a:prstGeom prst="rect">
            <a:avLst/>
          </a:prstGeom>
          <a:ln>
            <a:solidFill>
              <a:srgbClr val="008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dnssecZoneGlobalServFail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OBJECT-TYPE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SYNTAX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</a:t>
            </a:r>
            <a:r>
              <a:rPr lang="en-US" sz="1000" b="1" dirty="0" err="1" smtClean="0">
                <a:solidFill>
                  <a:srgbClr val="006633"/>
                </a:solidFill>
                <a:latin typeface="Arial"/>
                <a:cs typeface="Arial"/>
              </a:rPr>
              <a:t>CustomInteger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MAX-ACCESS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read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-only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STATUS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 current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DESCRIPTION    "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Indicates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that 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..."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::= {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dnssecZoneGlobalEntry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2 }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8947" y="3809628"/>
            <a:ext cx="4524866" cy="83469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latin typeface="Arial"/>
                <a:cs typeface="Arial"/>
              </a:rPr>
              <a:t>CustomInteger</a:t>
            </a:r>
            <a:r>
              <a:rPr lang="en-US" sz="1000" b="1" dirty="0">
                <a:latin typeface="Arial"/>
                <a:cs typeface="Arial"/>
              </a:rPr>
              <a:t> ::= TEXTUAL-CONVENTION</a:t>
            </a:r>
          </a:p>
          <a:p>
            <a:r>
              <a:rPr lang="en-US" sz="1000" b="1" dirty="0">
                <a:latin typeface="Arial"/>
                <a:cs typeface="Arial"/>
              </a:rPr>
              <a:t>    STATUS       </a:t>
            </a:r>
            <a:r>
              <a:rPr lang="en-US" sz="1000" b="1" dirty="0" smtClean="0">
                <a:latin typeface="Arial"/>
                <a:cs typeface="Arial"/>
              </a:rPr>
              <a:t>	       current</a:t>
            </a:r>
            <a:endParaRPr lang="en-US" sz="1000" b="1" dirty="0">
              <a:latin typeface="Arial"/>
              <a:cs typeface="Arial"/>
            </a:endParaRPr>
          </a:p>
          <a:p>
            <a:r>
              <a:rPr lang="en-US" sz="1000" b="1" dirty="0">
                <a:latin typeface="Arial"/>
                <a:cs typeface="Arial"/>
              </a:rPr>
              <a:t>    DESCRIPTION    "Convention for return values of Integer variables."</a:t>
            </a:r>
          </a:p>
          <a:p>
            <a:r>
              <a:rPr lang="en-US" sz="1000" b="1" dirty="0">
                <a:latin typeface="Arial"/>
                <a:cs typeface="Arial"/>
              </a:rPr>
              <a:t>    SYNTAX        </a:t>
            </a:r>
            <a:r>
              <a:rPr lang="en-US" sz="1000" b="1" dirty="0" smtClean="0">
                <a:latin typeface="Arial"/>
                <a:cs typeface="Arial"/>
              </a:rPr>
              <a:t>      INTEGER </a:t>
            </a:r>
            <a:r>
              <a:rPr lang="en-US" sz="1000" b="1" dirty="0">
                <a:latin typeface="Arial"/>
                <a:cs typeface="Arial"/>
              </a:rPr>
              <a:t>{ </a:t>
            </a:r>
            <a:r>
              <a:rPr lang="en-US" sz="1000" b="1" dirty="0" err="1">
                <a:latin typeface="Arial"/>
                <a:cs typeface="Arial"/>
              </a:rPr>
              <a:t>noerror</a:t>
            </a:r>
            <a:r>
              <a:rPr lang="en-US" sz="1000" b="1" dirty="0">
                <a:latin typeface="Arial"/>
                <a:cs typeface="Arial"/>
              </a:rPr>
              <a:t>(1), error(2), unknown(3) 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37593" y="5745554"/>
            <a:ext cx="3399766" cy="252264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ASCII values (decimal) for 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derby.practicum.os3.nl" </a:t>
            </a:r>
            <a:endParaRPr lang="en-US" sz="10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88947" y="1293447"/>
            <a:ext cx="4381123" cy="103503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FF0000"/>
                </a:solidFill>
                <a:latin typeface="Arial"/>
                <a:cs typeface="Arial"/>
              </a:rPr>
              <a:t>DomainOctetString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::= TEXTUAL-CONVENTION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DISPLAY-HINT    "255t"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STATUS     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     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current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DESCRIPTION     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An octet string containing characters in UTF-8 encoding."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SYNTAX      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    OCTET 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STRING (SIZE (1..255))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793" y="5065802"/>
            <a:ext cx="9086967" cy="28706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8000"/>
                </a:solidFill>
                <a:latin typeface="Arial"/>
                <a:cs typeface="Arial"/>
              </a:rPr>
              <a:t>1.3.6.1.4.1.44469.666.53.46.161.1.1.2.2.1.2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00FF"/>
                </a:solidFill>
                <a:latin typeface="Arial"/>
                <a:cs typeface="Arial"/>
              </a:rPr>
              <a:t>22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FF0000"/>
                </a:solidFill>
                <a:latin typeface="Arial"/>
                <a:cs typeface="Arial"/>
              </a:rPr>
              <a:t>100.101.114.98.121.46.112.114.97.99.116.105.99.117.109.46.111.115.51.46.110.108</a:t>
            </a:r>
            <a:r>
              <a:rPr lang="nb-NO" sz="1100" dirty="0" smtClean="0">
                <a:latin typeface="Arial"/>
                <a:cs typeface="Arial"/>
              </a:rPr>
              <a:t> = </a:t>
            </a:r>
            <a:r>
              <a:rPr lang="nb-NO" sz="1100" b="1" dirty="0" smtClean="0">
                <a:latin typeface="Arial"/>
                <a:cs typeface="Arial"/>
              </a:rPr>
              <a:t>INTEGER</a:t>
            </a:r>
            <a:r>
              <a:rPr lang="nb-NO" sz="1100" b="1" smtClean="0">
                <a:latin typeface="Arial"/>
                <a:cs typeface="Arial"/>
              </a:rPr>
              <a:t>: 1</a:t>
            </a:r>
            <a:endParaRPr lang="nb-NO" sz="1100" b="1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850" dirty="0"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71311" y="5745554"/>
            <a:ext cx="1924942" cy="21429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22 =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characters</a:t>
            </a:r>
            <a:endParaRPr lang="en-US" sz="10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0000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97496" y="2319096"/>
            <a:ext cx="0" cy="442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54102" y="5327253"/>
            <a:ext cx="0" cy="408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182442" y="3033831"/>
            <a:ext cx="4236" cy="775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35760" y="3033831"/>
            <a:ext cx="0" cy="611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62057" y="4635016"/>
            <a:ext cx="0" cy="4307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66282" y="2347155"/>
            <a:ext cx="1635638" cy="4027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837476" y="5327253"/>
            <a:ext cx="0" cy="408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91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/>
                <a:cs typeface="Arial"/>
              </a:rPr>
              <a:t>SNMP subagent </a:t>
            </a:r>
            <a:r>
              <a:rPr lang="en-US" b="1" dirty="0" smtClean="0">
                <a:latin typeface="Arial"/>
                <a:cs typeface="Arial"/>
              </a:rPr>
              <a:t>implementation (1</a:t>
            </a:r>
            <a:r>
              <a:rPr lang="en-US" b="1" dirty="0" smtClean="0">
                <a:latin typeface="Arial"/>
                <a:cs typeface="Arial"/>
              </a:rPr>
              <a:t>/4)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5760" y="1341120"/>
            <a:ext cx="8070940" cy="49203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NET-SNMP toolkit </a:t>
            </a:r>
            <a:r>
              <a:rPr lang="en-US" sz="1800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1800" dirty="0" smtClean="0">
                <a:latin typeface="Arial"/>
                <a:cs typeface="Arial"/>
              </a:rPr>
              <a:t> de-facto standard for SNMP implementations on most OS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Includes </a:t>
            </a:r>
            <a:r>
              <a:rPr lang="en-US" dirty="0">
                <a:latin typeface="Arial"/>
                <a:cs typeface="Arial"/>
              </a:rPr>
              <a:t>applications (</a:t>
            </a:r>
            <a:r>
              <a:rPr lang="en-US" dirty="0" err="1" smtClean="0">
                <a:latin typeface="Arial"/>
                <a:cs typeface="Arial"/>
              </a:rPr>
              <a:t>snmpget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snmpwalk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>
                <a:latin typeface="Arial"/>
                <a:cs typeface="Arial"/>
              </a:rPr>
              <a:t>etc.) and </a:t>
            </a:r>
            <a:r>
              <a:rPr lang="en-US" dirty="0" smtClean="0">
                <a:latin typeface="Arial"/>
                <a:cs typeface="Arial"/>
              </a:rPr>
              <a:t>libraries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Includes C API to write own </a:t>
            </a:r>
            <a:r>
              <a:rPr lang="en-US" dirty="0" err="1">
                <a:latin typeface="Arial"/>
                <a:cs typeface="Arial"/>
              </a:rPr>
              <a:t>AgentX</a:t>
            </a:r>
            <a:r>
              <a:rPr lang="en-US" dirty="0">
                <a:latin typeface="Arial"/>
                <a:cs typeface="Arial"/>
              </a:rPr>
              <a:t> subagents </a:t>
            </a:r>
            <a:r>
              <a:rPr lang="en-US" u="sng" dirty="0">
                <a:solidFill>
                  <a:schemeClr val="accent1"/>
                </a:solidFill>
                <a:latin typeface="Arial"/>
                <a:cs typeface="Arial"/>
              </a:rPr>
              <a:t>RFC 2741 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Subagents register to </a:t>
            </a:r>
            <a:r>
              <a:rPr lang="en-US" dirty="0" err="1" smtClean="0">
                <a:latin typeface="Arial"/>
                <a:cs typeface="Arial"/>
              </a:rPr>
              <a:t>snmpd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master </a:t>
            </a:r>
            <a:r>
              <a:rPr lang="en-US" dirty="0" smtClean="0">
                <a:latin typeface="Arial"/>
                <a:cs typeface="Arial"/>
              </a:rPr>
              <a:t>agent via Unix socket</a:t>
            </a:r>
          </a:p>
          <a:p>
            <a:pPr marL="349250" lvl="1" indent="0">
              <a:buNone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/>
                <a:cs typeface="Arial"/>
              </a:rPr>
              <a:t>SNMP subagent </a:t>
            </a:r>
            <a:r>
              <a:rPr lang="en-US" b="1" dirty="0" smtClean="0">
                <a:latin typeface="Arial"/>
                <a:cs typeface="Arial"/>
              </a:rPr>
              <a:t>implementation (2</a:t>
            </a:r>
            <a:r>
              <a:rPr lang="en-US" b="1" dirty="0" smtClean="0">
                <a:latin typeface="Arial"/>
                <a:cs typeface="Arial"/>
              </a:rPr>
              <a:t>/4)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5760" y="1351280"/>
            <a:ext cx="8070940" cy="4920384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latin typeface="Arial"/>
                <a:cs typeface="Arial"/>
              </a:rPr>
              <a:t>AgentX</a:t>
            </a:r>
            <a:r>
              <a:rPr lang="en-US" sz="1800" dirty="0" smtClean="0">
                <a:latin typeface="Arial"/>
                <a:cs typeface="Arial"/>
              </a:rPr>
              <a:t> SNMP subagent based on Python NET-SNMP API </a:t>
            </a:r>
            <a:r>
              <a:rPr lang="en-US" sz="1800" dirty="0">
                <a:latin typeface="Arial"/>
                <a:cs typeface="Arial"/>
              </a:rPr>
              <a:t>module </a:t>
            </a:r>
            <a:r>
              <a:rPr lang="en-US" sz="1800" dirty="0" smtClean="0">
                <a:latin typeface="Arial"/>
                <a:cs typeface="Arial"/>
              </a:rPr>
              <a:t>“</a:t>
            </a:r>
            <a:r>
              <a:rPr lang="en-US" sz="1800" dirty="0" err="1" smtClean="0">
                <a:latin typeface="Arial"/>
                <a:cs typeface="Arial"/>
              </a:rPr>
              <a:t>netsnmpagent</a:t>
            </a:r>
            <a:r>
              <a:rPr lang="en-US" sz="1800" dirty="0" smtClean="0">
                <a:latin typeface="Arial"/>
                <a:cs typeface="Arial"/>
              </a:rPr>
              <a:t>” written </a:t>
            </a:r>
            <a:r>
              <a:rPr lang="en-US" sz="1800" dirty="0">
                <a:latin typeface="Arial"/>
                <a:cs typeface="Arial"/>
              </a:rPr>
              <a:t>by Pieter </a:t>
            </a:r>
            <a:r>
              <a:rPr lang="en-US" sz="1800" dirty="0" err="1" smtClean="0">
                <a:latin typeface="Arial"/>
                <a:cs typeface="Arial"/>
              </a:rPr>
              <a:t>Hollants</a:t>
            </a:r>
            <a:r>
              <a:rPr lang="en-US" sz="1800" dirty="0" smtClean="0">
                <a:latin typeface="Arial"/>
                <a:cs typeface="Arial"/>
              </a:rPr>
              <a:t> licensed under GPLv3</a:t>
            </a:r>
          </a:p>
          <a:p>
            <a:pPr marL="0" indent="0">
              <a:buNone/>
            </a:pPr>
            <a:r>
              <a:rPr lang="en-US" sz="1800" dirty="0">
                <a:latin typeface="Arial"/>
                <a:cs typeface="Arial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Warning: </a:t>
            </a:r>
            <a:r>
              <a:rPr lang="en-US" sz="1800" dirty="0" smtClean="0">
                <a:latin typeface="Arial"/>
                <a:cs typeface="Arial"/>
              </a:rPr>
              <a:t>Consider this when using our prototype !</a:t>
            </a:r>
            <a:endParaRPr lang="en-US" sz="16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UpdateSNMPObject</a:t>
            </a:r>
            <a:r>
              <a:rPr lang="en-US" dirty="0" smtClean="0">
                <a:latin typeface="Arial"/>
                <a:cs typeface="Arial"/>
              </a:rPr>
              <a:t>() function is self written</a:t>
            </a:r>
          </a:p>
          <a:p>
            <a:pPr lvl="1"/>
            <a:r>
              <a:rPr lang="en-US" dirty="0">
                <a:latin typeface="Arial"/>
                <a:cs typeface="Arial"/>
              </a:rPr>
              <a:t>S</a:t>
            </a:r>
            <a:r>
              <a:rPr lang="en-US" dirty="0" smtClean="0">
                <a:latin typeface="Arial"/>
                <a:cs typeface="Arial"/>
              </a:rPr>
              <a:t>ubagent is </a:t>
            </a:r>
            <a:r>
              <a:rPr lang="en-US" dirty="0">
                <a:latin typeface="Arial"/>
                <a:cs typeface="Arial"/>
              </a:rPr>
              <a:t>capable of most SNMP data types 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Handles requests for our DNSSEC MIB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Allows </a:t>
            </a:r>
            <a:r>
              <a:rPr lang="en-US" dirty="0">
                <a:latin typeface="Arial"/>
                <a:cs typeface="Arial"/>
              </a:rPr>
              <a:t>to </a:t>
            </a:r>
            <a:r>
              <a:rPr lang="en-US" dirty="0" smtClean="0">
                <a:latin typeface="Arial"/>
                <a:cs typeface="Arial"/>
              </a:rPr>
              <a:t>register, update and clear table rows </a:t>
            </a:r>
            <a:r>
              <a:rPr lang="en-US" dirty="0">
                <a:latin typeface="Arial"/>
                <a:cs typeface="Arial"/>
              </a:rPr>
              <a:t>and scalar </a:t>
            </a:r>
            <a:r>
              <a:rPr lang="en-US" dirty="0" smtClean="0">
                <a:latin typeface="Arial"/>
                <a:cs typeface="Arial"/>
              </a:rPr>
              <a:t>values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Subagent works asynchronously, </a:t>
            </a:r>
            <a:r>
              <a:rPr lang="en-US" dirty="0">
                <a:latin typeface="Arial"/>
                <a:cs typeface="Arial"/>
              </a:rPr>
              <a:t>data update thread is decoupled </a:t>
            </a:r>
            <a:r>
              <a:rPr lang="en-US" dirty="0" smtClean="0">
                <a:latin typeface="Arial"/>
                <a:cs typeface="Arial"/>
              </a:rPr>
              <a:t>from </a:t>
            </a:r>
            <a:r>
              <a:rPr lang="en-US" dirty="0">
                <a:latin typeface="Arial"/>
                <a:cs typeface="Arial"/>
              </a:rPr>
              <a:t>data providing </a:t>
            </a:r>
            <a:r>
              <a:rPr lang="en-US" dirty="0" smtClean="0">
                <a:latin typeface="Arial"/>
                <a:cs typeface="Arial"/>
              </a:rPr>
              <a:t>thread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Data for subagent is provided by two main wrapper scripts (</a:t>
            </a:r>
            <a:r>
              <a:rPr lang="en-US" dirty="0" err="1" smtClean="0">
                <a:latin typeface="Arial"/>
                <a:cs typeface="Arial"/>
              </a:rPr>
              <a:t>dnspython</a:t>
            </a:r>
            <a:r>
              <a:rPr lang="en-US" dirty="0" smtClean="0">
                <a:latin typeface="Arial"/>
                <a:cs typeface="Arial"/>
              </a:rPr>
              <a:t>)  </a:t>
            </a:r>
            <a:endParaRPr lang="en-US" dirty="0">
              <a:latin typeface="Arial"/>
              <a:cs typeface="Arial"/>
            </a:endParaRPr>
          </a:p>
          <a:p>
            <a:pPr marL="349250" lvl="1" indent="0">
              <a:buNone/>
            </a:pP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801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Introduction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64184" y="1462404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Arial"/>
                <a:cs typeface="Arial"/>
              </a:rPr>
              <a:t>DNSSEC becomes more and more popular</a:t>
            </a:r>
          </a:p>
          <a:p>
            <a:r>
              <a:rPr lang="en-US" sz="1800" dirty="0" smtClean="0">
                <a:latin typeface="Arial"/>
                <a:cs typeface="Arial"/>
              </a:rPr>
              <a:t>Expired RRSIG RR might result that zone not available</a:t>
            </a:r>
          </a:p>
          <a:p>
            <a:r>
              <a:rPr lang="en-US" sz="1800" dirty="0" smtClean="0">
                <a:latin typeface="Arial"/>
                <a:cs typeface="Arial"/>
              </a:rPr>
              <a:t>Need for monitoring</a:t>
            </a:r>
          </a:p>
          <a:p>
            <a:r>
              <a:rPr lang="en-US" sz="1800" dirty="0" smtClean="0">
                <a:latin typeface="Arial"/>
                <a:cs typeface="Arial"/>
              </a:rPr>
              <a:t>Monitoring systems exist but are too specific to be widely deployed</a:t>
            </a:r>
          </a:p>
          <a:p>
            <a:r>
              <a:rPr lang="en-US" sz="1800" dirty="0" smtClean="0">
                <a:latin typeface="Arial"/>
                <a:cs typeface="Arial"/>
              </a:rPr>
              <a:t>Solution: Monitoring DNSSEC through SNMP</a:t>
            </a:r>
          </a:p>
        </p:txBody>
      </p:sp>
    </p:spTree>
    <p:extLst>
      <p:ext uri="{BB962C8B-B14F-4D97-AF65-F5344CB8AC3E}">
        <p14:creationId xmlns:p14="http://schemas.microsoft.com/office/powerpoint/2010/main" val="5819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/>
                <a:cs typeface="Arial"/>
              </a:rPr>
              <a:t>SNMP subagent </a:t>
            </a:r>
            <a:r>
              <a:rPr lang="en-US" b="1" dirty="0" smtClean="0">
                <a:latin typeface="Arial"/>
                <a:cs typeface="Arial"/>
              </a:rPr>
              <a:t>implementation (3</a:t>
            </a:r>
            <a:r>
              <a:rPr lang="en-US" b="1" dirty="0" smtClean="0">
                <a:latin typeface="Arial"/>
                <a:cs typeface="Arial"/>
              </a:rPr>
              <a:t>/4)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3" name="Picture 2" descr="topology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" y="1364959"/>
            <a:ext cx="6309360" cy="52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57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/>
                <a:cs typeface="Arial"/>
              </a:rPr>
              <a:t>SNMP subagent </a:t>
            </a:r>
            <a:r>
              <a:rPr lang="en-US" b="1" dirty="0" smtClean="0">
                <a:latin typeface="Arial"/>
                <a:cs typeface="Arial"/>
              </a:rPr>
              <a:t>implementation </a:t>
            </a:r>
            <a:r>
              <a:rPr lang="en-US" b="1" dirty="0" smtClean="0">
                <a:latin typeface="Arial"/>
                <a:cs typeface="Arial"/>
              </a:rPr>
              <a:t>(4/</a:t>
            </a:r>
            <a:r>
              <a:rPr lang="en-US" b="1" dirty="0">
                <a:latin typeface="Arial"/>
                <a:cs typeface="Arial"/>
              </a:rPr>
              <a:t>4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3" name="Picture 2" descr="topolog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00480"/>
            <a:ext cx="7156704" cy="440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2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Conclusion / Future Work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64184" y="1477962"/>
            <a:ext cx="7610476" cy="41811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Proof of concept </a:t>
            </a:r>
            <a:r>
              <a:rPr lang="en-US" sz="1800" dirty="0" smtClean="0">
                <a:latin typeface="Arial"/>
                <a:cs typeface="Arial"/>
              </a:rPr>
              <a:t>based on SNMP to cover critical data of DNSSEC signed zones</a:t>
            </a:r>
          </a:p>
          <a:p>
            <a:r>
              <a:rPr lang="en-US" sz="1800" dirty="0" smtClean="0">
                <a:latin typeface="Arial"/>
                <a:cs typeface="Arial"/>
              </a:rPr>
              <a:t>Conduct monitoring based on </a:t>
            </a:r>
            <a:r>
              <a:rPr lang="en-US" sz="1800" dirty="0" smtClean="0">
                <a:latin typeface="Arial"/>
                <a:cs typeface="Arial"/>
              </a:rPr>
              <a:t>proof of concept</a:t>
            </a:r>
            <a:endParaRPr lang="en-US" sz="1800" dirty="0" smtClean="0">
              <a:latin typeface="Arial"/>
              <a:cs typeface="Arial"/>
            </a:endParaRPr>
          </a:p>
          <a:p>
            <a:pPr marL="285750" lvl="1" indent="-285750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latin typeface="Arial"/>
                <a:cs typeface="Arial"/>
              </a:rPr>
              <a:t>SNMP Notifications/</a:t>
            </a:r>
            <a:r>
              <a:rPr lang="en-US" dirty="0" smtClean="0">
                <a:latin typeface="Arial"/>
                <a:cs typeface="Arial"/>
              </a:rPr>
              <a:t>Traps</a:t>
            </a:r>
            <a:endParaRPr lang="en-US" dirty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Expand MIB to cover </a:t>
            </a:r>
            <a:r>
              <a:rPr lang="en-US" sz="1800" smtClean="0">
                <a:latin typeface="Arial"/>
                <a:cs typeface="Arial"/>
              </a:rPr>
              <a:t>more </a:t>
            </a:r>
            <a:r>
              <a:rPr lang="en-US" sz="1800" smtClean="0">
                <a:latin typeface="Arial"/>
                <a:cs typeface="Arial"/>
              </a:rPr>
              <a:t>DNSSEC </a:t>
            </a:r>
            <a:r>
              <a:rPr lang="en-US" sz="1800" dirty="0" smtClean="0">
                <a:latin typeface="Arial"/>
                <a:cs typeface="Arial"/>
              </a:rPr>
              <a:t>related data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Validation of all RRSIG RR  (expired/non validated)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Check for broken NSEC3 chain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…</a:t>
            </a:r>
            <a:endParaRPr lang="en-US" dirty="0">
              <a:latin typeface="Arial"/>
              <a:cs typeface="Arial"/>
            </a:endParaRPr>
          </a:p>
          <a:p>
            <a:pPr marL="349250" lvl="1" indent="0">
              <a:buNone/>
            </a:pPr>
            <a:endParaRPr lang="en-US" sz="1600" dirty="0">
              <a:latin typeface="Arial"/>
              <a:cs typeface="Arial"/>
            </a:endParaRPr>
          </a:p>
          <a:p>
            <a:pPr marL="349250" lvl="1" indent="0">
              <a:buNone/>
            </a:pPr>
            <a:endParaRPr lang="en-US" sz="1600" dirty="0" smtClean="0">
              <a:latin typeface="Arial"/>
              <a:cs typeface="Arial"/>
            </a:endParaRPr>
          </a:p>
          <a:p>
            <a:pPr marL="349250" lvl="1" indent="0">
              <a:buNone/>
            </a:pPr>
            <a:endParaRPr lang="en-US" sz="1600" dirty="0">
              <a:latin typeface="Arial"/>
              <a:cs typeface="Arial"/>
            </a:endParaRPr>
          </a:p>
          <a:p>
            <a:pPr marL="349250" lvl="1" indent="0">
              <a:buNone/>
            </a:pPr>
            <a:endParaRPr lang="en-US" sz="1600" dirty="0" smtClean="0">
              <a:latin typeface="Arial"/>
              <a:cs typeface="Arial"/>
            </a:endParaRPr>
          </a:p>
          <a:p>
            <a:pPr marL="349250" lvl="1" indent="0">
              <a:buNone/>
            </a:pPr>
            <a:endParaRPr lang="en-US" sz="1600" dirty="0" smtClean="0">
              <a:latin typeface="Arial"/>
              <a:cs typeface="Arial"/>
            </a:endParaRPr>
          </a:p>
          <a:p>
            <a:pPr marL="349250" lvl="1" indent="0">
              <a:buNone/>
            </a:pPr>
            <a:endParaRPr lang="en-US" sz="1600" dirty="0">
              <a:latin typeface="Arial"/>
              <a:cs typeface="Arial"/>
            </a:endParaRPr>
          </a:p>
          <a:p>
            <a:pPr marL="349250" lvl="1" indent="0">
              <a:buNone/>
            </a:pPr>
            <a:endParaRPr lang="en-US" sz="1600" dirty="0" smtClean="0">
              <a:latin typeface="Arial"/>
              <a:cs typeface="Arial"/>
            </a:endParaRPr>
          </a:p>
          <a:p>
            <a:pPr marL="349250" lvl="1" indent="0">
              <a:buNone/>
            </a:pPr>
            <a:endParaRPr lang="en-US" sz="1600" dirty="0" smtClean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18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26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Demo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5" name="Picture 4" descr="dem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057400"/>
            <a:ext cx="3790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1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SNMP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49897" y="1467802"/>
            <a:ext cx="7610476" cy="367076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/>
                <a:cs typeface="Arial"/>
              </a:rPr>
              <a:t>standard application protocol to manage and monitor </a:t>
            </a:r>
            <a:r>
              <a:rPr lang="en-US" sz="1800" dirty="0" smtClean="0">
                <a:latin typeface="Arial"/>
                <a:cs typeface="Arial"/>
              </a:rPr>
              <a:t>devices </a:t>
            </a:r>
            <a:r>
              <a:rPr lang="en-US" sz="1800" dirty="0">
                <a:latin typeface="Arial"/>
                <a:cs typeface="Arial"/>
              </a:rPr>
              <a:t>running on IP </a:t>
            </a:r>
            <a:r>
              <a:rPr lang="en-US" sz="1800" dirty="0" smtClean="0">
                <a:latin typeface="Arial"/>
                <a:cs typeface="Arial"/>
              </a:rPr>
              <a:t>network</a:t>
            </a:r>
          </a:p>
          <a:p>
            <a:r>
              <a:rPr lang="en-US" sz="1800" dirty="0">
                <a:latin typeface="Arial"/>
                <a:cs typeface="Arial"/>
              </a:rPr>
              <a:t>c</a:t>
            </a:r>
            <a:r>
              <a:rPr lang="en-US" sz="1800" dirty="0" smtClean="0">
                <a:latin typeface="Arial"/>
                <a:cs typeface="Arial"/>
              </a:rPr>
              <a:t>an be implemented for applications as well</a:t>
            </a:r>
          </a:p>
          <a:p>
            <a:r>
              <a:rPr lang="en-US" sz="1800" dirty="0">
                <a:latin typeface="Arial"/>
                <a:cs typeface="Arial"/>
              </a:rPr>
              <a:t>agent-manager </a:t>
            </a:r>
            <a:r>
              <a:rPr lang="en-US" sz="1800" dirty="0" smtClean="0">
                <a:latin typeface="Arial"/>
                <a:cs typeface="Arial"/>
              </a:rPr>
              <a:t>architecture</a:t>
            </a:r>
          </a:p>
          <a:p>
            <a:r>
              <a:rPr lang="en-US" sz="1800" dirty="0">
                <a:latin typeface="Arial"/>
                <a:cs typeface="Arial"/>
              </a:rPr>
              <a:t>structure of the management </a:t>
            </a:r>
            <a:r>
              <a:rPr lang="en-US" sz="1800" dirty="0" smtClean="0">
                <a:latin typeface="Arial"/>
                <a:cs typeface="Arial"/>
              </a:rPr>
              <a:t>information and SNMP </a:t>
            </a:r>
            <a:r>
              <a:rPr lang="en-US" sz="1800" dirty="0">
                <a:latin typeface="Arial"/>
                <a:cs typeface="Arial"/>
              </a:rPr>
              <a:t>variables </a:t>
            </a:r>
            <a:r>
              <a:rPr lang="en-US" sz="1800" dirty="0" smtClean="0">
                <a:latin typeface="Arial"/>
                <a:cs typeface="Arial"/>
              </a:rPr>
              <a:t>defined </a:t>
            </a:r>
            <a:r>
              <a:rPr lang="en-US" sz="1800" dirty="0">
                <a:latin typeface="Arial"/>
                <a:cs typeface="Arial"/>
              </a:rPr>
              <a:t>in a Management Information </a:t>
            </a:r>
            <a:r>
              <a:rPr lang="en-US" sz="1800" dirty="0" smtClean="0">
                <a:latin typeface="Arial"/>
                <a:cs typeface="Arial"/>
              </a:rPr>
              <a:t>Base (MIB)</a:t>
            </a:r>
          </a:p>
          <a:p>
            <a:r>
              <a:rPr lang="en-US" sz="1800" dirty="0">
                <a:latin typeface="Arial"/>
                <a:cs typeface="Arial"/>
              </a:rPr>
              <a:t>SNMP variables </a:t>
            </a:r>
            <a:r>
              <a:rPr lang="en-US" sz="1800" dirty="0" smtClean="0">
                <a:latin typeface="Arial"/>
                <a:cs typeface="Arial"/>
              </a:rPr>
              <a:t>are assigned </a:t>
            </a:r>
            <a:r>
              <a:rPr lang="en-US" sz="1800" dirty="0">
                <a:latin typeface="Arial"/>
                <a:cs typeface="Arial"/>
              </a:rPr>
              <a:t>to Object </a:t>
            </a:r>
            <a:r>
              <a:rPr lang="en-US" sz="1800" dirty="0" smtClean="0">
                <a:latin typeface="Arial"/>
                <a:cs typeface="Arial"/>
              </a:rPr>
              <a:t>Identifiers </a:t>
            </a:r>
            <a:r>
              <a:rPr lang="en-US" sz="1800" dirty="0">
                <a:latin typeface="Arial"/>
                <a:cs typeface="Arial"/>
              </a:rPr>
              <a:t>(OID</a:t>
            </a:r>
            <a:r>
              <a:rPr lang="en-US" sz="1800" dirty="0" smtClean="0">
                <a:latin typeface="Arial"/>
                <a:cs typeface="Arial"/>
              </a:rPr>
              <a:t>) in a hierarchical manner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976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Research Questions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43864" y="146780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Arial"/>
                <a:cs typeface="Arial"/>
              </a:rPr>
              <a:t>What are vital life signs for monitoring DNSSEC?</a:t>
            </a:r>
          </a:p>
          <a:p>
            <a:r>
              <a:rPr lang="en-US" sz="1800" dirty="0" smtClean="0">
                <a:latin typeface="Arial"/>
                <a:cs typeface="Arial"/>
              </a:rPr>
              <a:t>How to construct a MIB module for DNSSEC?</a:t>
            </a:r>
          </a:p>
          <a:p>
            <a:r>
              <a:rPr lang="en-US" sz="1800" dirty="0" smtClean="0">
                <a:latin typeface="Arial"/>
                <a:cs typeface="Arial"/>
              </a:rPr>
              <a:t>How to conduct monitoring based on such a MIB?</a:t>
            </a:r>
          </a:p>
          <a:p>
            <a:r>
              <a:rPr lang="en-US" sz="1800" dirty="0" smtClean="0">
                <a:latin typeface="Arial"/>
                <a:cs typeface="Arial"/>
              </a:rPr>
              <a:t>How do architectures for monitoring DNSSEC compare?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830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Approach </a:t>
            </a:r>
            <a:r>
              <a:rPr lang="en-US" b="1" dirty="0" smtClean="0">
                <a:latin typeface="Arial"/>
                <a:cs typeface="Arial"/>
              </a:rPr>
              <a:t>(1/2)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64184" y="1477962"/>
            <a:ext cx="7610476" cy="3670767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dirty="0" smtClean="0">
                <a:latin typeface="Arial"/>
                <a:cs typeface="Arial"/>
              </a:rPr>
              <a:t>be independent </a:t>
            </a:r>
            <a:r>
              <a:rPr lang="en-US" sz="1800" dirty="0">
                <a:latin typeface="Arial"/>
                <a:cs typeface="Arial"/>
              </a:rPr>
              <a:t>on other </a:t>
            </a:r>
            <a:r>
              <a:rPr lang="en-US" sz="1800" dirty="0" smtClean="0">
                <a:latin typeface="Arial"/>
                <a:cs typeface="Arial"/>
              </a:rPr>
              <a:t>software components (only AXFR and authoritative queries)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Vital life signs for DNSSEC</a:t>
            </a:r>
          </a:p>
          <a:p>
            <a:pPr lvl="1"/>
            <a:r>
              <a:rPr lang="en-US" dirty="0">
                <a:latin typeface="Arial"/>
                <a:cs typeface="Arial"/>
              </a:rPr>
              <a:t>Availability of a zone </a:t>
            </a:r>
            <a:r>
              <a:rPr lang="en-US" dirty="0" smtClean="0">
                <a:latin typeface="Arial"/>
                <a:cs typeface="Arial"/>
              </a:rPr>
              <a:t>from a resolver point of view (initial check)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Verify DNSKEY RRSIG against published KSK</a:t>
            </a:r>
          </a:p>
          <a:p>
            <a:pPr lvl="1"/>
            <a:r>
              <a:rPr lang="en-US" dirty="0">
                <a:latin typeface="Arial"/>
                <a:cs typeface="Arial"/>
              </a:rPr>
              <a:t>DS record count = delegation count (in a parent zone)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TTL checks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List of name servers for a zone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Expiration date of RRSIG for SOA, NS, DNSKEY</a:t>
            </a:r>
          </a:p>
          <a:p>
            <a:pPr lvl="1"/>
            <a:r>
              <a:rPr lang="en-US" dirty="0">
                <a:latin typeface="Arial"/>
                <a:cs typeface="Arial"/>
              </a:rPr>
              <a:t>Discrepancies in serial numbers between slave and master (slave serving expired data)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48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Approach </a:t>
            </a:r>
            <a:r>
              <a:rPr lang="en-US" b="1" dirty="0" smtClean="0">
                <a:latin typeface="Arial"/>
                <a:cs typeface="Arial"/>
              </a:rPr>
              <a:t>(2/2)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33704" y="1447482"/>
            <a:ext cx="7610476" cy="3670767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Construct the MIB based on vital life signs</a:t>
            </a:r>
          </a:p>
          <a:p>
            <a:r>
              <a:rPr lang="en-US" sz="1800" dirty="0" smtClean="0">
                <a:latin typeface="Arial"/>
                <a:cs typeface="Arial"/>
              </a:rPr>
              <a:t>Write the SNMP subagent (python-</a:t>
            </a:r>
            <a:r>
              <a:rPr lang="en-US" sz="1800" dirty="0" err="1" smtClean="0">
                <a:latin typeface="Arial"/>
                <a:cs typeface="Arial"/>
              </a:rPr>
              <a:t>netsnmpagent</a:t>
            </a:r>
            <a:r>
              <a:rPr lang="en-US" sz="1800" dirty="0" smtClean="0">
                <a:latin typeface="Arial"/>
                <a:cs typeface="Arial"/>
              </a:rPr>
              <a:t>)</a:t>
            </a:r>
          </a:p>
          <a:p>
            <a:r>
              <a:rPr lang="en-US" sz="1800" dirty="0" smtClean="0">
                <a:latin typeface="Arial"/>
                <a:cs typeface="Arial"/>
              </a:rPr>
              <a:t>How data is retrieved from zones?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From a central repository: XML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DNSSEC data collected via AXFR requests, DNS queries to authorities and resolvers</a:t>
            </a:r>
          </a:p>
          <a:p>
            <a:pPr marL="349250" lvl="1" indent="0">
              <a:buNone/>
            </a:pP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380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DNSSEC MIB implementation (1/4)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41" y="1478168"/>
            <a:ext cx="8070940" cy="110744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OID entry point inside ARPA2 OID tree (enterprise OID 44469):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	ARPA2</a:t>
            </a:r>
            <a:r>
              <a:rPr lang="en-US" dirty="0">
                <a:latin typeface="Arial"/>
                <a:cs typeface="Arial"/>
              </a:rPr>
              <a:t>-Experimental-DNSSEC-</a:t>
            </a:r>
            <a:r>
              <a:rPr lang="en-US" dirty="0" smtClean="0">
                <a:latin typeface="Arial"/>
                <a:cs typeface="Arial"/>
              </a:rPr>
              <a:t>MIBv1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 	.1.3.6.1.4.1.44469.666.53.46.161.1 </a:t>
            </a:r>
            <a:endParaRPr lang="en-US" dirty="0">
              <a:latin typeface="Arial"/>
              <a:cs typeface="Arial"/>
            </a:endParaRPr>
          </a:p>
          <a:p>
            <a:pPr marL="349250" lvl="1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4" descr="Bildschirmfoto 2015-02-01 um 22.42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1" y="2801052"/>
            <a:ext cx="7639139" cy="3441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47760" y="33629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7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DNSSEC MIB implementation (2/</a:t>
            </a:r>
            <a:r>
              <a:rPr lang="en-US" b="1" dirty="0">
                <a:latin typeface="Arial"/>
                <a:cs typeface="Arial"/>
              </a:rPr>
              <a:t>4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93520"/>
            <a:ext cx="8070940" cy="4920384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Objects are defined </a:t>
            </a:r>
            <a:r>
              <a:rPr lang="en-US" sz="1800" dirty="0">
                <a:latin typeface="Arial"/>
                <a:cs typeface="Arial"/>
              </a:rPr>
              <a:t>using a subset of Abstract Syntax Notation One </a:t>
            </a:r>
            <a:r>
              <a:rPr lang="en-US" sz="1800" dirty="0" smtClean="0">
                <a:latin typeface="Arial"/>
                <a:cs typeface="Arial"/>
              </a:rPr>
              <a:t> (</a:t>
            </a:r>
            <a:r>
              <a:rPr lang="en-US" sz="1800" dirty="0">
                <a:latin typeface="Arial"/>
                <a:cs typeface="Arial"/>
                <a:hlinkClick r:id="rId2" tooltip="ASN.1"/>
              </a:rPr>
              <a:t>ASN.1</a:t>
            </a:r>
            <a:r>
              <a:rPr lang="en-US" sz="1800" dirty="0">
                <a:latin typeface="Arial"/>
                <a:cs typeface="Arial"/>
              </a:rPr>
              <a:t>) called "Structure of Management Information Version 2 (SMIv2)" </a:t>
            </a:r>
            <a:r>
              <a:rPr lang="en-US" sz="1800" dirty="0">
                <a:latin typeface="Arial"/>
                <a:cs typeface="Arial"/>
                <a:hlinkClick r:id="rId3"/>
              </a:rPr>
              <a:t>RFC </a:t>
            </a:r>
            <a:r>
              <a:rPr lang="en-US" sz="1800" dirty="0">
                <a:latin typeface="Arial"/>
                <a:cs typeface="Arial"/>
                <a:hlinkClick r:id="rId3"/>
              </a:rPr>
              <a:t>2578</a:t>
            </a:r>
            <a:r>
              <a:rPr lang="en-US" sz="1800" dirty="0">
                <a:latin typeface="Arial"/>
                <a:cs typeface="Arial"/>
              </a:rPr>
              <a:t> </a:t>
            </a:r>
          </a:p>
          <a:p>
            <a:r>
              <a:rPr lang="en-US" sz="1800" dirty="0" smtClean="0">
                <a:latin typeface="Arial"/>
                <a:cs typeface="Arial"/>
              </a:rPr>
              <a:t>Objects </a:t>
            </a:r>
            <a:r>
              <a:rPr lang="en-US" sz="1800" dirty="0">
                <a:latin typeface="Arial"/>
                <a:cs typeface="Arial"/>
              </a:rPr>
              <a:t>organized in columnar (conceptual tables) or scalar objects</a:t>
            </a:r>
            <a:r>
              <a:rPr lang="en-US" sz="1800" dirty="0" smtClean="0">
                <a:latin typeface="Arial"/>
                <a:cs typeface="Arial"/>
              </a:rPr>
              <a:t>.</a:t>
            </a:r>
          </a:p>
          <a:p>
            <a:r>
              <a:rPr lang="en-US" sz="1800" dirty="0" smtClean="0">
                <a:latin typeface="Arial"/>
                <a:cs typeface="Arial"/>
              </a:rPr>
              <a:t>Four tables indexed by domain name (OCTET-STRING)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dnssecZoneGlobalTable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dnssecZoneAuthNSTable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dnssecZoneSigTable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dnssecZoneDiffTable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sz="1800" dirty="0" err="1" smtClean="0">
                <a:latin typeface="Arial"/>
                <a:cs typeface="Arial"/>
              </a:rPr>
              <a:t>Datatype</a:t>
            </a:r>
            <a:r>
              <a:rPr lang="en-US" sz="1800" dirty="0" smtClean="0">
                <a:latin typeface="Arial"/>
                <a:cs typeface="Arial"/>
              </a:rPr>
              <a:t> INTEGER to represent </a:t>
            </a:r>
            <a:r>
              <a:rPr lang="en-US" sz="1800" dirty="0" err="1" smtClean="0">
                <a:latin typeface="Arial"/>
                <a:cs typeface="Arial"/>
              </a:rPr>
              <a:t>boolean</a:t>
            </a:r>
            <a:r>
              <a:rPr lang="en-US" sz="1800" dirty="0" smtClean="0">
                <a:latin typeface="Arial"/>
                <a:cs typeface="Arial"/>
              </a:rPr>
              <a:t> and numeric values, OCTET-STRING to represent strings (</a:t>
            </a:r>
            <a:r>
              <a:rPr lang="en-US" sz="1800" dirty="0" err="1" smtClean="0">
                <a:latin typeface="Arial"/>
                <a:cs typeface="Arial"/>
              </a:rPr>
              <a:t>e.g</a:t>
            </a:r>
            <a:r>
              <a:rPr lang="en-US" sz="1800" dirty="0" smtClean="0">
                <a:latin typeface="Arial"/>
                <a:cs typeface="Arial"/>
              </a:rPr>
              <a:t> domain names)</a:t>
            </a:r>
          </a:p>
          <a:p>
            <a:r>
              <a:rPr lang="en-US" sz="1800" dirty="0" smtClean="0">
                <a:latin typeface="Arial"/>
                <a:cs typeface="Arial"/>
              </a:rPr>
              <a:t>Usage of Textual conventions to customize object-types</a:t>
            </a:r>
            <a:r>
              <a:rPr lang="en-US" sz="1800" dirty="0" smtClean="0"/>
              <a:t> </a:t>
            </a:r>
            <a:endParaRPr lang="en-US" sz="18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494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032"/>
            <a:ext cx="8913813" cy="914400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DNSSEC MIB implementation </a:t>
            </a:r>
            <a:r>
              <a:rPr lang="en-US" b="1" dirty="0" smtClean="0">
                <a:latin typeface="Arial"/>
                <a:cs typeface="Arial"/>
              </a:rPr>
              <a:t>(3/</a:t>
            </a:r>
            <a:r>
              <a:rPr lang="en-US" b="1" dirty="0">
                <a:latin typeface="Arial"/>
                <a:cs typeface="Arial"/>
              </a:rPr>
              <a:t>4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6063" y="1212992"/>
            <a:ext cx="5777116" cy="558614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50" b="1" dirty="0">
                <a:latin typeface="Arial"/>
                <a:cs typeface="Arial"/>
              </a:rPr>
              <a:t>+--arpa2experimentaldnssecMIBv1(1)</a:t>
            </a:r>
          </a:p>
          <a:p>
            <a:r>
              <a:rPr lang="en-US" sz="850" b="1" dirty="0">
                <a:latin typeface="Arial"/>
                <a:cs typeface="Arial"/>
              </a:rPr>
              <a:t>   |</a:t>
            </a:r>
          </a:p>
          <a:p>
            <a:r>
              <a:rPr lang="en-US" sz="850" b="1" dirty="0">
                <a:latin typeface="Arial"/>
                <a:cs typeface="Arial"/>
              </a:rPr>
              <a:t>   +--</a:t>
            </a:r>
            <a:r>
              <a:rPr lang="en-US" sz="850" b="1" dirty="0" err="1">
                <a:latin typeface="Arial"/>
                <a:cs typeface="Arial"/>
              </a:rPr>
              <a:t>dnssecObjects</a:t>
            </a:r>
            <a:r>
              <a:rPr lang="en-US" sz="850" b="1" dirty="0">
                <a:latin typeface="Arial"/>
                <a:cs typeface="Arial"/>
              </a:rPr>
              <a:t>(1)</a:t>
            </a:r>
          </a:p>
          <a:p>
            <a:r>
              <a:rPr lang="en-US" sz="850" b="1" dirty="0">
                <a:latin typeface="Arial"/>
                <a:cs typeface="Arial"/>
              </a:rPr>
              <a:t>   |  |</a:t>
            </a:r>
          </a:p>
          <a:p>
            <a:r>
              <a:rPr lang="fi-FI" sz="850" b="1" dirty="0">
                <a:latin typeface="Arial"/>
                <a:cs typeface="Arial"/>
              </a:rPr>
              <a:t>   |  +--dnssecGeneral(1)</a:t>
            </a:r>
          </a:p>
          <a:p>
            <a:r>
              <a:rPr lang="fi-FI" sz="850" b="1" dirty="0">
                <a:latin typeface="Arial"/>
                <a:cs typeface="Arial"/>
              </a:rPr>
              <a:t>   |  |  |</a:t>
            </a:r>
          </a:p>
          <a:p>
            <a:r>
              <a:rPr lang="fi-FI" sz="850" b="1" dirty="0" smtClean="0">
                <a:latin typeface="Arial"/>
                <a:cs typeface="Arial"/>
              </a:rPr>
              <a:t>   |  </a:t>
            </a:r>
            <a:r>
              <a:rPr lang="fi-FI" sz="850" b="1" dirty="0">
                <a:latin typeface="Arial"/>
                <a:cs typeface="Arial"/>
              </a:rPr>
              <a:t>+--dnssecZoneGlobal(2)</a:t>
            </a:r>
          </a:p>
          <a:p>
            <a:r>
              <a:rPr lang="fi-FI" sz="850" b="1" dirty="0">
                <a:latin typeface="Arial"/>
                <a:cs typeface="Arial"/>
              </a:rPr>
              <a:t>   |  |  |</a:t>
            </a:r>
          </a:p>
          <a:p>
            <a:r>
              <a:rPr lang="fi-FI" sz="850" b="1" dirty="0">
                <a:latin typeface="Arial"/>
                <a:cs typeface="Arial"/>
              </a:rPr>
              <a:t>   |  |  +--dnssecZoneGlobalTable(2)</a:t>
            </a:r>
          </a:p>
          <a:p>
            <a:r>
              <a:rPr lang="fi-FI" sz="850" b="1" dirty="0">
                <a:latin typeface="Arial"/>
                <a:cs typeface="Arial"/>
              </a:rPr>
              <a:t>   |  |     |</a:t>
            </a:r>
          </a:p>
          <a:p>
            <a:r>
              <a:rPr lang="fi-FI" sz="850" b="1" dirty="0">
                <a:latin typeface="Arial"/>
                <a:cs typeface="Arial"/>
              </a:rPr>
              <a:t>   |  |     +--dnssecZoneGlobalEntry(1)</a:t>
            </a:r>
          </a:p>
          <a:p>
            <a:r>
              <a:rPr lang="fi-FI" sz="850" b="1" dirty="0">
                <a:latin typeface="Arial"/>
                <a:cs typeface="Arial"/>
              </a:rPr>
              <a:t>   |  |        |  Index: </a:t>
            </a:r>
            <a:r>
              <a:rPr lang="fi-FI" sz="850" b="1" dirty="0" err="1">
                <a:latin typeface="Arial"/>
                <a:cs typeface="Arial"/>
              </a:rPr>
              <a:t>dnssecZoneGlobalIndex</a:t>
            </a:r>
            <a:endParaRPr lang="fi-FI" sz="850" b="1" dirty="0">
              <a:latin typeface="Arial"/>
              <a:cs typeface="Arial"/>
            </a:endParaRPr>
          </a:p>
          <a:p>
            <a:r>
              <a:rPr lang="cs-CZ" sz="850" b="1" dirty="0" smtClean="0">
                <a:latin typeface="Arial"/>
                <a:cs typeface="Arial"/>
              </a:rPr>
              <a:t>   |  </a:t>
            </a:r>
            <a:r>
              <a:rPr lang="cs-CZ" sz="850" b="1" dirty="0">
                <a:latin typeface="Arial"/>
                <a:cs typeface="Arial"/>
              </a:rPr>
              <a:t>|</a:t>
            </a:r>
          </a:p>
          <a:p>
            <a:r>
              <a:rPr lang="cs-CZ" sz="850" b="1" dirty="0">
                <a:latin typeface="Arial"/>
                <a:cs typeface="Arial"/>
              </a:rPr>
              <a:t>   |  +--</a:t>
            </a:r>
            <a:r>
              <a:rPr lang="cs-CZ" sz="850" b="1" dirty="0" err="1">
                <a:latin typeface="Arial"/>
                <a:cs typeface="Arial"/>
              </a:rPr>
              <a:t>dnssecZoneAuthNS</a:t>
            </a:r>
            <a:r>
              <a:rPr lang="cs-CZ" sz="850" b="1" dirty="0">
                <a:latin typeface="Arial"/>
                <a:cs typeface="Arial"/>
              </a:rPr>
              <a:t>(3)</a:t>
            </a:r>
          </a:p>
          <a:p>
            <a:r>
              <a:rPr lang="cs-CZ" sz="850" b="1" dirty="0">
                <a:latin typeface="Arial"/>
                <a:cs typeface="Arial"/>
              </a:rPr>
              <a:t>   |  |  |</a:t>
            </a:r>
          </a:p>
          <a:p>
            <a:r>
              <a:rPr lang="cs-CZ" sz="850" b="1" dirty="0">
                <a:latin typeface="Arial"/>
                <a:cs typeface="Arial"/>
              </a:rPr>
              <a:t>   |  |  +--</a:t>
            </a:r>
            <a:r>
              <a:rPr lang="cs-CZ" sz="850" b="1" dirty="0" err="1">
                <a:latin typeface="Arial"/>
                <a:cs typeface="Arial"/>
              </a:rPr>
              <a:t>dnssecZoneAuthNSTable</a:t>
            </a:r>
            <a:r>
              <a:rPr lang="cs-CZ" sz="850" b="1" dirty="0">
                <a:latin typeface="Arial"/>
                <a:cs typeface="Arial"/>
              </a:rPr>
              <a:t>(3)</a:t>
            </a:r>
          </a:p>
          <a:p>
            <a:r>
              <a:rPr lang="cs-CZ" sz="850" b="1" dirty="0">
                <a:latin typeface="Arial"/>
                <a:cs typeface="Arial"/>
              </a:rPr>
              <a:t>   |  |     |</a:t>
            </a:r>
          </a:p>
          <a:p>
            <a:r>
              <a:rPr lang="cs-CZ" sz="850" b="1" dirty="0">
                <a:latin typeface="Arial"/>
                <a:cs typeface="Arial"/>
              </a:rPr>
              <a:t>   |  |     +--</a:t>
            </a:r>
            <a:r>
              <a:rPr lang="cs-CZ" sz="850" b="1" dirty="0" err="1">
                <a:latin typeface="Arial"/>
                <a:cs typeface="Arial"/>
              </a:rPr>
              <a:t>dnssecZoneAuthNSEntry</a:t>
            </a:r>
            <a:r>
              <a:rPr lang="cs-CZ" sz="850" b="1" dirty="0">
                <a:latin typeface="Arial"/>
                <a:cs typeface="Arial"/>
              </a:rPr>
              <a:t>(1)</a:t>
            </a:r>
          </a:p>
          <a:p>
            <a:r>
              <a:rPr lang="cs-CZ" sz="850" b="1" dirty="0">
                <a:latin typeface="Arial"/>
                <a:cs typeface="Arial"/>
              </a:rPr>
              <a:t>   |  |        |  Index: </a:t>
            </a:r>
            <a:r>
              <a:rPr lang="cs-CZ" sz="850" b="1" dirty="0" err="1" smtClean="0">
                <a:latin typeface="Arial"/>
                <a:cs typeface="Arial"/>
              </a:rPr>
              <a:t>dnssecZoneGlobalIndex</a:t>
            </a:r>
            <a:endParaRPr lang="cs-CZ" sz="850" b="1" dirty="0">
              <a:latin typeface="Arial"/>
              <a:cs typeface="Arial"/>
            </a:endParaRPr>
          </a:p>
          <a:p>
            <a:r>
              <a:rPr lang="cs-CZ" sz="850" b="1" dirty="0">
                <a:latin typeface="Arial"/>
                <a:cs typeface="Arial"/>
              </a:rPr>
              <a:t>   |  |        |</a:t>
            </a:r>
          </a:p>
          <a:p>
            <a:r>
              <a:rPr lang="fi-FI" sz="850" b="1" dirty="0" smtClean="0">
                <a:latin typeface="Arial"/>
                <a:cs typeface="Arial"/>
              </a:rPr>
              <a:t>   |  </a:t>
            </a:r>
            <a:r>
              <a:rPr lang="fi-FI" sz="850" b="1" dirty="0">
                <a:latin typeface="Arial"/>
                <a:cs typeface="Arial"/>
              </a:rPr>
              <a:t>+--dnssecZoneSig(4)</a:t>
            </a:r>
          </a:p>
          <a:p>
            <a:r>
              <a:rPr lang="fi-FI" sz="850" b="1" dirty="0">
                <a:latin typeface="Arial"/>
                <a:cs typeface="Arial"/>
              </a:rPr>
              <a:t>   |  |  |</a:t>
            </a:r>
          </a:p>
          <a:p>
            <a:r>
              <a:rPr lang="fi-FI" sz="850" b="1" dirty="0">
                <a:latin typeface="Arial"/>
                <a:cs typeface="Arial"/>
              </a:rPr>
              <a:t>   |  |  +--dnssecZoneSigTable(4)</a:t>
            </a:r>
          </a:p>
          <a:p>
            <a:r>
              <a:rPr lang="fi-FI" sz="850" b="1" dirty="0">
                <a:latin typeface="Arial"/>
                <a:cs typeface="Arial"/>
              </a:rPr>
              <a:t>   |  |     |</a:t>
            </a:r>
          </a:p>
          <a:p>
            <a:r>
              <a:rPr lang="en-US" sz="850" b="1" dirty="0">
                <a:latin typeface="Arial"/>
                <a:cs typeface="Arial"/>
              </a:rPr>
              <a:t>   |  |     +--</a:t>
            </a:r>
            <a:r>
              <a:rPr lang="en-US" sz="850" b="1" dirty="0" err="1">
                <a:latin typeface="Arial"/>
                <a:cs typeface="Arial"/>
              </a:rPr>
              <a:t>dnssecZoneSigEntry</a:t>
            </a:r>
            <a:r>
              <a:rPr lang="en-US" sz="850" b="1" dirty="0">
                <a:latin typeface="Arial"/>
                <a:cs typeface="Arial"/>
              </a:rPr>
              <a:t>(1)</a:t>
            </a:r>
          </a:p>
          <a:p>
            <a:r>
              <a:rPr lang="en-US" sz="850" b="1" dirty="0">
                <a:latin typeface="Arial"/>
                <a:cs typeface="Arial"/>
              </a:rPr>
              <a:t>   |  |        |  Index: </a:t>
            </a:r>
            <a:r>
              <a:rPr lang="en-US" sz="850" b="1" dirty="0" err="1" smtClean="0">
                <a:latin typeface="Arial"/>
                <a:cs typeface="Arial"/>
              </a:rPr>
              <a:t>dnssecZoneGlobalIndex</a:t>
            </a:r>
            <a:endParaRPr lang="en-US" sz="850" b="1" dirty="0" smtClean="0">
              <a:latin typeface="Arial"/>
              <a:cs typeface="Arial"/>
            </a:endParaRPr>
          </a:p>
          <a:p>
            <a:r>
              <a:rPr lang="en-US" sz="850" b="1" dirty="0" smtClean="0">
                <a:latin typeface="Arial"/>
                <a:cs typeface="Arial"/>
              </a:rPr>
              <a:t>   |  |        |</a:t>
            </a:r>
          </a:p>
          <a:p>
            <a:r>
              <a:rPr lang="en-US" sz="850" b="1" dirty="0" smtClean="0">
                <a:latin typeface="Arial"/>
                <a:cs typeface="Arial"/>
              </a:rPr>
              <a:t>   </a:t>
            </a:r>
            <a:r>
              <a:rPr lang="en-US" sz="850" b="1" dirty="0">
                <a:latin typeface="Arial"/>
                <a:cs typeface="Arial"/>
              </a:rPr>
              <a:t>|  +--</a:t>
            </a:r>
            <a:r>
              <a:rPr lang="en-US" sz="850" b="1" dirty="0" err="1">
                <a:latin typeface="Arial"/>
                <a:cs typeface="Arial"/>
              </a:rPr>
              <a:t>dnssecZoneDiff</a:t>
            </a:r>
            <a:r>
              <a:rPr lang="en-US" sz="850" b="1" dirty="0">
                <a:latin typeface="Arial"/>
                <a:cs typeface="Arial"/>
              </a:rPr>
              <a:t>(5)</a:t>
            </a:r>
          </a:p>
          <a:p>
            <a:r>
              <a:rPr lang="en-US" sz="850" b="1" dirty="0">
                <a:latin typeface="Arial"/>
                <a:cs typeface="Arial"/>
              </a:rPr>
              <a:t>   |     |</a:t>
            </a:r>
          </a:p>
          <a:p>
            <a:r>
              <a:rPr lang="en-US" sz="850" b="1" dirty="0">
                <a:latin typeface="Arial"/>
                <a:cs typeface="Arial"/>
              </a:rPr>
              <a:t>   |     +--</a:t>
            </a:r>
            <a:r>
              <a:rPr lang="en-US" sz="850" b="1" dirty="0" err="1">
                <a:latin typeface="Arial"/>
                <a:cs typeface="Arial"/>
              </a:rPr>
              <a:t>dnssecZoneDiffTable</a:t>
            </a:r>
            <a:r>
              <a:rPr lang="en-US" sz="850" b="1" dirty="0">
                <a:latin typeface="Arial"/>
                <a:cs typeface="Arial"/>
              </a:rPr>
              <a:t>(5)</a:t>
            </a:r>
          </a:p>
          <a:p>
            <a:r>
              <a:rPr lang="en-US" sz="850" b="1" dirty="0">
                <a:latin typeface="Arial"/>
                <a:cs typeface="Arial"/>
              </a:rPr>
              <a:t>   |        |</a:t>
            </a:r>
          </a:p>
          <a:p>
            <a:r>
              <a:rPr lang="en-US" sz="850" b="1" dirty="0">
                <a:latin typeface="Arial"/>
                <a:cs typeface="Arial"/>
              </a:rPr>
              <a:t>   |        +--</a:t>
            </a:r>
            <a:r>
              <a:rPr lang="en-US" sz="850" b="1" dirty="0" err="1">
                <a:latin typeface="Arial"/>
                <a:cs typeface="Arial"/>
              </a:rPr>
              <a:t>dnssecZoneDiffEntry</a:t>
            </a:r>
            <a:r>
              <a:rPr lang="en-US" sz="850" b="1" dirty="0">
                <a:latin typeface="Arial"/>
                <a:cs typeface="Arial"/>
              </a:rPr>
              <a:t>(1)</a:t>
            </a:r>
          </a:p>
          <a:p>
            <a:r>
              <a:rPr lang="en-US" sz="850" b="1" dirty="0">
                <a:latin typeface="Arial"/>
                <a:cs typeface="Arial"/>
              </a:rPr>
              <a:t>   |           |  Index: </a:t>
            </a:r>
            <a:r>
              <a:rPr lang="en-US" sz="850" b="1" dirty="0" err="1" smtClean="0">
                <a:latin typeface="Arial"/>
                <a:cs typeface="Arial"/>
              </a:rPr>
              <a:t>dnssecZoneGlobalIndex</a:t>
            </a:r>
            <a:endParaRPr lang="en-US" sz="850" b="1" dirty="0">
              <a:latin typeface="Arial"/>
              <a:cs typeface="Arial"/>
            </a:endParaRPr>
          </a:p>
          <a:p>
            <a:r>
              <a:rPr lang="en-US" sz="850" b="1" dirty="0">
                <a:latin typeface="Arial"/>
                <a:cs typeface="Arial"/>
              </a:rPr>
              <a:t>   |           |</a:t>
            </a:r>
          </a:p>
          <a:p>
            <a:r>
              <a:rPr lang="en-US" sz="850" b="1" dirty="0" smtClean="0">
                <a:latin typeface="Arial"/>
                <a:cs typeface="Arial"/>
              </a:rPr>
              <a:t>   +</a:t>
            </a:r>
            <a:r>
              <a:rPr lang="en-US" sz="850" b="1" dirty="0">
                <a:latin typeface="Arial"/>
                <a:cs typeface="Arial"/>
              </a:rPr>
              <a:t>--</a:t>
            </a:r>
            <a:r>
              <a:rPr lang="en-US" sz="850" b="1" dirty="0" err="1">
                <a:latin typeface="Arial"/>
                <a:cs typeface="Arial"/>
              </a:rPr>
              <a:t>dnssecMIBConformance</a:t>
            </a:r>
            <a:r>
              <a:rPr lang="en-US" sz="850" b="1" dirty="0">
                <a:latin typeface="Arial"/>
                <a:cs typeface="Arial"/>
              </a:rPr>
              <a:t>(2)</a:t>
            </a:r>
          </a:p>
          <a:p>
            <a:r>
              <a:rPr lang="en-US" sz="850" b="1" dirty="0">
                <a:latin typeface="Arial"/>
                <a:cs typeface="Arial"/>
              </a:rPr>
              <a:t>      |</a:t>
            </a:r>
          </a:p>
          <a:p>
            <a:r>
              <a:rPr lang="en-US" sz="850" b="1" dirty="0">
                <a:latin typeface="Arial"/>
                <a:cs typeface="Arial"/>
              </a:rPr>
              <a:t>      +--</a:t>
            </a:r>
            <a:r>
              <a:rPr lang="en-US" sz="850" b="1" dirty="0" err="1">
                <a:latin typeface="Arial"/>
                <a:cs typeface="Arial"/>
              </a:rPr>
              <a:t>dnssecMIBGroups</a:t>
            </a:r>
            <a:r>
              <a:rPr lang="en-US" sz="850" b="1" dirty="0">
                <a:latin typeface="Arial"/>
                <a:cs typeface="Arial"/>
              </a:rPr>
              <a:t>(1)</a:t>
            </a:r>
          </a:p>
          <a:p>
            <a:r>
              <a:rPr lang="en-US" sz="850" b="1" dirty="0">
                <a:latin typeface="Arial"/>
                <a:cs typeface="Arial"/>
              </a:rPr>
              <a:t>      |  |</a:t>
            </a:r>
          </a:p>
          <a:p>
            <a:r>
              <a:rPr lang="en-US" sz="850" b="1" dirty="0">
                <a:latin typeface="Arial"/>
                <a:cs typeface="Arial"/>
              </a:rPr>
              <a:t>      |  +--</a:t>
            </a:r>
            <a:r>
              <a:rPr lang="en-US" sz="850" b="1" dirty="0" err="1">
                <a:latin typeface="Arial"/>
                <a:cs typeface="Arial"/>
              </a:rPr>
              <a:t>dnssecMIBScalarGroup</a:t>
            </a:r>
            <a:r>
              <a:rPr lang="en-US" sz="850" b="1" dirty="0">
                <a:latin typeface="Arial"/>
                <a:cs typeface="Arial"/>
              </a:rPr>
              <a:t>(1)</a:t>
            </a:r>
          </a:p>
          <a:p>
            <a:r>
              <a:rPr lang="en-US" sz="850" b="1" dirty="0">
                <a:latin typeface="Arial"/>
                <a:cs typeface="Arial"/>
              </a:rPr>
              <a:t>      |  +--</a:t>
            </a:r>
            <a:r>
              <a:rPr lang="en-US" sz="850" b="1" dirty="0" err="1">
                <a:latin typeface="Arial"/>
                <a:cs typeface="Arial"/>
              </a:rPr>
              <a:t>dnssecMIBTableGroup</a:t>
            </a:r>
            <a:r>
              <a:rPr lang="en-US" sz="850" b="1" dirty="0">
                <a:latin typeface="Arial"/>
                <a:cs typeface="Arial"/>
              </a:rPr>
              <a:t>(2)</a:t>
            </a:r>
          </a:p>
          <a:p>
            <a:r>
              <a:rPr lang="en-US" sz="850" b="1" dirty="0">
                <a:latin typeface="Arial"/>
                <a:cs typeface="Arial"/>
              </a:rPr>
              <a:t>      |</a:t>
            </a:r>
          </a:p>
          <a:p>
            <a:r>
              <a:rPr lang="en-US" sz="850" b="1" dirty="0">
                <a:latin typeface="Arial"/>
                <a:cs typeface="Arial"/>
              </a:rPr>
              <a:t>      +--</a:t>
            </a:r>
            <a:r>
              <a:rPr lang="en-US" sz="850" b="1" dirty="0" err="1">
                <a:latin typeface="Arial"/>
                <a:cs typeface="Arial"/>
              </a:rPr>
              <a:t>dnssecMIBCompliances</a:t>
            </a:r>
            <a:r>
              <a:rPr lang="en-US" sz="850" b="1" dirty="0">
                <a:latin typeface="Arial"/>
                <a:cs typeface="Arial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46767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Waarneming.thmx</Template>
  <TotalTime>4201</TotalTime>
  <Words>1966</Words>
  <Application>Microsoft Macintosh PowerPoint</Application>
  <PresentationFormat>On-screen Show (4:3)</PresentationFormat>
  <Paragraphs>315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Perception</vt:lpstr>
      <vt:lpstr>Monitoring DNSSEC</vt:lpstr>
      <vt:lpstr>Introduction</vt:lpstr>
      <vt:lpstr>SNMP</vt:lpstr>
      <vt:lpstr>Research Questions</vt:lpstr>
      <vt:lpstr>Approach (1/2)</vt:lpstr>
      <vt:lpstr>Approach (2/2)</vt:lpstr>
      <vt:lpstr>DNSSEC MIB implementation (1/4)</vt:lpstr>
      <vt:lpstr>DNSSEC MIB implementation (2/4)</vt:lpstr>
      <vt:lpstr>DNSSEC MIB implementation (3/4)</vt:lpstr>
      <vt:lpstr>DNSSEC MIB implementation (3/4)</vt:lpstr>
      <vt:lpstr>DNSSEC MIB implementation (4/4)</vt:lpstr>
      <vt:lpstr>DNSSEC MIB implementation (4/4)</vt:lpstr>
      <vt:lpstr>DNSSEC MIB implementation (4/4)</vt:lpstr>
      <vt:lpstr>DNSSEC MIB implementation (4/4)</vt:lpstr>
      <vt:lpstr>DNSSEC MIB implementation (4/4)</vt:lpstr>
      <vt:lpstr>DNSSEC MIB implementation (4/4)</vt:lpstr>
      <vt:lpstr>DNSSEC MIB implementation (4/4)</vt:lpstr>
      <vt:lpstr>SNMP subagent implementation (1/4)</vt:lpstr>
      <vt:lpstr>SNMP subagent implementation (2/4)</vt:lpstr>
      <vt:lpstr>SNMP subagent implementation (3/4)</vt:lpstr>
      <vt:lpstr>SNMP subagent implementation (4/4)</vt:lpstr>
      <vt:lpstr>Conclusion / Future Work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Wouter Miltenburg</dc:creator>
  <cp:lastModifiedBy>manubo lon</cp:lastModifiedBy>
  <cp:revision>84</cp:revision>
  <dcterms:created xsi:type="dcterms:W3CDTF">2014-12-10T11:13:43Z</dcterms:created>
  <dcterms:modified xsi:type="dcterms:W3CDTF">2015-02-04T12:46:56Z</dcterms:modified>
</cp:coreProperties>
</file>