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56" r:id="rId2"/>
    <p:sldId id="257" r:id="rId3"/>
    <p:sldId id="276" r:id="rId4"/>
    <p:sldId id="278" r:id="rId5"/>
    <p:sldId id="279" r:id="rId6"/>
    <p:sldId id="280" r:id="rId7"/>
    <p:sldId id="281" r:id="rId8"/>
    <p:sldId id="282" r:id="rId9"/>
    <p:sldId id="277" r:id="rId10"/>
    <p:sldId id="258" r:id="rId11"/>
    <p:sldId id="260" r:id="rId12"/>
    <p:sldId id="268" r:id="rId13"/>
    <p:sldId id="259" r:id="rId14"/>
    <p:sldId id="261" r:id="rId15"/>
    <p:sldId id="262" r:id="rId16"/>
    <p:sldId id="267" r:id="rId17"/>
    <p:sldId id="263" r:id="rId18"/>
    <p:sldId id="264" r:id="rId19"/>
    <p:sldId id="266" r:id="rId20"/>
    <p:sldId id="265" r:id="rId21"/>
    <p:sldId id="269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33"/>
    <a:srgbClr val="00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F7282-AA37-B948-9E74-93ADB4BDC659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C96CA-3D8E-B44E-9AA1-6C50F7F0F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C96CA-3D8E-B44E-9AA1-6C50F7F0FB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ASN.1" TargetMode="External"/><Relationship Id="rId3" Type="http://schemas.openxmlformats.org/officeDocument/2006/relationships/hyperlink" Target="http://tools.ietf.org/html/rfc257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000334"/>
            <a:ext cx="8915400" cy="877824"/>
          </a:xfrm>
        </p:spPr>
        <p:txBody>
          <a:bodyPr/>
          <a:lstStyle/>
          <a:p>
            <a:r>
              <a:rPr lang="en-GB" b="1" dirty="0" smtClean="0">
                <a:latin typeface="Arial"/>
                <a:cs typeface="Arial"/>
              </a:rPr>
              <a:t>Monitoring DNSSEC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914400" y="2213753"/>
            <a:ext cx="8001000" cy="3823447"/>
          </a:xfrm>
        </p:spPr>
        <p:txBody>
          <a:bodyPr/>
          <a:lstStyle/>
          <a:p>
            <a:endParaRPr lang="en-GB" dirty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Martin </a:t>
            </a:r>
            <a:r>
              <a:rPr lang="en-GB" dirty="0" err="1" smtClean="0">
                <a:latin typeface="Arial"/>
                <a:cs typeface="Arial"/>
              </a:rPr>
              <a:t>Leucht</a:t>
            </a:r>
            <a:r>
              <a:rPr lang="en-GB" dirty="0" smtClean="0">
                <a:latin typeface="Arial"/>
                <a:cs typeface="Arial"/>
              </a:rPr>
              <a:t> &lt;martin.leucht@os3.nl&gt;</a:t>
            </a:r>
          </a:p>
          <a:p>
            <a:r>
              <a:rPr lang="en-GB" dirty="0" err="1" smtClean="0">
                <a:latin typeface="Arial"/>
                <a:cs typeface="Arial"/>
              </a:rPr>
              <a:t>Julien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lang="en-GB" dirty="0" err="1" smtClean="0">
                <a:latin typeface="Arial"/>
                <a:cs typeface="Arial"/>
              </a:rPr>
              <a:t>Nyczak</a:t>
            </a:r>
            <a:r>
              <a:rPr lang="en-GB" dirty="0" smtClean="0">
                <a:latin typeface="Arial"/>
                <a:cs typeface="Arial"/>
              </a:rPr>
              <a:t> &lt;julien.nyczak@os3.nl&gt;</a:t>
            </a:r>
          </a:p>
          <a:p>
            <a:r>
              <a:rPr lang="en-GB" dirty="0" smtClean="0">
                <a:latin typeface="Arial"/>
                <a:cs typeface="Arial"/>
              </a:rPr>
              <a:t>Supervisor: Rick van Rein</a:t>
            </a:r>
          </a:p>
          <a:p>
            <a:endParaRPr lang="en-GB" b="1" dirty="0">
              <a:latin typeface="Arial"/>
              <a:cs typeface="Arial"/>
            </a:endParaRPr>
          </a:p>
          <a:p>
            <a:r>
              <a:rPr lang="en-GB" b="1" dirty="0" smtClean="0">
                <a:latin typeface="Arial"/>
                <a:cs typeface="Arial"/>
              </a:rPr>
              <a:t>System and Network Engineering 2015</a:t>
            </a:r>
            <a:endParaRPr lang="en-GB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6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DNSSEC MIB implementation (2/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93520"/>
            <a:ext cx="8070940" cy="4920384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Objects are defined </a:t>
            </a:r>
            <a:r>
              <a:rPr lang="en-US" sz="1800" dirty="0">
                <a:latin typeface="Arial"/>
                <a:cs typeface="Arial"/>
              </a:rPr>
              <a:t>using a subset of Abstract Syntax Notation One (</a:t>
            </a:r>
            <a:r>
              <a:rPr lang="en-US" sz="1800" dirty="0">
                <a:latin typeface="Arial"/>
                <a:cs typeface="Arial"/>
                <a:hlinkClick r:id="rId2" tooltip="ASN.1"/>
              </a:rPr>
              <a:t>ASN.1</a:t>
            </a:r>
            <a:r>
              <a:rPr lang="en-US" sz="1800" dirty="0">
                <a:latin typeface="Arial"/>
                <a:cs typeface="Arial"/>
              </a:rPr>
              <a:t>) called "Structure of Management Information Version 2 (SMIv2)" </a:t>
            </a:r>
            <a:r>
              <a:rPr lang="en-US" sz="1800" dirty="0">
                <a:latin typeface="Arial"/>
                <a:cs typeface="Arial"/>
                <a:hlinkClick r:id="rId3"/>
              </a:rPr>
              <a:t>RFC </a:t>
            </a:r>
            <a:r>
              <a:rPr lang="en-US" sz="1800" dirty="0" smtClean="0">
                <a:latin typeface="Arial"/>
                <a:cs typeface="Arial"/>
                <a:hlinkClick r:id="rId3"/>
              </a:rPr>
              <a:t>2578</a:t>
            </a:r>
            <a:r>
              <a:rPr lang="en-US" sz="1800" dirty="0" smtClean="0">
                <a:latin typeface="Arial"/>
                <a:cs typeface="Arial"/>
              </a:rPr>
              <a:t> </a:t>
            </a:r>
          </a:p>
          <a:p>
            <a:r>
              <a:rPr lang="en-US" sz="1800" dirty="0" smtClean="0">
                <a:latin typeface="Arial"/>
                <a:cs typeface="Arial"/>
              </a:rPr>
              <a:t>Objects </a:t>
            </a:r>
            <a:r>
              <a:rPr lang="en-US" sz="1800" dirty="0">
                <a:latin typeface="Arial"/>
                <a:cs typeface="Arial"/>
              </a:rPr>
              <a:t>organized in columnar (conceptual tables) or scalar objects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r>
              <a:rPr lang="en-US" sz="1800" dirty="0" smtClean="0">
                <a:latin typeface="Arial"/>
                <a:cs typeface="Arial"/>
              </a:rPr>
              <a:t>Four tables indexed by domain name (OCTET-STRING)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dnssecZoneGlobalTable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dnssecZoneAuthNSTable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dnssecZoneSigTable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dnssecZoneDiffTable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1800" dirty="0" err="1" smtClean="0">
                <a:latin typeface="Arial"/>
                <a:cs typeface="Arial"/>
              </a:rPr>
              <a:t>Datatype</a:t>
            </a:r>
            <a:r>
              <a:rPr lang="en-US" sz="1800" dirty="0" smtClean="0">
                <a:latin typeface="Arial"/>
                <a:cs typeface="Arial"/>
              </a:rPr>
              <a:t> INTEGER to represent </a:t>
            </a:r>
            <a:r>
              <a:rPr lang="en-US" sz="1800" dirty="0" err="1" smtClean="0">
                <a:latin typeface="Arial"/>
                <a:cs typeface="Arial"/>
              </a:rPr>
              <a:t>boolean</a:t>
            </a:r>
            <a:r>
              <a:rPr lang="en-US" sz="1800" dirty="0" smtClean="0">
                <a:latin typeface="Arial"/>
                <a:cs typeface="Arial"/>
              </a:rPr>
              <a:t> and numeric values, OCTET-STRING to represent strings (</a:t>
            </a:r>
            <a:r>
              <a:rPr lang="en-US" sz="1800" dirty="0" err="1" smtClean="0">
                <a:latin typeface="Arial"/>
                <a:cs typeface="Arial"/>
              </a:rPr>
              <a:t>e.g</a:t>
            </a:r>
            <a:r>
              <a:rPr lang="en-US" sz="1800" dirty="0" smtClean="0">
                <a:latin typeface="Arial"/>
                <a:cs typeface="Arial"/>
              </a:rPr>
              <a:t> domain names)</a:t>
            </a:r>
          </a:p>
          <a:p>
            <a:r>
              <a:rPr lang="en-US" sz="1800" dirty="0" smtClean="0">
                <a:latin typeface="Arial"/>
                <a:cs typeface="Arial"/>
              </a:rPr>
              <a:t>Usage of Textual conventions to customize object-types</a:t>
            </a:r>
            <a:r>
              <a:rPr lang="en-US" sz="1800" dirty="0" smtClean="0"/>
              <a:t> </a:t>
            </a:r>
            <a:endParaRPr lang="en-US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94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32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(3/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063" y="1212992"/>
            <a:ext cx="5777116" cy="55861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50" b="1" dirty="0">
                <a:latin typeface="Arial"/>
                <a:cs typeface="Arial"/>
              </a:rPr>
              <a:t>+--arpa2experimentaldnssecMIBv1(1)</a:t>
            </a:r>
          </a:p>
          <a:p>
            <a:r>
              <a:rPr lang="en-US" sz="850" b="1" dirty="0">
                <a:latin typeface="Arial"/>
                <a:cs typeface="Arial"/>
              </a:rPr>
              <a:t>   |</a:t>
            </a:r>
          </a:p>
          <a:p>
            <a:r>
              <a:rPr lang="en-US" sz="850" b="1" dirty="0">
                <a:latin typeface="Arial"/>
                <a:cs typeface="Arial"/>
              </a:rPr>
              <a:t>   +--</a:t>
            </a:r>
            <a:r>
              <a:rPr lang="en-US" sz="850" b="1" dirty="0" err="1">
                <a:latin typeface="Arial"/>
                <a:cs typeface="Arial"/>
              </a:rPr>
              <a:t>dnssecObjects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</a:t>
            </a:r>
          </a:p>
          <a:p>
            <a:r>
              <a:rPr lang="fi-FI" sz="850" b="1" dirty="0">
                <a:latin typeface="Arial"/>
                <a:cs typeface="Arial"/>
              </a:rPr>
              <a:t>   |  +--dnssecGeneral(1)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+--dnssecZoneGlobal(2)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latin typeface="Arial"/>
                <a:cs typeface="Arial"/>
              </a:rPr>
              <a:t>   |  |  +--dnssecZoneGlobalTable(2)</a:t>
            </a:r>
          </a:p>
          <a:p>
            <a:r>
              <a:rPr lang="fi-FI" sz="850" b="1" dirty="0">
                <a:latin typeface="Arial"/>
                <a:cs typeface="Arial"/>
              </a:rPr>
              <a:t>   |  |     |</a:t>
            </a:r>
          </a:p>
          <a:p>
            <a:r>
              <a:rPr lang="fi-FI" sz="850" b="1" dirty="0">
                <a:latin typeface="Arial"/>
                <a:cs typeface="Arial"/>
              </a:rPr>
              <a:t>   |  |     +--dnssecZoneGlobalEntry(1)</a:t>
            </a:r>
          </a:p>
          <a:p>
            <a:r>
              <a:rPr lang="fi-FI" sz="850" b="1" dirty="0">
                <a:latin typeface="Arial"/>
                <a:cs typeface="Arial"/>
              </a:rPr>
              <a:t>   |  |        |  Index: </a:t>
            </a:r>
            <a:r>
              <a:rPr lang="fi-FI" sz="850" b="1" dirty="0" err="1">
                <a:latin typeface="Arial"/>
                <a:cs typeface="Arial"/>
              </a:rPr>
              <a:t>dnssecZoneGlobalIndex</a:t>
            </a:r>
            <a:endParaRPr lang="fi-FI" sz="850" b="1" dirty="0">
              <a:latin typeface="Arial"/>
              <a:cs typeface="Arial"/>
            </a:endParaRPr>
          </a:p>
          <a:p>
            <a:r>
              <a:rPr lang="cs-CZ" sz="850" b="1" dirty="0" smtClean="0">
                <a:latin typeface="Arial"/>
                <a:cs typeface="Arial"/>
              </a:rPr>
              <a:t>   |  </a:t>
            </a:r>
            <a:r>
              <a:rPr lang="cs-CZ" sz="850" b="1" dirty="0">
                <a:latin typeface="Arial"/>
                <a:cs typeface="Arial"/>
              </a:rPr>
              <a:t>|</a:t>
            </a:r>
          </a:p>
          <a:p>
            <a:r>
              <a:rPr lang="cs-CZ" sz="850" b="1" dirty="0">
                <a:latin typeface="Arial"/>
                <a:cs typeface="Arial"/>
              </a:rPr>
              <a:t>   |  +--</a:t>
            </a:r>
            <a:r>
              <a:rPr lang="cs-CZ" sz="850" b="1" dirty="0" err="1">
                <a:latin typeface="Arial"/>
                <a:cs typeface="Arial"/>
              </a:rPr>
              <a:t>dnssecZoneAuthNS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|</a:t>
            </a:r>
          </a:p>
          <a:p>
            <a:r>
              <a:rPr lang="cs-CZ" sz="850" b="1" dirty="0">
                <a:latin typeface="Arial"/>
                <a:cs typeface="Arial"/>
              </a:rPr>
              <a:t>   |  |  +--</a:t>
            </a:r>
            <a:r>
              <a:rPr lang="cs-CZ" sz="850" b="1" dirty="0" err="1">
                <a:latin typeface="Arial"/>
                <a:cs typeface="Arial"/>
              </a:rPr>
              <a:t>dnssecZoneAuthNSTable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   |</a:t>
            </a:r>
          </a:p>
          <a:p>
            <a:r>
              <a:rPr lang="cs-CZ" sz="850" b="1" dirty="0">
                <a:latin typeface="Arial"/>
                <a:cs typeface="Arial"/>
              </a:rPr>
              <a:t>   |  |     +--</a:t>
            </a:r>
            <a:r>
              <a:rPr lang="cs-CZ" sz="850" b="1" dirty="0" err="1">
                <a:latin typeface="Arial"/>
                <a:cs typeface="Arial"/>
              </a:rPr>
              <a:t>dnssecZoneAuthNSEntry</a:t>
            </a:r>
            <a:r>
              <a:rPr lang="cs-CZ" sz="850" b="1" dirty="0">
                <a:latin typeface="Arial"/>
                <a:cs typeface="Arial"/>
              </a:rPr>
              <a:t>(1)</a:t>
            </a:r>
          </a:p>
          <a:p>
            <a:r>
              <a:rPr lang="cs-CZ" sz="850" b="1" dirty="0">
                <a:latin typeface="Arial"/>
                <a:cs typeface="Arial"/>
              </a:rPr>
              <a:t>   |  |        |  Index: </a:t>
            </a:r>
            <a:r>
              <a:rPr lang="cs-CZ" sz="850" b="1" dirty="0" err="1" smtClean="0">
                <a:latin typeface="Arial"/>
                <a:cs typeface="Arial"/>
              </a:rPr>
              <a:t>dnssecZoneGlobalIndex</a:t>
            </a:r>
            <a:endParaRPr lang="cs-CZ" sz="850" b="1" dirty="0">
              <a:latin typeface="Arial"/>
              <a:cs typeface="Arial"/>
            </a:endParaRPr>
          </a:p>
          <a:p>
            <a:r>
              <a:rPr lang="cs-CZ" sz="850" b="1" dirty="0">
                <a:latin typeface="Arial"/>
                <a:cs typeface="Arial"/>
              </a:rPr>
              <a:t>   |  |      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+--dnssecZoneSig(4)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latin typeface="Arial"/>
                <a:cs typeface="Arial"/>
              </a:rPr>
              <a:t>   |  |  +--dnssecZoneSigTable(4)</a:t>
            </a:r>
          </a:p>
          <a:p>
            <a:r>
              <a:rPr lang="fi-FI" sz="850" b="1" dirty="0">
                <a:latin typeface="Arial"/>
                <a:cs typeface="Arial"/>
              </a:rPr>
              <a:t>   |  |     |</a:t>
            </a:r>
          </a:p>
          <a:p>
            <a:r>
              <a:rPr lang="en-US" sz="850" b="1" dirty="0">
                <a:latin typeface="Arial"/>
                <a:cs typeface="Arial"/>
              </a:rPr>
              <a:t>   |  |     +--</a:t>
            </a:r>
            <a:r>
              <a:rPr lang="en-US" sz="850" b="1" dirty="0" err="1">
                <a:latin typeface="Arial"/>
                <a:cs typeface="Arial"/>
              </a:rPr>
              <a:t>dnssecZoneSigEntry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 smtClean="0">
              <a:latin typeface="Arial"/>
              <a:cs typeface="Arial"/>
            </a:endParaRPr>
          </a:p>
          <a:p>
            <a:r>
              <a:rPr lang="en-US" sz="850" b="1" dirty="0" smtClean="0">
                <a:latin typeface="Arial"/>
                <a:cs typeface="Arial"/>
              </a:rPr>
              <a:t>   |  |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</a:t>
            </a:r>
            <a:r>
              <a:rPr lang="en-US" sz="850" b="1" dirty="0">
                <a:latin typeface="Arial"/>
                <a:cs typeface="Arial"/>
              </a:rPr>
              <a:t>|  +--</a:t>
            </a:r>
            <a:r>
              <a:rPr lang="en-US" sz="850" b="1" dirty="0" err="1">
                <a:latin typeface="Arial"/>
                <a:cs typeface="Arial"/>
              </a:rPr>
              <a:t>dnssecZoneDiff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|</a:t>
            </a:r>
          </a:p>
          <a:p>
            <a:r>
              <a:rPr lang="en-US" sz="850" b="1" dirty="0">
                <a:latin typeface="Arial"/>
                <a:cs typeface="Arial"/>
              </a:rPr>
              <a:t>   |     +--</a:t>
            </a:r>
            <a:r>
              <a:rPr lang="en-US" sz="850" b="1" dirty="0" err="1">
                <a:latin typeface="Arial"/>
                <a:cs typeface="Arial"/>
              </a:rPr>
              <a:t>dnssecZoneDiffTable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   |</a:t>
            </a:r>
          </a:p>
          <a:p>
            <a:r>
              <a:rPr lang="en-US" sz="850" b="1" dirty="0">
                <a:latin typeface="Arial"/>
                <a:cs typeface="Arial"/>
              </a:rPr>
              <a:t>   |        +--</a:t>
            </a:r>
            <a:r>
              <a:rPr lang="en-US" sz="850" b="1" dirty="0" err="1">
                <a:latin typeface="Arial"/>
                <a:cs typeface="Arial"/>
              </a:rPr>
              <a:t>dnssecZoneDiffEntry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 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>
              <a:latin typeface="Arial"/>
              <a:cs typeface="Arial"/>
            </a:endParaRPr>
          </a:p>
          <a:p>
            <a:r>
              <a:rPr lang="en-US" sz="850" b="1" dirty="0">
                <a:latin typeface="Arial"/>
                <a:cs typeface="Arial"/>
              </a:rPr>
              <a:t>   |   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+</a:t>
            </a:r>
            <a:r>
              <a:rPr lang="en-US" sz="850" b="1" dirty="0">
                <a:latin typeface="Arial"/>
                <a:cs typeface="Arial"/>
              </a:rPr>
              <a:t>--</a:t>
            </a:r>
            <a:r>
              <a:rPr lang="en-US" sz="850" b="1" dirty="0" err="1">
                <a:latin typeface="Arial"/>
                <a:cs typeface="Arial"/>
              </a:rPr>
              <a:t>dnssecMIBConformance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dnssecMIBGroups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|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dnssecMIBScalarGroup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dnssecMIBTableGroup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dnssecMIBCompliances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6767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032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(3/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063" y="1212992"/>
            <a:ext cx="5777116" cy="55861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50" b="1" dirty="0">
                <a:latin typeface="Arial"/>
                <a:cs typeface="Arial"/>
              </a:rPr>
              <a:t>+--arpa2experimentaldnssecMIBv1(1)</a:t>
            </a:r>
          </a:p>
          <a:p>
            <a:r>
              <a:rPr lang="en-US" sz="850" b="1" dirty="0">
                <a:latin typeface="Arial"/>
                <a:cs typeface="Arial"/>
              </a:rPr>
              <a:t>   |</a:t>
            </a:r>
          </a:p>
          <a:p>
            <a:r>
              <a:rPr lang="en-US" sz="850" b="1" dirty="0">
                <a:latin typeface="Arial"/>
                <a:cs typeface="Arial"/>
              </a:rPr>
              <a:t>   +--</a:t>
            </a:r>
            <a:r>
              <a:rPr lang="en-US" sz="850" b="1" dirty="0" err="1">
                <a:latin typeface="Arial"/>
                <a:cs typeface="Arial"/>
              </a:rPr>
              <a:t>dnssecObjects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</a:t>
            </a:r>
          </a:p>
          <a:p>
            <a:r>
              <a:rPr lang="fi-FI" sz="850" b="1" dirty="0">
                <a:latin typeface="Arial"/>
                <a:cs typeface="Arial"/>
              </a:rPr>
              <a:t>   |  +--dnssecGeneral(1)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+--dnssecZoneGlobal(2)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solidFill>
                  <a:srgbClr val="FF0000"/>
                </a:solidFill>
                <a:latin typeface="Arial"/>
                <a:cs typeface="Arial"/>
              </a:rPr>
              <a:t>   |  |  +--dnssecZoneGlobalTable(2)</a:t>
            </a:r>
          </a:p>
          <a:p>
            <a:r>
              <a:rPr lang="fi-FI" sz="850" b="1" dirty="0">
                <a:solidFill>
                  <a:srgbClr val="FF0000"/>
                </a:solidFill>
                <a:latin typeface="Arial"/>
                <a:cs typeface="Arial"/>
              </a:rPr>
              <a:t>   |  |     |</a:t>
            </a:r>
          </a:p>
          <a:p>
            <a:r>
              <a:rPr lang="fi-FI" sz="850" b="1" dirty="0">
                <a:solidFill>
                  <a:srgbClr val="FF0000"/>
                </a:solidFill>
                <a:latin typeface="Arial"/>
                <a:cs typeface="Arial"/>
              </a:rPr>
              <a:t>   |  |     +--dnssecZoneGlobalEntry(1)</a:t>
            </a:r>
          </a:p>
          <a:p>
            <a:r>
              <a:rPr lang="fi-FI" sz="850" b="1" dirty="0">
                <a:solidFill>
                  <a:srgbClr val="FF0000"/>
                </a:solidFill>
                <a:latin typeface="Arial"/>
                <a:cs typeface="Arial"/>
              </a:rPr>
              <a:t>   |  |        |  Index: </a:t>
            </a:r>
            <a:r>
              <a:rPr lang="fi-FI" sz="850" b="1" dirty="0" err="1">
                <a:solidFill>
                  <a:srgbClr val="FF0000"/>
                </a:solidFill>
                <a:latin typeface="Arial"/>
                <a:cs typeface="Arial"/>
              </a:rPr>
              <a:t>dnssecZoneGlobalIndex</a:t>
            </a:r>
            <a:endParaRPr lang="fi-FI" sz="850" b="1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cs-CZ" sz="850" b="1" dirty="0" smtClean="0">
                <a:latin typeface="Arial"/>
                <a:cs typeface="Arial"/>
              </a:rPr>
              <a:t>   |  </a:t>
            </a:r>
            <a:r>
              <a:rPr lang="cs-CZ" sz="850" b="1" dirty="0">
                <a:latin typeface="Arial"/>
                <a:cs typeface="Arial"/>
              </a:rPr>
              <a:t>|</a:t>
            </a:r>
          </a:p>
          <a:p>
            <a:r>
              <a:rPr lang="cs-CZ" sz="850" b="1" dirty="0">
                <a:latin typeface="Arial"/>
                <a:cs typeface="Arial"/>
              </a:rPr>
              <a:t>   |  +--</a:t>
            </a:r>
            <a:r>
              <a:rPr lang="cs-CZ" sz="850" b="1" dirty="0" err="1">
                <a:latin typeface="Arial"/>
                <a:cs typeface="Arial"/>
              </a:rPr>
              <a:t>dnssecZoneAuthNS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|</a:t>
            </a:r>
          </a:p>
          <a:p>
            <a:r>
              <a:rPr lang="cs-CZ" sz="850" b="1" dirty="0">
                <a:latin typeface="Arial"/>
                <a:cs typeface="Arial"/>
              </a:rPr>
              <a:t>   |  |  +--</a:t>
            </a:r>
            <a:r>
              <a:rPr lang="cs-CZ" sz="850" b="1" dirty="0" err="1">
                <a:latin typeface="Arial"/>
                <a:cs typeface="Arial"/>
              </a:rPr>
              <a:t>dnssecZoneAuthNSTable</a:t>
            </a:r>
            <a:r>
              <a:rPr lang="cs-CZ" sz="850" b="1" dirty="0">
                <a:latin typeface="Arial"/>
                <a:cs typeface="Arial"/>
              </a:rPr>
              <a:t>(3)</a:t>
            </a:r>
          </a:p>
          <a:p>
            <a:r>
              <a:rPr lang="cs-CZ" sz="850" b="1" dirty="0">
                <a:latin typeface="Arial"/>
                <a:cs typeface="Arial"/>
              </a:rPr>
              <a:t>   |  |     |</a:t>
            </a:r>
          </a:p>
          <a:p>
            <a:r>
              <a:rPr lang="cs-CZ" sz="850" b="1" dirty="0">
                <a:latin typeface="Arial"/>
                <a:cs typeface="Arial"/>
              </a:rPr>
              <a:t>   |  |     +--</a:t>
            </a:r>
            <a:r>
              <a:rPr lang="cs-CZ" sz="850" b="1" dirty="0" err="1">
                <a:latin typeface="Arial"/>
                <a:cs typeface="Arial"/>
              </a:rPr>
              <a:t>dnssecZoneAuthNSEntry</a:t>
            </a:r>
            <a:r>
              <a:rPr lang="cs-CZ" sz="850" b="1" dirty="0">
                <a:latin typeface="Arial"/>
                <a:cs typeface="Arial"/>
              </a:rPr>
              <a:t>(1)</a:t>
            </a:r>
          </a:p>
          <a:p>
            <a:r>
              <a:rPr lang="cs-CZ" sz="850" b="1" dirty="0">
                <a:latin typeface="Arial"/>
                <a:cs typeface="Arial"/>
              </a:rPr>
              <a:t>   |  |        |  Index: </a:t>
            </a:r>
            <a:r>
              <a:rPr lang="cs-CZ" sz="850" b="1" dirty="0" err="1" smtClean="0">
                <a:latin typeface="Arial"/>
                <a:cs typeface="Arial"/>
              </a:rPr>
              <a:t>dnssecZoneGlobalIndex</a:t>
            </a:r>
            <a:endParaRPr lang="cs-CZ" sz="850" b="1" dirty="0">
              <a:latin typeface="Arial"/>
              <a:cs typeface="Arial"/>
            </a:endParaRPr>
          </a:p>
          <a:p>
            <a:r>
              <a:rPr lang="cs-CZ" sz="850" b="1" dirty="0">
                <a:latin typeface="Arial"/>
                <a:cs typeface="Arial"/>
              </a:rPr>
              <a:t>   |  |        |</a:t>
            </a:r>
          </a:p>
          <a:p>
            <a:r>
              <a:rPr lang="fi-FI" sz="850" b="1" dirty="0" smtClean="0">
                <a:latin typeface="Arial"/>
                <a:cs typeface="Arial"/>
              </a:rPr>
              <a:t>   |  </a:t>
            </a:r>
            <a:r>
              <a:rPr lang="fi-FI" sz="850" b="1" dirty="0">
                <a:latin typeface="Arial"/>
                <a:cs typeface="Arial"/>
              </a:rPr>
              <a:t>+--dnssecZoneSig(4)</a:t>
            </a:r>
          </a:p>
          <a:p>
            <a:r>
              <a:rPr lang="fi-FI" sz="850" b="1" dirty="0">
                <a:latin typeface="Arial"/>
                <a:cs typeface="Arial"/>
              </a:rPr>
              <a:t>   |  |  |</a:t>
            </a:r>
          </a:p>
          <a:p>
            <a:r>
              <a:rPr lang="fi-FI" sz="850" b="1" dirty="0">
                <a:latin typeface="Arial"/>
                <a:cs typeface="Arial"/>
              </a:rPr>
              <a:t>   |  |  +--dnssecZoneSigTable(4)</a:t>
            </a:r>
          </a:p>
          <a:p>
            <a:r>
              <a:rPr lang="fi-FI" sz="850" b="1" dirty="0">
                <a:latin typeface="Arial"/>
                <a:cs typeface="Arial"/>
              </a:rPr>
              <a:t>   |  |     |</a:t>
            </a:r>
          </a:p>
          <a:p>
            <a:r>
              <a:rPr lang="en-US" sz="850" b="1" dirty="0">
                <a:latin typeface="Arial"/>
                <a:cs typeface="Arial"/>
              </a:rPr>
              <a:t>   |  |     +--</a:t>
            </a:r>
            <a:r>
              <a:rPr lang="en-US" sz="850" b="1" dirty="0" err="1">
                <a:latin typeface="Arial"/>
                <a:cs typeface="Arial"/>
              </a:rPr>
              <a:t>dnssecZoneSigEntry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|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 smtClean="0">
              <a:latin typeface="Arial"/>
              <a:cs typeface="Arial"/>
            </a:endParaRPr>
          </a:p>
          <a:p>
            <a:r>
              <a:rPr lang="en-US" sz="850" b="1" dirty="0" smtClean="0">
                <a:latin typeface="Arial"/>
                <a:cs typeface="Arial"/>
              </a:rPr>
              <a:t>   |  |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</a:t>
            </a:r>
            <a:r>
              <a:rPr lang="en-US" sz="850" b="1" dirty="0">
                <a:latin typeface="Arial"/>
                <a:cs typeface="Arial"/>
              </a:rPr>
              <a:t>|  +--</a:t>
            </a:r>
            <a:r>
              <a:rPr lang="en-US" sz="850" b="1" dirty="0" err="1">
                <a:latin typeface="Arial"/>
                <a:cs typeface="Arial"/>
              </a:rPr>
              <a:t>dnssecZoneDiff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|</a:t>
            </a:r>
          </a:p>
          <a:p>
            <a:r>
              <a:rPr lang="en-US" sz="850" b="1" dirty="0">
                <a:latin typeface="Arial"/>
                <a:cs typeface="Arial"/>
              </a:rPr>
              <a:t>   |     +--</a:t>
            </a:r>
            <a:r>
              <a:rPr lang="en-US" sz="850" b="1" dirty="0" err="1">
                <a:latin typeface="Arial"/>
                <a:cs typeface="Arial"/>
              </a:rPr>
              <a:t>dnssecZoneDiffTable</a:t>
            </a:r>
            <a:r>
              <a:rPr lang="en-US" sz="850" b="1" dirty="0">
                <a:latin typeface="Arial"/>
                <a:cs typeface="Arial"/>
              </a:rPr>
              <a:t>(5)</a:t>
            </a:r>
          </a:p>
          <a:p>
            <a:r>
              <a:rPr lang="en-US" sz="850" b="1" dirty="0">
                <a:latin typeface="Arial"/>
                <a:cs typeface="Arial"/>
              </a:rPr>
              <a:t>   |        |</a:t>
            </a:r>
          </a:p>
          <a:p>
            <a:r>
              <a:rPr lang="en-US" sz="850" b="1" dirty="0">
                <a:latin typeface="Arial"/>
                <a:cs typeface="Arial"/>
              </a:rPr>
              <a:t>   |        +--</a:t>
            </a:r>
            <a:r>
              <a:rPr lang="en-US" sz="850" b="1" dirty="0" err="1">
                <a:latin typeface="Arial"/>
                <a:cs typeface="Arial"/>
              </a:rPr>
              <a:t>dnssecZoneDiffEntry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|           |  Index: </a:t>
            </a:r>
            <a:r>
              <a:rPr lang="en-US" sz="850" b="1" dirty="0" err="1" smtClean="0">
                <a:latin typeface="Arial"/>
                <a:cs typeface="Arial"/>
              </a:rPr>
              <a:t>dnssecZoneGlobalIndex</a:t>
            </a:r>
            <a:endParaRPr lang="en-US" sz="850" b="1" dirty="0">
              <a:latin typeface="Arial"/>
              <a:cs typeface="Arial"/>
            </a:endParaRPr>
          </a:p>
          <a:p>
            <a:r>
              <a:rPr lang="en-US" sz="850" b="1" dirty="0">
                <a:latin typeface="Arial"/>
                <a:cs typeface="Arial"/>
              </a:rPr>
              <a:t>   |           |</a:t>
            </a:r>
          </a:p>
          <a:p>
            <a:r>
              <a:rPr lang="en-US" sz="850" b="1" dirty="0" smtClean="0">
                <a:latin typeface="Arial"/>
                <a:cs typeface="Arial"/>
              </a:rPr>
              <a:t>   +</a:t>
            </a:r>
            <a:r>
              <a:rPr lang="en-US" sz="850" b="1" dirty="0">
                <a:latin typeface="Arial"/>
                <a:cs typeface="Arial"/>
              </a:rPr>
              <a:t>--</a:t>
            </a:r>
            <a:r>
              <a:rPr lang="en-US" sz="850" b="1" dirty="0" err="1">
                <a:latin typeface="Arial"/>
                <a:cs typeface="Arial"/>
              </a:rPr>
              <a:t>dnssecMIBConformance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dnssecMIBGroups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|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dnssecMIBScalarGroup</a:t>
            </a:r>
            <a:r>
              <a:rPr lang="en-US" sz="850" b="1" dirty="0">
                <a:latin typeface="Arial"/>
                <a:cs typeface="Arial"/>
              </a:rPr>
              <a:t>(1)</a:t>
            </a:r>
          </a:p>
          <a:p>
            <a:r>
              <a:rPr lang="en-US" sz="850" b="1" dirty="0">
                <a:latin typeface="Arial"/>
                <a:cs typeface="Arial"/>
              </a:rPr>
              <a:t>      |  +--</a:t>
            </a:r>
            <a:r>
              <a:rPr lang="en-US" sz="850" b="1" dirty="0" err="1">
                <a:latin typeface="Arial"/>
                <a:cs typeface="Arial"/>
              </a:rPr>
              <a:t>dnssecMIBTableGroup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  <a:p>
            <a:r>
              <a:rPr lang="en-US" sz="850" b="1" dirty="0">
                <a:latin typeface="Arial"/>
                <a:cs typeface="Arial"/>
              </a:rPr>
              <a:t>      |</a:t>
            </a:r>
          </a:p>
          <a:p>
            <a:r>
              <a:rPr lang="en-US" sz="850" b="1" dirty="0">
                <a:latin typeface="Arial"/>
                <a:cs typeface="Arial"/>
              </a:rPr>
              <a:t>      +--</a:t>
            </a:r>
            <a:r>
              <a:rPr lang="en-US" sz="850" b="1" dirty="0" err="1">
                <a:latin typeface="Arial"/>
                <a:cs typeface="Arial"/>
              </a:rPr>
              <a:t>dnssecMIBCompliances</a:t>
            </a:r>
            <a:r>
              <a:rPr lang="en-US" sz="850" b="1" dirty="0">
                <a:latin typeface="Arial"/>
                <a:cs typeface="Arial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511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99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5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0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64900" y="1558698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1148" y="1810962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2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122847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64900" y="1558698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1148" y="1810962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91685" y="2540161"/>
            <a:ext cx="0" cy="5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5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30" y="466091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122847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64900" y="1558698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1148" y="1810962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91685" y="2540161"/>
            <a:ext cx="0" cy="5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02426" y="4043938"/>
            <a:ext cx="0" cy="61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196837" y="3957538"/>
            <a:ext cx="1" cy="703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6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</a:t>
            </a:r>
            <a:r>
              <a:rPr lang="en-US" b="1" dirty="0">
                <a:latin typeface="Arial"/>
                <a:cs typeface="Arial"/>
              </a:rPr>
              <a:t>4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30" y="466091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122847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64900" y="1558698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086" y="5348892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1148" y="1810962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91685" y="2540161"/>
            <a:ext cx="0" cy="5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02426" y="4043938"/>
            <a:ext cx="0" cy="61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196837" y="3957538"/>
            <a:ext cx="1" cy="703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48137" y="4953504"/>
            <a:ext cx="442658" cy="39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3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87056"/>
            <a:ext cx="8913813" cy="914400"/>
          </a:xfrm>
        </p:spPr>
        <p:txBody>
          <a:bodyPr/>
          <a:lstStyle/>
          <a:p>
            <a:r>
              <a:rPr lang="en-GB" b="1" dirty="0" smtClean="0">
                <a:latin typeface="Arial"/>
                <a:cs typeface="Arial"/>
              </a:rPr>
              <a:t>Table of contents</a:t>
            </a:r>
            <a:endParaRPr lang="en-GB" b="1" dirty="0">
              <a:latin typeface="Arial"/>
              <a:cs typeface="Arial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3864" y="2228407"/>
            <a:ext cx="7610476" cy="3670767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Introduction </a:t>
            </a:r>
          </a:p>
          <a:p>
            <a:r>
              <a:rPr lang="en-US" sz="1800" dirty="0" smtClean="0">
                <a:latin typeface="Arial"/>
                <a:cs typeface="Arial"/>
              </a:rPr>
              <a:t>Background</a:t>
            </a:r>
          </a:p>
          <a:p>
            <a:r>
              <a:rPr lang="en-US" sz="1800" dirty="0" smtClean="0">
                <a:latin typeface="Arial"/>
                <a:cs typeface="Arial"/>
              </a:rPr>
              <a:t>Research Questions</a:t>
            </a:r>
          </a:p>
          <a:p>
            <a:r>
              <a:rPr lang="en-US" sz="1800" dirty="0" smtClean="0">
                <a:latin typeface="Arial"/>
                <a:cs typeface="Arial"/>
              </a:rPr>
              <a:t>Approaches and Methods</a:t>
            </a:r>
          </a:p>
          <a:p>
            <a:r>
              <a:rPr lang="en-US" sz="1800" dirty="0" smtClean="0">
                <a:latin typeface="Arial"/>
                <a:cs typeface="Arial"/>
              </a:rPr>
              <a:t>DNSSEC MIB implementation</a:t>
            </a:r>
          </a:p>
          <a:p>
            <a:r>
              <a:rPr lang="en-US" sz="1800" dirty="0" smtClean="0">
                <a:latin typeface="Arial"/>
                <a:cs typeface="Arial"/>
              </a:rPr>
              <a:t>SNMP subagent implementation</a:t>
            </a:r>
          </a:p>
          <a:p>
            <a:r>
              <a:rPr lang="en-US" sz="1800" dirty="0" smtClean="0">
                <a:latin typeface="Arial"/>
                <a:cs typeface="Arial"/>
              </a:rPr>
              <a:t>Conclusion</a:t>
            </a:r>
          </a:p>
          <a:p>
            <a:r>
              <a:rPr lang="en-US" sz="1800" dirty="0" smtClean="0">
                <a:latin typeface="Arial"/>
                <a:cs typeface="Arial"/>
              </a:rPr>
              <a:t>Demo</a:t>
            </a:r>
            <a:r>
              <a:rPr lang="en-US" sz="18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2104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DNSSEC MIB implementation </a:t>
            </a:r>
            <a:r>
              <a:rPr lang="en-US" b="1" dirty="0" smtClean="0">
                <a:latin typeface="Arial"/>
                <a:cs typeface="Arial"/>
              </a:rPr>
              <a:t>(4/4)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30" y="4660912"/>
            <a:ext cx="7291811" cy="28394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ARPA2-Experimental-DNSSEC-MIBv1::dnssecZoneGlobalServFail.</a:t>
            </a:r>
            <a:r>
              <a:rPr lang="en-US" sz="1000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r>
              <a:rPr lang="en-US" sz="1000" b="1" dirty="0">
                <a:latin typeface="Arial"/>
                <a:cs typeface="Arial"/>
              </a:rPr>
              <a:t>= INTEGER: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</a:t>
            </a:r>
            <a:r>
              <a:rPr lang="en-US" sz="1000" b="1" dirty="0" smtClean="0">
                <a:latin typeface="Arial"/>
                <a:cs typeface="Arial"/>
              </a:rPr>
              <a:t>)</a:t>
            </a:r>
            <a:endParaRPr lang="en-US" sz="1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2155" y="5352871"/>
            <a:ext cx="3972209" cy="103105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 b="1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 err="1"/>
              <a:t>dnssecZoneGlobalIndex</a:t>
            </a:r>
            <a:r>
              <a:rPr lang="en-US" dirty="0"/>
              <a:t> OBJECT-TYPE</a:t>
            </a:r>
          </a:p>
          <a:p>
            <a:r>
              <a:rPr lang="en-US" dirty="0"/>
              <a:t>   SYNTAX       	     </a:t>
            </a:r>
            <a:r>
              <a:rPr lang="en-US" dirty="0" err="1" smtClean="0"/>
              <a:t>DomainOctetString</a:t>
            </a:r>
            <a:endParaRPr lang="en-US" dirty="0"/>
          </a:p>
          <a:p>
            <a:r>
              <a:rPr lang="en-US" dirty="0"/>
              <a:t>   MAX-ACCESS    not-accessible</a:t>
            </a:r>
          </a:p>
          <a:p>
            <a:r>
              <a:rPr lang="en-US" dirty="0"/>
              <a:t>   STATUS       	      current</a:t>
            </a:r>
          </a:p>
          <a:p>
            <a:r>
              <a:rPr lang="en-US" dirty="0"/>
              <a:t>   DESCRIPTION     "Reference index for each observed zone"</a:t>
            </a:r>
          </a:p>
          <a:p>
            <a:r>
              <a:rPr lang="en-US" dirty="0"/>
              <a:t>   ::= { </a:t>
            </a:r>
            <a:r>
              <a:rPr lang="en-US" dirty="0" err="1"/>
              <a:t>dnssecZoneGlobalEntry</a:t>
            </a:r>
            <a:r>
              <a:rPr lang="en-US" dirty="0"/>
              <a:t> 1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33" y="3028275"/>
            <a:ext cx="2792927" cy="1015663"/>
          </a:xfrm>
          <a:prstGeom prst="rect">
            <a:avLst/>
          </a:prstGeom>
          <a:ln>
            <a:solidFill>
              <a:srgbClr val="008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dnssecZoneGlobalServFail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OBJECT-TYPE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SYNTAX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</a:t>
            </a:r>
            <a:r>
              <a:rPr lang="en-US" sz="1000" b="1" dirty="0" err="1" smtClean="0">
                <a:solidFill>
                  <a:srgbClr val="006633"/>
                </a:solidFill>
                <a:latin typeface="Arial"/>
                <a:cs typeface="Arial"/>
              </a:rPr>
              <a:t>CustomInteger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MAX-ACCESS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read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-only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STATUS    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        current</a:t>
            </a:r>
            <a:endParaRPr lang="en-US" sz="1000" b="1" dirty="0">
              <a:solidFill>
                <a:srgbClr val="006633"/>
              </a:solidFill>
              <a:latin typeface="Arial"/>
              <a:cs typeface="Arial"/>
            </a:endParaRP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DESCRIPTION    "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Indicates </a:t>
            </a:r>
            <a:r>
              <a:rPr lang="en-US" sz="1000" b="1" dirty="0" smtClean="0">
                <a:solidFill>
                  <a:srgbClr val="006633"/>
                </a:solidFill>
                <a:latin typeface="Arial"/>
                <a:cs typeface="Arial"/>
              </a:rPr>
              <a:t>that 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..."</a:t>
            </a:r>
          </a:p>
          <a:p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  ::= { </a:t>
            </a:r>
            <a:r>
              <a:rPr lang="en-US" sz="1000" b="1" dirty="0" err="1">
                <a:solidFill>
                  <a:srgbClr val="006633"/>
                </a:solidFill>
                <a:latin typeface="Arial"/>
                <a:cs typeface="Arial"/>
              </a:rPr>
              <a:t>dnssecZoneGlobalEntry</a:t>
            </a:r>
            <a:r>
              <a:rPr lang="en-US" sz="1000" b="1" dirty="0">
                <a:solidFill>
                  <a:srgbClr val="006633"/>
                </a:solidFill>
                <a:latin typeface="Arial"/>
                <a:cs typeface="Arial"/>
              </a:rPr>
              <a:t> 2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947" y="3122847"/>
            <a:ext cx="4524866" cy="834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latin typeface="Arial"/>
                <a:cs typeface="Arial"/>
              </a:rPr>
              <a:t>CustomInteger</a:t>
            </a:r>
            <a:r>
              <a:rPr lang="en-US" sz="1000" b="1" dirty="0"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latin typeface="Arial"/>
                <a:cs typeface="Arial"/>
              </a:rPr>
              <a:t>    STATUS       </a:t>
            </a:r>
            <a:r>
              <a:rPr lang="en-US" sz="1000" b="1" dirty="0" smtClean="0">
                <a:latin typeface="Arial"/>
                <a:cs typeface="Arial"/>
              </a:rPr>
              <a:t>	       current</a:t>
            </a:r>
            <a:endParaRPr lang="en-US" sz="1000" b="1" dirty="0">
              <a:latin typeface="Arial"/>
              <a:cs typeface="Arial"/>
            </a:endParaRPr>
          </a:p>
          <a:p>
            <a:r>
              <a:rPr lang="en-US" sz="1000" b="1" dirty="0">
                <a:latin typeface="Arial"/>
                <a:cs typeface="Arial"/>
              </a:rPr>
              <a:t>    DESCRIPTION    "Convention for return values of Integer variables."</a:t>
            </a:r>
          </a:p>
          <a:p>
            <a:r>
              <a:rPr lang="en-US" sz="1000" b="1" dirty="0">
                <a:latin typeface="Arial"/>
                <a:cs typeface="Arial"/>
              </a:rPr>
              <a:t>    SYNTAX        </a:t>
            </a:r>
            <a:r>
              <a:rPr lang="en-US" sz="1000" b="1" dirty="0" smtClean="0">
                <a:latin typeface="Arial"/>
                <a:cs typeface="Arial"/>
              </a:rPr>
              <a:t>      INTEGER </a:t>
            </a:r>
            <a:r>
              <a:rPr lang="en-US" sz="1000" b="1" dirty="0">
                <a:latin typeface="Arial"/>
                <a:cs typeface="Arial"/>
              </a:rPr>
              <a:t>{ </a:t>
            </a:r>
            <a:r>
              <a:rPr lang="en-US" sz="1000" b="1" dirty="0" err="1">
                <a:latin typeface="Arial"/>
                <a:cs typeface="Arial"/>
              </a:rPr>
              <a:t>noerror</a:t>
            </a:r>
            <a:r>
              <a:rPr lang="en-US" sz="1000" b="1" dirty="0">
                <a:latin typeface="Arial"/>
                <a:cs typeface="Arial"/>
              </a:rPr>
              <a:t>(1), error(2), unknown(3) 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64900" y="1558698"/>
            <a:ext cx="3399766" cy="252264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ASCII values (decimal) for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derby.practicum.os3.nl" 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086" y="5348892"/>
            <a:ext cx="4381123" cy="103503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rgbClr val="FF0000"/>
                </a:solidFill>
                <a:latin typeface="Arial"/>
                <a:cs typeface="Arial"/>
              </a:rPr>
              <a:t>DomainOctetString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::= TEXTUAL-CONVENTION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DISPLAY-HINT    "255t"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STATUS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DESCRIPTION     "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An octet string containing characters in UTF-8 encoding."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    SYNTAX          </a:t>
            </a:r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     OCTET </a:t>
            </a:r>
            <a:r>
              <a:rPr lang="en-US" sz="1000" b="1" dirty="0">
                <a:solidFill>
                  <a:srgbClr val="FF0000"/>
                </a:solidFill>
                <a:latin typeface="Arial"/>
                <a:cs typeface="Arial"/>
              </a:rPr>
              <a:t>STRING (SIZE (1..255))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033" y="2253091"/>
            <a:ext cx="9086967" cy="2870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1100" b="1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8000"/>
                </a:solidFill>
                <a:latin typeface="Arial"/>
                <a:cs typeface="Arial"/>
              </a:rPr>
              <a:t>1.3.6.1.4.1.44469.666.53.46.161.1.1.2.2.1.2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0000FF"/>
                </a:solidFill>
                <a:latin typeface="Arial"/>
                <a:cs typeface="Arial"/>
              </a:rPr>
              <a:t>22</a:t>
            </a:r>
            <a:r>
              <a:rPr lang="nb-NO" sz="1100" dirty="0" smtClean="0">
                <a:latin typeface="Arial"/>
                <a:cs typeface="Arial"/>
              </a:rPr>
              <a:t>.</a:t>
            </a:r>
            <a:r>
              <a:rPr lang="nb-NO" sz="1100" b="1" dirty="0" smtClean="0">
                <a:solidFill>
                  <a:srgbClr val="FF0000"/>
                </a:solidFill>
                <a:latin typeface="Arial"/>
                <a:cs typeface="Arial"/>
              </a:rPr>
              <a:t>100.101.114.98.121.46.112.114.97.99.116.105.99.117.109.46.111.115.51.46.110.108</a:t>
            </a:r>
            <a:r>
              <a:rPr lang="nb-NO" sz="1100" dirty="0" smtClean="0">
                <a:latin typeface="Arial"/>
                <a:cs typeface="Arial"/>
              </a:rPr>
              <a:t> = </a:t>
            </a:r>
            <a:r>
              <a:rPr lang="nb-NO" sz="1100" b="1" dirty="0" smtClean="0">
                <a:latin typeface="Arial"/>
                <a:cs typeface="Arial"/>
              </a:rPr>
              <a:t>INTEGER: </a:t>
            </a:r>
            <a:r>
              <a:rPr lang="nb-NO" sz="1100" b="1" dirty="0" err="1" smtClean="0">
                <a:latin typeface="Arial"/>
                <a:cs typeface="Arial"/>
              </a:rPr>
              <a:t>noerror</a:t>
            </a:r>
            <a:r>
              <a:rPr lang="nb-NO" sz="1100" b="1" dirty="0" smtClean="0">
                <a:latin typeface="Arial"/>
                <a:cs typeface="Arial"/>
              </a:rPr>
              <a:t>(1)</a:t>
            </a:r>
          </a:p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endParaRPr lang="en-US" sz="850" dirty="0"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81471" y="1558698"/>
            <a:ext cx="1924942" cy="21429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22 =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lang="nb-NO" sz="1000" b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nb-NO" sz="1000" b="1" dirty="0" err="1" smtClean="0">
                <a:solidFill>
                  <a:srgbClr val="0000FF"/>
                </a:solidFill>
                <a:latin typeface="Arial"/>
                <a:cs typeface="Arial"/>
              </a:rPr>
              <a:t>characters</a:t>
            </a:r>
            <a:endParaRPr lang="en-US" sz="1000" b="1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0000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91148" y="1810962"/>
            <a:ext cx="0" cy="442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2743942" y="1772994"/>
            <a:ext cx="0" cy="480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91685" y="2540161"/>
            <a:ext cx="0" cy="582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68742" y="2540161"/>
            <a:ext cx="0" cy="447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02426" y="4043938"/>
            <a:ext cx="0" cy="616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196837" y="3957538"/>
            <a:ext cx="1" cy="703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648137" y="4953504"/>
            <a:ext cx="442658" cy="39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47636" y="4944862"/>
            <a:ext cx="0" cy="4080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7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(1/5)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5760" y="1351280"/>
            <a:ext cx="8070940" cy="4920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r>
              <a:rPr lang="en-US" sz="1800" dirty="0" smtClean="0">
                <a:latin typeface="Arial"/>
                <a:cs typeface="Arial"/>
              </a:rPr>
              <a:t>NET-SNMP toolkit </a:t>
            </a:r>
            <a:r>
              <a:rPr lang="en-US" sz="1800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1800" dirty="0" smtClean="0">
                <a:latin typeface="Arial"/>
                <a:cs typeface="Arial"/>
              </a:rPr>
              <a:t> de-facto standard for SNMP implementations on most OS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Includes </a:t>
            </a:r>
            <a:r>
              <a:rPr lang="en-US" dirty="0">
                <a:latin typeface="Arial"/>
                <a:cs typeface="Arial"/>
              </a:rPr>
              <a:t>applications (</a:t>
            </a:r>
            <a:r>
              <a:rPr lang="en-US" dirty="0" err="1" smtClean="0">
                <a:latin typeface="Arial"/>
                <a:cs typeface="Arial"/>
              </a:rPr>
              <a:t>snmpget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snmpwalk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>
                <a:latin typeface="Arial"/>
                <a:cs typeface="Arial"/>
              </a:rPr>
              <a:t>etc.) and </a:t>
            </a:r>
            <a:r>
              <a:rPr lang="en-US" dirty="0" smtClean="0">
                <a:latin typeface="Arial"/>
                <a:cs typeface="Arial"/>
              </a:rPr>
              <a:t>libraries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Includes C API to write own </a:t>
            </a:r>
            <a:r>
              <a:rPr lang="en-US" dirty="0" err="1">
                <a:latin typeface="Arial"/>
                <a:cs typeface="Arial"/>
              </a:rPr>
              <a:t>AgentX</a:t>
            </a:r>
            <a:r>
              <a:rPr lang="en-US" dirty="0">
                <a:latin typeface="Arial"/>
                <a:cs typeface="Arial"/>
              </a:rPr>
              <a:t> subagents </a:t>
            </a:r>
            <a:r>
              <a:rPr lang="en-US" u="sng" dirty="0" smtClean="0">
                <a:solidFill>
                  <a:schemeClr val="accent1"/>
                </a:solidFill>
                <a:latin typeface="Arial"/>
                <a:cs typeface="Arial"/>
              </a:rPr>
              <a:t>RFC 2741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Subagents register to </a:t>
            </a:r>
            <a:r>
              <a:rPr lang="en-US" dirty="0" err="1" smtClean="0">
                <a:latin typeface="Arial"/>
                <a:cs typeface="Arial"/>
              </a:rPr>
              <a:t>snmpd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master </a:t>
            </a:r>
            <a:r>
              <a:rPr lang="en-US" dirty="0" smtClean="0">
                <a:latin typeface="Arial"/>
                <a:cs typeface="Arial"/>
              </a:rPr>
              <a:t>agent via Unix socket</a:t>
            </a:r>
          </a:p>
          <a:p>
            <a:pPr marL="349250" lvl="1" indent="0">
              <a:buNone/>
            </a:pPr>
            <a:endParaRPr lang="en-US" dirty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(2/5)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3" name="Picture 2" descr="topology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364959"/>
            <a:ext cx="6309360" cy="5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(3/5)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5760" y="1351280"/>
            <a:ext cx="8070940" cy="4920384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SNMP subagent is based on Python NET-SNMP API </a:t>
            </a:r>
            <a:r>
              <a:rPr lang="en-US" sz="1800" dirty="0">
                <a:latin typeface="Arial"/>
                <a:cs typeface="Arial"/>
              </a:rPr>
              <a:t>module </a:t>
            </a:r>
            <a:r>
              <a:rPr lang="en-US" sz="1800" dirty="0" smtClean="0">
                <a:latin typeface="Arial"/>
                <a:cs typeface="Arial"/>
              </a:rPr>
              <a:t>“</a:t>
            </a:r>
            <a:r>
              <a:rPr lang="en-US" sz="1800" dirty="0" err="1" smtClean="0">
                <a:latin typeface="Arial"/>
                <a:cs typeface="Arial"/>
              </a:rPr>
              <a:t>netsnmpagent</a:t>
            </a:r>
            <a:r>
              <a:rPr lang="en-US" sz="1800" dirty="0" smtClean="0">
                <a:latin typeface="Arial"/>
                <a:cs typeface="Arial"/>
              </a:rPr>
              <a:t>”</a:t>
            </a:r>
            <a:endParaRPr lang="en-US" sz="1800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https</a:t>
            </a:r>
            <a:r>
              <a:rPr lang="en-US" dirty="0">
                <a:latin typeface="Arial"/>
                <a:cs typeface="Arial"/>
              </a:rPr>
              <a:t>://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pief</a:t>
            </a:r>
            <a:r>
              <a:rPr lang="en-US" dirty="0">
                <a:latin typeface="Arial"/>
                <a:cs typeface="Arial"/>
              </a:rPr>
              <a:t>/python-</a:t>
            </a:r>
            <a:r>
              <a:rPr lang="en-US" dirty="0" err="1">
                <a:latin typeface="Arial"/>
                <a:cs typeface="Arial"/>
              </a:rPr>
              <a:t>netsnmpagent</a:t>
            </a:r>
            <a:r>
              <a:rPr lang="en-US" dirty="0">
                <a:latin typeface="Arial"/>
                <a:cs typeface="Arial"/>
              </a:rPr>
              <a:t>/</a:t>
            </a:r>
          </a:p>
          <a:p>
            <a:pPr lvl="1"/>
            <a:r>
              <a:rPr lang="en-US" dirty="0">
                <a:latin typeface="Arial"/>
                <a:cs typeface="Arial"/>
              </a:rPr>
              <a:t>Can access NET-SNMP C-</a:t>
            </a:r>
            <a:r>
              <a:rPr lang="en-US" dirty="0" smtClean="0">
                <a:latin typeface="Arial"/>
                <a:cs typeface="Arial"/>
              </a:rPr>
              <a:t>API, </a:t>
            </a:r>
            <a:r>
              <a:rPr lang="en-US" dirty="0">
                <a:latin typeface="Arial"/>
                <a:cs typeface="Arial"/>
              </a:rPr>
              <a:t>imitating </a:t>
            </a:r>
            <a:r>
              <a:rPr lang="en-US" dirty="0" err="1">
                <a:latin typeface="Arial"/>
                <a:cs typeface="Arial"/>
              </a:rPr>
              <a:t>AgentX</a:t>
            </a:r>
            <a:r>
              <a:rPr lang="en-US" dirty="0">
                <a:latin typeface="Arial"/>
                <a:cs typeface="Arial"/>
              </a:rPr>
              <a:t> subagents written in C</a:t>
            </a:r>
          </a:p>
          <a:p>
            <a:pPr lvl="1"/>
            <a:r>
              <a:rPr lang="en-US" dirty="0">
                <a:latin typeface="Arial"/>
                <a:cs typeface="Arial"/>
              </a:rPr>
              <a:t>Is capable of most SNMP data types (Gauge, Counter32, Counter64, Integer32, Unsigned32, OCTET-STRING, </a:t>
            </a:r>
            <a:r>
              <a:rPr lang="en-US" dirty="0" err="1">
                <a:latin typeface="Arial"/>
                <a:cs typeface="Arial"/>
              </a:rPr>
              <a:t>DisplayString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IpAddress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Handles requests for DNSSEC MIB OIDs initiated from </a:t>
            </a:r>
            <a:r>
              <a:rPr lang="en-US" dirty="0">
                <a:latin typeface="Arial"/>
                <a:cs typeface="Arial"/>
              </a:rPr>
              <a:t>master </a:t>
            </a:r>
            <a:r>
              <a:rPr lang="en-US" dirty="0" smtClean="0">
                <a:latin typeface="Arial"/>
                <a:cs typeface="Arial"/>
              </a:rPr>
              <a:t>agent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Allows to </a:t>
            </a:r>
            <a:r>
              <a:rPr lang="en-US" dirty="0" smtClean="0">
                <a:latin typeface="Arial"/>
                <a:cs typeface="Arial"/>
              </a:rPr>
              <a:t>register, update and clear table rows </a:t>
            </a:r>
            <a:r>
              <a:rPr lang="en-US" dirty="0">
                <a:latin typeface="Arial"/>
                <a:cs typeface="Arial"/>
              </a:rPr>
              <a:t>and scalar </a:t>
            </a:r>
            <a:r>
              <a:rPr lang="en-US" dirty="0" smtClean="0">
                <a:latin typeface="Arial"/>
                <a:cs typeface="Arial"/>
              </a:rPr>
              <a:t>values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Subagent works </a:t>
            </a:r>
            <a:r>
              <a:rPr lang="en-US" dirty="0" err="1">
                <a:latin typeface="Arial"/>
                <a:cs typeface="Arial"/>
              </a:rPr>
              <a:t>asynchron</a:t>
            </a:r>
            <a:r>
              <a:rPr lang="en-US" dirty="0">
                <a:latin typeface="Arial"/>
                <a:cs typeface="Arial"/>
              </a:rPr>
              <a:t>, data update thread is decoupled form data providing </a:t>
            </a:r>
            <a:r>
              <a:rPr lang="en-US" dirty="0" smtClean="0">
                <a:latin typeface="Arial"/>
                <a:cs typeface="Arial"/>
              </a:rPr>
              <a:t>thread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Threading </a:t>
            </a:r>
            <a:r>
              <a:rPr lang="en-US" dirty="0" err="1">
                <a:latin typeface="Arial"/>
                <a:cs typeface="Arial"/>
              </a:rPr>
              <a:t>s</a:t>
            </a:r>
            <a:r>
              <a:rPr lang="en-US" dirty="0" err="1" smtClean="0">
                <a:latin typeface="Arial"/>
                <a:cs typeface="Arial"/>
              </a:rPr>
              <a:t>ubgent</a:t>
            </a:r>
            <a:r>
              <a:rPr lang="en-US" dirty="0" smtClean="0">
                <a:latin typeface="Arial"/>
                <a:cs typeface="Arial"/>
              </a:rPr>
              <a:t> itself is Copyright by </a:t>
            </a:r>
            <a:r>
              <a:rPr lang="en-US" dirty="0">
                <a:latin typeface="Arial"/>
                <a:cs typeface="Arial"/>
              </a:rPr>
              <a:t>Pieter </a:t>
            </a:r>
            <a:r>
              <a:rPr lang="en-US" dirty="0" err="1">
                <a:latin typeface="Arial"/>
                <a:cs typeface="Arial"/>
              </a:rPr>
              <a:t>Hollants</a:t>
            </a:r>
            <a:r>
              <a:rPr lang="en-US" dirty="0" smtClean="0">
                <a:latin typeface="Arial"/>
                <a:cs typeface="Arial"/>
              </a:rPr>
              <a:t>, we added </a:t>
            </a:r>
            <a:r>
              <a:rPr lang="en-US" dirty="0" err="1" smtClean="0">
                <a:latin typeface="Arial"/>
                <a:cs typeface="Arial"/>
              </a:rPr>
              <a:t>UpdateSNMPObject</a:t>
            </a:r>
            <a:r>
              <a:rPr lang="en-US" dirty="0" smtClean="0">
                <a:latin typeface="Arial"/>
                <a:cs typeface="Arial"/>
              </a:rPr>
              <a:t>() function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Data for subagent is provided by two wrapper scripts (</a:t>
            </a:r>
            <a:r>
              <a:rPr lang="en-US" dirty="0" err="1" smtClean="0">
                <a:latin typeface="Arial"/>
                <a:cs typeface="Arial"/>
              </a:rPr>
              <a:t>dnspython</a:t>
            </a:r>
            <a:r>
              <a:rPr lang="en-US" dirty="0" smtClean="0">
                <a:latin typeface="Arial"/>
                <a:cs typeface="Arial"/>
              </a:rPr>
              <a:t>)  </a:t>
            </a:r>
            <a:endParaRPr lang="en-US" dirty="0">
              <a:latin typeface="Arial"/>
              <a:cs typeface="Arial"/>
            </a:endParaRPr>
          </a:p>
          <a:p>
            <a:pPr marL="349250" lvl="1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01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(4/5)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5760" y="1407256"/>
            <a:ext cx="8070940" cy="492038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Registering a scalar value</a:t>
            </a: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Registering a table</a:t>
            </a:r>
          </a:p>
          <a:p>
            <a:endParaRPr lang="en-US" sz="16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Adding a table row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Clearing a table row</a:t>
            </a:r>
          </a:p>
          <a:p>
            <a:r>
              <a:rPr lang="en-US" sz="1600" dirty="0" smtClean="0">
                <a:latin typeface="Arial"/>
                <a:cs typeface="Arial"/>
              </a:rPr>
              <a:t>Setting a value in a table row cell</a:t>
            </a: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600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1992" y="1407256"/>
            <a:ext cx="514470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dnssecZoneCount</a:t>
            </a:r>
            <a:r>
              <a:rPr lang="en-US" sz="1000" dirty="0">
                <a:latin typeface="Arial"/>
                <a:cs typeface="Arial"/>
              </a:rPr>
              <a:t> = agent.Unsigned32(</a:t>
            </a:r>
          </a:p>
          <a:p>
            <a:r>
              <a:rPr lang="en-US" sz="1000" dirty="0">
                <a:latin typeface="Arial"/>
                <a:cs typeface="Arial"/>
              </a:rPr>
              <a:t>        </a:t>
            </a:r>
            <a:r>
              <a:rPr lang="en-US" sz="1000" dirty="0" err="1">
                <a:latin typeface="Arial"/>
                <a:cs typeface="Arial"/>
              </a:rPr>
              <a:t>oidstr</a:t>
            </a:r>
            <a:r>
              <a:rPr lang="en-US" sz="1000" dirty="0">
                <a:latin typeface="Arial"/>
                <a:cs typeface="Arial"/>
              </a:rPr>
              <a:t> = "ARPA2-Experimental-DNSSEC-MIBv1::arpa2experimentaldnssecMIBv1",</a:t>
            </a:r>
          </a:p>
          <a:p>
            <a:r>
              <a:rPr lang="hr-HR" sz="1000" dirty="0">
                <a:latin typeface="Arial"/>
                <a:cs typeface="Arial"/>
              </a:rPr>
              <a:t>        initval = 0,</a:t>
            </a:r>
          </a:p>
          <a:p>
            <a:r>
              <a:rPr lang="en-US" sz="1000" dirty="0">
                <a:latin typeface="Arial"/>
                <a:cs typeface="Arial"/>
              </a:rPr>
              <a:t>        writable = </a:t>
            </a:r>
            <a:r>
              <a:rPr lang="en-US" sz="1000" dirty="0" smtClean="0">
                <a:latin typeface="Arial"/>
                <a:cs typeface="Arial"/>
              </a:rPr>
              <a:t>False)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60" y="2335173"/>
            <a:ext cx="569304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dnssecZoneAuthNSTable</a:t>
            </a:r>
            <a:r>
              <a:rPr lang="en-US" sz="1000" dirty="0">
                <a:latin typeface="Arial"/>
                <a:cs typeface="Arial"/>
              </a:rPr>
              <a:t> = </a:t>
            </a:r>
            <a:r>
              <a:rPr lang="en-US" sz="1000" dirty="0" err="1">
                <a:latin typeface="Arial"/>
                <a:cs typeface="Arial"/>
              </a:rPr>
              <a:t>agent.Table</a:t>
            </a:r>
            <a:r>
              <a:rPr lang="en-US" sz="1000" dirty="0">
                <a:latin typeface="Arial"/>
                <a:cs typeface="Arial"/>
              </a:rPr>
              <a:t>( 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 smtClean="0">
                <a:latin typeface="Arial"/>
                <a:cs typeface="Arial"/>
              </a:rPr>
              <a:t>    	</a:t>
            </a:r>
            <a:r>
              <a:rPr lang="en-US" sz="1000" dirty="0" err="1" smtClean="0">
                <a:latin typeface="Arial"/>
                <a:cs typeface="Arial"/>
              </a:rPr>
              <a:t>oidstr</a:t>
            </a:r>
            <a:r>
              <a:rPr lang="en-US" sz="1000" dirty="0" smtClean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= "ARPA2-Experimental-DNSSEC-MIBv1::</a:t>
            </a:r>
            <a:r>
              <a:rPr lang="en-US" sz="1000" dirty="0" err="1">
                <a:latin typeface="Arial"/>
                <a:cs typeface="Arial"/>
              </a:rPr>
              <a:t>dnssecZoneAuthNSTable</a:t>
            </a:r>
            <a:r>
              <a:rPr lang="en-US" sz="1000" dirty="0">
                <a:latin typeface="Arial"/>
                <a:cs typeface="Arial"/>
              </a:rPr>
              <a:t>"</a:t>
            </a:r>
            <a:r>
              <a:rPr lang="en-US" sz="1000" dirty="0" smtClean="0">
                <a:latin typeface="Arial"/>
                <a:cs typeface="Arial"/>
              </a:rPr>
              <a:t>,</a:t>
            </a:r>
          </a:p>
          <a:p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dirty="0" smtClean="0">
                <a:latin typeface="Arial"/>
                <a:cs typeface="Arial"/>
              </a:rPr>
              <a:t>  	indexes </a:t>
            </a:r>
            <a:r>
              <a:rPr lang="en-US" sz="1000" dirty="0">
                <a:latin typeface="Arial"/>
                <a:cs typeface="Arial"/>
              </a:rPr>
              <a:t>= [ 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dirty="0" smtClean="0">
                <a:latin typeface="Arial"/>
                <a:cs typeface="Arial"/>
              </a:rPr>
              <a:t>	</a:t>
            </a:r>
            <a:r>
              <a:rPr lang="en-US" sz="1000" dirty="0" err="1" smtClean="0">
                <a:latin typeface="Arial"/>
                <a:cs typeface="Arial"/>
              </a:rPr>
              <a:t>agent.OctetString</a:t>
            </a:r>
            <a:r>
              <a:rPr lang="en-US" sz="1000" dirty="0">
                <a:latin typeface="Arial"/>
                <a:cs typeface="Arial"/>
              </a:rPr>
              <a:t>(), 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dirty="0" smtClean="0">
                <a:latin typeface="Arial"/>
                <a:cs typeface="Arial"/>
              </a:rPr>
              <a:t>	agent.Unsigned32</a:t>
            </a:r>
            <a:r>
              <a:rPr lang="en-US" sz="1000" dirty="0">
                <a:latin typeface="Arial"/>
                <a:cs typeface="Arial"/>
              </a:rPr>
              <a:t>(</a:t>
            </a:r>
            <a:r>
              <a:rPr lang="en-US" sz="1000" dirty="0" smtClean="0">
                <a:latin typeface="Arial"/>
                <a:cs typeface="Arial"/>
              </a:rPr>
              <a:t>) ]</a:t>
            </a:r>
            <a:r>
              <a:rPr lang="en-US" sz="1000" dirty="0">
                <a:latin typeface="Arial"/>
                <a:cs typeface="Arial"/>
              </a:rPr>
              <a:t>, 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dirty="0" smtClean="0">
                <a:latin typeface="Arial"/>
                <a:cs typeface="Arial"/>
              </a:rPr>
              <a:t>columns </a:t>
            </a:r>
            <a:r>
              <a:rPr lang="en-US" sz="1000" dirty="0">
                <a:latin typeface="Arial"/>
                <a:cs typeface="Arial"/>
              </a:rPr>
              <a:t>= [ </a:t>
            </a:r>
            <a:endParaRPr lang="en-US" sz="1000" dirty="0" smtClean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dirty="0" smtClean="0">
                <a:latin typeface="Arial"/>
                <a:cs typeface="Arial"/>
              </a:rPr>
              <a:t>	(</a:t>
            </a:r>
            <a:r>
              <a:rPr lang="en-US" sz="1000" dirty="0">
                <a:latin typeface="Arial"/>
                <a:cs typeface="Arial"/>
              </a:rPr>
              <a:t>2, </a:t>
            </a:r>
            <a:r>
              <a:rPr lang="en-US" sz="1000" dirty="0" err="1">
                <a:latin typeface="Arial"/>
                <a:cs typeface="Arial"/>
              </a:rPr>
              <a:t>agent.DisplayString</a:t>
            </a:r>
            <a:r>
              <a:rPr lang="en-US" sz="1000" dirty="0">
                <a:latin typeface="Arial"/>
                <a:cs typeface="Arial"/>
              </a:rPr>
              <a:t>("")</a:t>
            </a:r>
            <a:r>
              <a:rPr lang="en-US" sz="1000" dirty="0" smtClean="0">
                <a:latin typeface="Arial"/>
                <a:cs typeface="Arial"/>
              </a:rPr>
              <a:t>) ] 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660" y="3904959"/>
            <a:ext cx="344771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dnssecGlobalTable.addRow</a:t>
            </a:r>
            <a:r>
              <a:rPr lang="en-US" sz="1000" dirty="0">
                <a:latin typeface="Arial"/>
                <a:cs typeface="Arial"/>
              </a:rPr>
              <a:t>([</a:t>
            </a:r>
            <a:r>
              <a:rPr lang="en-US" sz="1000" dirty="0" err="1">
                <a:latin typeface="Arial"/>
                <a:cs typeface="Arial"/>
              </a:rPr>
              <a:t>agent.OctetString</a:t>
            </a:r>
            <a:r>
              <a:rPr lang="en-US" sz="1000" dirty="0">
                <a:latin typeface="Arial"/>
                <a:cs typeface="Arial"/>
              </a:rPr>
              <a:t>("os3.nl")])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660" y="4423628"/>
            <a:ext cx="494836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latin typeface="Arial"/>
                <a:cs typeface="Arial"/>
              </a:rPr>
              <a:t>dnssecGlobalTable</a:t>
            </a:r>
            <a:r>
              <a:rPr lang="en-US" sz="1000" dirty="0" err="1" smtClean="0"/>
              <a:t>.clear</a:t>
            </a:r>
            <a:r>
              <a:rPr lang="en-US" sz="1000" dirty="0"/>
              <a:t>(</a:t>
            </a:r>
            <a:r>
              <a:rPr lang="en-US" sz="1000" dirty="0" smtClean="0"/>
              <a:t>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660" y="5297388"/>
            <a:ext cx="5242100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 dnssecZoneSigTable</a:t>
            </a:r>
            <a:r>
              <a:rPr lang="en-US" sz="1000" dirty="0" smtClean="0">
                <a:latin typeface="Arial"/>
                <a:cs typeface="Arial"/>
              </a:rPr>
              <a:t>Row1</a:t>
            </a:r>
            <a:r>
              <a:rPr lang="en-US" sz="1000" dirty="0">
                <a:latin typeface="Arial"/>
                <a:cs typeface="Arial"/>
              </a:rPr>
              <a:t>.setRowCell</a:t>
            </a:r>
            <a:r>
              <a:rPr lang="en-US" sz="1000" dirty="0" smtClean="0">
                <a:latin typeface="Arial"/>
                <a:cs typeface="Arial"/>
              </a:rPr>
              <a:t>(4, </a:t>
            </a:r>
            <a:r>
              <a:rPr lang="en-US" sz="1000" dirty="0" err="1">
                <a:latin typeface="Arial"/>
                <a:cs typeface="Arial"/>
              </a:rPr>
              <a:t>agent.DisplayString</a:t>
            </a:r>
            <a:r>
              <a:rPr lang="en-US" sz="1000" dirty="0">
                <a:latin typeface="Arial"/>
                <a:cs typeface="Arial"/>
              </a:rPr>
              <a:t>(</a:t>
            </a:r>
            <a:r>
              <a:rPr lang="en-US" sz="1000" dirty="0" smtClean="0">
                <a:latin typeface="Arial"/>
                <a:cs typeface="Arial"/>
              </a:rPr>
              <a:t>”20150228002606"</a:t>
            </a:r>
            <a:r>
              <a:rPr lang="en-US" sz="1000" dirty="0">
                <a:latin typeface="Arial"/>
                <a:cs typeface="Arial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677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/>
                <a:cs typeface="Arial"/>
              </a:rPr>
              <a:t>SNMP subagent </a:t>
            </a:r>
            <a:r>
              <a:rPr lang="en-US" b="1" dirty="0" smtClean="0">
                <a:latin typeface="Arial"/>
                <a:cs typeface="Arial"/>
              </a:rPr>
              <a:t>implementation (5/5)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6" name="Picture 5" descr="topolog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1440"/>
            <a:ext cx="7156704" cy="44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39"/>
            <a:ext cx="8913813" cy="9144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Demo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5" name="Picture 4" descr="dem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7400"/>
            <a:ext cx="3790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Introduction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4184" y="1462404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/>
                <a:cs typeface="Arial"/>
              </a:rPr>
              <a:t>DNSSEC becomes more and more popular</a:t>
            </a:r>
          </a:p>
          <a:p>
            <a:r>
              <a:rPr lang="en-US" sz="1800" dirty="0" smtClean="0">
                <a:latin typeface="Arial"/>
                <a:cs typeface="Arial"/>
              </a:rPr>
              <a:t>Expired signature = Resource Record not available anymore</a:t>
            </a:r>
          </a:p>
          <a:p>
            <a:r>
              <a:rPr lang="en-US" sz="1800" dirty="0" smtClean="0">
                <a:latin typeface="Arial"/>
                <a:cs typeface="Arial"/>
              </a:rPr>
              <a:t>Need for monitoring</a:t>
            </a:r>
          </a:p>
          <a:p>
            <a:r>
              <a:rPr lang="en-US" sz="1800" dirty="0" smtClean="0">
                <a:latin typeface="Arial"/>
                <a:cs typeface="Arial"/>
              </a:rPr>
              <a:t>Monitoring systems exist but are too specific to be widely deployed</a:t>
            </a:r>
          </a:p>
          <a:p>
            <a:r>
              <a:rPr lang="en-US" sz="1800" dirty="0" smtClean="0">
                <a:latin typeface="Arial"/>
                <a:cs typeface="Arial"/>
              </a:rPr>
              <a:t>Solution: Monitoring DNSSEC through SNMP</a:t>
            </a:r>
          </a:p>
        </p:txBody>
      </p:sp>
    </p:spTree>
    <p:extLst>
      <p:ext uri="{BB962C8B-B14F-4D97-AF65-F5344CB8AC3E}">
        <p14:creationId xmlns:p14="http://schemas.microsoft.com/office/powerpoint/2010/main" val="5819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Background: SNMP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49897" y="1467802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standard application protocol to manage and monitor </a:t>
            </a:r>
            <a:r>
              <a:rPr lang="en-US" sz="1800" dirty="0" smtClean="0">
                <a:latin typeface="Arial"/>
                <a:cs typeface="Arial"/>
              </a:rPr>
              <a:t>devices </a:t>
            </a:r>
            <a:r>
              <a:rPr lang="en-US" sz="1800" dirty="0">
                <a:latin typeface="Arial"/>
                <a:cs typeface="Arial"/>
              </a:rPr>
              <a:t>running on IP </a:t>
            </a:r>
            <a:r>
              <a:rPr lang="en-US" sz="1800" dirty="0" smtClean="0">
                <a:latin typeface="Arial"/>
                <a:cs typeface="Arial"/>
              </a:rPr>
              <a:t>network</a:t>
            </a:r>
          </a:p>
          <a:p>
            <a:r>
              <a:rPr lang="en-US" sz="1800" dirty="0">
                <a:latin typeface="Arial"/>
                <a:cs typeface="Arial"/>
              </a:rPr>
              <a:t>c</a:t>
            </a:r>
            <a:r>
              <a:rPr lang="en-US" sz="1800" dirty="0" smtClean="0">
                <a:latin typeface="Arial"/>
                <a:cs typeface="Arial"/>
              </a:rPr>
              <a:t>an be implemented for applications as well</a:t>
            </a:r>
          </a:p>
          <a:p>
            <a:r>
              <a:rPr lang="en-US" sz="1800" dirty="0">
                <a:latin typeface="Arial"/>
                <a:cs typeface="Arial"/>
              </a:rPr>
              <a:t>agent-manager </a:t>
            </a:r>
            <a:r>
              <a:rPr lang="en-US" sz="1800" dirty="0" smtClean="0">
                <a:latin typeface="Arial"/>
                <a:cs typeface="Arial"/>
              </a:rPr>
              <a:t>architecture</a:t>
            </a:r>
          </a:p>
          <a:p>
            <a:r>
              <a:rPr lang="en-US" sz="1800" dirty="0">
                <a:latin typeface="Arial"/>
                <a:cs typeface="Arial"/>
              </a:rPr>
              <a:t>structure of the management </a:t>
            </a:r>
            <a:r>
              <a:rPr lang="en-US" sz="1800" dirty="0" smtClean="0">
                <a:latin typeface="Arial"/>
                <a:cs typeface="Arial"/>
              </a:rPr>
              <a:t>information and SNMP </a:t>
            </a:r>
            <a:r>
              <a:rPr lang="en-US" sz="1800" dirty="0">
                <a:latin typeface="Arial"/>
                <a:cs typeface="Arial"/>
              </a:rPr>
              <a:t>variables </a:t>
            </a:r>
            <a:r>
              <a:rPr lang="en-US" sz="1800" dirty="0" smtClean="0">
                <a:latin typeface="Arial"/>
                <a:cs typeface="Arial"/>
              </a:rPr>
              <a:t>defined </a:t>
            </a:r>
            <a:r>
              <a:rPr lang="en-US" sz="1800" dirty="0">
                <a:latin typeface="Arial"/>
                <a:cs typeface="Arial"/>
              </a:rPr>
              <a:t>in a Management Information </a:t>
            </a:r>
            <a:r>
              <a:rPr lang="en-US" sz="1800" dirty="0" smtClean="0">
                <a:latin typeface="Arial"/>
                <a:cs typeface="Arial"/>
              </a:rPr>
              <a:t>Base (MIB)</a:t>
            </a:r>
          </a:p>
          <a:p>
            <a:r>
              <a:rPr lang="en-US" sz="1800" dirty="0">
                <a:latin typeface="Arial"/>
                <a:cs typeface="Arial"/>
              </a:rPr>
              <a:t>SNMP variables </a:t>
            </a:r>
            <a:r>
              <a:rPr lang="en-US" sz="1800" dirty="0" smtClean="0">
                <a:latin typeface="Arial"/>
                <a:cs typeface="Arial"/>
              </a:rPr>
              <a:t>are assigned </a:t>
            </a:r>
            <a:r>
              <a:rPr lang="en-US" sz="1800" dirty="0">
                <a:latin typeface="Arial"/>
                <a:cs typeface="Arial"/>
              </a:rPr>
              <a:t>to Object </a:t>
            </a:r>
            <a:r>
              <a:rPr lang="en-US" sz="1800" dirty="0" err="1">
                <a:latin typeface="Arial"/>
                <a:cs typeface="Arial"/>
              </a:rPr>
              <a:t>Identiers</a:t>
            </a:r>
            <a:r>
              <a:rPr lang="en-US" sz="1800" dirty="0">
                <a:latin typeface="Arial"/>
                <a:cs typeface="Arial"/>
              </a:rPr>
              <a:t> (OID</a:t>
            </a:r>
            <a:r>
              <a:rPr lang="en-US" sz="1800" dirty="0" smtClean="0">
                <a:latin typeface="Arial"/>
                <a:cs typeface="Arial"/>
              </a:rPr>
              <a:t>) in a hierarchical manner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7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Background: </a:t>
            </a:r>
            <a:r>
              <a:rPr lang="en-US" b="1" dirty="0" smtClean="0">
                <a:latin typeface="Arial"/>
                <a:cs typeface="Arial"/>
              </a:rPr>
              <a:t>DNSSEC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43864" y="1470656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Provides authentication and integrity for DNS data</a:t>
            </a:r>
          </a:p>
          <a:p>
            <a:r>
              <a:rPr lang="en-US" sz="1800" dirty="0" smtClean="0">
                <a:latin typeface="Arial"/>
                <a:cs typeface="Arial"/>
              </a:rPr>
              <a:t>Makes use of public </a:t>
            </a:r>
            <a:r>
              <a:rPr lang="en-US" sz="1800" dirty="0">
                <a:latin typeface="Arial"/>
                <a:cs typeface="Arial"/>
              </a:rPr>
              <a:t>key </a:t>
            </a:r>
            <a:r>
              <a:rPr lang="en-US" sz="1800" dirty="0" smtClean="0">
                <a:latin typeface="Arial"/>
                <a:cs typeface="Arial"/>
              </a:rPr>
              <a:t>cryptography </a:t>
            </a:r>
          </a:p>
          <a:p>
            <a:r>
              <a:rPr lang="en-US" sz="1800" dirty="0" smtClean="0">
                <a:latin typeface="Arial"/>
                <a:cs typeface="Arial"/>
              </a:rPr>
              <a:t>Builds a chain of trust from root down</a:t>
            </a:r>
          </a:p>
          <a:p>
            <a:r>
              <a:rPr lang="en-US" sz="1800" dirty="0" smtClean="0">
                <a:latin typeface="Arial"/>
                <a:cs typeface="Arial"/>
              </a:rPr>
              <a:t>Chain can be broken if zones misconfigured</a:t>
            </a:r>
          </a:p>
          <a:p>
            <a:r>
              <a:rPr lang="en-US" sz="1800" dirty="0" smtClean="0">
                <a:latin typeface="Arial"/>
                <a:cs typeface="Arial"/>
              </a:rPr>
              <a:t>Vital life signs of DNSSEC must be monitored</a:t>
            </a:r>
          </a:p>
        </p:txBody>
      </p:sp>
    </p:spTree>
    <p:extLst>
      <p:ext uri="{BB962C8B-B14F-4D97-AF65-F5344CB8AC3E}">
        <p14:creationId xmlns:p14="http://schemas.microsoft.com/office/powerpoint/2010/main" val="2191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Research Questions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3864" y="146780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/>
                <a:cs typeface="Arial"/>
              </a:rPr>
              <a:t>What are vital life signs for monitoring DNSSEC?</a:t>
            </a:r>
          </a:p>
          <a:p>
            <a:r>
              <a:rPr lang="en-US" sz="1800" dirty="0" smtClean="0">
                <a:latin typeface="Arial"/>
                <a:cs typeface="Arial"/>
              </a:rPr>
              <a:t>How to construct a MIB module for DNSSEC?</a:t>
            </a:r>
          </a:p>
          <a:p>
            <a:r>
              <a:rPr lang="en-US" sz="1800" dirty="0" smtClean="0">
                <a:latin typeface="Arial"/>
                <a:cs typeface="Arial"/>
              </a:rPr>
              <a:t> How to conduct monitoring based on such a MIB?</a:t>
            </a:r>
          </a:p>
          <a:p>
            <a:r>
              <a:rPr lang="en-US" sz="1800" dirty="0" smtClean="0">
                <a:latin typeface="Arial"/>
                <a:cs typeface="Arial"/>
              </a:rPr>
              <a:t> How do architectures for monitoring DNSSEC compare?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30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Approach and Methods (1/2)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64184" y="1477962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To be as independent on other software programs as possible</a:t>
            </a:r>
          </a:p>
          <a:p>
            <a:r>
              <a:rPr lang="en-US" sz="1800" dirty="0" smtClean="0">
                <a:latin typeface="Arial"/>
                <a:cs typeface="Arial"/>
              </a:rPr>
              <a:t>Vital life signs for DNSSEC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Availability of a zone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Verify DNSKEY RRSIG against published KSK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DS record count = delegation count </a:t>
            </a:r>
            <a:r>
              <a:rPr lang="en-US" dirty="0" smtClean="0">
                <a:latin typeface="Arial"/>
                <a:cs typeface="Arial"/>
              </a:rPr>
              <a:t>(in </a:t>
            </a:r>
            <a:r>
              <a:rPr lang="en-US" dirty="0" smtClean="0">
                <a:latin typeface="Arial"/>
                <a:cs typeface="Arial"/>
              </a:rPr>
              <a:t>a parent </a:t>
            </a:r>
            <a:r>
              <a:rPr lang="en-US" dirty="0" smtClean="0">
                <a:latin typeface="Arial"/>
                <a:cs typeface="Arial"/>
              </a:rPr>
              <a:t>zone)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TTL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List of name servers for a zone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Expiration date of RRSIG for SOA, NS, DNSKEY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Discrepancies in serial numbers between slave and master (slave serving expired data)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8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Approach and Methods (2/2)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33704" y="1447482"/>
            <a:ext cx="7610476" cy="3670767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Construct the MIB based on vital life signs</a:t>
            </a:r>
          </a:p>
          <a:p>
            <a:r>
              <a:rPr lang="en-US" sz="1800" dirty="0" smtClean="0">
                <a:latin typeface="Arial"/>
                <a:cs typeface="Arial"/>
              </a:rPr>
              <a:t>Write the SNMP subagent (python-</a:t>
            </a:r>
            <a:r>
              <a:rPr lang="en-US" sz="1800" dirty="0" err="1" smtClean="0">
                <a:latin typeface="Arial"/>
                <a:cs typeface="Arial"/>
              </a:rPr>
              <a:t>netsnmpagent</a:t>
            </a:r>
            <a:r>
              <a:rPr lang="en-US" sz="1800" dirty="0" smtClean="0">
                <a:latin typeface="Arial"/>
                <a:cs typeface="Arial"/>
              </a:rPr>
              <a:t>)</a:t>
            </a:r>
          </a:p>
          <a:p>
            <a:r>
              <a:rPr lang="en-US" sz="1800" dirty="0" smtClean="0">
                <a:latin typeface="Arial"/>
                <a:cs typeface="Arial"/>
              </a:rPr>
              <a:t>How data is retrieved from zones?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From a central repository: XML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Repository is fed by wrapper scripts (</a:t>
            </a:r>
            <a:r>
              <a:rPr lang="en-US" dirty="0" err="1" smtClean="0">
                <a:latin typeface="Arial"/>
                <a:cs typeface="Arial"/>
              </a:rPr>
              <a:t>dnspython</a:t>
            </a:r>
            <a:r>
              <a:rPr lang="en-US" dirty="0" smtClean="0">
                <a:latin typeface="Arial"/>
                <a:cs typeface="Arial"/>
              </a:rPr>
              <a:t>) that collects DNS and DNSSEC data via AXFR requests, DNS queries to authorities and resolvers</a:t>
            </a:r>
          </a:p>
          <a:p>
            <a:pPr marL="349250" lvl="1" indent="0">
              <a:buNone/>
            </a:pP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80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87"/>
            <a:ext cx="8913813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DNSSEC MIB implementation (1/4)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41" y="1478168"/>
            <a:ext cx="8070940" cy="110744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OID entry point inside ARPA2 OID tree (enterprise OID 44469):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	ARPA2</a:t>
            </a:r>
            <a:r>
              <a:rPr lang="en-US" dirty="0">
                <a:latin typeface="Arial"/>
                <a:cs typeface="Arial"/>
              </a:rPr>
              <a:t>-Experimental-DNSSEC-</a:t>
            </a:r>
            <a:r>
              <a:rPr lang="en-US" dirty="0" smtClean="0">
                <a:latin typeface="Arial"/>
                <a:cs typeface="Arial"/>
              </a:rPr>
              <a:t>MIBv1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 	.1.3.6.1.4.1.44469.666.53.46.161.1 </a:t>
            </a:r>
          </a:p>
        </p:txBody>
      </p:sp>
      <p:pic>
        <p:nvPicPr>
          <p:cNvPr id="5" name="Picture 4" descr="Bildschirmfoto 2015-02-01 um 22.42.36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1" y="2588204"/>
            <a:ext cx="7639139" cy="37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Waarneming.thmx</Template>
  <TotalTime>2879</TotalTime>
  <Words>2009</Words>
  <Application>Microsoft Macintosh PowerPoint</Application>
  <PresentationFormat>On-screen Show (4:3)</PresentationFormat>
  <Paragraphs>302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Perception</vt:lpstr>
      <vt:lpstr>Monitoring DNSSEC</vt:lpstr>
      <vt:lpstr>Table of contents</vt:lpstr>
      <vt:lpstr>Introduction</vt:lpstr>
      <vt:lpstr>Background: SNMP</vt:lpstr>
      <vt:lpstr>Background: DNSSEC</vt:lpstr>
      <vt:lpstr>Research Questions</vt:lpstr>
      <vt:lpstr>Approach and Methods (1/2)</vt:lpstr>
      <vt:lpstr>Approach and Methods (2/2)</vt:lpstr>
      <vt:lpstr>DNSSEC MIB implementation (1/4)</vt:lpstr>
      <vt:lpstr>DNSSEC MIB implementation (2/4)</vt:lpstr>
      <vt:lpstr>DNSSEC MIB implementation (3/4)</vt:lpstr>
      <vt:lpstr>DNSSEC MIB implementation (3/4)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DNSSEC MIB implementation (4/4)</vt:lpstr>
      <vt:lpstr>SNMP subagent implementation (1/5)</vt:lpstr>
      <vt:lpstr>SNMP subagent implementation (2/5)</vt:lpstr>
      <vt:lpstr>SNMP subagent implementation (3/5)</vt:lpstr>
      <vt:lpstr>SNMP subagent implementation (4/5)</vt:lpstr>
      <vt:lpstr>SNMP subagent implementation (5/5)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Miltenburg</dc:creator>
  <cp:lastModifiedBy>manubo lon</cp:lastModifiedBy>
  <cp:revision>61</cp:revision>
  <dcterms:created xsi:type="dcterms:W3CDTF">2014-12-10T11:13:43Z</dcterms:created>
  <dcterms:modified xsi:type="dcterms:W3CDTF">2015-02-03T17:47:42Z</dcterms:modified>
</cp:coreProperties>
</file>