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10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01.02.15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01.02.15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bov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01.02.15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afbeeldingen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01.02.15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en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titelstijl van het model te bewerken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01.02.15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01.02.15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01.02.15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01.02.15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01.02.15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01.02.15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01.02.15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01.02.15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01.02.15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01.02.15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01.02.15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01.02.15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ASN.1" TargetMode="External"/><Relationship Id="rId3" Type="http://schemas.openxmlformats.org/officeDocument/2006/relationships/hyperlink" Target="http://tools.ietf.org/html/rfc2578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Monitoring DNSSEC</a:t>
            </a:r>
            <a:endParaRPr lang="en-GB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smtClean="0"/>
              <a:t>Martin </a:t>
            </a:r>
            <a:r>
              <a:rPr lang="en-GB" dirty="0" err="1" smtClean="0"/>
              <a:t>Leucht</a:t>
            </a:r>
            <a:r>
              <a:rPr lang="en-GB" dirty="0" smtClean="0"/>
              <a:t> &lt;martin.leucht@os3.nl&gt;</a:t>
            </a:r>
          </a:p>
          <a:p>
            <a:r>
              <a:rPr lang="en-GB" dirty="0" err="1" smtClean="0"/>
              <a:t>Julien</a:t>
            </a:r>
            <a:r>
              <a:rPr lang="en-GB" dirty="0" smtClean="0"/>
              <a:t> </a:t>
            </a:r>
            <a:r>
              <a:rPr lang="en-GB" dirty="0" err="1" smtClean="0"/>
              <a:t>Nyczak</a:t>
            </a:r>
            <a:r>
              <a:rPr lang="en-GB" dirty="0" smtClean="0"/>
              <a:t> &lt;julien.nyczak@os3.nl&gt;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632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GB" dirty="0" smtClean="0"/>
              <a:t>Table of contents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14424" y="1383687"/>
            <a:ext cx="7610476" cy="3670767"/>
          </a:xfrm>
        </p:spPr>
        <p:txBody>
          <a:bodyPr>
            <a:normAutofit fontScale="55000" lnSpcReduction="20000"/>
          </a:bodyPr>
          <a:lstStyle/>
          <a:p>
            <a:r>
              <a:rPr lang="en-US" sz="3200" dirty="0" smtClean="0"/>
              <a:t>Introduction </a:t>
            </a:r>
          </a:p>
          <a:p>
            <a:r>
              <a:rPr lang="en-US" sz="3200" dirty="0" smtClean="0"/>
              <a:t>Background</a:t>
            </a:r>
          </a:p>
          <a:p>
            <a:r>
              <a:rPr lang="en-US" sz="3200" dirty="0" smtClean="0"/>
              <a:t>Research Questions</a:t>
            </a:r>
            <a:endParaRPr lang="en-US" sz="3200" dirty="0" smtClean="0"/>
          </a:p>
          <a:p>
            <a:r>
              <a:rPr lang="en-US" sz="3200" dirty="0" smtClean="0"/>
              <a:t>Approaches and Methods</a:t>
            </a:r>
          </a:p>
          <a:p>
            <a:r>
              <a:rPr lang="en-US" sz="3200" dirty="0" smtClean="0"/>
              <a:t>DNSSEC MIB implementation</a:t>
            </a:r>
          </a:p>
          <a:p>
            <a:r>
              <a:rPr lang="en-US" sz="3200" dirty="0" smtClean="0"/>
              <a:t>SNMP subagent implementation</a:t>
            </a:r>
            <a:endParaRPr lang="en-US" sz="3200" dirty="0" smtClean="0"/>
          </a:p>
          <a:p>
            <a:r>
              <a:rPr lang="en-US" sz="3200" dirty="0" smtClean="0"/>
              <a:t>Conclusion</a:t>
            </a:r>
            <a:endParaRPr lang="en-US" sz="3200" dirty="0" smtClean="0"/>
          </a:p>
          <a:p>
            <a:r>
              <a:rPr lang="en-US" sz="3200" dirty="0" smtClean="0"/>
              <a:t>Demo</a:t>
            </a:r>
            <a:r>
              <a:rPr lang="en-US" dirty="0" smtClean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121046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387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DNSSEC MIB implementation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17"/>
            <a:ext cx="9144000" cy="5179827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OID entry point inside the ARPA2 OID tree (enterprise OID 44469):</a:t>
            </a:r>
          </a:p>
          <a:p>
            <a:pPr marL="0" indent="0">
              <a:buNone/>
            </a:pPr>
            <a:endParaRPr lang="en-US" sz="1600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sz="1600" dirty="0" smtClean="0">
              <a:latin typeface="Arial"/>
              <a:cs typeface="Arial"/>
            </a:endParaRPr>
          </a:p>
          <a:p>
            <a:r>
              <a:rPr lang="en-US" sz="1600" dirty="0">
                <a:latin typeface="Arial"/>
                <a:cs typeface="Arial"/>
              </a:rPr>
              <a:t>Objects </a:t>
            </a:r>
            <a:r>
              <a:rPr lang="en-US" sz="1600" dirty="0" smtClean="0">
                <a:latin typeface="Arial"/>
                <a:cs typeface="Arial"/>
              </a:rPr>
              <a:t>are defined </a:t>
            </a:r>
            <a:r>
              <a:rPr lang="en-US" sz="1600" dirty="0">
                <a:latin typeface="Arial"/>
                <a:cs typeface="Arial"/>
              </a:rPr>
              <a:t>using a subset of Abstract Syntax Notation One (</a:t>
            </a:r>
            <a:r>
              <a:rPr lang="en-US" sz="1600" dirty="0">
                <a:latin typeface="Arial"/>
                <a:cs typeface="Arial"/>
                <a:hlinkClick r:id="rId2" tooltip="ASN.1"/>
              </a:rPr>
              <a:t>ASN.1</a:t>
            </a:r>
            <a:r>
              <a:rPr lang="en-US" sz="1600" dirty="0">
                <a:latin typeface="Arial"/>
                <a:cs typeface="Arial"/>
              </a:rPr>
              <a:t>) called "Structure of Management Information Version 2 (SMIv2)" </a:t>
            </a:r>
            <a:r>
              <a:rPr lang="en-US" sz="1600" dirty="0">
                <a:latin typeface="Arial"/>
                <a:cs typeface="Arial"/>
                <a:hlinkClick r:id="rId3"/>
              </a:rPr>
              <a:t>RFC </a:t>
            </a:r>
            <a:r>
              <a:rPr lang="en-US" sz="1600" dirty="0" smtClean="0">
                <a:latin typeface="Arial"/>
                <a:cs typeface="Arial"/>
                <a:hlinkClick r:id="rId3"/>
              </a:rPr>
              <a:t>2578</a:t>
            </a:r>
            <a:r>
              <a:rPr lang="en-US" sz="1600" dirty="0" smtClean="0">
                <a:latin typeface="Arial"/>
                <a:cs typeface="Arial"/>
              </a:rPr>
              <a:t> </a:t>
            </a:r>
          </a:p>
          <a:p>
            <a:r>
              <a:rPr lang="en-US" sz="1600" dirty="0" smtClean="0">
                <a:latin typeface="Arial"/>
                <a:cs typeface="Arial"/>
              </a:rPr>
              <a:t>Four tables indexed by domain name (OCTET-STRING)</a:t>
            </a:r>
          </a:p>
          <a:p>
            <a:pPr lvl="1"/>
            <a:r>
              <a:rPr lang="en-US" sz="1600" dirty="0" err="1" smtClean="0">
                <a:latin typeface="Arial"/>
                <a:cs typeface="Arial"/>
              </a:rPr>
              <a:t>dnssecZoneGlobalTable</a:t>
            </a:r>
            <a:r>
              <a:rPr lang="en-US" sz="1600" dirty="0" smtClean="0">
                <a:latin typeface="Arial"/>
                <a:cs typeface="Arial"/>
              </a:rPr>
              <a:t>, </a:t>
            </a:r>
            <a:r>
              <a:rPr lang="en-US" sz="1600" dirty="0" err="1" smtClean="0">
                <a:latin typeface="Arial"/>
                <a:cs typeface="Arial"/>
              </a:rPr>
              <a:t>dnssecZoneAuthNSTable</a:t>
            </a:r>
            <a:r>
              <a:rPr lang="en-US" sz="1600" dirty="0" smtClean="0">
                <a:latin typeface="Arial"/>
                <a:cs typeface="Arial"/>
              </a:rPr>
              <a:t>, </a:t>
            </a:r>
            <a:r>
              <a:rPr lang="en-US" sz="1600" dirty="0" err="1" smtClean="0">
                <a:latin typeface="Arial"/>
                <a:cs typeface="Arial"/>
              </a:rPr>
              <a:t>dnssecZoneSigTable</a:t>
            </a:r>
            <a:r>
              <a:rPr lang="en-US" sz="1600" dirty="0" smtClean="0">
                <a:latin typeface="Arial"/>
                <a:cs typeface="Arial"/>
              </a:rPr>
              <a:t>, </a:t>
            </a:r>
            <a:r>
              <a:rPr lang="en-US" sz="1600" dirty="0" err="1" smtClean="0">
                <a:latin typeface="Arial"/>
                <a:cs typeface="Arial"/>
              </a:rPr>
              <a:t>dnssecZoneDiffTable</a:t>
            </a:r>
            <a:endParaRPr lang="en-US" sz="1600" dirty="0" smtClean="0">
              <a:latin typeface="Arial"/>
              <a:cs typeface="Arial"/>
            </a:endParaRPr>
          </a:p>
          <a:p>
            <a:r>
              <a:rPr lang="en-US" sz="1600" dirty="0" err="1" smtClean="0">
                <a:latin typeface="Arial"/>
                <a:cs typeface="Arial"/>
              </a:rPr>
              <a:t>Datatype</a:t>
            </a:r>
            <a:r>
              <a:rPr lang="en-US" sz="1600" dirty="0" smtClean="0">
                <a:latin typeface="Arial"/>
                <a:cs typeface="Arial"/>
              </a:rPr>
              <a:t> INTEGER to represent </a:t>
            </a:r>
            <a:r>
              <a:rPr lang="en-US" sz="1600" dirty="0" err="1" smtClean="0">
                <a:latin typeface="Arial"/>
                <a:cs typeface="Arial"/>
              </a:rPr>
              <a:t>boolean</a:t>
            </a:r>
            <a:r>
              <a:rPr lang="en-US" sz="1600" dirty="0" smtClean="0">
                <a:latin typeface="Arial"/>
                <a:cs typeface="Arial"/>
              </a:rPr>
              <a:t> and numeric values, OCTET-STRING to represent strings (</a:t>
            </a:r>
            <a:r>
              <a:rPr lang="en-US" sz="1600" dirty="0" err="1" smtClean="0">
                <a:latin typeface="Arial"/>
                <a:cs typeface="Arial"/>
              </a:rPr>
              <a:t>e.g</a:t>
            </a:r>
            <a:r>
              <a:rPr lang="en-US" sz="1600" dirty="0" smtClean="0">
                <a:latin typeface="Arial"/>
                <a:cs typeface="Arial"/>
              </a:rPr>
              <a:t> domain names)</a:t>
            </a:r>
          </a:p>
          <a:p>
            <a:r>
              <a:rPr lang="en-US" sz="1600" dirty="0" smtClean="0">
                <a:latin typeface="Arial"/>
                <a:cs typeface="Arial"/>
              </a:rPr>
              <a:t>Usage of Textual conventions to customize object</a:t>
            </a:r>
            <a:r>
              <a:rPr lang="en-US" sz="1600" smtClean="0">
                <a:latin typeface="Arial"/>
                <a:cs typeface="Arial"/>
              </a:rPr>
              <a:t>-types</a:t>
            </a:r>
            <a:endParaRPr lang="en-US" sz="1600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sz="1600" dirty="0" smtClean="0">
              <a:latin typeface="Arial"/>
              <a:cs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503396"/>
              </p:ext>
            </p:extLst>
          </p:nvPr>
        </p:nvGraphicFramePr>
        <p:xfrm>
          <a:off x="449971" y="1759676"/>
          <a:ext cx="6890516" cy="658058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3476157"/>
                <a:gridCol w="3414359"/>
              </a:tblGrid>
              <a:tr h="2526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OID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Descriptive name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3532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.1.3.6.1.4.1.44469.666.53.46.161.1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ARPA2-Experimental-DNSSEC</a:t>
                      </a:r>
                      <a:r>
                        <a:rPr lang="en-US" sz="1400" baseline="0" dirty="0" smtClean="0"/>
                        <a:t>-</a:t>
                      </a:r>
                      <a:r>
                        <a:rPr lang="en-US" sz="1400" dirty="0" smtClean="0"/>
                        <a:t>MIBv1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940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7039"/>
            <a:ext cx="8913813" cy="914400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DNSSEC MIB implementation </a:t>
            </a:r>
            <a:r>
              <a:rPr lang="en-US" dirty="0" smtClean="0">
                <a:latin typeface="Arial"/>
                <a:cs typeface="Arial"/>
              </a:rPr>
              <a:t>(2/3)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696625"/>
            <a:ext cx="9144000" cy="135730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50" dirty="0">
                <a:latin typeface="Arial"/>
                <a:cs typeface="Arial"/>
              </a:rPr>
              <a:t>ARPA2-Experimental-DNSSEC-MIBv1::dnssecZoneGlobalServFail."derby.practicum.os3.nl" = INTEGER: </a:t>
            </a:r>
            <a:r>
              <a:rPr lang="en-US" sz="850" dirty="0" err="1">
                <a:latin typeface="Arial"/>
                <a:cs typeface="Arial"/>
              </a:rPr>
              <a:t>noerror</a:t>
            </a:r>
            <a:r>
              <a:rPr lang="en-US" sz="850" dirty="0">
                <a:latin typeface="Arial"/>
                <a:cs typeface="Arial"/>
              </a:rPr>
              <a:t>(1)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50" dirty="0">
                <a:latin typeface="Arial"/>
                <a:cs typeface="Arial"/>
              </a:rPr>
              <a:t>ARPA2-Experimental-DNSSEC-MIBv1::dnssecZoneGlobalServFail."warsaw.practicum.os3.nl" = INTEGER: </a:t>
            </a:r>
            <a:r>
              <a:rPr lang="en-US" sz="850" dirty="0" err="1">
                <a:latin typeface="Arial"/>
                <a:cs typeface="Arial"/>
              </a:rPr>
              <a:t>noerror</a:t>
            </a:r>
            <a:r>
              <a:rPr lang="en-US" sz="850" dirty="0">
                <a:latin typeface="Arial"/>
                <a:cs typeface="Arial"/>
              </a:rPr>
              <a:t>(1)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50" dirty="0">
                <a:latin typeface="Arial"/>
                <a:cs typeface="Arial"/>
              </a:rPr>
              <a:t>ARPA2-Experimental-DNSSEC-MIBv1::dnssecZoneGlobalServFail."paris.derby.practicum.os3.nl" = INTEGER: error(2</a:t>
            </a:r>
            <a:r>
              <a:rPr lang="en-US" sz="850" dirty="0" smtClean="0">
                <a:latin typeface="Arial"/>
                <a:cs typeface="Arial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50" dirty="0" smtClean="0">
                <a:latin typeface="Arial"/>
                <a:cs typeface="Arial"/>
              </a:rPr>
              <a:t>ARPA2</a:t>
            </a:r>
            <a:r>
              <a:rPr lang="en-US" sz="850" dirty="0">
                <a:latin typeface="Arial"/>
                <a:cs typeface="Arial"/>
              </a:rPr>
              <a:t>-Experimental-DNSSEC-MIBv1::dnssecZoneGlobalServFail."berlin.warsaw.practicum.os3.nl" = INTEGER: </a:t>
            </a:r>
            <a:r>
              <a:rPr lang="en-US" sz="850" dirty="0" err="1">
                <a:latin typeface="Arial"/>
                <a:cs typeface="Arial"/>
              </a:rPr>
              <a:t>noerror</a:t>
            </a:r>
            <a:r>
              <a:rPr lang="en-US" sz="850" dirty="0">
                <a:latin typeface="Arial"/>
                <a:cs typeface="Arial"/>
              </a:rPr>
              <a:t>(1</a:t>
            </a:r>
            <a:r>
              <a:rPr lang="en-US" sz="850" dirty="0" smtClean="0">
                <a:latin typeface="Arial"/>
                <a:cs typeface="Arial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850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b-NO" sz="850" dirty="0">
                <a:latin typeface="Arial"/>
                <a:cs typeface="Arial"/>
              </a:rPr>
              <a:t>.</a:t>
            </a:r>
            <a:r>
              <a:rPr lang="nb-NO" sz="850" dirty="0">
                <a:latin typeface="Arial"/>
                <a:cs typeface="Arial"/>
              </a:rPr>
              <a:t>1.3.6.1.4.1.44469.666.53.46.161.1.1.2.2.1.2.22.100.101.114.98.121.46.112.114.97.99.116.105.99.117.109.46.111.115.51.46.110.108 = INTEGER: </a:t>
            </a:r>
            <a:r>
              <a:rPr lang="nb-NO" sz="850" dirty="0" err="1">
                <a:latin typeface="Arial"/>
                <a:cs typeface="Arial"/>
              </a:rPr>
              <a:t>noerror</a:t>
            </a:r>
            <a:r>
              <a:rPr lang="nb-NO" sz="850" dirty="0">
                <a:latin typeface="Arial"/>
                <a:cs typeface="Arial"/>
              </a:rPr>
              <a:t>(1)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sz="850" dirty="0" smtClean="0">
                <a:latin typeface="Arial"/>
                <a:cs typeface="Arial"/>
              </a:rPr>
              <a:t>.1.3.6.1.4.1.44469.666.53.46.161.1.1.2.2.1.2.23.119.97.114.115.97.119.46.112.114.97.99.116.105.99.117.109.46.111.115.51.46.110.108 </a:t>
            </a:r>
            <a:r>
              <a:rPr lang="nb-NO" sz="850" dirty="0">
                <a:latin typeface="Arial"/>
                <a:cs typeface="Arial"/>
              </a:rPr>
              <a:t>= INTEGER: </a:t>
            </a:r>
            <a:r>
              <a:rPr lang="nb-NO" sz="850" dirty="0" err="1">
                <a:latin typeface="Arial"/>
                <a:cs typeface="Arial"/>
              </a:rPr>
              <a:t>noerror</a:t>
            </a:r>
            <a:r>
              <a:rPr lang="nb-NO" sz="850" dirty="0">
                <a:latin typeface="Arial"/>
                <a:cs typeface="Arial"/>
              </a:rPr>
              <a:t>(1)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850" dirty="0" smtClean="0">
                <a:latin typeface="Arial"/>
                <a:cs typeface="Arial"/>
              </a:rPr>
              <a:t>.1.3.6.1.4.1.44469.666.53.46.161.1.1.2.2.1.2.28.112.97.114.105.115.46.100.101.114.98.121.46.112.114.97.99.116.105.99.117.109.46.111.115.51.46.110.108 </a:t>
            </a:r>
            <a:r>
              <a:rPr lang="de-DE" sz="850" dirty="0">
                <a:latin typeface="Arial"/>
                <a:cs typeface="Arial"/>
              </a:rPr>
              <a:t>= INTEGER: </a:t>
            </a:r>
            <a:r>
              <a:rPr lang="de-DE" sz="850" dirty="0" err="1">
                <a:latin typeface="Arial"/>
                <a:cs typeface="Arial"/>
              </a:rPr>
              <a:t>error</a:t>
            </a:r>
            <a:r>
              <a:rPr lang="de-DE" sz="850" dirty="0">
                <a:latin typeface="Arial"/>
                <a:cs typeface="Arial"/>
              </a:rPr>
              <a:t>(2)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sz="850" dirty="0" smtClean="0">
                <a:latin typeface="Arial"/>
                <a:cs typeface="Arial"/>
              </a:rPr>
              <a:t>.1.3.6.1.4.1.44469.666.53.46.161.1.1.2.2.1.2.30.98.101.114.108.105.110.46.119.97.114.115.97.119.46.112.114.97.99.116.105.99.117.109.46.111.115.51.46.110.108 </a:t>
            </a:r>
            <a:r>
              <a:rPr lang="nb-NO" sz="850" dirty="0">
                <a:latin typeface="Arial"/>
                <a:cs typeface="Arial"/>
              </a:rPr>
              <a:t>= INTEGER: </a:t>
            </a:r>
            <a:r>
              <a:rPr lang="nb-NO" sz="850" dirty="0" err="1">
                <a:latin typeface="Arial"/>
                <a:cs typeface="Arial"/>
              </a:rPr>
              <a:t>noerror</a:t>
            </a:r>
            <a:r>
              <a:rPr lang="nb-NO" sz="850" dirty="0">
                <a:latin typeface="Arial"/>
                <a:cs typeface="Arial"/>
              </a:rPr>
              <a:t>(1)</a:t>
            </a:r>
            <a:endParaRPr lang="en-US" sz="85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4495" y="3364165"/>
            <a:ext cx="4061845" cy="1061829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dnssecZoneGlobalIndex</a:t>
            </a:r>
            <a:r>
              <a:rPr lang="en-US" sz="1050" dirty="0">
                <a:latin typeface="Arial"/>
                <a:cs typeface="Arial"/>
              </a:rPr>
              <a:t> OBJECT-TYPE</a:t>
            </a:r>
          </a:p>
          <a:p>
            <a:r>
              <a:rPr lang="en-US" sz="1050" dirty="0">
                <a:latin typeface="Arial"/>
                <a:cs typeface="Arial"/>
              </a:rPr>
              <a:t>   SYNTAX       </a:t>
            </a:r>
            <a:r>
              <a:rPr lang="en-US" sz="1050" dirty="0" smtClean="0">
                <a:latin typeface="Arial"/>
                <a:cs typeface="Arial"/>
              </a:rPr>
              <a:t>	      </a:t>
            </a:r>
            <a:r>
              <a:rPr lang="en-US" sz="1050" dirty="0" err="1" smtClean="0">
                <a:latin typeface="Arial"/>
                <a:cs typeface="Arial"/>
              </a:rPr>
              <a:t>DomainOctetString</a:t>
            </a:r>
            <a:endParaRPr lang="en-US" sz="1050" dirty="0">
              <a:latin typeface="Arial"/>
              <a:cs typeface="Arial"/>
            </a:endParaRPr>
          </a:p>
          <a:p>
            <a:r>
              <a:rPr lang="en-US" sz="1050" dirty="0">
                <a:latin typeface="Arial"/>
                <a:cs typeface="Arial"/>
              </a:rPr>
              <a:t>   MAX-ACCESS   </a:t>
            </a:r>
            <a:r>
              <a:rPr lang="en-US" sz="1050" dirty="0" smtClean="0">
                <a:latin typeface="Arial"/>
                <a:cs typeface="Arial"/>
              </a:rPr>
              <a:t> not</a:t>
            </a:r>
            <a:r>
              <a:rPr lang="en-US" sz="1050" dirty="0">
                <a:latin typeface="Arial"/>
                <a:cs typeface="Arial"/>
              </a:rPr>
              <a:t>-accessible</a:t>
            </a:r>
          </a:p>
          <a:p>
            <a:r>
              <a:rPr lang="en-US" sz="1050" dirty="0">
                <a:latin typeface="Arial"/>
                <a:cs typeface="Arial"/>
              </a:rPr>
              <a:t>   STATUS       </a:t>
            </a:r>
            <a:r>
              <a:rPr lang="en-US" sz="1050" dirty="0" smtClean="0">
                <a:latin typeface="Arial"/>
                <a:cs typeface="Arial"/>
              </a:rPr>
              <a:t>	      current</a:t>
            </a:r>
            <a:endParaRPr lang="en-US" sz="1050" dirty="0">
              <a:latin typeface="Arial"/>
              <a:cs typeface="Arial"/>
            </a:endParaRPr>
          </a:p>
          <a:p>
            <a:r>
              <a:rPr lang="en-US" sz="1050" dirty="0">
                <a:latin typeface="Arial"/>
                <a:cs typeface="Arial"/>
              </a:rPr>
              <a:t>   </a:t>
            </a:r>
            <a:r>
              <a:rPr lang="en-US" sz="1050" dirty="0" smtClean="0">
                <a:latin typeface="Arial"/>
                <a:cs typeface="Arial"/>
              </a:rPr>
              <a:t>DESCRIPTION     "</a:t>
            </a:r>
            <a:r>
              <a:rPr lang="en-US" sz="1050" dirty="0">
                <a:latin typeface="Arial"/>
                <a:cs typeface="Arial"/>
              </a:rPr>
              <a:t>Reference index for each observed zone"</a:t>
            </a:r>
          </a:p>
          <a:p>
            <a:r>
              <a:rPr lang="en-US" sz="1050" dirty="0">
                <a:latin typeface="Arial"/>
                <a:cs typeface="Arial"/>
              </a:rPr>
              <a:t>   ::= { </a:t>
            </a:r>
            <a:r>
              <a:rPr lang="en-US" sz="1050" dirty="0" err="1">
                <a:latin typeface="Arial"/>
                <a:cs typeface="Arial"/>
              </a:rPr>
              <a:t>dnssecZoneGlobalEntry</a:t>
            </a:r>
            <a:r>
              <a:rPr lang="en-US" sz="1050" dirty="0">
                <a:latin typeface="Arial"/>
                <a:cs typeface="Arial"/>
              </a:rPr>
              <a:t> 1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01659" y="3364165"/>
            <a:ext cx="2916183" cy="1107996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>
                <a:latin typeface="Arial"/>
                <a:cs typeface="Arial"/>
              </a:rPr>
              <a:t> </a:t>
            </a:r>
            <a:r>
              <a:rPr lang="en-US" sz="1100" dirty="0" err="1">
                <a:latin typeface="Arial"/>
                <a:cs typeface="Arial"/>
              </a:rPr>
              <a:t>dnssecZoneGlobalServFail</a:t>
            </a:r>
            <a:r>
              <a:rPr lang="en-US" sz="1100" dirty="0">
                <a:latin typeface="Arial"/>
                <a:cs typeface="Arial"/>
              </a:rPr>
              <a:t> OBJECT-TYPE</a:t>
            </a:r>
          </a:p>
          <a:p>
            <a:r>
              <a:rPr lang="en-US" sz="1100" dirty="0">
                <a:latin typeface="Arial"/>
                <a:cs typeface="Arial"/>
              </a:rPr>
              <a:t>   SYNTAX       </a:t>
            </a:r>
            <a:r>
              <a:rPr lang="en-US" sz="1100" dirty="0" smtClean="0">
                <a:latin typeface="Arial"/>
                <a:cs typeface="Arial"/>
              </a:rPr>
              <a:t>       </a:t>
            </a:r>
            <a:r>
              <a:rPr lang="en-US" sz="1100" dirty="0" err="1" smtClean="0">
                <a:latin typeface="Arial"/>
                <a:cs typeface="Arial"/>
              </a:rPr>
              <a:t>CustomInteger</a:t>
            </a:r>
            <a:endParaRPr lang="en-US" sz="1100" dirty="0">
              <a:latin typeface="Arial"/>
              <a:cs typeface="Arial"/>
            </a:endParaRPr>
          </a:p>
          <a:p>
            <a:r>
              <a:rPr lang="en-US" sz="1100" dirty="0">
                <a:latin typeface="Arial"/>
                <a:cs typeface="Arial"/>
              </a:rPr>
              <a:t>   MAX-ACCESS   read-only</a:t>
            </a:r>
          </a:p>
          <a:p>
            <a:r>
              <a:rPr lang="en-US" sz="1100" dirty="0">
                <a:latin typeface="Arial"/>
                <a:cs typeface="Arial"/>
              </a:rPr>
              <a:t>   STATUS       </a:t>
            </a:r>
            <a:r>
              <a:rPr lang="en-US" sz="1100" dirty="0" smtClean="0">
                <a:latin typeface="Arial"/>
                <a:cs typeface="Arial"/>
              </a:rPr>
              <a:t>        current</a:t>
            </a:r>
            <a:endParaRPr lang="en-US" sz="1100" dirty="0">
              <a:latin typeface="Arial"/>
              <a:cs typeface="Arial"/>
            </a:endParaRPr>
          </a:p>
          <a:p>
            <a:r>
              <a:rPr lang="en-US" sz="1100" dirty="0">
                <a:latin typeface="Arial"/>
                <a:cs typeface="Arial"/>
              </a:rPr>
              <a:t>   </a:t>
            </a:r>
            <a:r>
              <a:rPr lang="en-US" sz="1100" dirty="0" smtClean="0">
                <a:latin typeface="Arial"/>
                <a:cs typeface="Arial"/>
              </a:rPr>
              <a:t>DESCRIPTION    "</a:t>
            </a:r>
            <a:r>
              <a:rPr lang="en-US" sz="1100" dirty="0">
                <a:latin typeface="Arial"/>
                <a:cs typeface="Arial"/>
              </a:rPr>
              <a:t>Indicates if ..."</a:t>
            </a:r>
          </a:p>
          <a:p>
            <a:r>
              <a:rPr lang="en-US" sz="1100" dirty="0">
                <a:latin typeface="Arial"/>
                <a:cs typeface="Arial"/>
              </a:rPr>
              <a:t>   ::= { </a:t>
            </a:r>
            <a:r>
              <a:rPr lang="en-US" sz="1100" dirty="0" err="1">
                <a:latin typeface="Arial"/>
                <a:cs typeface="Arial"/>
              </a:rPr>
              <a:t>dnssecZoneGlobalEntry</a:t>
            </a:r>
            <a:r>
              <a:rPr lang="en-US" sz="1100" dirty="0">
                <a:latin typeface="Arial"/>
                <a:cs typeface="Arial"/>
              </a:rPr>
              <a:t> 2 }</a:t>
            </a:r>
          </a:p>
        </p:txBody>
      </p:sp>
      <p:sp>
        <p:nvSpPr>
          <p:cNvPr id="8" name="Rectangle 7"/>
          <p:cNvSpPr/>
          <p:nvPr/>
        </p:nvSpPr>
        <p:spPr>
          <a:xfrm>
            <a:off x="207618" y="5177130"/>
            <a:ext cx="4222605" cy="834691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err="1">
                <a:latin typeface="Arial"/>
                <a:cs typeface="Arial"/>
              </a:rPr>
              <a:t>CustomInteger</a:t>
            </a:r>
            <a:r>
              <a:rPr lang="en-US" sz="1000" dirty="0">
                <a:latin typeface="Arial"/>
                <a:cs typeface="Arial"/>
              </a:rPr>
              <a:t> ::= TEXTUAL-CONVENTION</a:t>
            </a:r>
          </a:p>
          <a:p>
            <a:r>
              <a:rPr lang="en-US" sz="1000" dirty="0">
                <a:latin typeface="Arial"/>
                <a:cs typeface="Arial"/>
              </a:rPr>
              <a:t>    STATUS       </a:t>
            </a:r>
            <a:r>
              <a:rPr lang="en-US" sz="1000" dirty="0" smtClean="0">
                <a:latin typeface="Arial"/>
                <a:cs typeface="Arial"/>
              </a:rPr>
              <a:t>	       current</a:t>
            </a:r>
            <a:endParaRPr lang="en-US" sz="1000" dirty="0">
              <a:latin typeface="Arial"/>
              <a:cs typeface="Arial"/>
            </a:endParaRPr>
          </a:p>
          <a:p>
            <a:r>
              <a:rPr lang="en-US" sz="1000" dirty="0">
                <a:latin typeface="Arial"/>
                <a:cs typeface="Arial"/>
              </a:rPr>
              <a:t>    DESCRIPTION    "Convention for return values of Integer variables."</a:t>
            </a:r>
          </a:p>
          <a:p>
            <a:r>
              <a:rPr lang="en-US" sz="1000" dirty="0">
                <a:latin typeface="Arial"/>
                <a:cs typeface="Arial"/>
              </a:rPr>
              <a:t>    SYNTAX        </a:t>
            </a:r>
            <a:r>
              <a:rPr lang="en-US" sz="1000" dirty="0" smtClean="0">
                <a:latin typeface="Arial"/>
                <a:cs typeface="Arial"/>
              </a:rPr>
              <a:t>      INTEGER </a:t>
            </a:r>
            <a:r>
              <a:rPr lang="en-US" sz="1000" dirty="0">
                <a:latin typeface="Arial"/>
                <a:cs typeface="Arial"/>
              </a:rPr>
              <a:t>{ </a:t>
            </a:r>
            <a:r>
              <a:rPr lang="en-US" sz="1000" dirty="0" err="1">
                <a:latin typeface="Arial"/>
                <a:cs typeface="Arial"/>
              </a:rPr>
              <a:t>noerror</a:t>
            </a:r>
            <a:r>
              <a:rPr lang="en-US" sz="1000" dirty="0">
                <a:latin typeface="Arial"/>
                <a:cs typeface="Arial"/>
              </a:rPr>
              <a:t>(1), error(2), unknown(3) }</a:t>
            </a:r>
          </a:p>
        </p:txBody>
      </p:sp>
      <p:sp>
        <p:nvSpPr>
          <p:cNvPr id="9" name="Rectangle 8"/>
          <p:cNvSpPr/>
          <p:nvPr/>
        </p:nvSpPr>
        <p:spPr>
          <a:xfrm>
            <a:off x="4507777" y="5177130"/>
            <a:ext cx="4558670" cy="969499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err="1">
                <a:latin typeface="Arial"/>
                <a:cs typeface="Arial"/>
              </a:rPr>
              <a:t>DomainOctetString</a:t>
            </a:r>
            <a:r>
              <a:rPr lang="en-US" sz="1000" dirty="0">
                <a:latin typeface="Arial"/>
                <a:cs typeface="Arial"/>
              </a:rPr>
              <a:t> ::= TEXTUAL-CONVENTION</a:t>
            </a:r>
          </a:p>
          <a:p>
            <a:r>
              <a:rPr lang="en-US" sz="1000" dirty="0">
                <a:latin typeface="Arial"/>
                <a:cs typeface="Arial"/>
              </a:rPr>
              <a:t>    DISPLAY-HINT    "255t"</a:t>
            </a:r>
          </a:p>
          <a:p>
            <a:r>
              <a:rPr lang="en-US" sz="1000" dirty="0">
                <a:latin typeface="Arial"/>
                <a:cs typeface="Arial"/>
              </a:rPr>
              <a:t>    STATUS          current</a:t>
            </a:r>
          </a:p>
          <a:p>
            <a:r>
              <a:rPr lang="en-US" sz="1000" dirty="0">
                <a:latin typeface="Arial"/>
                <a:cs typeface="Arial"/>
              </a:rPr>
              <a:t>    </a:t>
            </a:r>
            <a:r>
              <a:rPr lang="en-US" sz="1000" dirty="0" smtClean="0">
                <a:latin typeface="Arial"/>
                <a:cs typeface="Arial"/>
              </a:rPr>
              <a:t>DESCRIPTION  </a:t>
            </a:r>
            <a:r>
              <a:rPr lang="en-US" sz="1000" dirty="0">
                <a:latin typeface="Arial"/>
                <a:cs typeface="Arial"/>
              </a:rPr>
              <a:t>"An octet string containing characters in UTF-8 encoding."</a:t>
            </a:r>
          </a:p>
          <a:p>
            <a:r>
              <a:rPr lang="en-US" sz="1000" dirty="0">
                <a:latin typeface="Arial"/>
                <a:cs typeface="Arial"/>
              </a:rPr>
              <a:t>    SYNTAX          OCTET STRING (SIZE (1..255))</a:t>
            </a:r>
          </a:p>
        </p:txBody>
      </p:sp>
    </p:spTree>
    <p:extLst>
      <p:ext uri="{BB962C8B-B14F-4D97-AF65-F5344CB8AC3E}">
        <p14:creationId xmlns:p14="http://schemas.microsoft.com/office/powerpoint/2010/main" val="2955998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032"/>
            <a:ext cx="8913813" cy="914400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DNSSEC MIB implementation </a:t>
            </a:r>
            <a:r>
              <a:rPr lang="en-US" dirty="0" smtClean="0">
                <a:latin typeface="Arial"/>
                <a:cs typeface="Arial"/>
              </a:rPr>
              <a:t>(3/3)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063" y="1212992"/>
            <a:ext cx="5777116" cy="558614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50" dirty="0">
                <a:latin typeface="Arial"/>
                <a:cs typeface="Arial"/>
              </a:rPr>
              <a:t>+--arpa2experimentaldnssecMIBv1(1)</a:t>
            </a:r>
          </a:p>
          <a:p>
            <a:r>
              <a:rPr lang="en-US" sz="850" dirty="0">
                <a:latin typeface="Arial"/>
                <a:cs typeface="Arial"/>
              </a:rPr>
              <a:t>   |</a:t>
            </a:r>
          </a:p>
          <a:p>
            <a:r>
              <a:rPr lang="en-US" sz="850" dirty="0">
                <a:latin typeface="Arial"/>
                <a:cs typeface="Arial"/>
              </a:rPr>
              <a:t>   +--</a:t>
            </a:r>
            <a:r>
              <a:rPr lang="en-US" sz="850" dirty="0" err="1">
                <a:latin typeface="Arial"/>
                <a:cs typeface="Arial"/>
              </a:rPr>
              <a:t>dnssecObjects</a:t>
            </a:r>
            <a:r>
              <a:rPr lang="en-US" sz="850" dirty="0">
                <a:latin typeface="Arial"/>
                <a:cs typeface="Arial"/>
              </a:rPr>
              <a:t>(1)</a:t>
            </a:r>
          </a:p>
          <a:p>
            <a:r>
              <a:rPr lang="en-US" sz="850" dirty="0">
                <a:latin typeface="Arial"/>
                <a:cs typeface="Arial"/>
              </a:rPr>
              <a:t>   |  |</a:t>
            </a:r>
          </a:p>
          <a:p>
            <a:r>
              <a:rPr lang="fi-FI" sz="850" dirty="0">
                <a:latin typeface="Arial"/>
                <a:cs typeface="Arial"/>
              </a:rPr>
              <a:t>   |  +--dnssecGeneral(1)</a:t>
            </a:r>
          </a:p>
          <a:p>
            <a:r>
              <a:rPr lang="fi-FI" sz="850" dirty="0">
                <a:latin typeface="Arial"/>
                <a:cs typeface="Arial"/>
              </a:rPr>
              <a:t>   |  |  |</a:t>
            </a:r>
          </a:p>
          <a:p>
            <a:r>
              <a:rPr lang="fi-FI" sz="850" dirty="0" smtClean="0">
                <a:latin typeface="Arial"/>
                <a:cs typeface="Arial"/>
              </a:rPr>
              <a:t>   |  </a:t>
            </a:r>
            <a:r>
              <a:rPr lang="fi-FI" sz="850" dirty="0">
                <a:latin typeface="Arial"/>
                <a:cs typeface="Arial"/>
              </a:rPr>
              <a:t>+--dnssecZoneGlobal(2)</a:t>
            </a:r>
          </a:p>
          <a:p>
            <a:r>
              <a:rPr lang="fi-FI" sz="850" dirty="0">
                <a:latin typeface="Arial"/>
                <a:cs typeface="Arial"/>
              </a:rPr>
              <a:t>   |  |  |</a:t>
            </a:r>
          </a:p>
          <a:p>
            <a:r>
              <a:rPr lang="fi-FI" sz="850" dirty="0">
                <a:latin typeface="Arial"/>
                <a:cs typeface="Arial"/>
              </a:rPr>
              <a:t>   |  |  +--dnssecZoneGlobalTable(2)</a:t>
            </a:r>
          </a:p>
          <a:p>
            <a:r>
              <a:rPr lang="fi-FI" sz="850" dirty="0">
                <a:latin typeface="Arial"/>
                <a:cs typeface="Arial"/>
              </a:rPr>
              <a:t>   |  |     |</a:t>
            </a:r>
          </a:p>
          <a:p>
            <a:r>
              <a:rPr lang="fi-FI" sz="850" dirty="0">
                <a:latin typeface="Arial"/>
                <a:cs typeface="Arial"/>
              </a:rPr>
              <a:t>   |  |     +--dnssecZoneGlobalEntry(1)</a:t>
            </a:r>
          </a:p>
          <a:p>
            <a:r>
              <a:rPr lang="fi-FI" sz="850" dirty="0">
                <a:latin typeface="Arial"/>
                <a:cs typeface="Arial"/>
              </a:rPr>
              <a:t>   |  |        |  Index: </a:t>
            </a:r>
            <a:r>
              <a:rPr lang="fi-FI" sz="850" dirty="0" err="1">
                <a:latin typeface="Arial"/>
                <a:cs typeface="Arial"/>
              </a:rPr>
              <a:t>dnssecZoneGlobalIndex</a:t>
            </a:r>
            <a:endParaRPr lang="fi-FI" sz="850" dirty="0">
              <a:latin typeface="Arial"/>
              <a:cs typeface="Arial"/>
            </a:endParaRPr>
          </a:p>
          <a:p>
            <a:r>
              <a:rPr lang="cs-CZ" sz="850" dirty="0" smtClean="0">
                <a:latin typeface="Arial"/>
                <a:cs typeface="Arial"/>
              </a:rPr>
              <a:t>   |  </a:t>
            </a:r>
            <a:r>
              <a:rPr lang="cs-CZ" sz="850" dirty="0">
                <a:latin typeface="Arial"/>
                <a:cs typeface="Arial"/>
              </a:rPr>
              <a:t>|</a:t>
            </a:r>
          </a:p>
          <a:p>
            <a:r>
              <a:rPr lang="cs-CZ" sz="850" dirty="0">
                <a:latin typeface="Arial"/>
                <a:cs typeface="Arial"/>
              </a:rPr>
              <a:t>   |  +--</a:t>
            </a:r>
            <a:r>
              <a:rPr lang="cs-CZ" sz="850" dirty="0" err="1">
                <a:latin typeface="Arial"/>
                <a:cs typeface="Arial"/>
              </a:rPr>
              <a:t>dnssecZoneAuthNS</a:t>
            </a:r>
            <a:r>
              <a:rPr lang="cs-CZ" sz="850" dirty="0">
                <a:latin typeface="Arial"/>
                <a:cs typeface="Arial"/>
              </a:rPr>
              <a:t>(3)</a:t>
            </a:r>
          </a:p>
          <a:p>
            <a:r>
              <a:rPr lang="cs-CZ" sz="850" dirty="0">
                <a:latin typeface="Arial"/>
                <a:cs typeface="Arial"/>
              </a:rPr>
              <a:t>   |  |  |</a:t>
            </a:r>
          </a:p>
          <a:p>
            <a:r>
              <a:rPr lang="cs-CZ" sz="850" dirty="0">
                <a:latin typeface="Arial"/>
                <a:cs typeface="Arial"/>
              </a:rPr>
              <a:t>   |  |  +--</a:t>
            </a:r>
            <a:r>
              <a:rPr lang="cs-CZ" sz="850" dirty="0" err="1">
                <a:latin typeface="Arial"/>
                <a:cs typeface="Arial"/>
              </a:rPr>
              <a:t>dnssecZoneAuthNSTable</a:t>
            </a:r>
            <a:r>
              <a:rPr lang="cs-CZ" sz="850" dirty="0">
                <a:latin typeface="Arial"/>
                <a:cs typeface="Arial"/>
              </a:rPr>
              <a:t>(3)</a:t>
            </a:r>
          </a:p>
          <a:p>
            <a:r>
              <a:rPr lang="cs-CZ" sz="850" dirty="0">
                <a:latin typeface="Arial"/>
                <a:cs typeface="Arial"/>
              </a:rPr>
              <a:t>   |  |     |</a:t>
            </a:r>
          </a:p>
          <a:p>
            <a:r>
              <a:rPr lang="cs-CZ" sz="850" dirty="0">
                <a:latin typeface="Arial"/>
                <a:cs typeface="Arial"/>
              </a:rPr>
              <a:t>   |  |     +--</a:t>
            </a:r>
            <a:r>
              <a:rPr lang="cs-CZ" sz="850" dirty="0" err="1">
                <a:latin typeface="Arial"/>
                <a:cs typeface="Arial"/>
              </a:rPr>
              <a:t>dnssecZoneAuthNSEntry</a:t>
            </a:r>
            <a:r>
              <a:rPr lang="cs-CZ" sz="850" dirty="0">
                <a:latin typeface="Arial"/>
                <a:cs typeface="Arial"/>
              </a:rPr>
              <a:t>(1)</a:t>
            </a:r>
          </a:p>
          <a:p>
            <a:r>
              <a:rPr lang="cs-CZ" sz="850" dirty="0">
                <a:latin typeface="Arial"/>
                <a:cs typeface="Arial"/>
              </a:rPr>
              <a:t>   |  |        |  Index: </a:t>
            </a:r>
            <a:r>
              <a:rPr lang="cs-CZ" sz="850" dirty="0" err="1">
                <a:latin typeface="Arial"/>
                <a:cs typeface="Arial"/>
              </a:rPr>
              <a:t>dnssecZoneGlobalIndex</a:t>
            </a:r>
            <a:r>
              <a:rPr lang="cs-CZ" sz="850" dirty="0">
                <a:latin typeface="Arial"/>
                <a:cs typeface="Arial"/>
              </a:rPr>
              <a:t>, </a:t>
            </a:r>
            <a:r>
              <a:rPr lang="cs-CZ" sz="850" dirty="0" err="1">
                <a:latin typeface="Arial"/>
                <a:cs typeface="Arial"/>
              </a:rPr>
              <a:t>dnssecZoneAuthNSIndex</a:t>
            </a:r>
            <a:endParaRPr lang="cs-CZ" sz="850" dirty="0">
              <a:latin typeface="Arial"/>
              <a:cs typeface="Arial"/>
            </a:endParaRPr>
          </a:p>
          <a:p>
            <a:r>
              <a:rPr lang="cs-CZ" sz="850" dirty="0">
                <a:latin typeface="Arial"/>
                <a:cs typeface="Arial"/>
              </a:rPr>
              <a:t>   |  |        |</a:t>
            </a:r>
          </a:p>
          <a:p>
            <a:r>
              <a:rPr lang="fi-FI" sz="850" dirty="0" smtClean="0">
                <a:latin typeface="Arial"/>
                <a:cs typeface="Arial"/>
              </a:rPr>
              <a:t>   |  </a:t>
            </a:r>
            <a:r>
              <a:rPr lang="fi-FI" sz="850" dirty="0">
                <a:latin typeface="Arial"/>
                <a:cs typeface="Arial"/>
              </a:rPr>
              <a:t>+--dnssecZoneSig(4)</a:t>
            </a:r>
          </a:p>
          <a:p>
            <a:r>
              <a:rPr lang="fi-FI" sz="850" dirty="0">
                <a:latin typeface="Arial"/>
                <a:cs typeface="Arial"/>
              </a:rPr>
              <a:t>   |  |  |</a:t>
            </a:r>
          </a:p>
          <a:p>
            <a:r>
              <a:rPr lang="fi-FI" sz="850" dirty="0">
                <a:latin typeface="Arial"/>
                <a:cs typeface="Arial"/>
              </a:rPr>
              <a:t>   |  |  +--dnssecZoneSigTable(4)</a:t>
            </a:r>
          </a:p>
          <a:p>
            <a:r>
              <a:rPr lang="fi-FI" sz="850" dirty="0">
                <a:latin typeface="Arial"/>
                <a:cs typeface="Arial"/>
              </a:rPr>
              <a:t>   |  |     |</a:t>
            </a:r>
          </a:p>
          <a:p>
            <a:r>
              <a:rPr lang="en-US" sz="850" dirty="0">
                <a:latin typeface="Arial"/>
                <a:cs typeface="Arial"/>
              </a:rPr>
              <a:t>   |  |     +--</a:t>
            </a:r>
            <a:r>
              <a:rPr lang="en-US" sz="850" dirty="0" err="1">
                <a:latin typeface="Arial"/>
                <a:cs typeface="Arial"/>
              </a:rPr>
              <a:t>dnssecZoneSigEntry</a:t>
            </a:r>
            <a:r>
              <a:rPr lang="en-US" sz="850" dirty="0">
                <a:latin typeface="Arial"/>
                <a:cs typeface="Arial"/>
              </a:rPr>
              <a:t>(1)</a:t>
            </a:r>
          </a:p>
          <a:p>
            <a:r>
              <a:rPr lang="en-US" sz="850" dirty="0">
                <a:latin typeface="Arial"/>
                <a:cs typeface="Arial"/>
              </a:rPr>
              <a:t>   |  |        |  Index: </a:t>
            </a:r>
            <a:r>
              <a:rPr lang="en-US" sz="850" dirty="0" err="1">
                <a:latin typeface="Arial"/>
                <a:cs typeface="Arial"/>
              </a:rPr>
              <a:t>dnssecZoneGlobalIndex</a:t>
            </a:r>
            <a:r>
              <a:rPr lang="en-US" sz="850" dirty="0">
                <a:latin typeface="Arial"/>
                <a:cs typeface="Arial"/>
              </a:rPr>
              <a:t>, </a:t>
            </a:r>
            <a:r>
              <a:rPr lang="en-US" sz="850" dirty="0" err="1">
                <a:latin typeface="Arial"/>
                <a:cs typeface="Arial"/>
              </a:rPr>
              <a:t>dnssecZoneSigIndex</a:t>
            </a:r>
            <a:endParaRPr lang="en-US" sz="850" dirty="0">
              <a:latin typeface="Arial"/>
              <a:cs typeface="Arial"/>
            </a:endParaRPr>
          </a:p>
          <a:p>
            <a:r>
              <a:rPr lang="en-US" sz="850" dirty="0">
                <a:latin typeface="Arial"/>
                <a:cs typeface="Arial"/>
              </a:rPr>
              <a:t>   |  |        </a:t>
            </a:r>
            <a:r>
              <a:rPr lang="en-US" sz="850" dirty="0" smtClean="0">
                <a:latin typeface="Arial"/>
                <a:cs typeface="Arial"/>
              </a:rPr>
              <a:t>|</a:t>
            </a:r>
            <a:endParaRPr lang="en-US" sz="850" dirty="0">
              <a:latin typeface="Arial"/>
              <a:cs typeface="Arial"/>
            </a:endParaRPr>
          </a:p>
          <a:p>
            <a:r>
              <a:rPr lang="en-US" sz="850" dirty="0">
                <a:latin typeface="Arial"/>
                <a:cs typeface="Arial"/>
              </a:rPr>
              <a:t>   |  +--</a:t>
            </a:r>
            <a:r>
              <a:rPr lang="en-US" sz="850" dirty="0" err="1">
                <a:latin typeface="Arial"/>
                <a:cs typeface="Arial"/>
              </a:rPr>
              <a:t>dnssecZoneDiff</a:t>
            </a:r>
            <a:r>
              <a:rPr lang="en-US" sz="850" dirty="0">
                <a:latin typeface="Arial"/>
                <a:cs typeface="Arial"/>
              </a:rPr>
              <a:t>(5)</a:t>
            </a:r>
          </a:p>
          <a:p>
            <a:r>
              <a:rPr lang="en-US" sz="850" dirty="0">
                <a:latin typeface="Arial"/>
                <a:cs typeface="Arial"/>
              </a:rPr>
              <a:t>   |     |</a:t>
            </a:r>
          </a:p>
          <a:p>
            <a:r>
              <a:rPr lang="en-US" sz="850" dirty="0">
                <a:latin typeface="Arial"/>
                <a:cs typeface="Arial"/>
              </a:rPr>
              <a:t>   |     +--</a:t>
            </a:r>
            <a:r>
              <a:rPr lang="en-US" sz="850" dirty="0" err="1">
                <a:latin typeface="Arial"/>
                <a:cs typeface="Arial"/>
              </a:rPr>
              <a:t>dnssecZoneDiffTable</a:t>
            </a:r>
            <a:r>
              <a:rPr lang="en-US" sz="850" dirty="0">
                <a:latin typeface="Arial"/>
                <a:cs typeface="Arial"/>
              </a:rPr>
              <a:t>(5)</a:t>
            </a:r>
          </a:p>
          <a:p>
            <a:r>
              <a:rPr lang="en-US" sz="850" dirty="0">
                <a:latin typeface="Arial"/>
                <a:cs typeface="Arial"/>
              </a:rPr>
              <a:t>   |        |</a:t>
            </a:r>
          </a:p>
          <a:p>
            <a:r>
              <a:rPr lang="en-US" sz="850" dirty="0">
                <a:latin typeface="Arial"/>
                <a:cs typeface="Arial"/>
              </a:rPr>
              <a:t>   |        +--</a:t>
            </a:r>
            <a:r>
              <a:rPr lang="en-US" sz="850" dirty="0" err="1">
                <a:latin typeface="Arial"/>
                <a:cs typeface="Arial"/>
              </a:rPr>
              <a:t>dnssecZoneDiffEntry</a:t>
            </a:r>
            <a:r>
              <a:rPr lang="en-US" sz="850" dirty="0">
                <a:latin typeface="Arial"/>
                <a:cs typeface="Arial"/>
              </a:rPr>
              <a:t>(1)</a:t>
            </a:r>
          </a:p>
          <a:p>
            <a:r>
              <a:rPr lang="en-US" sz="850" dirty="0">
                <a:latin typeface="Arial"/>
                <a:cs typeface="Arial"/>
              </a:rPr>
              <a:t>   |           |  Index: </a:t>
            </a:r>
            <a:r>
              <a:rPr lang="en-US" sz="850" dirty="0" err="1">
                <a:latin typeface="Arial"/>
                <a:cs typeface="Arial"/>
              </a:rPr>
              <a:t>dnssecZoneGlobalIndex</a:t>
            </a:r>
            <a:r>
              <a:rPr lang="en-US" sz="850" dirty="0">
                <a:latin typeface="Arial"/>
                <a:cs typeface="Arial"/>
              </a:rPr>
              <a:t>, </a:t>
            </a:r>
            <a:r>
              <a:rPr lang="en-US" sz="850" dirty="0" err="1">
                <a:latin typeface="Arial"/>
                <a:cs typeface="Arial"/>
              </a:rPr>
              <a:t>dnssecZoneDiffIndex</a:t>
            </a:r>
            <a:endParaRPr lang="en-US" sz="850" dirty="0">
              <a:latin typeface="Arial"/>
              <a:cs typeface="Arial"/>
            </a:endParaRPr>
          </a:p>
          <a:p>
            <a:r>
              <a:rPr lang="en-US" sz="850" dirty="0">
                <a:latin typeface="Arial"/>
                <a:cs typeface="Arial"/>
              </a:rPr>
              <a:t>   |           |</a:t>
            </a:r>
          </a:p>
          <a:p>
            <a:r>
              <a:rPr lang="en-US" sz="850" dirty="0" smtClean="0">
                <a:latin typeface="Arial"/>
                <a:cs typeface="Arial"/>
              </a:rPr>
              <a:t>   +</a:t>
            </a:r>
            <a:r>
              <a:rPr lang="en-US" sz="850" dirty="0">
                <a:latin typeface="Arial"/>
                <a:cs typeface="Arial"/>
              </a:rPr>
              <a:t>--</a:t>
            </a:r>
            <a:r>
              <a:rPr lang="en-US" sz="850" dirty="0" err="1">
                <a:latin typeface="Arial"/>
                <a:cs typeface="Arial"/>
              </a:rPr>
              <a:t>dnssecMIBConformance</a:t>
            </a:r>
            <a:r>
              <a:rPr lang="en-US" sz="850" dirty="0">
                <a:latin typeface="Arial"/>
                <a:cs typeface="Arial"/>
              </a:rPr>
              <a:t>(2)</a:t>
            </a:r>
          </a:p>
          <a:p>
            <a:r>
              <a:rPr lang="en-US" sz="850" dirty="0">
                <a:latin typeface="Arial"/>
                <a:cs typeface="Arial"/>
              </a:rPr>
              <a:t>      |</a:t>
            </a:r>
          </a:p>
          <a:p>
            <a:r>
              <a:rPr lang="en-US" sz="850" dirty="0">
                <a:latin typeface="Arial"/>
                <a:cs typeface="Arial"/>
              </a:rPr>
              <a:t>      +--</a:t>
            </a:r>
            <a:r>
              <a:rPr lang="en-US" sz="850" dirty="0" err="1">
                <a:latin typeface="Arial"/>
                <a:cs typeface="Arial"/>
              </a:rPr>
              <a:t>dnssecMIBGroups</a:t>
            </a:r>
            <a:r>
              <a:rPr lang="en-US" sz="850" dirty="0">
                <a:latin typeface="Arial"/>
                <a:cs typeface="Arial"/>
              </a:rPr>
              <a:t>(1)</a:t>
            </a:r>
          </a:p>
          <a:p>
            <a:r>
              <a:rPr lang="en-US" sz="850" dirty="0">
                <a:latin typeface="Arial"/>
                <a:cs typeface="Arial"/>
              </a:rPr>
              <a:t>      |  |</a:t>
            </a:r>
          </a:p>
          <a:p>
            <a:r>
              <a:rPr lang="en-US" sz="850" dirty="0">
                <a:latin typeface="Arial"/>
                <a:cs typeface="Arial"/>
              </a:rPr>
              <a:t>      |  +--</a:t>
            </a:r>
            <a:r>
              <a:rPr lang="en-US" sz="850" dirty="0" err="1">
                <a:latin typeface="Arial"/>
                <a:cs typeface="Arial"/>
              </a:rPr>
              <a:t>dnssecMIBScalarGroup</a:t>
            </a:r>
            <a:r>
              <a:rPr lang="en-US" sz="850" dirty="0">
                <a:latin typeface="Arial"/>
                <a:cs typeface="Arial"/>
              </a:rPr>
              <a:t>(1)</a:t>
            </a:r>
          </a:p>
          <a:p>
            <a:r>
              <a:rPr lang="en-US" sz="850" dirty="0">
                <a:latin typeface="Arial"/>
                <a:cs typeface="Arial"/>
              </a:rPr>
              <a:t>      |  +--</a:t>
            </a:r>
            <a:r>
              <a:rPr lang="en-US" sz="850" dirty="0" err="1">
                <a:latin typeface="Arial"/>
                <a:cs typeface="Arial"/>
              </a:rPr>
              <a:t>dnssecMIBTableGroup</a:t>
            </a:r>
            <a:r>
              <a:rPr lang="en-US" sz="850" dirty="0">
                <a:latin typeface="Arial"/>
                <a:cs typeface="Arial"/>
              </a:rPr>
              <a:t>(2)</a:t>
            </a:r>
          </a:p>
          <a:p>
            <a:r>
              <a:rPr lang="en-US" sz="850" dirty="0">
                <a:latin typeface="Arial"/>
                <a:cs typeface="Arial"/>
              </a:rPr>
              <a:t>      |</a:t>
            </a:r>
          </a:p>
          <a:p>
            <a:r>
              <a:rPr lang="en-US" sz="850" dirty="0">
                <a:latin typeface="Arial"/>
                <a:cs typeface="Arial"/>
              </a:rPr>
              <a:t>      +--</a:t>
            </a:r>
            <a:r>
              <a:rPr lang="en-US" sz="850" dirty="0" err="1">
                <a:latin typeface="Arial"/>
                <a:cs typeface="Arial"/>
              </a:rPr>
              <a:t>dnssecMIBCompliances</a:t>
            </a:r>
            <a:r>
              <a:rPr lang="en-US" sz="850" dirty="0">
                <a:latin typeface="Arial"/>
                <a:cs typeface="Arial"/>
              </a:rPr>
              <a:t>(2)</a:t>
            </a:r>
            <a:endParaRPr lang="en-US" sz="8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7670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Waarneming.thmx</Template>
  <TotalTime>207</TotalTime>
  <Words>662</Words>
  <Application>Microsoft Macintosh PowerPoint</Application>
  <PresentationFormat>On-screen Show (4:3)</PresentationFormat>
  <Paragraphs>100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Perception</vt:lpstr>
      <vt:lpstr>Monitoring DNSSEC</vt:lpstr>
      <vt:lpstr>Table of contents</vt:lpstr>
      <vt:lpstr>DNSSEC MIB implementation (1/3)</vt:lpstr>
      <vt:lpstr>DNSSEC MIB implementation (2/3)</vt:lpstr>
      <vt:lpstr>DNSSEC MIB implementation (3/3)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Wouter Miltenburg</dc:creator>
  <cp:lastModifiedBy>manubo lon</cp:lastModifiedBy>
  <cp:revision>19</cp:revision>
  <dcterms:created xsi:type="dcterms:W3CDTF">2014-12-10T11:13:43Z</dcterms:created>
  <dcterms:modified xsi:type="dcterms:W3CDTF">2015-02-01T16:29:09Z</dcterms:modified>
</cp:coreProperties>
</file>