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3" r:id="rId2"/>
    <p:sldId id="590" r:id="rId3"/>
    <p:sldId id="614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2" r:id="rId25"/>
    <p:sldId id="613" r:id="rId26"/>
    <p:sldId id="427" r:id="rId27"/>
  </p:sldIdLst>
  <p:sldSz cx="12188825" cy="6858000"/>
  <p:notesSz cx="6858000" cy="9236075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609468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218936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828404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437872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3047340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3656808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4266275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4875744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, Albert" initials="AR" lastIdx="2" clrIdx="0"/>
  <p:cmAuthor id="1" name="Albert Rich" initials="A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FF99"/>
    <a:srgbClr val="FFFFFF"/>
    <a:srgbClr val="99CCFF"/>
    <a:srgbClr val="428C8A"/>
    <a:srgbClr val="7575FF"/>
    <a:srgbClr val="6666FF"/>
    <a:srgbClr val="FFCC00"/>
    <a:srgbClr val="D00023"/>
    <a:srgbClr val="CB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8972" autoAdjust="0"/>
  </p:normalViewPr>
  <p:slideViewPr>
    <p:cSldViewPr>
      <p:cViewPr varScale="1">
        <p:scale>
          <a:sx n="110" d="100"/>
          <a:sy n="110" d="100"/>
        </p:scale>
        <p:origin x="100" y="180"/>
      </p:cViewPr>
      <p:guideLst>
        <p:guide orient="horz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2592" y="570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2843" y="496153"/>
            <a:ext cx="2972950" cy="2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57618" y="8996419"/>
            <a:ext cx="2933770" cy="23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96419"/>
            <a:ext cx="457417" cy="23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3352800" y="8856642"/>
            <a:ext cx="2380589" cy="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382" tIns="46191" rIns="92382" bIns="46191">
            <a:spAutoFit/>
          </a:bodyPr>
          <a:lstStyle/>
          <a:p>
            <a:pPr defTabSz="936121">
              <a:spcBef>
                <a:spcPct val="50000"/>
              </a:spcBef>
              <a:defRPr/>
            </a:pPr>
            <a:r>
              <a:rPr lang="en-US" sz="700" dirty="0" smtClean="0">
                <a:solidFill>
                  <a:schemeClr val="bg2"/>
                </a:solidFill>
              </a:rPr>
              <a:t>Restricted © 2017 Mentor Graphics Corporation</a:t>
            </a:r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8999" y="8809037"/>
            <a:ext cx="3429001" cy="9144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79" y="8908947"/>
            <a:ext cx="799866" cy="2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46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1988" y="463550"/>
            <a:ext cx="5535612" cy="311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7" y="3617782"/>
            <a:ext cx="5485146" cy="49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38636" y="6696474"/>
            <a:ext cx="4571477" cy="23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38636" y="6696474"/>
            <a:ext cx="4571477" cy="23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2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003746"/>
            <a:ext cx="460376" cy="2308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68653" y="9003746"/>
            <a:ext cx="2933770" cy="23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3352800" y="8856642"/>
            <a:ext cx="2380589" cy="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382" tIns="46191" rIns="92382" bIns="46191">
            <a:spAutoFit/>
          </a:bodyPr>
          <a:lstStyle/>
          <a:p>
            <a:pPr defTabSz="936121">
              <a:spcBef>
                <a:spcPct val="50000"/>
              </a:spcBef>
              <a:defRPr/>
            </a:pPr>
            <a:r>
              <a:rPr lang="en-US" sz="700" dirty="0" smtClean="0">
                <a:solidFill>
                  <a:schemeClr val="bg2"/>
                </a:solidFill>
              </a:rPr>
              <a:t>Restricted © 2017 Mentor Graphics Corporation</a:t>
            </a:r>
            <a:endParaRPr lang="en-US" sz="7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8999" y="8809037"/>
            <a:ext cx="3429001" cy="9144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79" y="8908947"/>
            <a:ext cx="799866" cy="2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04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304735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3914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8485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057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76280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463550"/>
            <a:ext cx="5535612" cy="31162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8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1988" y="463550"/>
            <a:ext cx="5535612" cy="3116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Gray">
          <a:xfrm>
            <a:off x="0" y="0"/>
            <a:ext cx="12188825" cy="25142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10" name="Picture 9" descr="Tech-Montage-2017-PPT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4022"/>
          <a:stretch/>
        </p:blipFill>
        <p:spPr>
          <a:xfrm>
            <a:off x="375774" y="1066800"/>
            <a:ext cx="3882179" cy="5080000"/>
          </a:xfrm>
          <a:prstGeom prst="rect">
            <a:avLst/>
          </a:prstGeom>
        </p:spPr>
      </p:pic>
      <p:sp>
        <p:nvSpPr>
          <p:cNvPr id="128023" name="Rectangle 23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608903" y="2616202"/>
            <a:ext cx="7082639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5180477" algn="l"/>
              </a:tabLst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8007" name="Rectangle 2"/>
          <p:cNvSpPr>
            <a:spLocks noGrp="1" noChangeArrowheads="1"/>
          </p:cNvSpPr>
          <p:nvPr userDrawn="1">
            <p:ph type="ctrTitle"/>
          </p:nvPr>
        </p:nvSpPr>
        <p:spPr bwMode="white">
          <a:xfrm>
            <a:off x="4608900" y="279400"/>
            <a:ext cx="7069942" cy="2159000"/>
          </a:xfrm>
        </p:spPr>
        <p:txBody>
          <a:bodyPr lIns="0" rIns="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056" y="5821948"/>
            <a:ext cx="2088513" cy="5945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1193800"/>
            <a:ext cx="5992839" cy="503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195986" y="1193800"/>
            <a:ext cx="5992839" cy="503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3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5385514" cy="879475"/>
          </a:xfrm>
        </p:spPr>
        <p:txBody>
          <a:bodyPr lIns="158462" rIns="158462" anchor="b"/>
          <a:lstStyle>
            <a:lvl1pPr marL="0" indent="0">
              <a:buNone/>
              <a:defRPr sz="2700" b="1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 lIns="158462" rIns="158462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295401"/>
            <a:ext cx="5387630" cy="879475"/>
          </a:xfrm>
        </p:spPr>
        <p:txBody>
          <a:bodyPr lIns="158462" rIns="158462" anchor="b"/>
          <a:lstStyle>
            <a:lvl1pPr marL="0" indent="0">
              <a:buNone/>
              <a:defRPr sz="2700" b="1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 lIns="158462" rIns="158462"/>
          <a:lstStyle>
            <a:lvl1pPr marL="347472" marR="0" indent="-347472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700"/>
            </a:lvl1pPr>
            <a:lvl2pPr marL="800100" marR="0" indent="-420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—"/>
              <a:tabLst/>
              <a:defRPr sz="2400"/>
            </a:lvl2pPr>
            <a:lvl3pPr marL="1089025" marR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2100"/>
            </a:lvl3pPr>
            <a:lvl4pPr marL="1373188" marR="0" indent="-2127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1900"/>
            </a:lvl4pPr>
            <a:lvl5pPr marL="1598613" marR="0" indent="-1539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5F5F5F"/>
              </a:buClr>
              <a:buSzTx/>
              <a:buFont typeface="Arial" pitchFamily="34" charset="0"/>
              <a:buChar char="•"/>
              <a:tabLst/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7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93800"/>
            <a:ext cx="12188825" cy="5035296"/>
          </a:xfrm>
        </p:spPr>
        <p:txBody>
          <a:bodyPr/>
          <a:lstStyle>
            <a:lvl1pPr marL="347472" indent="-347472">
              <a:spcBef>
                <a:spcPts val="850"/>
              </a:spcBef>
              <a:defRPr/>
            </a:lvl1pPr>
            <a:lvl4pPr>
              <a:defRPr/>
            </a:lvl4pPr>
            <a:lvl5pPr marL="1597025" indent="-153988"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0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275476" y="1193800"/>
            <a:ext cx="6913349" cy="5035296"/>
          </a:xfrm>
        </p:spPr>
        <p:txBody>
          <a:bodyPr lIns="304735"/>
          <a:lstStyle>
            <a:lvl1pPr>
              <a:spcBef>
                <a:spcPts val="1133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543050" indent="-150813">
              <a:spcBef>
                <a:spcPts val="0"/>
              </a:spcBef>
              <a:buFont typeface="Arial" pitchFamily="34" charset="0"/>
              <a:buChar char="•"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4603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2"/>
          <p:cNvSpPr>
            <a:spLocks noGrp="1"/>
          </p:cNvSpPr>
          <p:nvPr>
            <p:ph type="tbl" idx="1"/>
          </p:nvPr>
        </p:nvSpPr>
        <p:spPr>
          <a:xfrm>
            <a:off x="0" y="1316041"/>
            <a:ext cx="12188825" cy="4957761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54075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0" y="5088960"/>
            <a:ext cx="12188825" cy="17690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12188825" cy="176256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962833" y="2616202"/>
            <a:ext cx="10360501" cy="1612900"/>
          </a:xfrm>
        </p:spPr>
        <p:txBody>
          <a:bodyPr anchor="ctr" anchorCtr="1"/>
          <a:lstStyle>
            <a:lvl1pPr algn="ctr">
              <a:defRPr sz="4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black">
          <a:xfrm>
            <a:off x="962833" y="2171702"/>
            <a:ext cx="10360501" cy="444500"/>
          </a:xfrm>
        </p:spPr>
        <p:txBody>
          <a:bodyPr anchor="b"/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609468" indent="0">
              <a:buNone/>
              <a:defRPr sz="2400"/>
            </a:lvl2pPr>
            <a:lvl3pPr marL="1218936" indent="0">
              <a:buNone/>
              <a:defRPr sz="2100"/>
            </a:lvl3pPr>
            <a:lvl4pPr marL="1828404" indent="0">
              <a:buNone/>
              <a:defRPr sz="1900"/>
            </a:lvl4pPr>
            <a:lvl5pPr marL="2437872" indent="0">
              <a:buNone/>
              <a:defRPr sz="1900"/>
            </a:lvl5pPr>
            <a:lvl6pPr marL="3047340" indent="0">
              <a:buNone/>
              <a:defRPr sz="1900"/>
            </a:lvl6pPr>
            <a:lvl7pPr marL="3656808" indent="0">
              <a:buNone/>
              <a:defRPr sz="1900"/>
            </a:lvl7pPr>
            <a:lvl8pPr marL="4266275" indent="0">
              <a:buNone/>
              <a:defRPr sz="1900"/>
            </a:lvl8pPr>
            <a:lvl9pPr marL="4875744" indent="0">
              <a:buNone/>
              <a:defRPr sz="1900"/>
            </a:lvl9pPr>
          </a:lstStyle>
          <a:p>
            <a:r>
              <a:rPr lang="en-US" dirty="0" smtClean="0"/>
              <a:t>Click to add optional subtitle or running header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blackWhite"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0" y="1828802"/>
            <a:ext cx="12188825" cy="2832100"/>
          </a:xfrm>
        </p:spPr>
        <p:txBody>
          <a:bodyPr anchor="ctr" anchorCtr="1"/>
          <a:lstStyle>
            <a:lvl1pPr algn="ctr">
              <a:defRPr sz="43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quote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black">
          <a:xfrm>
            <a:off x="962833" y="4699002"/>
            <a:ext cx="10360501" cy="444500"/>
          </a:xfrm>
        </p:spPr>
        <p:txBody>
          <a:bodyPr anchor="b"/>
          <a:lstStyle>
            <a:lvl1pPr marL="0" indent="0" algn="r">
              <a:buNone/>
              <a:defRPr sz="2100" i="1" baseline="0">
                <a:solidFill>
                  <a:schemeClr val="bg1"/>
                </a:solidFill>
              </a:defRPr>
            </a:lvl1pPr>
            <a:lvl2pPr marL="609468" indent="0">
              <a:buNone/>
              <a:defRPr sz="2400"/>
            </a:lvl2pPr>
            <a:lvl3pPr marL="1218936" indent="0">
              <a:buNone/>
              <a:defRPr sz="2100"/>
            </a:lvl3pPr>
            <a:lvl4pPr marL="1828404" indent="0">
              <a:buNone/>
              <a:defRPr sz="1900"/>
            </a:lvl4pPr>
            <a:lvl5pPr marL="2437872" indent="0">
              <a:buNone/>
              <a:defRPr sz="1900"/>
            </a:lvl5pPr>
            <a:lvl6pPr marL="3047340" indent="0">
              <a:buNone/>
              <a:defRPr sz="1900"/>
            </a:lvl6pPr>
            <a:lvl7pPr marL="3656808" indent="0">
              <a:buNone/>
              <a:defRPr sz="1900"/>
            </a:lvl7pPr>
            <a:lvl8pPr marL="4266275" indent="0">
              <a:buNone/>
              <a:defRPr sz="1900"/>
            </a:lvl8pPr>
            <a:lvl9pPr marL="4875744" indent="0">
              <a:buNone/>
              <a:defRPr sz="1900"/>
            </a:lvl9pPr>
          </a:lstStyle>
          <a:p>
            <a:pPr lvl="0"/>
            <a:r>
              <a:rPr lang="en-US" dirty="0" smtClean="0"/>
              <a:t>Click to add author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66800"/>
            <a:ext cx="12188825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94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Gray"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5088960"/>
            <a:ext cx="12188825" cy="17690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white">
          <a:xfrm>
            <a:off x="0" y="0"/>
            <a:ext cx="12188825" cy="176256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 userDrawn="1"/>
        </p:nvSpPr>
        <p:spPr bwMode="black">
          <a:xfrm>
            <a:off x="8990014" y="6245425"/>
            <a:ext cx="3198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0" spc="0" dirty="0" smtClean="0">
                <a:solidFill>
                  <a:schemeClr val="bg1"/>
                </a:solidFill>
                <a:latin typeface="Arial"/>
                <a:cs typeface="Arial"/>
              </a:rPr>
              <a:t>www.mentor.com</a:t>
            </a:r>
            <a:endParaRPr lang="en-US" sz="2000" b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Picture 15" descr="Mentor-ASB-Logo-White-1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1" y="2597150"/>
            <a:ext cx="5503332" cy="1651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7557895" y="6400800"/>
            <a:ext cx="30323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 smtClean="0">
                <a:solidFill>
                  <a:schemeClr val="tx2"/>
                </a:solidFill>
              </a:rPr>
              <a:t>Restricted © 2017 Mentor Graphics Corporation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131979"/>
            <a:ext cx="12188825" cy="54055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632932" y="6403822"/>
            <a:ext cx="4555893" cy="18288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193803"/>
            <a:ext cx="12188825" cy="503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-1"/>
            <a:ext cx="12188825" cy="113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 userDrawn="1"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0" y="6627283"/>
            <a:ext cx="512064" cy="228600"/>
          </a:xfrm>
          <a:prstGeom prst="rect">
            <a:avLst/>
          </a:prstGeom>
          <a:noFill/>
        </p:spPr>
        <p:txBody>
          <a:bodyPr vert="horz" lIns="118872" tIns="64008" rIns="118872" bIns="64008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05" y="6466987"/>
            <a:ext cx="952610" cy="2762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46" r:id="rId3"/>
    <p:sldLayoutId id="2147483747" r:id="rId4"/>
    <p:sldLayoutId id="2147483748" r:id="rId5"/>
    <p:sldLayoutId id="2147483726" r:id="rId6"/>
    <p:sldLayoutId id="2147483737" r:id="rId7"/>
    <p:sldLayoutId id="2147483749" r:id="rId8"/>
    <p:sldLayoutId id="2147483738" r:id="rId9"/>
    <p:sldLayoutId id="2147483750" r:id="rId10"/>
    <p:sldLayoutId id="2147483751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609468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6pPr>
      <a:lvl7pPr marL="1218936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7pPr>
      <a:lvl8pPr marL="1828404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8pPr>
      <a:lvl9pPr marL="2437872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9pPr>
    </p:titleStyle>
    <p:bodyStyle>
      <a:lvl1pPr marL="347472" indent="-347472" algn="l" rtl="0" eaLnBrk="1" fontAlgn="base" hangingPunct="1">
        <a:spcBef>
          <a:spcPct val="30000"/>
        </a:spcBef>
        <a:spcAft>
          <a:spcPct val="0"/>
        </a:spcAft>
        <a:buClr>
          <a:srgbClr val="3769AC"/>
        </a:buClr>
        <a:buSzPct val="80000"/>
        <a:buFont typeface="Wingdings" pitchFamily="-112" charset="2"/>
        <a:buChar char="n"/>
        <a:defRPr sz="28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0100" indent="-4206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4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89025" indent="-2301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373188" indent="-21272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800">
          <a:solidFill>
            <a:schemeClr val="bg2"/>
          </a:solidFill>
          <a:latin typeface="+mn-lt"/>
          <a:ea typeface="ＭＳ Ｐゴシック" pitchFamily="-112" charset="-128"/>
        </a:defRPr>
      </a:lvl4pPr>
      <a:lvl5pPr marL="1598613" indent="-1539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800">
          <a:solidFill>
            <a:schemeClr val="bg2"/>
          </a:solidFill>
          <a:latin typeface="+mn-lt"/>
          <a:ea typeface="ＭＳ Ｐゴシック" pitchFamily="-112" charset="-128"/>
        </a:defRPr>
      </a:lvl5pPr>
      <a:lvl6pPr marL="3352073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6pPr>
      <a:lvl7pPr marL="3961541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7pPr>
      <a:lvl8pPr marL="4571009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8pPr>
      <a:lvl9pPr marL="5180477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Martin Ayvazyan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 smtClean="0"/>
              <a:t>Activation distribution in a neural network</a:t>
            </a:r>
            <a:endParaRPr lang="en-US" sz="4200" dirty="0" smtClean="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602552" y="3886200"/>
            <a:ext cx="707629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0947" rIns="0" bIns="60947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tabLst>
                <a:tab pos="5180477" algn="l"/>
              </a:tabLst>
            </a:pPr>
            <a:r>
              <a:rPr lang="en-US" sz="1800" dirty="0" smtClean="0">
                <a:solidFill>
                  <a:schemeClr val="tx2"/>
                </a:solidFill>
                <a:latin typeface="+mn-lt"/>
              </a:rPr>
              <a:t>20 August 2018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7316788" y="6309181"/>
            <a:ext cx="72117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Source:  Notes are in Tahoma, regular, 8 point, italic, flush left, </a:t>
            </a:r>
            <a:r>
              <a:rPr lang="en-US" sz="800" i="1" dirty="0" smtClean="0"/>
              <a:t>vertically </a:t>
            </a:r>
            <a:r>
              <a:rPr lang="en-US" sz="800" i="1" dirty="0"/>
              <a:t>aligned from the bottom </a:t>
            </a:r>
            <a:r>
              <a:rPr lang="en-US" sz="800" i="1" dirty="0" smtClean="0"/>
              <a:t>of </a:t>
            </a:r>
            <a:r>
              <a:rPr lang="en-US" sz="800" i="1" dirty="0"/>
              <a:t>text box</a:t>
            </a:r>
            <a:r>
              <a:rPr lang="en-US" sz="800" i="1" dirty="0" smtClean="0"/>
              <a:t>.</a:t>
            </a:r>
            <a:endParaRPr lang="en-US" sz="8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Armenian" panose="020B0604020202020204" pitchFamily="34" charset="0"/>
              </a:rPr>
              <a:t>Small </a:t>
            </a:r>
            <a:r>
              <a:rPr lang="en-US" dirty="0">
                <a:latin typeface="Arial Armenian" panose="020B0604020202020204" pitchFamily="34" charset="0"/>
              </a:rPr>
              <a:t>world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371600"/>
            <a:ext cx="4880429" cy="4270376"/>
          </a:xfrm>
        </p:spPr>
      </p:pic>
    </p:spTree>
    <p:extLst>
      <p:ext uri="{BB962C8B-B14F-4D97-AF65-F5344CB8AC3E}">
        <p14:creationId xmlns:p14="http://schemas.microsoft.com/office/powerpoint/2010/main" val="1420137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Clusterization</a:t>
            </a:r>
            <a:r>
              <a:rPr lang="en-US" dirty="0" smtClean="0"/>
              <a:t>	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19100"/>
              </p:ext>
            </p:extLst>
          </p:nvPr>
        </p:nvGraphicFramePr>
        <p:xfrm>
          <a:off x="455613" y="1371601"/>
          <a:ext cx="5867400" cy="449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0"/>
              </a:tblGrid>
              <a:tr h="44957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Activation distribution in a neural network,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661964"/>
                  </p:ext>
                </p:extLst>
              </p:nvPr>
            </p:nvGraphicFramePr>
            <p:xfrm>
              <a:off x="6094412" y="2514600"/>
              <a:ext cx="5638800" cy="2362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38800"/>
                  </a:tblGrid>
                  <a:tr h="2362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−1)/2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661964"/>
                  </p:ext>
                </p:extLst>
              </p:nvPr>
            </p:nvGraphicFramePr>
            <p:xfrm>
              <a:off x="6094412" y="2514600"/>
              <a:ext cx="5638800" cy="2362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38800"/>
                  </a:tblGrid>
                  <a:tr h="2362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3" y="1600200"/>
            <a:ext cx="5734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50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</a:t>
            </a:r>
            <a:r>
              <a:rPr lang="en-US" dirty="0"/>
              <a:t>distribution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057400"/>
            <a:ext cx="8429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41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a network, list of active nodes in the network,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>
                  <a:latin typeface="Arial Armenian" panose="020B0604020202020204" pitchFamily="34" charset="0"/>
                </a:endParaRPr>
              </a:p>
              <a:p>
                <a:r>
                  <a:rPr lang="en-US" dirty="0" smtClean="0"/>
                  <a:t>Step 1: If there is no an active node in the network – exit</a:t>
                </a:r>
              </a:p>
              <a:p>
                <a:r>
                  <a:rPr lang="en-US" dirty="0" smtClean="0"/>
                  <a:t>Step 2: Randomly is selected a node</a:t>
                </a:r>
              </a:p>
              <a:p>
                <a:r>
                  <a:rPr lang="en-US" dirty="0" smtClean="0"/>
                  <a:t>Step 3: If the selected node doesn’t active – go to Step 2</a:t>
                </a:r>
              </a:p>
              <a:p>
                <a:r>
                  <a:rPr lang="en-US" dirty="0" smtClean="0"/>
                  <a:t>Step 4: Randomly is </a:t>
                </a:r>
                <a:r>
                  <a:rPr lang="en-US" dirty="0"/>
                  <a:t>selected an adjacent </a:t>
                </a:r>
                <a:r>
                  <a:rPr lang="en-US" dirty="0" smtClean="0"/>
                  <a:t>node and in case if the neighbor doesn’t active – activate 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</m:num>
                      <m:den>
                        <m:r>
                          <a:rPr lang="ru-RU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</a:p>
              <a:p>
                <a:r>
                  <a:rPr lang="en-US" dirty="0" smtClean="0"/>
                  <a:t>Step 5: The temporary selected node is deactivated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</a:p>
              <a:p>
                <a:r>
                  <a:rPr lang="en-US" dirty="0" smtClean="0"/>
                  <a:t>Step 6: Go to Step 1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0" b="-4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31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		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70792"/>
              </p:ext>
            </p:extLst>
          </p:nvPr>
        </p:nvGraphicFramePr>
        <p:xfrm>
          <a:off x="150813" y="1193800"/>
          <a:ext cx="5943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𝑁=1024, 𝑝=0.5</a:t>
                      </a:r>
                      <a:r>
                        <a:rPr lang="en-US" dirty="0" smtClean="0"/>
                        <a:t>,</a:t>
                      </a:r>
                      <a:r>
                        <a:rPr lang="el-GR" dirty="0" smtClean="0"/>
                        <a:t>  μ=0.0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83653"/>
              </p:ext>
            </p:extLst>
          </p:nvPr>
        </p:nvGraphicFramePr>
        <p:xfrm>
          <a:off x="256033" y="1905000"/>
          <a:ext cx="4619180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9180"/>
              </a:tblGrid>
              <a:tr h="44196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07506"/>
            <a:ext cx="4009580" cy="3789248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651000"/>
            <a:ext cx="3062176" cy="43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09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60300" y="1538782"/>
            <a:ext cx="4417609" cy="4000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l-GR" dirty="0"/>
              <a:t>P={0.5, 0.1, 0.05}  λ = 0.005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3" y="1938865"/>
            <a:ext cx="3977896" cy="33951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1612" y="1569533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P={0.5, 0.1, 0.05}  λ = 0.05</a:t>
            </a:r>
            <a:endParaRPr lang="ru-RU" dirty="0"/>
          </a:p>
        </p:txBody>
      </p:sp>
      <p:pic>
        <p:nvPicPr>
          <p:cNvPr id="9" name="Picture 8" descr="cmp_A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938863"/>
            <a:ext cx="4343400" cy="352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137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B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/>
                  <a:t>a network, list of active nodes in the network,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>
                  <a:latin typeface="Arial Armenian" panose="020B0604020202020204" pitchFamily="34" charset="0"/>
                </a:endParaRPr>
              </a:p>
              <a:p>
                <a:r>
                  <a:rPr lang="en-US" dirty="0"/>
                  <a:t>Step 1: If there is no an active node in the network – exit</a:t>
                </a:r>
              </a:p>
              <a:p>
                <a:r>
                  <a:rPr lang="en-US" dirty="0"/>
                  <a:t>Step 2: Randomly is selected a node</a:t>
                </a:r>
              </a:p>
              <a:p>
                <a:r>
                  <a:rPr lang="en-US" dirty="0"/>
                  <a:t>Step 3: If the selected node doesn’t active – go to Step 2</a:t>
                </a:r>
              </a:p>
              <a:p>
                <a:r>
                  <a:rPr lang="en-US" dirty="0"/>
                  <a:t>Step 4: </a:t>
                </a:r>
                <a:r>
                  <a:rPr lang="en-US" dirty="0" smtClean="0"/>
                  <a:t>Each adjacent inactive node is activated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</m:num>
                      <m:den>
                        <m:r>
                          <a:rPr lang="ru-RU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  <a:endParaRPr lang="en-US" dirty="0"/>
              </a:p>
              <a:p>
                <a:r>
                  <a:rPr lang="en-US" dirty="0"/>
                  <a:t>Step 5: The temporary selected node is deactivated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  <a:endParaRPr lang="en-US" dirty="0"/>
              </a:p>
              <a:p>
                <a:r>
                  <a:rPr lang="en-US" dirty="0"/>
                  <a:t>Step 6: Go to Step 1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0" b="-4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125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B	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93841"/>
            <a:ext cx="3710686" cy="40008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>
                <a:latin typeface="Arial Armenian" panose="020B0604020202020204" pitchFamily="34" charset="0"/>
              </a:rPr>
              <a:t>N=1024, </a:t>
            </a:r>
            <a:r>
              <a:rPr lang="en-US" dirty="0" smtClean="0">
                <a:latin typeface="Arial Armenian" panose="020B0604020202020204" pitchFamily="34" charset="0"/>
              </a:rPr>
              <a:t>p=0.5,  </a:t>
            </a:r>
            <a:r>
              <a:rPr lang="el-GR" dirty="0"/>
              <a:t>μ=0.0</a:t>
            </a:r>
            <a:endParaRPr lang="ru-RU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5" y="1773593"/>
            <a:ext cx="4591748" cy="4017607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1593883"/>
            <a:ext cx="2558902" cy="42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8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B	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71600"/>
            <a:ext cx="5332412" cy="400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600" dirty="0" smtClean="0">
                <a:latin typeface="Arial Armenian" panose="020B0604020202020204" pitchFamily="34" charset="0"/>
              </a:rPr>
              <a:t>N=1024, </a:t>
            </a:r>
            <a:r>
              <a:rPr lang="el-GR" sz="1600" dirty="0" smtClean="0"/>
              <a:t>P </a:t>
            </a:r>
            <a:r>
              <a:rPr lang="el-GR" sz="1600" dirty="0"/>
              <a:t>= {0.5, 0.1, 0.05},  λ = 0.05</a:t>
            </a:r>
            <a:r>
              <a:rPr lang="el-GR" dirty="0"/>
              <a:t>	</a:t>
            </a:r>
            <a:endParaRPr lang="ru-RU" dirty="0"/>
          </a:p>
        </p:txBody>
      </p:sp>
      <p:pic>
        <p:nvPicPr>
          <p:cNvPr id="7" name="Content Placeholder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784058"/>
            <a:ext cx="4339856" cy="41036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2" y="1402364"/>
            <a:ext cx="385983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Arial Armenian" panose="020B0604020202020204" pitchFamily="34" charset="0"/>
              </a:rPr>
              <a:t>N=1024, P = {0.5, 0.1, 0.05},  λ = </a:t>
            </a:r>
            <a:r>
              <a:rPr lang="pt-BR" sz="1600" dirty="0" smtClean="0">
                <a:latin typeface="Arial Armenian" panose="020B0604020202020204" pitchFamily="34" charset="0"/>
              </a:rPr>
              <a:t>0.0005</a:t>
            </a:r>
            <a:endParaRPr lang="ru-R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771683"/>
            <a:ext cx="4897766" cy="41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11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a network, list of active nodes in the network,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μ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>
                  <a:latin typeface="Arial Armenian" panose="020B0604020202020204" pitchFamily="34" charset="0"/>
                </a:endParaRPr>
              </a:p>
              <a:p>
                <a:r>
                  <a:rPr lang="en-US" dirty="0"/>
                  <a:t>Step 1: If there is no an active node in the network – exit</a:t>
                </a:r>
              </a:p>
              <a:p>
                <a:r>
                  <a:rPr lang="en-US" dirty="0" smtClean="0"/>
                  <a:t>Step 2: For each active note of the current stage:</a:t>
                </a:r>
              </a:p>
              <a:p>
                <a:pPr lvl="1"/>
                <a:r>
                  <a:rPr lang="en-US" dirty="0" smtClean="0"/>
                  <a:t>Step 2.1: Randomly </a:t>
                </a:r>
                <a:r>
                  <a:rPr lang="en-US" dirty="0"/>
                  <a:t>is selected an adjacent node and in case if the neighbor doesn’t active – activate 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</m:num>
                      <m:den>
                        <m:r>
                          <a:rPr lang="ru-RU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</a:p>
              <a:p>
                <a:pPr lvl="1"/>
                <a:r>
                  <a:rPr lang="en-US" dirty="0" smtClean="0"/>
                  <a:t>Step 2.2: The node is deactivated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probability</a:t>
                </a:r>
                <a:endParaRPr lang="en-US" dirty="0"/>
              </a:p>
              <a:p>
                <a:r>
                  <a:rPr lang="en-US" dirty="0" smtClean="0"/>
                  <a:t>Step 3: Go to Step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584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588" y="1193800"/>
            <a:ext cx="12188825" cy="5035296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neural networks </a:t>
            </a:r>
            <a:r>
              <a:rPr lang="en-US" dirty="0" smtClean="0"/>
              <a:t>so important</a:t>
            </a:r>
          </a:p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network </a:t>
            </a:r>
            <a:r>
              <a:rPr lang="en-US" dirty="0" smtClean="0"/>
              <a:t>characteristics</a:t>
            </a:r>
          </a:p>
          <a:p>
            <a:r>
              <a:rPr lang="en-US" dirty="0" smtClean="0"/>
              <a:t>Basic description of the process, formulation </a:t>
            </a:r>
            <a:r>
              <a:rPr lang="en-US" dirty="0"/>
              <a:t>of algorithms, comparison of behavioral </a:t>
            </a:r>
            <a:r>
              <a:rPr lang="en-US" dirty="0" smtClean="0"/>
              <a:t>characteristics</a:t>
            </a:r>
          </a:p>
          <a:p>
            <a:r>
              <a:rPr lang="en-US" dirty="0" smtClean="0"/>
              <a:t>Common behavioral characteristics of the process</a:t>
            </a:r>
          </a:p>
          <a:p>
            <a:r>
              <a:rPr lang="en-US" dirty="0" smtClean="0"/>
              <a:t>A visual representation of the process</a:t>
            </a:r>
          </a:p>
          <a:p>
            <a:r>
              <a:rPr lang="en-US" dirty="0" smtClean="0"/>
              <a:t>Core characteristics of the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Activation distribution in a neural network,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1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	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77968"/>
            <a:ext cx="3314743" cy="3693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600" dirty="0">
                <a:latin typeface="Arial Armenian" panose="020B0604020202020204" pitchFamily="34" charset="0"/>
              </a:rPr>
              <a:t>N=1024, p=0.5,  </a:t>
            </a:r>
            <a:r>
              <a:rPr lang="el-GR" sz="1600" dirty="0"/>
              <a:t>μ=0.0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656355"/>
            <a:ext cx="4185356" cy="3739036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656355"/>
            <a:ext cx="2326217" cy="37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88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2474" y="1334333"/>
            <a:ext cx="4951412" cy="3693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600" dirty="0" smtClean="0">
                <a:latin typeface="Arial Armenian" panose="020B0604020202020204" pitchFamily="34" charset="0"/>
              </a:rPr>
              <a:t>N=1024, P </a:t>
            </a:r>
            <a:r>
              <a:rPr lang="en-US" sz="1600" dirty="0">
                <a:latin typeface="Arial Armenian" panose="020B0604020202020204" pitchFamily="34" charset="0"/>
              </a:rPr>
              <a:t>= {0.5, 0.1, 0.05},  </a:t>
            </a:r>
            <a:r>
              <a:rPr lang="el-GR" sz="1600" dirty="0"/>
              <a:t>λ = 0.0005</a:t>
            </a:r>
            <a:endParaRPr lang="ru-RU" sz="1600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625578"/>
            <a:ext cx="4490156" cy="42263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42012" y="1334333"/>
            <a:ext cx="403347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 Armenian" panose="020B0604020202020204" pitchFamily="34" charset="0"/>
              </a:rPr>
              <a:t>N=1024, </a:t>
            </a:r>
            <a:r>
              <a:rPr lang="el-GR" sz="1600" dirty="0" smtClean="0"/>
              <a:t>P </a:t>
            </a:r>
            <a:r>
              <a:rPr lang="el-GR" sz="1600" dirty="0"/>
              <a:t>= {0.5, 0.1, 0.05},  λ = 0.0005</a:t>
            </a:r>
            <a:endParaRPr lang="ru-R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625578"/>
            <a:ext cx="4876800" cy="42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03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behavioral characteristics of the </a:t>
            </a:r>
            <a:r>
              <a:rPr lang="en-US" dirty="0" smtClean="0"/>
              <a:t>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Armenian" panose="020B0604020202020204" pitchFamily="34" charset="0"/>
              </a:rPr>
              <a:t>ER(</a:t>
            </a:r>
            <a:r>
              <a:rPr lang="en-US" dirty="0" err="1">
                <a:latin typeface="Arial Armenian" panose="020B0604020202020204" pitchFamily="34" charset="0"/>
              </a:rPr>
              <a:t>n,p</a:t>
            </a:r>
            <a:r>
              <a:rPr lang="en-US" dirty="0">
                <a:latin typeface="Arial Armenian" panose="020B0604020202020204" pitchFamily="34" charset="0"/>
              </a:rPr>
              <a:t>), </a:t>
            </a:r>
            <a:r>
              <a:rPr lang="en-US" dirty="0" err="1">
                <a:latin typeface="Arial Armenian" panose="020B0604020202020204" pitchFamily="34" charset="0"/>
              </a:rPr>
              <a:t>active_nodes_count</a:t>
            </a:r>
            <a:r>
              <a:rPr lang="en-US" dirty="0">
                <a:latin typeface="Arial Armenian" panose="020B0604020202020204" pitchFamily="34" charset="0"/>
              </a:rPr>
              <a:t> = </a:t>
            </a:r>
            <a:r>
              <a:rPr lang="en-US" dirty="0" smtClean="0">
                <a:latin typeface="Arial Armenian" panose="020B0604020202020204" pitchFamily="34" charset="0"/>
              </a:rPr>
              <a:t>1</a:t>
            </a:r>
            <a:endParaRPr lang="en-US" dirty="0" smtClean="0"/>
          </a:p>
          <a:p>
            <a:r>
              <a:rPr lang="en-US" dirty="0" smtClean="0">
                <a:latin typeface="Arial Armenian" panose="020B0604020202020204" pitchFamily="34" charset="0"/>
              </a:rPr>
              <a:t>The probability that in the current step will be activated at least one node:</a:t>
            </a:r>
          </a:p>
          <a:p>
            <a:pPr marL="0" indent="0">
              <a:buNone/>
            </a:pPr>
            <a:endParaRPr lang="en-US" dirty="0">
              <a:latin typeface="Arial Armenian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847355"/>
                  </p:ext>
                </p:extLst>
              </p:nvPr>
            </p:nvGraphicFramePr>
            <p:xfrm>
              <a:off x="1217612" y="2797048"/>
              <a:ext cx="8915400" cy="16015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8628"/>
                    <a:gridCol w="3311172"/>
                    <a:gridCol w="28956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0946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ru-RU" sz="2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∙(1−</m:t>
                                </m:r>
                                <m:sSup>
                                  <m:sSup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847355"/>
                  </p:ext>
                </p:extLst>
              </p:nvPr>
            </p:nvGraphicFramePr>
            <p:xfrm>
              <a:off x="1217612" y="2797048"/>
              <a:ext cx="8915400" cy="16015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8628"/>
                    <a:gridCol w="3311172"/>
                    <a:gridCol w="28956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443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43386" r="-229438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1985" t="-43386" r="-87684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421" t="-43386" r="-421" b="-10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08059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behavioral characteristics of the process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>
                    <a:latin typeface="Arial Armenian" panose="020B0604020202020204" pitchFamily="34" charset="0"/>
                  </a:rPr>
                  <a:t>The probability that in the current step will be activated m / s.t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∙(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200" dirty="0" smtClean="0">
                    <a:latin typeface="Arial Armenian" panose="020B0604020202020204" pitchFamily="34" charset="0"/>
                  </a:rPr>
                  <a:t>}</a:t>
                </a:r>
                <a:r>
                  <a:rPr lang="en-US" sz="2200" dirty="0">
                    <a:latin typeface="Arial Armenian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 Armenian" panose="020B0604020202020204" pitchFamily="34" charset="0"/>
                  </a:rPr>
                  <a:t>nodes:</a:t>
                </a:r>
                <a:endParaRPr lang="en-US" sz="2200" dirty="0">
                  <a:latin typeface="Arial Armenian" panose="020B0604020202020204" pitchFamily="34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sz="2200" dirty="0" smtClean="0">
                    <a:latin typeface="Arial Armenian" panose="020B0604020202020204" pitchFamily="34" charset="0"/>
                  </a:rPr>
                  <a:t>The </a:t>
                </a:r>
                <a:r>
                  <a:rPr lang="en-US" sz="2200" dirty="0">
                    <a:latin typeface="Arial Armenian" panose="020B0604020202020204" pitchFamily="34" charset="0"/>
                  </a:rPr>
                  <a:t>probability that </a:t>
                </a:r>
                <a:r>
                  <a:rPr lang="en-US" sz="2200" dirty="0" smtClean="0">
                    <a:latin typeface="Arial Armenian" panose="020B0604020202020204" pitchFamily="34" charset="0"/>
                  </a:rPr>
                  <a:t>after the </a:t>
                </a:r>
                <a:r>
                  <a:rPr lang="en-US" sz="2200" dirty="0">
                    <a:latin typeface="Arial Armenian" panose="020B0604020202020204" pitchFamily="34" charset="0"/>
                  </a:rPr>
                  <a:t>current step </a:t>
                </a:r>
                <a:r>
                  <a:rPr lang="en-US" sz="2200" dirty="0" smtClean="0">
                    <a:latin typeface="Arial Armenian" panose="020B0604020202020204" pitchFamily="34" charset="0"/>
                  </a:rPr>
                  <a:t>in the network there will be no active nodes: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845400"/>
                  </p:ext>
                </p:extLst>
              </p:nvPr>
            </p:nvGraphicFramePr>
            <p:xfrm>
              <a:off x="989012" y="2057400"/>
              <a:ext cx="9906000" cy="14622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8628"/>
                    <a:gridCol w="4377972"/>
                    <a:gridCol w="2819400"/>
                  </a:tblGrid>
                  <a:tr h="1463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0946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ru-RU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∙(</m:t>
                                </m:r>
                                <m:d>
                                  <m:d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  <m:r>
                                  <a:rPr lang="ru-RU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ru-RU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∙</m:t>
                                        </m:r>
                                        <m:d>
                                          <m:dPr>
                                            <m:ctrlP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ru-RU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ru-RU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ru-RU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845400"/>
                  </p:ext>
                </p:extLst>
              </p:nvPr>
            </p:nvGraphicFramePr>
            <p:xfrm>
              <a:off x="989012" y="2057400"/>
              <a:ext cx="9906000" cy="14622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8628"/>
                    <a:gridCol w="4377972"/>
                    <a:gridCol w="28194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00507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17" t="-49398" r="-6476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028044"/>
                  </p:ext>
                </p:extLst>
              </p:nvPr>
            </p:nvGraphicFramePr>
            <p:xfrm>
              <a:off x="989012" y="4267200"/>
              <a:ext cx="9829800" cy="12195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/>
                    <a:gridCol w="3276600"/>
                    <a:gridCol w="3276600"/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ru-RU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∙(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∙(1−</m:t>
                              </m:r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μ∙(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 </m:t>
                                      </m:r>
                                      <m: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∙(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μ</m:t>
                                </m:r>
                                <m:r>
                                  <a:rPr lang="ru-RU" sz="2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 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028044"/>
                  </p:ext>
                </p:extLst>
              </p:nvPr>
            </p:nvGraphicFramePr>
            <p:xfrm>
              <a:off x="989012" y="4267200"/>
              <a:ext cx="9829800" cy="122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/>
                    <a:gridCol w="3276600"/>
                    <a:gridCol w="3276600"/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‘A’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‘B’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‘C’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19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6" t="-105882" r="-200186" b="-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372" t="-105882" r="-100559" b="-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05882" r="-372" b="-68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86892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representation of the </a:t>
            </a:r>
            <a:r>
              <a:rPr lang="en-US" dirty="0" smtClean="0"/>
              <a:t>process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050560"/>
                  </p:ext>
                </p:extLst>
              </p:nvPr>
            </p:nvGraphicFramePr>
            <p:xfrm>
              <a:off x="237027" y="1295400"/>
              <a:ext cx="10971212" cy="42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1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latin typeface="Arial Armenian" panose="020B0604020202020204" pitchFamily="34" charset="0"/>
                            </a:rPr>
                            <a:t>ER(n, p) / n=65, p = 005, </a:t>
                          </a:r>
                          <a:r>
                            <a:rPr lang="en-US" sz="2200" dirty="0" err="1" smtClean="0">
                              <a:latin typeface="Arial Armenian" panose="020B0604020202020204" pitchFamily="34" charset="0"/>
                            </a:rPr>
                            <a:t>active_nodes_count</a:t>
                          </a:r>
                          <a:r>
                            <a:rPr lang="en-US" sz="2200" dirty="0" smtClean="0">
                              <a:latin typeface="Arial Armenian" panose="020B0604020202020204" pitchFamily="34" charset="0"/>
                            </a:rPr>
                            <a:t>=65, </a:t>
                          </a:r>
                          <a14:m>
                            <m:oMath xmlns:m="http://schemas.openxmlformats.org/officeDocument/2006/math"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=0.314159265</m:t>
                              </m:r>
                            </m:oMath>
                          </a14:m>
                          <a:r>
                            <a:rPr lang="ru-RU" sz="2200" dirty="0"/>
                            <a:t>,  </a:t>
                          </a:r>
                          <a:r>
                            <a:rPr lang="ru-RU" sz="2200" dirty="0" smtClean="0"/>
                            <a:t>μ=1</a:t>
                          </a:r>
                          <a:r>
                            <a:rPr lang="en-US" sz="2200" dirty="0" smtClean="0"/>
                            <a:t>.0</a:t>
                          </a:r>
                          <a:endParaRPr lang="ru-RU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050560"/>
                  </p:ext>
                </p:extLst>
              </p:nvPr>
            </p:nvGraphicFramePr>
            <p:xfrm>
              <a:off x="237027" y="1295400"/>
              <a:ext cx="10971212" cy="42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71212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8451" b="-295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30658"/>
              </p:ext>
            </p:extLst>
          </p:nvPr>
        </p:nvGraphicFramePr>
        <p:xfrm>
          <a:off x="1522412" y="1828800"/>
          <a:ext cx="9448800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9600"/>
                <a:gridCol w="3149600"/>
                <a:gridCol w="3149600"/>
              </a:tblGrid>
              <a:tr h="21717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ru-RU" sz="1600" dirty="0"/>
                    </a:p>
                  </a:txBody>
                  <a:tcPr/>
                </a:tc>
              </a:tr>
              <a:tr h="2171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46" y="2177203"/>
            <a:ext cx="2082945" cy="1596572"/>
          </a:xfrm>
          <a:prstGeom prst="rect">
            <a:avLst/>
          </a:prstGeom>
        </p:spPr>
      </p:pic>
      <p:pic>
        <p:nvPicPr>
          <p:cNvPr id="10" name="Picture 9" descr="algoB000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1" y="2031697"/>
            <a:ext cx="2406281" cy="184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12" y="1926167"/>
            <a:ext cx="2296152" cy="1847608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212" y="4102584"/>
            <a:ext cx="2497071" cy="1941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266" y="4077848"/>
            <a:ext cx="2307806" cy="1846060"/>
          </a:xfrm>
          <a:prstGeom prst="rect">
            <a:avLst/>
          </a:prstGeom>
        </p:spPr>
      </p:pic>
      <p:pic>
        <p:nvPicPr>
          <p:cNvPr id="15" name="Picture 14" descr="algoB0150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4267199"/>
            <a:ext cx="2418166" cy="1776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89357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characteristics of the </a:t>
            </a:r>
            <a:r>
              <a:rPr lang="en-US" dirty="0" smtClean="0"/>
              <a:t>software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Platform independency  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104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Basic Structure of </a:t>
            </a:r>
            <a:r>
              <a:rPr lang="en-US" b="0" dirty="0" smtClean="0"/>
              <a:t>ANNs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AMR, Nitro Reference Flow 2017.2,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neu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295400"/>
            <a:ext cx="57213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727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Cell Division and </a:t>
            </a:r>
            <a:r>
              <a:rPr lang="en-US" b="0" dirty="0" smtClean="0"/>
              <a:t>Cancer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78" y="1787178"/>
            <a:ext cx="8013469" cy="38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3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economic crisis prevention / elimination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39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control / </a:t>
            </a:r>
            <a:r>
              <a:rPr lang="en-US" dirty="0" smtClean="0"/>
              <a:t>jams </a:t>
            </a:r>
            <a:r>
              <a:rPr lang="en-US" dirty="0"/>
              <a:t>prevention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2" y="1330325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2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57400"/>
            <a:ext cx="584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92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Astronomy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219200"/>
            <a:ext cx="8155136" cy="47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37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definitions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16391"/>
              </p:ext>
            </p:extLst>
          </p:nvPr>
        </p:nvGraphicFramePr>
        <p:xfrm>
          <a:off x="6170612" y="1193800"/>
          <a:ext cx="601821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8213"/>
              </a:tblGrid>
              <a:tr h="2311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ER model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  <a:latin typeface="Arial Armenian" panose="020B0604020202020204" pitchFamily="34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G(N,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 p)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N – nodes count in the graph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p – component of connectivity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 Armenian" panose="020B0604020202020204" pitchFamily="34" charset="0"/>
                        </a:rPr>
                        <a:t>P(G) – the probability that the graph is connected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Arial Armenian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Activation distribution in a neural network,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0" y="1295400"/>
            <a:ext cx="5181600" cy="1665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6832"/>
                  </p:ext>
                </p:extLst>
              </p:nvPr>
            </p:nvGraphicFramePr>
            <p:xfrm>
              <a:off x="499590" y="5029200"/>
              <a:ext cx="8458200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58200"/>
                  </a:tblGrid>
                  <a:tr h="121920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i="1" dirty="0" smtClean="0">
                              <a:latin typeface="Arial Armenian" panose="020B0604020202020204" pitchFamily="34" charset="0"/>
                            </a:rPr>
                            <a:t>p</a:t>
                          </a:r>
                          <a:r>
                            <a:rPr lang="ru-RU" sz="1800" dirty="0" smtClean="0"/>
                            <a:t> </a:t>
                          </a:r>
                          <a:r>
                            <a:rPr lang="ru-RU" sz="180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𝑙𝑛𝑁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&amp;&amp; c&gt;1  =&gt; graph is connected</a:t>
                          </a:r>
                          <a:r>
                            <a:rPr lang="en-US" sz="1800" baseline="0" dirty="0" smtClean="0"/>
                            <a:t> (c &lt; 1 =&gt; graph is disconnected)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i="1" dirty="0" smtClean="0">
                              <a:latin typeface="Arial Armenian" panose="020B0604020202020204" pitchFamily="34" charset="0"/>
                            </a:rPr>
                            <a:t>p</a:t>
                          </a:r>
                          <a:r>
                            <a:rPr lang="ru-RU" sz="1800" dirty="0"/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𝑙𝑛𝑁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&amp;&amp; (c&gt;3 &amp;&amp; N &gt; 100) =&gt;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sz="1800" dirty="0"/>
                            <a:t>≥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n-US" sz="1800" baseline="0" dirty="0" smtClean="0"/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6832"/>
                  </p:ext>
                </p:extLst>
              </p:nvPr>
            </p:nvGraphicFramePr>
            <p:xfrm>
              <a:off x="499590" y="5029200"/>
              <a:ext cx="8458200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58200"/>
                  </a:tblGrid>
                  <a:tr h="1219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/>
              <p:cNvSpPr>
                <a:spLocks noGrp="1"/>
              </p:cNvSpPr>
              <p:nvPr/>
            </p:nvSpPr>
            <p:spPr>
              <a:xfrm>
                <a:off x="499590" y="3199614"/>
                <a:ext cx="4990014" cy="17169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dirty="0" smtClean="0">
                  <a:latin typeface="Arial Armenian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 smtClean="0">
                  <a:latin typeface="Arial Armenian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ru-RU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>
                  <a:latin typeface="Arial Armenian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0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0" y="3199614"/>
                <a:ext cx="4990014" cy="1716950"/>
              </a:xfrm>
              <a:prstGeom prst="rect">
                <a:avLst/>
              </a:prstGeom>
              <a:blipFill rotWithShape="0">
                <a:blip r:embed="rId4"/>
                <a:stretch>
                  <a:fillRect l="-1099" t="-14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6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entor_PP2007_Template_Corp_Rev-F2_mini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16x9-CORP_Template.2017-05a" id="{EC806B6D-70E8-409F-AC14-FAEB86404E82}" vid="{837812EA-58E0-4CC1-9F04-D0E562C06A7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PPT-16x9-CORP_Template.2017-05a</Template>
  <TotalTime>20005</TotalTime>
  <Words>851</Words>
  <Application>Microsoft Office PowerPoint</Application>
  <PresentationFormat>Custom</PresentationFormat>
  <Paragraphs>167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Armenian</vt:lpstr>
      <vt:lpstr>Cambria Math</vt:lpstr>
      <vt:lpstr>Tahoma</vt:lpstr>
      <vt:lpstr>Wingdings</vt:lpstr>
      <vt:lpstr>Mentor_PP2007_Template_Corp_Rev-F2_mini</vt:lpstr>
      <vt:lpstr>Activation distribution in a neural network</vt:lpstr>
      <vt:lpstr>Contents  </vt:lpstr>
      <vt:lpstr>Basic Structure of ANNs</vt:lpstr>
      <vt:lpstr>Cell Division and Cancer</vt:lpstr>
      <vt:lpstr>The global economic crisis prevention / elimination</vt:lpstr>
      <vt:lpstr>Traffic control / jams prevention</vt:lpstr>
      <vt:lpstr>Deep learning</vt:lpstr>
      <vt:lpstr>Astronomy</vt:lpstr>
      <vt:lpstr>Basic definitions</vt:lpstr>
      <vt:lpstr>Small world</vt:lpstr>
      <vt:lpstr>Clusterization </vt:lpstr>
      <vt:lpstr>Degree distribution</vt:lpstr>
      <vt:lpstr>Algorithm A </vt:lpstr>
      <vt:lpstr>Algorithm A  </vt:lpstr>
      <vt:lpstr>Algorithm A</vt:lpstr>
      <vt:lpstr>Algorithm B </vt:lpstr>
      <vt:lpstr>Algorithm B </vt:lpstr>
      <vt:lpstr>Algorithm B </vt:lpstr>
      <vt:lpstr>Algorithm C </vt:lpstr>
      <vt:lpstr>Algorithm C </vt:lpstr>
      <vt:lpstr>Algorithm C</vt:lpstr>
      <vt:lpstr>Common behavioral characteristics of the process</vt:lpstr>
      <vt:lpstr>Common behavioral characteristics of the process</vt:lpstr>
      <vt:lpstr>A visual representation of the process</vt:lpstr>
      <vt:lpstr>Core characteristics of the software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 – 42pt, Three Lines Max. Anchor: Bottom Left</dc:title>
  <dc:creator>Stabenow, John</dc:creator>
  <cp:lastModifiedBy>Ayvazyan, Martin</cp:lastModifiedBy>
  <cp:revision>331</cp:revision>
  <cp:lastPrinted>2014-12-31T18:04:18Z</cp:lastPrinted>
  <dcterms:created xsi:type="dcterms:W3CDTF">2017-08-28T16:03:25Z</dcterms:created>
  <dcterms:modified xsi:type="dcterms:W3CDTF">2018-08-19T13:35:16Z</dcterms:modified>
</cp:coreProperties>
</file>