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9" r:id="rId5"/>
    <p:sldId id="290" r:id="rId6"/>
    <p:sldId id="262" r:id="rId7"/>
    <p:sldId id="264" r:id="rId8"/>
    <p:sldId id="284" r:id="rId9"/>
    <p:sldId id="285" r:id="rId10"/>
    <p:sldId id="286" r:id="rId11"/>
    <p:sldId id="287" r:id="rId12"/>
    <p:sldId id="288" r:id="rId13"/>
    <p:sldId id="265" r:id="rId14"/>
    <p:sldId id="266" r:id="rId15"/>
    <p:sldId id="269" r:id="rId16"/>
    <p:sldId id="267" r:id="rId17"/>
    <p:sldId id="270" r:id="rId18"/>
    <p:sldId id="263" r:id="rId19"/>
    <p:sldId id="268" r:id="rId20"/>
    <p:sldId id="272" r:id="rId21"/>
    <p:sldId id="273" r:id="rId22"/>
    <p:sldId id="289" r:id="rId23"/>
    <p:sldId id="283" r:id="rId24"/>
    <p:sldId id="274" r:id="rId25"/>
    <p:sldId id="280" r:id="rId26"/>
    <p:sldId id="275" r:id="rId27"/>
    <p:sldId id="276" r:id="rId28"/>
    <p:sldId id="277" r:id="rId29"/>
    <p:sldId id="282" r:id="rId30"/>
    <p:sldId id="278" r:id="rId31"/>
    <p:sldId id="279" r:id="rId32"/>
    <p:sldId id="281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foundry.org/tech-column/861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foundry.org/tech-column/861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foundry.org/tech-column/861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RiverChan/%E5%9F%BA%E7%A4%8E%E5%AF%86%E7%A2%BC%E5%AD%B8-%E5%B0%8D%E7%A8%B1%E5%BC%8F%E8%88%87%E9%9D%9E%E5%B0%8D%E7%A8%B1%E5%BC%8F%E5%8A%A0%E5%AF%86%E6%8A%80%E8%A1%93-de25fd5fa53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iverChan/%E5%9F%BA%E7%A4%8E%E5%AF%86%E7%A2%BC%E5%AD%B8-%E5%B0%8D%E7%A8%B1%E5%BC%8F%E8%88%87%E9%9D%9E%E5%B0%8D%E7%A8%B1%E5%BC%8F%E5%8A%A0%E5%AF%86%E6%8A%80%E8%A1%93-de25fd5fa537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5%A3%E5%88%97%E5%87%BD%E6%95%B8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85%AC%E5%BC%80%E5%AF%86%E9%92%A5%E5%8A%A0%E5%AF%8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5%AC%E5%BC%80%E5%AF%86%E9%92%A5%E5%8A%A0%E5%AF%8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tw.com/%E7%A8%8B%E5%BC%8F%E8%AA%9E%E8%A8%80/419635/" TargetMode="External"/><Relationship Id="rId2" Type="http://schemas.openxmlformats.org/officeDocument/2006/relationships/hyperlink" Target="https://zh.wikipedia.org/wiki/RSA%E5%8A%A0%E5%AF%86%E6%BC%94%E7%AE%97%E6%B3%9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RSA%E5%8A%A0%E5%AF%86%E6%BC%94%E7%AE%97%E6%B3%9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foundry.org/tech-column/861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foundry.org/tech-column/861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+mj-ea"/>
                <a:cs typeface="+mn-lt"/>
              </a:rPr>
              <a:t>現代密碼</a:t>
            </a:r>
            <a:r>
              <a:rPr lang="zh-TW" altLang="en-US" sz="4800" dirty="0" smtClean="0">
                <a:latin typeface="+mj-ea"/>
                <a:cs typeface="+mn-lt"/>
              </a:rPr>
              <a:t>學</a:t>
            </a:r>
            <a:r>
              <a:rPr lang="zh-TW" altLang="en-US" sz="4800" dirty="0" smtClean="0">
                <a:latin typeface="+mj-ea"/>
                <a:cs typeface="Calibri"/>
              </a:rPr>
              <a:t>期中</a:t>
            </a:r>
            <a:r>
              <a:rPr lang="zh-TW" altLang="en-US" sz="5400" dirty="0" smtClean="0">
                <a:latin typeface="+mj-ea"/>
              </a:rPr>
              <a:t>報告</a:t>
            </a:r>
            <a:endParaRPr lang="zh-TW" altLang="en-US" sz="54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學生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許晉榮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學號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  <a:ea typeface="+mj-ea"/>
              </a:rPr>
              <a:t>4080E006</a:t>
            </a:r>
          </a:p>
          <a:p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教師</a:t>
            </a:r>
            <a:r>
              <a:rPr lang="en-US" altLang="zh-TW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曾龍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170080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b="1" dirty="0">
                <a:ea typeface="+mn-lt"/>
                <a:cs typeface="+mn-lt"/>
              </a:rPr>
              <a:t>CTF資安實戰</a:t>
            </a:r>
            <a:endParaRPr lang="zh-TW" altLang="zh-TW" dirty="0">
              <a:cs typeface="Calibr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257829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RSA </a:t>
            </a:r>
            <a:r>
              <a:rPr lang="zh-TW" altLang="en-US" dirty="0" smtClean="0"/>
              <a:t>私鑰產生相對應的公鑰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800" dirty="0"/>
              <a:t>請使用 </a:t>
            </a:r>
            <a:r>
              <a:rPr lang="en-US" altLang="zh-TW" sz="2800" dirty="0"/>
              <a:t>"</a:t>
            </a:r>
            <a:r>
              <a:rPr lang="en-US" altLang="zh-TW" sz="2800" dirty="0" err="1"/>
              <a:t>rsa</a:t>
            </a:r>
            <a:r>
              <a:rPr lang="en-US" altLang="zh-TW" sz="2800" dirty="0"/>
              <a:t>" </a:t>
            </a:r>
            <a:r>
              <a:rPr lang="zh-TW" altLang="en-US" sz="2800" dirty="0"/>
              <a:t>為其參數，隨後附上 </a:t>
            </a:r>
            <a:r>
              <a:rPr lang="en-US" altLang="zh-TW" sz="2800" dirty="0"/>
              <a:t>"-in" </a:t>
            </a:r>
            <a:r>
              <a:rPr lang="zh-TW" altLang="en-US" sz="2800" dirty="0"/>
              <a:t>參數指定私鑰檔案，</a:t>
            </a:r>
            <a:r>
              <a:rPr lang="en-US" altLang="zh-TW" sz="2800" dirty="0"/>
              <a:t>"-out" </a:t>
            </a:r>
            <a:r>
              <a:rPr lang="zh-TW" altLang="en-US" sz="2800" dirty="0"/>
              <a:t>參數指定產生的公鑰檔案名稱，</a:t>
            </a:r>
            <a:r>
              <a:rPr lang="en-US" altLang="zh-TW" sz="2800" dirty="0"/>
              <a:t>"-</a:t>
            </a:r>
            <a:r>
              <a:rPr lang="en-US" altLang="zh-TW" sz="2800" dirty="0" err="1"/>
              <a:t>outform</a:t>
            </a:r>
            <a:r>
              <a:rPr lang="en-US" altLang="zh-TW" sz="2800" dirty="0"/>
              <a:t>" </a:t>
            </a:r>
            <a:r>
              <a:rPr lang="zh-TW" altLang="en-US" sz="2800" dirty="0"/>
              <a:t>參數指定公鑰的輸出格式，以及 </a:t>
            </a:r>
            <a:r>
              <a:rPr lang="en-US" altLang="zh-TW" sz="2800" dirty="0"/>
              <a:t>"-</a:t>
            </a:r>
            <a:r>
              <a:rPr lang="en-US" altLang="zh-TW" sz="2800" dirty="0" err="1"/>
              <a:t>pubout</a:t>
            </a:r>
            <a:r>
              <a:rPr lang="en-US" altLang="zh-TW" sz="2800" dirty="0"/>
              <a:t>" </a:t>
            </a:r>
            <a:r>
              <a:rPr lang="zh-TW" altLang="en-US" sz="2800" dirty="0"/>
              <a:t>參數結尾</a:t>
            </a:r>
            <a:r>
              <a:rPr lang="en-US" altLang="zh-TW" sz="2800" dirty="0" smtClean="0"/>
              <a:t>︰</a:t>
            </a:r>
            <a:r>
              <a:rPr lang="zh-TW" altLang="en-US" sz="2800" dirty="0"/>
              <a:t>執行後，</a:t>
            </a:r>
            <a:r>
              <a:rPr lang="en-US" altLang="zh-TW" sz="2800" dirty="0"/>
              <a:t>OpenSSL </a:t>
            </a:r>
            <a:r>
              <a:rPr lang="zh-TW" altLang="en-US" sz="2800" dirty="0"/>
              <a:t>會產生 </a:t>
            </a:r>
            <a:r>
              <a:rPr lang="en-US" altLang="zh-TW" sz="2800" dirty="0" err="1">
                <a:solidFill>
                  <a:srgbClr val="C00000"/>
                </a:solidFill>
              </a:rPr>
              <a:t>public.pem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zh-TW" altLang="en-US" sz="2800" dirty="0"/>
              <a:t>的</a:t>
            </a:r>
            <a:r>
              <a:rPr lang="zh-TW" altLang="en-US" sz="2800" dirty="0">
                <a:solidFill>
                  <a:srgbClr val="C00000"/>
                </a:solidFill>
              </a:rPr>
              <a:t>檔案</a:t>
            </a:r>
            <a:r>
              <a:rPr lang="zh-TW" altLang="en-US" sz="2800" dirty="0"/>
              <a:t>在磁碟中。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869105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380312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tx2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378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zh-TW" dirty="0" smtClean="0"/>
              <a:t>RSA</a:t>
            </a:r>
            <a:r>
              <a:rPr lang="zh-TW" altLang="en-US" dirty="0" smtClean="0"/>
              <a:t>使用公鑰加密檔案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300" dirty="0"/>
              <a:t>執行後，</a:t>
            </a:r>
            <a:r>
              <a:rPr lang="en-US" altLang="zh-TW" sz="3300" dirty="0">
                <a:solidFill>
                  <a:srgbClr val="C00000"/>
                </a:solidFill>
              </a:rPr>
              <a:t>OpenSSL </a:t>
            </a:r>
            <a:r>
              <a:rPr lang="zh-TW" altLang="en-US" sz="3300" dirty="0">
                <a:solidFill>
                  <a:srgbClr val="C00000"/>
                </a:solidFill>
              </a:rPr>
              <a:t>會產生 </a:t>
            </a:r>
            <a:r>
              <a:rPr lang="en-US" altLang="zh-TW" sz="3300" dirty="0" err="1">
                <a:solidFill>
                  <a:srgbClr val="C00000"/>
                </a:solidFill>
              </a:rPr>
              <a:t>file.rsa</a:t>
            </a:r>
            <a:r>
              <a:rPr lang="en-US" altLang="zh-TW" sz="3300" dirty="0">
                <a:solidFill>
                  <a:srgbClr val="C00000"/>
                </a:solidFill>
              </a:rPr>
              <a:t> </a:t>
            </a:r>
            <a:r>
              <a:rPr lang="zh-TW" altLang="en-US" sz="3300" dirty="0">
                <a:solidFill>
                  <a:srgbClr val="C00000"/>
                </a:solidFill>
              </a:rPr>
              <a:t>的檔案</a:t>
            </a:r>
            <a:r>
              <a:rPr lang="zh-TW" altLang="en-US" sz="3300" dirty="0"/>
              <a:t>在磁碟中。</a:t>
            </a:r>
            <a:br>
              <a:rPr lang="zh-TW" altLang="en-US" sz="3300" dirty="0"/>
            </a:br>
            <a:r>
              <a:rPr lang="zh-TW" altLang="en-US" sz="3300" dirty="0"/>
              <a:t>注意，</a:t>
            </a:r>
            <a:r>
              <a:rPr lang="en-US" altLang="zh-TW" sz="3300" dirty="0"/>
              <a:t>RSA </a:t>
            </a:r>
            <a:r>
              <a:rPr lang="zh-TW" altLang="en-US" sz="3300" dirty="0"/>
              <a:t>非對稱式加解密演算法因為先天的限制，</a:t>
            </a:r>
            <a:r>
              <a:rPr lang="zh-TW" altLang="en-US" sz="3300" dirty="0">
                <a:solidFill>
                  <a:srgbClr val="C00000"/>
                </a:solidFill>
              </a:rPr>
              <a:t>無法加密過大的檔案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35903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066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hlinkClick r:id="rId4"/>
          </p:cNvPr>
          <p:cNvSpPr txBox="1"/>
          <p:nvPr/>
        </p:nvSpPr>
        <p:spPr>
          <a:xfrm>
            <a:off x="7020272" y="20608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tx2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RSA</a:t>
            </a:r>
            <a:r>
              <a:rPr lang="zh-TW" altLang="en-US" dirty="0" smtClean="0"/>
              <a:t>使用 私鑰解密檔案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3300" dirty="0"/>
              <a:t>執行後，</a:t>
            </a:r>
            <a:r>
              <a:rPr lang="en-US" altLang="zh-TW" sz="3300" dirty="0">
                <a:solidFill>
                  <a:srgbClr val="C00000"/>
                </a:solidFill>
              </a:rPr>
              <a:t>OpenSSL </a:t>
            </a:r>
            <a:r>
              <a:rPr lang="zh-TW" altLang="en-US" sz="3300" dirty="0">
                <a:solidFill>
                  <a:srgbClr val="C00000"/>
                </a:solidFill>
              </a:rPr>
              <a:t>會產生 </a:t>
            </a:r>
            <a:r>
              <a:rPr lang="en-US" altLang="zh-TW" sz="3300" dirty="0">
                <a:solidFill>
                  <a:srgbClr val="C00000"/>
                </a:solidFill>
              </a:rPr>
              <a:t>file </a:t>
            </a:r>
            <a:r>
              <a:rPr lang="zh-TW" altLang="en-US" sz="3300" dirty="0">
                <a:solidFill>
                  <a:srgbClr val="C00000"/>
                </a:solidFill>
              </a:rPr>
              <a:t>的檔案</a:t>
            </a:r>
            <a:r>
              <a:rPr lang="zh-TW" altLang="en-US" sz="3300" dirty="0"/>
              <a:t>在磁碟中。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877752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380312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tx2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</a:t>
            </a:r>
            <a:r>
              <a:rPr lang="zh-TW" altLang="en-US" dirty="0"/>
              <a:t>解題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6148" y="1600200"/>
            <a:ext cx="3911704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1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質因數分解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14500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6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解題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200" dirty="0" smtClean="0"/>
              <a:t>題目</a:t>
            </a:r>
            <a:r>
              <a:rPr lang="en-US" altLang="zh-TW" sz="1200" dirty="0" smtClean="0"/>
              <a:t>:</a:t>
            </a:r>
            <a:r>
              <a:rPr lang="en-US" altLang="zh-TW" sz="1200" dirty="0" err="1" smtClean="0"/>
              <a:t>n.e.c</a:t>
            </a:r>
            <a:endParaRPr lang="en-US" altLang="zh-TW" sz="1200" dirty="0" smtClean="0"/>
          </a:p>
          <a:p>
            <a:r>
              <a:rPr lang="zh-TW" altLang="en-US" sz="1200" dirty="0"/>
              <a:t>質因數</a:t>
            </a:r>
            <a:r>
              <a:rPr lang="zh-TW" altLang="en-US" sz="1200" dirty="0" smtClean="0"/>
              <a:t>分解</a:t>
            </a:r>
            <a:r>
              <a:rPr lang="en-US" altLang="zh-TW" sz="1200" dirty="0" smtClean="0"/>
              <a:t>:</a:t>
            </a:r>
            <a:r>
              <a:rPr lang="en-US" altLang="zh-TW" sz="1200" dirty="0" err="1" smtClean="0"/>
              <a:t>p.q.r</a:t>
            </a:r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en-US" altLang="zh-TW" sz="1200" dirty="0"/>
              <a:t>phi = (p-1)*(q-1)*(r-1)</a:t>
            </a:r>
          </a:p>
          <a:p>
            <a:endParaRPr lang="en-US" altLang="zh-TW" sz="1200" dirty="0"/>
          </a:p>
          <a:p>
            <a:r>
              <a:rPr lang="en-US" altLang="zh-TW" sz="1200" dirty="0"/>
              <a:t>d =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(gmpy2.invert(e, phi))</a:t>
            </a:r>
          </a:p>
          <a:p>
            <a:endParaRPr lang="en-US" altLang="zh-TW" sz="1200" dirty="0"/>
          </a:p>
          <a:p>
            <a:r>
              <a:rPr lang="en-US" altLang="zh-TW" sz="1200" dirty="0"/>
              <a:t>m = pow(</a:t>
            </a:r>
            <a:r>
              <a:rPr lang="en-US" altLang="zh-TW" sz="1200" dirty="0" err="1"/>
              <a:t>c,d,n</a:t>
            </a:r>
            <a:r>
              <a:rPr lang="en-US" altLang="zh-TW" sz="1200" dirty="0"/>
              <a:t>)</a:t>
            </a:r>
          </a:p>
          <a:p>
            <a:endParaRPr lang="en-US" altLang="zh-TW" sz="1200" dirty="0"/>
          </a:p>
          <a:p>
            <a:r>
              <a:rPr lang="en-US" altLang="zh-TW" sz="1200" dirty="0"/>
              <a:t>print(</a:t>
            </a:r>
            <a:r>
              <a:rPr lang="en-US" altLang="zh-TW" sz="1200" dirty="0" err="1"/>
              <a:t>long_to_bytes</a:t>
            </a:r>
            <a:r>
              <a:rPr lang="en-US" altLang="zh-TW" sz="1200" dirty="0"/>
              <a:t>(m))</a:t>
            </a:r>
          </a:p>
          <a:p>
            <a:pPr marL="0" indent="0">
              <a:buNone/>
            </a:pPr>
            <a:r>
              <a:rPr lang="zh-TW" altLang="en-US" sz="1200" dirty="0" smtClean="0"/>
              <a:t> 分解前</a:t>
            </a:r>
            <a:endParaRPr lang="pt-BR" altLang="zh-TW" sz="1200" dirty="0"/>
          </a:p>
          <a:p>
            <a:r>
              <a:rPr lang="pt-BR" altLang="zh-TW" sz="800" dirty="0" smtClean="0"/>
              <a:t>n =</a:t>
            </a:r>
            <a:r>
              <a:rPr lang="zh-TW" altLang="en-US" sz="800" dirty="0" smtClean="0"/>
              <a:t> </a:t>
            </a:r>
            <a:r>
              <a:rPr lang="pt-BR" altLang="zh-TW" sz="800" dirty="0" smtClean="0"/>
              <a:t>83092583783534841000145280642003842283533340442637642451258941907393275732996256523893438356692786223410880194199043046345864683398238392329295750150314289824255749149834103 </a:t>
            </a:r>
          </a:p>
          <a:p>
            <a:r>
              <a:rPr lang="pt-BR" altLang="zh-TW" sz="800" dirty="0" smtClean="0"/>
              <a:t>e =</a:t>
            </a:r>
            <a:r>
              <a:rPr lang="zh-TW" altLang="en-US" sz="800" dirty="0" smtClean="0"/>
              <a:t> </a:t>
            </a:r>
            <a:r>
              <a:rPr lang="pt-BR" altLang="zh-TW" sz="800" dirty="0" smtClean="0"/>
              <a:t>11</a:t>
            </a:r>
          </a:p>
          <a:p>
            <a:r>
              <a:rPr lang="pt-BR" altLang="zh-TW" sz="800" dirty="0" smtClean="0"/>
              <a:t>c = 32392151763267291269610586564983347951891395196084251182633225594245167922176424232164117237142038355860036871811244158149537196288428230971760474130300660929743492107190512</a:t>
            </a:r>
          </a:p>
          <a:p>
            <a:pPr marL="0" indent="0">
              <a:buNone/>
            </a:pPr>
            <a:r>
              <a:rPr lang="zh-TW" altLang="en-US" sz="1200" dirty="0"/>
              <a:t>分解</a:t>
            </a:r>
            <a:r>
              <a:rPr lang="zh-TW" altLang="en-US" sz="1200" dirty="0" smtClean="0"/>
              <a:t>後</a:t>
            </a:r>
            <a:endParaRPr lang="en-US" altLang="zh-TW" sz="1200" dirty="0"/>
          </a:p>
          <a:p>
            <a:r>
              <a:rPr lang="pt-BR" altLang="zh-TW" sz="800" dirty="0"/>
              <a:t>p =2262150367</a:t>
            </a:r>
          </a:p>
          <a:p>
            <a:r>
              <a:rPr lang="pt-BR" altLang="zh-TW" sz="800" dirty="0"/>
              <a:t>q =3006300461</a:t>
            </a:r>
          </a:p>
          <a:p>
            <a:r>
              <a:rPr lang="pt-BR" altLang="zh-TW" sz="800" dirty="0"/>
              <a:t>r =12218233223644524650141958853163065112163255395621655741865064529020634406575730714768264558014607893896434523845321502371618344594488810317052606914954669</a:t>
            </a:r>
          </a:p>
          <a:p>
            <a:endParaRPr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1598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套件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340768"/>
            <a:ext cx="80391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2933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0" y="2852936"/>
            <a:ext cx="3178621" cy="53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/>
              <a:t>#!/</a:t>
            </a:r>
            <a:r>
              <a:rPr lang="en-US" altLang="zh-TW" sz="1200" dirty="0" err="1"/>
              <a:t>usr</a:t>
            </a:r>
            <a:r>
              <a:rPr lang="en-US" altLang="zh-TW" sz="1200" dirty="0"/>
              <a:t>/bin/</a:t>
            </a:r>
            <a:r>
              <a:rPr lang="en-US" altLang="zh-TW" sz="1200" dirty="0" err="1"/>
              <a:t>env</a:t>
            </a:r>
            <a:r>
              <a:rPr lang="en-US" altLang="zh-TW" sz="1200" dirty="0"/>
              <a:t> python </a:t>
            </a:r>
            <a:endParaRPr lang="en-US" altLang="zh-TW" sz="1200" dirty="0" smtClean="0"/>
          </a:p>
          <a:p>
            <a:r>
              <a:rPr lang="en-US" altLang="zh-TW" sz="1200" dirty="0" smtClean="0"/>
              <a:t>from </a:t>
            </a:r>
            <a:r>
              <a:rPr lang="en-US" altLang="zh-TW" sz="1200" dirty="0" err="1"/>
              <a:t>Crypto.Util.number</a:t>
            </a:r>
            <a:r>
              <a:rPr lang="en-US" altLang="zh-TW" sz="1200" dirty="0"/>
              <a:t> import * </a:t>
            </a:r>
            <a:endParaRPr lang="en-US" altLang="zh-TW" sz="1200" dirty="0" smtClean="0"/>
          </a:p>
          <a:p>
            <a:r>
              <a:rPr lang="en-US" altLang="zh-TW" sz="1200" dirty="0" smtClean="0"/>
              <a:t># </a:t>
            </a:r>
            <a:r>
              <a:rPr lang="en-US" altLang="zh-TW" sz="1200" dirty="0"/>
              <a:t>import gmpy2 </a:t>
            </a:r>
            <a:endParaRPr lang="en-US" altLang="zh-TW" sz="1200" dirty="0" smtClean="0"/>
          </a:p>
          <a:p>
            <a:r>
              <a:rPr lang="en-US" altLang="zh-TW" sz="1200" dirty="0" smtClean="0"/>
              <a:t>p </a:t>
            </a:r>
            <a:r>
              <a:rPr lang="en-US" altLang="zh-TW" sz="1200" dirty="0"/>
              <a:t>=2262150367 </a:t>
            </a:r>
            <a:endParaRPr lang="en-US" altLang="zh-TW" sz="1200" dirty="0" smtClean="0"/>
          </a:p>
          <a:p>
            <a:r>
              <a:rPr lang="en-US" altLang="zh-TW" sz="1200" dirty="0" smtClean="0"/>
              <a:t>q </a:t>
            </a:r>
            <a:r>
              <a:rPr lang="en-US" altLang="zh-TW" sz="1200" dirty="0"/>
              <a:t>=</a:t>
            </a:r>
            <a:r>
              <a:rPr lang="en-US" altLang="zh-TW" sz="1200" dirty="0" smtClean="0"/>
              <a:t>3006300461</a:t>
            </a:r>
          </a:p>
          <a:p>
            <a:r>
              <a:rPr lang="en-US" altLang="zh-TW" sz="1200" dirty="0" smtClean="0"/>
              <a:t>r=12218233223644524650141958853163065112163255395621655741865064529020634406575730714768264558014607893896434523845321502371618344594488810317052606914954669 </a:t>
            </a:r>
          </a:p>
          <a:p>
            <a:r>
              <a:rPr lang="en-US" altLang="zh-TW" sz="1200" dirty="0" smtClean="0"/>
              <a:t>n </a:t>
            </a:r>
            <a:r>
              <a:rPr lang="en-US" altLang="zh-TW" sz="1200" dirty="0"/>
              <a:t>= 83092583783534841000145280642003842283533340442637642451258941907393275732996256523893438356692786223410880194199043046345864683398238392329295750150314289824255749149834103 </a:t>
            </a:r>
            <a:endParaRPr lang="en-US" altLang="zh-TW" sz="1200" dirty="0" smtClean="0"/>
          </a:p>
          <a:p>
            <a:r>
              <a:rPr lang="en-US" altLang="zh-TW" sz="1200" dirty="0" smtClean="0"/>
              <a:t>e </a:t>
            </a:r>
            <a:r>
              <a:rPr lang="en-US" altLang="zh-TW" sz="1200" dirty="0"/>
              <a:t>=</a:t>
            </a:r>
            <a:r>
              <a:rPr lang="en-US" altLang="zh-TW" sz="1200" dirty="0" smtClean="0"/>
              <a:t>11</a:t>
            </a:r>
          </a:p>
          <a:p>
            <a:r>
              <a:rPr lang="en-US" altLang="zh-TW" sz="1200" dirty="0" smtClean="0"/>
              <a:t>c=32392151763267291269610586564983347951891395196084251182633225594245167922176424232164117237142038355860036871811244158149537196288428230971760474130300660929743492107190512 </a:t>
            </a:r>
          </a:p>
          <a:p>
            <a:r>
              <a:rPr lang="en-US" altLang="zh-TW" sz="1200" dirty="0" smtClean="0"/>
              <a:t>phi </a:t>
            </a:r>
            <a:r>
              <a:rPr lang="en-US" altLang="zh-TW" sz="1200" dirty="0"/>
              <a:t>= (p-1)*(q-1)*(r-1) </a:t>
            </a:r>
            <a:endParaRPr lang="en-US" altLang="zh-TW" sz="1200" dirty="0" smtClean="0"/>
          </a:p>
          <a:p>
            <a:r>
              <a:rPr lang="en-US" altLang="zh-TW" sz="1200" dirty="0" smtClean="0"/>
              <a:t>#</a:t>
            </a:r>
            <a:r>
              <a:rPr lang="en-US" altLang="zh-TW" sz="1200" dirty="0"/>
              <a:t>d =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(gmpy2.invert(e, phi)) </a:t>
            </a:r>
            <a:endParaRPr lang="en-US" altLang="zh-TW" sz="1200" dirty="0" smtClean="0"/>
          </a:p>
          <a:p>
            <a:r>
              <a:rPr lang="en-US" altLang="zh-TW" sz="1200" dirty="0" smtClean="0"/>
              <a:t>d </a:t>
            </a:r>
            <a:r>
              <a:rPr lang="en-US" altLang="zh-TW" sz="1200" dirty="0"/>
              <a:t>=</a:t>
            </a:r>
            <a:r>
              <a:rPr lang="en-US" altLang="zh-TW" sz="1200" dirty="0" err="1"/>
              <a:t>mod_inverse</a:t>
            </a:r>
            <a:r>
              <a:rPr lang="en-US" altLang="zh-TW" sz="1200" dirty="0"/>
              <a:t>(e, phi) </a:t>
            </a:r>
            <a:endParaRPr lang="en-US" altLang="zh-TW" sz="1200" dirty="0" smtClean="0"/>
          </a:p>
          <a:p>
            <a:r>
              <a:rPr lang="en-US" altLang="zh-TW" sz="1200" dirty="0" smtClean="0"/>
              <a:t>m </a:t>
            </a:r>
            <a:r>
              <a:rPr lang="en-US" altLang="zh-TW" sz="1200" dirty="0"/>
              <a:t>= pow(</a:t>
            </a:r>
            <a:r>
              <a:rPr lang="en-US" altLang="zh-TW" sz="1200" dirty="0" err="1"/>
              <a:t>c,d,n</a:t>
            </a:r>
            <a:r>
              <a:rPr lang="en-US" altLang="zh-TW" sz="1200" dirty="0"/>
              <a:t>) </a:t>
            </a:r>
            <a:endParaRPr lang="en-US" altLang="zh-TW" sz="1200" dirty="0" smtClean="0"/>
          </a:p>
          <a:p>
            <a:r>
              <a:rPr lang="en-US" altLang="zh-TW" sz="1200" dirty="0" smtClean="0"/>
              <a:t>print(</a:t>
            </a:r>
            <a:r>
              <a:rPr lang="en-US" altLang="zh-TW" sz="1200" dirty="0" err="1" smtClean="0"/>
              <a:t>long_to_bytes</a:t>
            </a:r>
            <a:r>
              <a:rPr lang="en-US" altLang="zh-TW" sz="1200" dirty="0" smtClean="0"/>
              <a:t>(m</a:t>
            </a:r>
            <a:r>
              <a:rPr lang="en-US" altLang="zh-TW" sz="1200" dirty="0"/>
              <a:t>))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77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RSA</a:t>
            </a:r>
            <a:r>
              <a:rPr lang="zh-TW" altLang="en-US" dirty="0"/>
              <a:t>實作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6" y="1412776"/>
            <a:ext cx="908247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6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成功解題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556792"/>
            <a:ext cx="850802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+mn-lt"/>
                <a:cs typeface="+mn-lt"/>
              </a:rPr>
              <a:t>現代密碼學</a:t>
            </a:r>
            <a:endParaRPr lang="zh-TW" altLang="en-US" dirty="0">
              <a:cs typeface="Calibri"/>
            </a:endParaRPr>
          </a:p>
          <a:p>
            <a:pPr lvl="1"/>
            <a:r>
              <a:rPr lang="zh-TW" altLang="en-US" dirty="0">
                <a:ea typeface="+mn-lt"/>
                <a:cs typeface="+mn-lt"/>
              </a:rPr>
              <a:t>非對稱式</a:t>
            </a:r>
            <a:r>
              <a:rPr lang="en-US" altLang="zh-TW" dirty="0">
                <a:ea typeface="+mn-lt"/>
                <a:cs typeface="+mn-lt"/>
              </a:rPr>
              <a:t>(</a:t>
            </a:r>
            <a:r>
              <a:rPr lang="zh-TW" altLang="en-US" dirty="0">
                <a:ea typeface="+mn-lt"/>
                <a:cs typeface="+mn-lt"/>
              </a:rPr>
              <a:t>公開</a:t>
            </a:r>
            <a:r>
              <a:rPr lang="en-US" altLang="zh-TW" dirty="0">
                <a:ea typeface="+mn-lt"/>
                <a:cs typeface="+mn-lt"/>
              </a:rPr>
              <a:t>)</a:t>
            </a:r>
            <a:r>
              <a:rPr lang="zh-TW" altLang="en-US" dirty="0">
                <a:ea typeface="+mn-lt"/>
                <a:cs typeface="+mn-lt"/>
              </a:rPr>
              <a:t>金鑰系統加解密</a:t>
            </a:r>
            <a:r>
              <a:rPr lang="en-US" altLang="zh-TW" dirty="0">
                <a:ea typeface="+mn-lt"/>
                <a:cs typeface="+mn-lt"/>
              </a:rPr>
              <a:t>: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smtClean="0">
                <a:ea typeface="+mn-lt"/>
                <a:cs typeface="+mn-lt"/>
              </a:rPr>
              <a:t>RSA</a:t>
            </a:r>
            <a:endParaRPr lang="zh-TW" altLang="en-US" dirty="0">
              <a:ea typeface="+mn-lt"/>
              <a:cs typeface="+mn-lt"/>
            </a:endParaRPr>
          </a:p>
          <a:p>
            <a:pPr lvl="1"/>
            <a:r>
              <a:rPr lang="zh-TW" altLang="en-US" dirty="0">
                <a:ea typeface="+mn-lt"/>
                <a:cs typeface="+mn-lt"/>
              </a:rPr>
              <a:t>對稱式金鑰系統加解</a:t>
            </a:r>
            <a:r>
              <a:rPr lang="zh-TW" altLang="zh-TW" dirty="0" smtClean="0">
                <a:ea typeface="+mn-lt"/>
                <a:cs typeface="+mn-lt"/>
              </a:rPr>
              <a:t>密</a:t>
            </a:r>
            <a:r>
              <a:rPr lang="en-US" altLang="zh-TW" dirty="0" smtClean="0">
                <a:ea typeface="+mn-lt"/>
                <a:cs typeface="+mn-lt"/>
              </a:rPr>
              <a:t>:AES.DES</a:t>
            </a:r>
            <a:endParaRPr lang="zh-TW" altLang="en-US" dirty="0">
              <a:ea typeface="+mn-lt"/>
              <a:cs typeface="+mn-lt"/>
            </a:endParaRPr>
          </a:p>
          <a:p>
            <a:pPr lvl="1"/>
            <a:r>
              <a:rPr lang="en-US" altLang="zh-TW" dirty="0" smtClean="0">
                <a:ea typeface="+mn-lt"/>
                <a:cs typeface="+mn-lt"/>
              </a:rPr>
              <a:t>Hash:MD5.SHA1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502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>
            <a:normAutofit/>
          </a:bodyPr>
          <a:lstStyle/>
          <a:p>
            <a:pPr lvl="1" algn="ctr"/>
            <a:r>
              <a:rPr lang="zh-TW" altLang="en-US" sz="4000" dirty="0" smtClean="0">
                <a:ea typeface="+mn-lt"/>
                <a:cs typeface="+mn-lt"/>
              </a:rPr>
              <a:t>對稱式金鑰系統加解</a:t>
            </a:r>
            <a:r>
              <a:rPr lang="zh-TW" altLang="zh-TW" sz="4000" dirty="0" smtClean="0">
                <a:ea typeface="+mn-lt"/>
                <a:cs typeface="+mn-lt"/>
              </a:rPr>
              <a:t>密</a:t>
            </a:r>
            <a:r>
              <a:rPr lang="en-US" altLang="zh-TW" sz="4000" dirty="0" smtClean="0">
                <a:ea typeface="+mn-lt"/>
                <a:cs typeface="+mn-lt"/>
              </a:rPr>
              <a:t>:AES.DES</a:t>
            </a:r>
            <a:r>
              <a:rPr lang="zh-TW" altLang="en-US" sz="5400" dirty="0" smtClean="0">
                <a:ea typeface="+mn-lt"/>
                <a:cs typeface="+mn-lt"/>
              </a:rPr>
              <a:t/>
            </a:r>
            <a:br>
              <a:rPr lang="zh-TW" altLang="en-US" sz="5400" dirty="0" smtClean="0">
                <a:ea typeface="+mn-lt"/>
                <a:cs typeface="+mn-lt"/>
              </a:rPr>
            </a:br>
            <a:endParaRPr lang="zh-TW" altLang="en-US" sz="5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8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+mn-lt"/>
                <a:cs typeface="+mn-lt"/>
              </a:rPr>
              <a:t>對稱式金鑰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zh-TW" altLang="en-US" sz="2500" dirty="0"/>
              <a:t>對稱式加密就是傳送方與接收方的加解密</a:t>
            </a:r>
            <a:r>
              <a:rPr lang="zh-TW" altLang="en-US" sz="2500" dirty="0">
                <a:solidFill>
                  <a:srgbClr val="C00000"/>
                </a:solidFill>
              </a:rPr>
              <a:t>皆使用同一把密鑰</a:t>
            </a:r>
            <a:r>
              <a:rPr lang="zh-TW" altLang="en-US" sz="2500" dirty="0"/>
              <a:t>，所以只要</a:t>
            </a:r>
            <a:r>
              <a:rPr lang="zh-TW" altLang="en-US" sz="2500" dirty="0">
                <a:solidFill>
                  <a:srgbClr val="C00000"/>
                </a:solidFill>
              </a:rPr>
              <a:t>雙方都擁有這把鑰匙</a:t>
            </a:r>
            <a:r>
              <a:rPr lang="zh-TW" altLang="en-US" sz="2500" dirty="0"/>
              <a:t>，當傳送方傳資料時，使用這把鑰匙加密，接收方收到訊息後，再用同一把鑰匙解密，就能解開訊息</a:t>
            </a:r>
            <a:r>
              <a:rPr lang="zh-TW" altLang="en-US" sz="2500" dirty="0" smtClean="0"/>
              <a:t>了</a:t>
            </a:r>
            <a:endParaRPr lang="en-US" altLang="zh-TW" sz="2500" dirty="0" smtClean="0"/>
          </a:p>
          <a:p>
            <a:r>
              <a:rPr lang="zh-TW" altLang="en-US" sz="2500" dirty="0"/>
              <a:t>但對稱式加密最大的弱點是，要是這把鑰匙在第一次傳送時，被中間人攔截且複製，再原封不動傳給接收方，那之後所有攔截到的加密訊息，都能被輕易破</a:t>
            </a:r>
            <a:r>
              <a:rPr lang="zh-TW" altLang="en-US" sz="2500" dirty="0" smtClean="0"/>
              <a:t>解。</a:t>
            </a:r>
            <a:endParaRPr lang="zh-TW" altLang="en-US" sz="2500" dirty="0"/>
          </a:p>
        </p:txBody>
      </p:sp>
      <p:sp>
        <p:nvSpPr>
          <p:cNvPr id="4" name="文字方塊 3">
            <a:hlinkClick r:id="rId2"/>
          </p:cNvPr>
          <p:cNvSpPr txBox="1"/>
          <p:nvPr/>
        </p:nvSpPr>
        <p:spPr>
          <a:xfrm>
            <a:off x="6300192" y="7647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accent1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+mn-lt"/>
                <a:cs typeface="+mn-lt"/>
              </a:rPr>
              <a:t>對稱式金鑰</a:t>
            </a:r>
            <a:endParaRPr lang="zh-TW" altLang="en-US" dirty="0"/>
          </a:p>
        </p:txBody>
      </p:sp>
      <p:pic>
        <p:nvPicPr>
          <p:cNvPr id="4" name="Picture 2" descr="https://miro.medium.com/max/2000/1*4wIvr3cQ4TfSkozEv3-3m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0158"/>
            <a:ext cx="8229600" cy="31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6300192" y="7647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accent1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>
                <a:latin typeface="+mn-ea"/>
                <a:ea typeface="+mn-ea"/>
              </a:rPr>
              <a:t>危險的對稱式密碼</a:t>
            </a:r>
            <a:r>
              <a:rPr lang="en-US" altLang="zh-TW" sz="3000" dirty="0" smtClean="0">
                <a:latin typeface="+mn-ea"/>
                <a:ea typeface="+mn-ea"/>
              </a:rPr>
              <a:t>XOR(</a:t>
            </a:r>
            <a:r>
              <a:rPr lang="zh-TW" altLang="en-US" sz="3000" dirty="0" smtClean="0">
                <a:latin typeface="+mn-ea"/>
                <a:ea typeface="+mn-ea"/>
              </a:rPr>
              <a:t>互斥或</a:t>
            </a:r>
            <a:r>
              <a:rPr lang="en-US" altLang="zh-TW" sz="3000" dirty="0" smtClean="0">
                <a:latin typeface="+mn-ea"/>
                <a:ea typeface="+mn-ea"/>
              </a:rPr>
              <a:t>)</a:t>
            </a:r>
            <a:endParaRPr lang="zh-TW" altLang="en-US" sz="30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簡單互斥或密碼（英語：</a:t>
            </a:r>
            <a:r>
              <a:rPr lang="en-US" altLang="zh-TW" dirty="0" smtClean="0"/>
              <a:t>simple XOR cipher</a:t>
            </a:r>
            <a:r>
              <a:rPr lang="zh-TW" altLang="en-US" dirty="0" smtClean="0"/>
              <a:t>）是密碼學中一種簡單的加密演算法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533954" cy="272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4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AES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Echo plaintext.txt(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-aes-128-ecb </a:t>
            </a:r>
            <a:r>
              <a:rPr lang="zh-TW" altLang="en-US" dirty="0" smtClean="0"/>
              <a:t>加密</a:t>
            </a:r>
            <a:r>
              <a:rPr lang="en-US" altLang="zh-TW" dirty="0" smtClean="0"/>
              <a:t>(plaintext.txt</a:t>
            </a:r>
            <a:r>
              <a:rPr lang="zh-TW" altLang="en-US" dirty="0" smtClean="0"/>
              <a:t>文件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72199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9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AES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9966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創建檔案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2816"/>
            <a:ext cx="3400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4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DES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72816"/>
            <a:ext cx="4962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1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DES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6400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5000" dirty="0" smtClean="0">
                <a:ea typeface="+mn-lt"/>
                <a:cs typeface="+mn-lt"/>
              </a:rPr>
              <a:t>Hash:MD5.SHA1</a:t>
            </a:r>
            <a:r>
              <a:rPr lang="zh-TW" altLang="zh-TW" sz="5000" dirty="0" smtClean="0"/>
              <a:t/>
            </a:r>
            <a:br>
              <a:rPr lang="zh-TW" altLang="zh-TW" sz="5000" dirty="0" smtClean="0"/>
            </a:b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09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500" dirty="0">
                <a:ea typeface="+mn-lt"/>
                <a:cs typeface="+mn-lt"/>
              </a:rPr>
              <a:t>非對稱式</a:t>
            </a:r>
            <a:r>
              <a:rPr lang="en-US" altLang="zh-TW" sz="3500" dirty="0">
                <a:ea typeface="+mn-lt"/>
                <a:cs typeface="+mn-lt"/>
              </a:rPr>
              <a:t>(</a:t>
            </a:r>
            <a:r>
              <a:rPr lang="zh-TW" altLang="en-US" sz="3500" dirty="0">
                <a:ea typeface="+mn-lt"/>
                <a:cs typeface="+mn-lt"/>
              </a:rPr>
              <a:t>公開</a:t>
            </a:r>
            <a:r>
              <a:rPr lang="en-US" altLang="zh-TW" sz="3500" dirty="0">
                <a:ea typeface="+mn-lt"/>
                <a:cs typeface="+mn-lt"/>
              </a:rPr>
              <a:t>)</a:t>
            </a:r>
            <a:r>
              <a:rPr lang="zh-TW" altLang="en-US" sz="3500" dirty="0">
                <a:ea typeface="+mn-lt"/>
                <a:cs typeface="+mn-lt"/>
              </a:rPr>
              <a:t>金鑰系統加解密</a:t>
            </a:r>
            <a:r>
              <a:rPr lang="en-US" altLang="zh-TW" sz="3500" dirty="0">
                <a:ea typeface="+mn-lt"/>
                <a:cs typeface="+mn-lt"/>
              </a:rPr>
              <a:t>: RSA</a:t>
            </a:r>
            <a:endParaRPr lang="zh-TW" altLang="zh-TW" sz="35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b="1" dirty="0"/>
              <a:t>雜湊函式</a:t>
            </a:r>
            <a:r>
              <a:rPr lang="zh-TW" altLang="en-US" sz="2500" dirty="0"/>
              <a:t>（英語：</a:t>
            </a:r>
            <a:r>
              <a:rPr lang="en-US" altLang="zh-TW" sz="2500" dirty="0"/>
              <a:t>Hash function</a:t>
            </a:r>
            <a:r>
              <a:rPr lang="zh-TW" altLang="en-US" sz="2500" dirty="0"/>
              <a:t>）又稱</a:t>
            </a:r>
            <a:r>
              <a:rPr lang="zh-TW" altLang="en-US" sz="2500" b="1" dirty="0"/>
              <a:t>雜湊演算法</a:t>
            </a:r>
            <a:r>
              <a:rPr lang="zh-TW" altLang="en-US" sz="2500" dirty="0"/>
              <a:t>，是一種從任何一種資料中建立小的數字「指紋」的方法。雜湊函式把訊息或資料壓縮成摘要，使得資料量變小，將資料的格式固定下來。</a:t>
            </a:r>
            <a:r>
              <a:rPr lang="zh-TW" altLang="en-US" sz="2500" dirty="0" smtClean="0"/>
              <a:t>該</a:t>
            </a:r>
            <a:r>
              <a:rPr lang="zh-TW" altLang="en-US" sz="2500" dirty="0"/>
              <a:t>函式</a:t>
            </a:r>
            <a:r>
              <a:rPr lang="zh-TW" altLang="en-US" sz="2500" dirty="0" smtClean="0"/>
              <a:t>將</a:t>
            </a:r>
            <a:r>
              <a:rPr lang="zh-TW" altLang="en-US" sz="2500" dirty="0"/>
              <a:t>資料打亂混合，重新建立一個叫做</a:t>
            </a:r>
            <a:r>
              <a:rPr lang="zh-TW" altLang="en-US" sz="2500" b="1" dirty="0"/>
              <a:t>雜湊值</a:t>
            </a:r>
            <a:r>
              <a:rPr lang="zh-TW" altLang="en-US" sz="2500" dirty="0"/>
              <a:t>（</a:t>
            </a:r>
            <a:r>
              <a:rPr lang="en-US" altLang="zh-TW" sz="2500" dirty="0"/>
              <a:t>hash values</a:t>
            </a:r>
            <a:r>
              <a:rPr lang="zh-TW" altLang="en-US" sz="2500" dirty="0"/>
              <a:t>，</a:t>
            </a:r>
            <a:r>
              <a:rPr lang="en-US" altLang="zh-TW" sz="2500" dirty="0"/>
              <a:t>hash codes</a:t>
            </a:r>
            <a:r>
              <a:rPr lang="zh-TW" altLang="en-US" sz="2500" dirty="0"/>
              <a:t>，</a:t>
            </a:r>
            <a:r>
              <a:rPr lang="en-US" altLang="zh-TW" sz="2500" dirty="0"/>
              <a:t>hash sums</a:t>
            </a:r>
            <a:r>
              <a:rPr lang="zh-TW" altLang="en-US" sz="2500" dirty="0"/>
              <a:t>，或</a:t>
            </a:r>
            <a:r>
              <a:rPr lang="en-US" altLang="zh-TW" sz="2500" dirty="0"/>
              <a:t>hashes</a:t>
            </a:r>
            <a:r>
              <a:rPr lang="zh-TW" altLang="en-US" sz="2500" dirty="0"/>
              <a:t>）的指紋。雜湊值通常用一個短的隨機字母和數字組成的字串來代表。</a:t>
            </a:r>
          </a:p>
        </p:txBody>
      </p:sp>
      <p:pic>
        <p:nvPicPr>
          <p:cNvPr id="13314" name="Picture 2" descr="https://upload.wikimedia.org/wikipedia/commons/thumb/d/da/Hash_function.svg/330px-Hash_fun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1432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hlinkClick r:id="rId3"/>
          </p:cNvPr>
          <p:cNvSpPr txBox="1"/>
          <p:nvPr/>
        </p:nvSpPr>
        <p:spPr>
          <a:xfrm>
            <a:off x="6372200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accent1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MD5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6743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1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9754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9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b="1" dirty="0"/>
              <a:t>非對稱式密碼</a:t>
            </a:r>
            <a:r>
              <a:rPr lang="zh-TW" altLang="en-US" sz="3000" b="1" dirty="0" smtClean="0"/>
              <a:t>學</a:t>
            </a:r>
            <a:r>
              <a:rPr lang="en-US" altLang="zh-TW" sz="3000" b="1" dirty="0" smtClean="0"/>
              <a:t>(Asymmetric cryptography)</a:t>
            </a:r>
            <a:endParaRPr lang="zh-TW" altLang="en-US" sz="3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/>
          </a:bodyPr>
          <a:lstStyle/>
          <a:p>
            <a:r>
              <a:rPr lang="zh-TW" altLang="en-US" sz="2500" dirty="0"/>
              <a:t>它需要兩個金鑰，一個是</a:t>
            </a:r>
            <a:r>
              <a:rPr lang="zh-TW" altLang="en-US" sz="2500" dirty="0">
                <a:solidFill>
                  <a:srgbClr val="C00000"/>
                </a:solidFill>
              </a:rPr>
              <a:t>公開密鑰</a:t>
            </a:r>
            <a:r>
              <a:rPr lang="zh-TW" altLang="en-US" sz="2500" dirty="0"/>
              <a:t>，另一個是</a:t>
            </a:r>
            <a:r>
              <a:rPr lang="zh-TW" altLang="en-US" sz="2500" dirty="0">
                <a:solidFill>
                  <a:srgbClr val="C00000"/>
                </a:solidFill>
              </a:rPr>
              <a:t>私有密鑰</a:t>
            </a:r>
            <a:r>
              <a:rPr lang="zh-TW" altLang="en-US" sz="2500" dirty="0"/>
              <a:t>；公鑰用作</a:t>
            </a:r>
            <a:r>
              <a:rPr lang="zh-TW" altLang="en-US" sz="2500" dirty="0">
                <a:solidFill>
                  <a:srgbClr val="C00000"/>
                </a:solidFill>
              </a:rPr>
              <a:t>加密</a:t>
            </a:r>
            <a:r>
              <a:rPr lang="zh-TW" altLang="en-US" sz="2500" dirty="0"/>
              <a:t>，私鑰則用作</a:t>
            </a:r>
            <a:r>
              <a:rPr lang="zh-TW" altLang="en-US" sz="2500" dirty="0">
                <a:solidFill>
                  <a:srgbClr val="C00000"/>
                </a:solidFill>
              </a:rPr>
              <a:t>解密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r>
              <a:rPr lang="zh-TW" altLang="en-US" sz="2500" dirty="0" smtClean="0"/>
              <a:t>使用</a:t>
            </a:r>
            <a:r>
              <a:rPr lang="zh-TW" altLang="en-US" sz="2500" dirty="0"/>
              <a:t>公鑰把明文加密後所得的密文，只能用相對應的私鑰才能解密並得到原本的明文，最初用來加密的公鑰不能用作解密。</a:t>
            </a:r>
          </a:p>
        </p:txBody>
      </p:sp>
      <p:sp>
        <p:nvSpPr>
          <p:cNvPr id="5" name="文字方塊 4">
            <a:hlinkClick r:id="rId2"/>
          </p:cNvPr>
          <p:cNvSpPr txBox="1"/>
          <p:nvPr/>
        </p:nvSpPr>
        <p:spPr>
          <a:xfrm>
            <a:off x="7040486" y="25907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accent1">
                    <a:lumMod val="50000"/>
                  </a:schemeClr>
                </a:solidFill>
              </a:rPr>
              <a:t>來源</a:t>
            </a:r>
            <a:r>
              <a:rPr lang="en-US" altLang="zh-TW" b="1" i="1" u="sng" dirty="0" smtClean="0">
                <a:solidFill>
                  <a:schemeClr val="accent1">
                    <a:lumMod val="50000"/>
                  </a:schemeClr>
                </a:solidFill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17362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非對稱式密碼學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11" y="1600200"/>
            <a:ext cx="479397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003190" y="11247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accent1">
                    <a:lumMod val="50000"/>
                  </a:schemeClr>
                </a:solidFill>
              </a:rPr>
              <a:t>來源</a:t>
            </a:r>
            <a:r>
              <a:rPr lang="en-US" altLang="zh-TW" b="1" i="1" u="sng" dirty="0" smtClean="0">
                <a:solidFill>
                  <a:schemeClr val="accent1">
                    <a:lumMod val="50000"/>
                  </a:schemeClr>
                </a:solidFill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10927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/>
              <a:t>RSA</a:t>
            </a:r>
            <a:r>
              <a:rPr lang="zh-TW" altLang="en-US" sz="2500" dirty="0"/>
              <a:t>加密演算法是一種非對稱加密演算法，在公開金鑰加密和電子商業中被廣泛使用。</a:t>
            </a:r>
            <a:r>
              <a:rPr lang="en-US" altLang="zh-TW" sz="2500" dirty="0"/>
              <a:t>RSA</a:t>
            </a:r>
            <a:r>
              <a:rPr lang="zh-TW" altLang="en-US" sz="2500" dirty="0"/>
              <a:t>是由羅納德</a:t>
            </a:r>
            <a:r>
              <a:rPr lang="en-US" altLang="zh-TW" sz="2500" dirty="0"/>
              <a:t>·</a:t>
            </a:r>
            <a:r>
              <a:rPr lang="zh-TW" altLang="en-US" sz="2500" dirty="0"/>
              <a:t>李維斯特（</a:t>
            </a:r>
            <a:r>
              <a:rPr lang="en-US" altLang="zh-TW" sz="2500" dirty="0"/>
              <a:t>Ron </a:t>
            </a:r>
            <a:r>
              <a:rPr lang="en-US" altLang="zh-TW" sz="2500" dirty="0" err="1"/>
              <a:t>Rivest</a:t>
            </a:r>
            <a:r>
              <a:rPr lang="zh-TW" altLang="en-US" sz="2500" dirty="0"/>
              <a:t>）、阿迪</a:t>
            </a:r>
            <a:r>
              <a:rPr lang="en-US" altLang="zh-TW" sz="2500" dirty="0"/>
              <a:t>·</a:t>
            </a:r>
            <a:r>
              <a:rPr lang="zh-TW" altLang="en-US" sz="2500" dirty="0"/>
              <a:t>薩莫爾（</a:t>
            </a:r>
            <a:r>
              <a:rPr lang="en-US" altLang="zh-TW" sz="2500" dirty="0" err="1"/>
              <a:t>Adi</a:t>
            </a:r>
            <a:r>
              <a:rPr lang="en-US" altLang="zh-TW" sz="2500" dirty="0"/>
              <a:t> Shamir</a:t>
            </a:r>
            <a:r>
              <a:rPr lang="zh-TW" altLang="en-US" sz="2500" dirty="0"/>
              <a:t>）和倫納德</a:t>
            </a:r>
            <a:r>
              <a:rPr lang="en-US" altLang="zh-TW" sz="2500" dirty="0"/>
              <a:t>·</a:t>
            </a:r>
            <a:r>
              <a:rPr lang="zh-TW" altLang="en-US" sz="2500" dirty="0"/>
              <a:t>阿德曼（</a:t>
            </a:r>
            <a:r>
              <a:rPr lang="en-US" altLang="zh-TW" sz="2500" dirty="0"/>
              <a:t>Leonard </a:t>
            </a:r>
            <a:r>
              <a:rPr lang="en-US" altLang="zh-TW" sz="2500" dirty="0" err="1"/>
              <a:t>Adleman</a:t>
            </a:r>
            <a:r>
              <a:rPr lang="zh-TW" altLang="en-US" sz="2500" dirty="0"/>
              <a:t>）在</a:t>
            </a:r>
            <a:r>
              <a:rPr lang="en-US" altLang="zh-TW" sz="2500" dirty="0"/>
              <a:t>1977</a:t>
            </a:r>
            <a:r>
              <a:rPr lang="zh-TW" altLang="en-US" sz="2500" dirty="0"/>
              <a:t>年一起提出的。當時他們三人都在麻省理工學院工作。</a:t>
            </a:r>
            <a:r>
              <a:rPr lang="en-US" altLang="zh-TW" sz="2500" dirty="0"/>
              <a:t>RSA </a:t>
            </a:r>
            <a:r>
              <a:rPr lang="zh-TW" altLang="en-US" sz="2500" dirty="0"/>
              <a:t>就是他們三人姓氏開頭字母拼在一起組成的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r>
              <a:rPr lang="zh-TW" altLang="en-US" sz="2800" dirty="0"/>
              <a:t>產生金鑰很麻煩，受到素數產生技術的限制，因而難以做到一次一</a:t>
            </a:r>
            <a:r>
              <a:rPr lang="zh-TW" altLang="en-US" sz="2800" dirty="0" smtClean="0"/>
              <a:t>密</a:t>
            </a:r>
            <a:endParaRPr lang="zh-TW" altLang="en-US" sz="2800" dirty="0"/>
          </a:p>
          <a:p>
            <a:r>
              <a:rPr lang="zh-TW" altLang="en-US" sz="2800" dirty="0"/>
              <a:t>分組長度太大，為保證安全性，</a:t>
            </a:r>
            <a:r>
              <a:rPr lang="en-US" altLang="zh-TW" sz="2800" dirty="0"/>
              <a:t>n </a:t>
            </a:r>
            <a:r>
              <a:rPr lang="zh-TW" altLang="en-US" sz="2800" dirty="0"/>
              <a:t>至少也要 </a:t>
            </a:r>
            <a:r>
              <a:rPr lang="en-US" altLang="zh-TW" sz="2800" dirty="0"/>
              <a:t>600 bits </a:t>
            </a:r>
            <a:r>
              <a:rPr lang="zh-TW" altLang="en-US" sz="2800" dirty="0"/>
              <a:t>以上，使運算代價很高，尤其是速度較慢。</a:t>
            </a:r>
          </a:p>
          <a:p>
            <a:endParaRPr lang="zh-TW" altLang="en-US" sz="2500" dirty="0"/>
          </a:p>
        </p:txBody>
      </p:sp>
      <p:sp>
        <p:nvSpPr>
          <p:cNvPr id="4" name="文字方塊 3">
            <a:hlinkClick r:id="rId2"/>
          </p:cNvPr>
          <p:cNvSpPr txBox="1"/>
          <p:nvPr/>
        </p:nvSpPr>
        <p:spPr>
          <a:xfrm>
            <a:off x="6588224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>
                <a:solidFill>
                  <a:schemeClr val="accent1">
                    <a:lumMod val="50000"/>
                  </a:schemeClr>
                </a:solidFill>
              </a:rPr>
              <a:t>來源</a:t>
            </a:r>
            <a:r>
              <a:rPr lang="en-US" altLang="zh-TW" b="1" i="1" u="sng" dirty="0">
                <a:solidFill>
                  <a:schemeClr val="accent1">
                    <a:lumMod val="50000"/>
                  </a:schemeClr>
                </a:solidFill>
              </a:rPr>
              <a:t>wiki</a:t>
            </a:r>
            <a:endParaRPr lang="zh-TW" altLang="en-US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hlinkClick r:id="rId3"/>
          </p:cNvPr>
          <p:cNvSpPr txBox="1"/>
          <p:nvPr/>
        </p:nvSpPr>
        <p:spPr>
          <a:xfrm>
            <a:off x="6588224" y="10620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accent1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公鑰與私鑰的產生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隨意選擇兩個大的</a:t>
            </a:r>
            <a:r>
              <a:rPr lang="zh-TW" altLang="en-US" dirty="0" smtClean="0"/>
              <a:t>質數</a:t>
            </a:r>
            <a:r>
              <a:rPr lang="en-US" altLang="zh-TW" dirty="0" smtClean="0"/>
              <a:t>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q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</a:t>
            </a:r>
            <a:r>
              <a:rPr lang="zh-TW" altLang="en-US" dirty="0" smtClean="0"/>
              <a:t>不等於</a:t>
            </a:r>
            <a:r>
              <a:rPr lang="en-US" altLang="zh-TW" dirty="0" smtClean="0"/>
              <a:t>q</a:t>
            </a:r>
            <a:r>
              <a:rPr lang="zh-TW" altLang="en-US" dirty="0" smtClean="0"/>
              <a:t>，計算</a:t>
            </a:r>
            <a:r>
              <a:rPr lang="en-US" altLang="zh-TW" dirty="0" smtClean="0"/>
              <a:t>N=</a:t>
            </a:r>
            <a:r>
              <a:rPr lang="en-US" altLang="zh-TW" dirty="0" err="1" smtClean="0"/>
              <a:t>pq</a:t>
            </a:r>
            <a:endParaRPr lang="en-US" altLang="zh-TW" dirty="0" smtClean="0"/>
          </a:p>
          <a:p>
            <a:r>
              <a:rPr lang="zh-TW" altLang="en-US" dirty="0"/>
              <a:t>根據歐拉函數，</a:t>
            </a:r>
            <a:r>
              <a:rPr lang="zh-TW" altLang="en-US" dirty="0" smtClean="0"/>
              <a:t>求得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zh-TW" altLang="en-US" dirty="0"/>
              <a:t>一個</a:t>
            </a:r>
            <a:r>
              <a:rPr lang="zh-TW" altLang="en-US" dirty="0" smtClean="0"/>
              <a:t>小於</a:t>
            </a:r>
            <a:r>
              <a:rPr lang="en-US" altLang="zh-TW" dirty="0" smtClean="0"/>
              <a:t>r</a:t>
            </a:r>
            <a:r>
              <a:rPr lang="zh-TW" altLang="en-US" dirty="0" smtClean="0"/>
              <a:t>的整數</a:t>
            </a:r>
            <a:r>
              <a:rPr lang="en-US" altLang="zh-TW" dirty="0" smtClean="0"/>
              <a:t>e</a:t>
            </a:r>
            <a:r>
              <a:rPr lang="zh-TW" altLang="en-US" dirty="0" smtClean="0"/>
              <a:t>，使</a:t>
            </a:r>
            <a:r>
              <a:rPr lang="en-US" altLang="zh-TW" dirty="0" smtClean="0"/>
              <a:t>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</a:t>
            </a:r>
            <a:r>
              <a:rPr lang="zh-TW" altLang="en-US" dirty="0" smtClean="0"/>
              <a:t>互值。</a:t>
            </a:r>
            <a:endParaRPr lang="en-US" altLang="zh-TW" dirty="0" smtClean="0"/>
          </a:p>
          <a:p>
            <a:r>
              <a:rPr lang="zh-TW" altLang="en-US" dirty="0" smtClean="0"/>
              <a:t>求得</a:t>
            </a:r>
            <a:r>
              <a:rPr lang="en-US" altLang="zh-TW" dirty="0" smtClean="0"/>
              <a:t>e</a:t>
            </a:r>
            <a:r>
              <a:rPr lang="zh-TW" altLang="en-US" dirty="0" smtClean="0"/>
              <a:t>關於</a:t>
            </a:r>
            <a:r>
              <a:rPr lang="en-US" altLang="zh-TW" dirty="0" smtClean="0"/>
              <a:t>r</a:t>
            </a:r>
            <a:r>
              <a:rPr lang="zh-TW" altLang="en-US" dirty="0"/>
              <a:t>的模反元素，命名</a:t>
            </a:r>
            <a:r>
              <a:rPr lang="zh-TW" altLang="en-US" dirty="0" smtClean="0"/>
              <a:t>為</a:t>
            </a:r>
            <a:r>
              <a:rPr lang="en-US" altLang="zh-TW" dirty="0" smtClean="0"/>
              <a:t>d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N,e</a:t>
            </a:r>
            <a:r>
              <a:rPr lang="en-US" altLang="zh-TW" dirty="0" smtClean="0"/>
              <a:t>)</a:t>
            </a:r>
            <a:r>
              <a:rPr lang="zh-TW" altLang="en-US" dirty="0"/>
              <a:t>是公鑰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N,d</a:t>
            </a:r>
            <a:r>
              <a:rPr lang="en-US" altLang="zh-TW" dirty="0" smtClean="0"/>
              <a:t>)</a:t>
            </a:r>
            <a:r>
              <a:rPr lang="zh-TW" altLang="en-US" dirty="0"/>
              <a:t>是私鑰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33742"/>
            <a:ext cx="4176465" cy="29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164288" y="7647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來源</a:t>
            </a:r>
            <a:r>
              <a:rPr lang="en-US" altLang="zh-TW" dirty="0"/>
              <a:t>wiki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8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2511152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RSA</a:t>
            </a:r>
            <a:r>
              <a:rPr lang="zh-TW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產生私鑰</a:t>
            </a:r>
            <a:r>
              <a:rPr lang="en-US" altLang="zh-TW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TW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zh-TW" altLang="en-US" sz="3300" dirty="0"/>
              <a:t>執行後，</a:t>
            </a:r>
            <a:r>
              <a:rPr lang="en-US" altLang="zh-TW" sz="3300" dirty="0"/>
              <a:t>OpenSSL </a:t>
            </a:r>
            <a:r>
              <a:rPr lang="zh-TW" altLang="en-US" sz="3300" dirty="0"/>
              <a:t>預設會產生長度為 </a:t>
            </a:r>
            <a:r>
              <a:rPr lang="en-US" altLang="zh-TW" sz="3300" dirty="0">
                <a:solidFill>
                  <a:srgbClr val="C00000"/>
                </a:solidFill>
              </a:rPr>
              <a:t>512 bit </a:t>
            </a:r>
            <a:r>
              <a:rPr lang="zh-TW" altLang="en-US" sz="3300" dirty="0"/>
              <a:t>的私鑰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808222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hlinkClick r:id="rId3"/>
          </p:cNvPr>
          <p:cNvSpPr txBox="1"/>
          <p:nvPr/>
        </p:nvSpPr>
        <p:spPr>
          <a:xfrm>
            <a:off x="6657528" y="5266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tx2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354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/>
              <a:t>RSA</a:t>
            </a:r>
            <a:r>
              <a:rPr lang="zh-TW" altLang="en-US" dirty="0" smtClean="0"/>
              <a:t>以指令參數來產生私鑰</a:t>
            </a:r>
            <a:br>
              <a:rPr lang="zh-TW" altLang="en-US" dirty="0" smtClean="0"/>
            </a:br>
            <a:r>
              <a:rPr lang="zh-TW" altLang="en-US" sz="3300" dirty="0"/>
              <a:t>我們可以使用</a:t>
            </a:r>
            <a:r>
              <a:rPr lang="zh-TW" altLang="en-US" sz="3300" dirty="0">
                <a:solidFill>
                  <a:srgbClr val="C00000"/>
                </a:solidFill>
              </a:rPr>
              <a:t>額外指令參數</a:t>
            </a:r>
            <a:r>
              <a:rPr lang="zh-TW" altLang="en-US" sz="3300" dirty="0"/>
              <a:t>來改成預設的私鑰長度</a:t>
            </a:r>
            <a:r>
              <a:rPr lang="zh-TW" altLang="en-US" sz="3300" dirty="0" smtClean="0"/>
              <a:t>。</a:t>
            </a:r>
            <a:r>
              <a:rPr lang="zh-TW" altLang="en-US" sz="3200" dirty="0" smtClean="0"/>
              <a:t>需要</a:t>
            </a:r>
            <a:r>
              <a:rPr lang="zh-TW" altLang="en-US" sz="3200" dirty="0"/>
              <a:t>注意的是，</a:t>
            </a:r>
            <a:r>
              <a:rPr lang="zh-TW" altLang="en-US" sz="3200" dirty="0">
                <a:solidFill>
                  <a:srgbClr val="C00000"/>
                </a:solidFill>
              </a:rPr>
              <a:t>愈長的私鑰</a:t>
            </a:r>
            <a:r>
              <a:rPr lang="zh-TW" altLang="en-US" sz="3200" dirty="0"/>
              <a:t>被</a:t>
            </a:r>
            <a:r>
              <a:rPr lang="zh-TW" altLang="en-US" sz="3200" dirty="0">
                <a:solidFill>
                  <a:srgbClr val="C00000"/>
                </a:solidFill>
              </a:rPr>
              <a:t>破解的機率愈低</a:t>
            </a:r>
            <a:r>
              <a:rPr lang="zh-TW" altLang="en-US" sz="3200" dirty="0"/>
              <a:t>，但是相對地，我們在使用</a:t>
            </a:r>
            <a:r>
              <a:rPr lang="zh-TW" altLang="en-US" sz="3200" dirty="0">
                <a:solidFill>
                  <a:srgbClr val="C00000"/>
                </a:solidFill>
              </a:rPr>
              <a:t>加密與解密的時間</a:t>
            </a:r>
            <a:r>
              <a:rPr lang="zh-TW" altLang="en-US" sz="3200" dirty="0"/>
              <a:t>也會</a:t>
            </a:r>
            <a:r>
              <a:rPr lang="zh-TW" altLang="en-US" sz="3200" dirty="0">
                <a:solidFill>
                  <a:srgbClr val="C00000"/>
                </a:solidFill>
              </a:rPr>
              <a:t>愈</a:t>
            </a:r>
            <a:r>
              <a:rPr lang="zh-TW" altLang="en-US" sz="3200" dirty="0" smtClean="0">
                <a:solidFill>
                  <a:srgbClr val="C00000"/>
                </a:solidFill>
              </a:rPr>
              <a:t>長</a:t>
            </a:r>
            <a:endParaRPr lang="zh-TW" altLang="en-US" sz="33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6387" y="3290887"/>
            <a:ext cx="59912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308304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u="sng" dirty="0" smtClean="0">
                <a:solidFill>
                  <a:schemeClr val="tx2">
                    <a:lumMod val="50000"/>
                  </a:schemeClr>
                </a:solidFill>
              </a:rPr>
              <a:t>來源</a:t>
            </a:r>
            <a:endParaRPr lang="zh-TW" alt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247</TotalTime>
  <Words>839</Words>
  <Application>Microsoft Office PowerPoint</Application>
  <PresentationFormat>如螢幕大小 (4:3)</PresentationFormat>
  <Paragraphs>104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暗香撲面</vt:lpstr>
      <vt:lpstr>現代密碼學期中報告</vt:lpstr>
      <vt:lpstr>agenda</vt:lpstr>
      <vt:lpstr>非對稱式(公開)金鑰系統加解密: RSA</vt:lpstr>
      <vt:lpstr>非對稱式密碼學(Asymmetric cryptography)</vt:lpstr>
      <vt:lpstr>非對稱式密碼學</vt:lpstr>
      <vt:lpstr>RSA</vt:lpstr>
      <vt:lpstr>公鑰與私鑰的產生</vt:lpstr>
      <vt:lpstr>RSA產生私鑰 執行後，OpenSSL 預設會產生長度為 512 bit 的私鑰 </vt:lpstr>
      <vt:lpstr>RSA以指令參數來產生私鑰 我們可以使用額外指令參數來改成預設的私鑰長度。需要注意的是，愈長的私鑰被破解的機率愈低，但是相對地，我們在使用加密與解密的時間也會愈長</vt:lpstr>
      <vt:lpstr>使用 RSA 私鑰產生相對應的公鑰 請使用 "rsa" 為其參數，隨後附上 "-in" 參數指定私鑰檔案，"-out" 參數指定產生的公鑰檔案名稱，"-outform" 參數指定公鑰的輸出格式，以及 "-pubout" 參數結尾︰執行後，OpenSSL 會產生 public.pem 的檔案在磁碟中。 </vt:lpstr>
      <vt:lpstr>RSA使用公鑰加密檔案 執行後，OpenSSL 會產生 file.rsa 的檔案在磁碟中。 注意，RSA 非對稱式加解密演算法因為先天的限制，無法加密過大的檔案  </vt:lpstr>
      <vt:lpstr>RSA使用 私鑰解密檔案  執行後，OpenSSL 會產生 file 的檔案在磁碟中。</vt:lpstr>
      <vt:lpstr>RSA解題</vt:lpstr>
      <vt:lpstr>質因數分解</vt:lpstr>
      <vt:lpstr>解題</vt:lpstr>
      <vt:lpstr>安裝 套件</vt:lpstr>
      <vt:lpstr>程式碼</vt:lpstr>
      <vt:lpstr>RSA實作</vt:lpstr>
      <vt:lpstr>成功解題</vt:lpstr>
      <vt:lpstr>對稱式金鑰系統加解密:AES.DES </vt:lpstr>
      <vt:lpstr>對稱式金鑰</vt:lpstr>
      <vt:lpstr>對稱式金鑰</vt:lpstr>
      <vt:lpstr>危險的對稱式密碼XOR(互斥或)</vt:lpstr>
      <vt:lpstr>AES加密</vt:lpstr>
      <vt:lpstr>AES解密</vt:lpstr>
      <vt:lpstr>DES實作</vt:lpstr>
      <vt:lpstr>DES實作</vt:lpstr>
      <vt:lpstr>DES實作</vt:lpstr>
      <vt:lpstr>Hash:MD5.SHA1 </vt:lpstr>
      <vt:lpstr>hash</vt:lpstr>
      <vt:lpstr>MD5</vt:lpstr>
      <vt:lpstr>SHA1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Openssl現代密碼學實作與測試報告</dc:title>
  <dc:creator>User</dc:creator>
  <cp:lastModifiedBy>User</cp:lastModifiedBy>
  <cp:revision>32</cp:revision>
  <dcterms:created xsi:type="dcterms:W3CDTF">2021-11-10T13:40:25Z</dcterms:created>
  <dcterms:modified xsi:type="dcterms:W3CDTF">2021-11-10T18:15:43Z</dcterms:modified>
</cp:coreProperties>
</file>