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4"/>
  </p:sldMasterIdLst>
  <p:notesMasterIdLst>
    <p:notesMasterId r:id="rId26"/>
  </p:notesMasterIdLst>
  <p:handoutMasterIdLst>
    <p:handoutMasterId r:id="rId27"/>
  </p:handoutMasterIdLst>
  <p:sldIdLst>
    <p:sldId id="385" r:id="rId5"/>
    <p:sldId id="406" r:id="rId6"/>
    <p:sldId id="389" r:id="rId7"/>
    <p:sldId id="390" r:id="rId8"/>
    <p:sldId id="391" r:id="rId9"/>
    <p:sldId id="392" r:id="rId10"/>
    <p:sldId id="404" r:id="rId11"/>
    <p:sldId id="394" r:id="rId12"/>
    <p:sldId id="395" r:id="rId13"/>
    <p:sldId id="396" r:id="rId14"/>
    <p:sldId id="397" r:id="rId15"/>
    <p:sldId id="398" r:id="rId16"/>
    <p:sldId id="399" r:id="rId17"/>
    <p:sldId id="400" r:id="rId18"/>
    <p:sldId id="403" r:id="rId19"/>
    <p:sldId id="410" r:id="rId20"/>
    <p:sldId id="405" r:id="rId21"/>
    <p:sldId id="408" r:id="rId22"/>
    <p:sldId id="409" r:id="rId23"/>
    <p:sldId id="407" r:id="rId24"/>
    <p:sldId id="402" r:id="rId25"/>
  </p:sldIdLst>
  <p:sldSz cx="9144000" cy="6858000" type="screen4x3"/>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4008CE7-4650-416C-ACBD-B9B1038E76EB}">
          <p14:sldIdLst>
            <p14:sldId id="385"/>
            <p14:sldId id="406"/>
            <p14:sldId id="389"/>
            <p14:sldId id="390"/>
            <p14:sldId id="391"/>
            <p14:sldId id="392"/>
          </p14:sldIdLst>
        </p14:section>
        <p14:section name="Demos" id="{776866D1-15DB-4BA6-A284-1E8F19FB7C5B}">
          <p14:sldIdLst>
            <p14:sldId id="404"/>
            <p14:sldId id="394"/>
            <p14:sldId id="395"/>
            <p14:sldId id="396"/>
            <p14:sldId id="397"/>
            <p14:sldId id="398"/>
            <p14:sldId id="399"/>
            <p14:sldId id="400"/>
            <p14:sldId id="403"/>
            <p14:sldId id="410"/>
          </p14:sldIdLst>
        </p14:section>
        <p14:section name="CloseOut" id="{0E903A05-4A6D-4525-B88B-D6D722DD1297}">
          <p14:sldIdLst>
            <p14:sldId id="405"/>
            <p14:sldId id="408"/>
            <p14:sldId id="409"/>
            <p14:sldId id="407"/>
            <p14:sldId id="402"/>
          </p14:sldIdLst>
        </p14:section>
      </p14:sectionLst>
    </p:ext>
    <p:ext uri="{EFAFB233-063F-42B5-8137-9DF3F51BA10A}">
      <p15:sldGuideLst xmlns:p15="http://schemas.microsoft.com/office/powerpoint/2012/main">
        <p15:guide id="1" orient="horz" pos="147">
          <p15:clr>
            <a:srgbClr val="A4A3A4"/>
          </p15:clr>
        </p15:guide>
        <p15:guide id="2" orient="horz" pos="4171">
          <p15:clr>
            <a:srgbClr val="A4A3A4"/>
          </p15:clr>
        </p15:guide>
        <p15:guide id="3" orient="horz" pos="2173">
          <p15:clr>
            <a:srgbClr val="A4A3A4"/>
          </p15:clr>
        </p15:guide>
        <p15:guide id="4" orient="horz" pos="3112">
          <p15:clr>
            <a:srgbClr val="A4A3A4"/>
          </p15:clr>
        </p15:guide>
        <p15:guide id="5" orient="horz" pos="3165">
          <p15:clr>
            <a:srgbClr val="A4A3A4"/>
          </p15:clr>
        </p15:guide>
        <p15:guide id="6" orient="horz" pos="912">
          <p15:clr>
            <a:srgbClr val="A4A3A4"/>
          </p15:clr>
        </p15:guide>
        <p15:guide id="7" orient="horz" pos="1235">
          <p15:clr>
            <a:srgbClr val="A4A3A4"/>
          </p15:clr>
        </p15:guide>
        <p15:guide id="8" orient="horz" pos="2265">
          <p15:clr>
            <a:srgbClr val="A4A3A4"/>
          </p15:clr>
        </p15:guide>
        <p15:guide id="9" orient="horz" pos="1286">
          <p15:clr>
            <a:srgbClr val="A4A3A4"/>
          </p15:clr>
        </p15:guide>
        <p15:guide id="10" orient="horz" pos="4050">
          <p15:clr>
            <a:srgbClr val="A4A3A4"/>
          </p15:clr>
        </p15:guide>
        <p15:guide id="11" orient="horz" pos="4100">
          <p15:clr>
            <a:srgbClr val="A4A3A4"/>
          </p15:clr>
        </p15:guide>
        <p15:guide id="12" orient="horz" pos="348">
          <p15:clr>
            <a:srgbClr val="A4A3A4"/>
          </p15:clr>
        </p15:guide>
        <p15:guide id="13" orient="horz" pos="291">
          <p15:clr>
            <a:srgbClr val="A4A3A4"/>
          </p15:clr>
        </p15:guide>
        <p15:guide id="14" pos="2853">
          <p15:clr>
            <a:srgbClr val="A4A3A4"/>
          </p15:clr>
        </p15:guide>
        <p15:guide id="15" pos="1918">
          <p15:clr>
            <a:srgbClr val="A4A3A4"/>
          </p15:clr>
        </p15:guide>
        <p15:guide id="16" pos="4729">
          <p15:clr>
            <a:srgbClr val="A4A3A4"/>
          </p15:clr>
        </p15:guide>
        <p15:guide id="17" pos="981">
          <p15:clr>
            <a:srgbClr val="A4A3A4"/>
          </p15:clr>
        </p15:guide>
        <p15:guide id="18" pos="3840">
          <p15:clr>
            <a:srgbClr val="A4A3A4"/>
          </p15:clr>
        </p15:guide>
        <p15:guide id="19" pos="1032">
          <p15:clr>
            <a:srgbClr val="A4A3A4"/>
          </p15:clr>
        </p15:guide>
        <p15:guide id="20" pos="1970">
          <p15:clr>
            <a:srgbClr val="A4A3A4"/>
          </p15:clr>
        </p15:guide>
        <p15:guide id="21" pos="2904">
          <p15:clr>
            <a:srgbClr val="A4A3A4"/>
          </p15:clr>
        </p15:guide>
        <p15:guide id="22" pos="3795">
          <p15:clr>
            <a:srgbClr val="A4A3A4"/>
          </p15:clr>
        </p15:guide>
        <p15:guide id="23" pos="4779">
          <p15:clr>
            <a:srgbClr val="A4A3A4"/>
          </p15:clr>
        </p15:guide>
        <p15:guide id="24" pos="5662">
          <p15:clr>
            <a:srgbClr val="A4A3A4"/>
          </p15:clr>
        </p15:guide>
        <p15:guide id="25" pos="246">
          <p15:clr>
            <a:srgbClr val="A4A3A4"/>
          </p15:clr>
        </p15:guide>
        <p15:guide id="26" pos="5716">
          <p15:clr>
            <a:srgbClr val="A4A3A4"/>
          </p15:clr>
        </p15:guide>
        <p15:guide id="27" pos="98">
          <p15:clr>
            <a:srgbClr val="A4A3A4"/>
          </p15:clr>
        </p15:guide>
        <p15:guide id="28" pos="45">
          <p15:clr>
            <a:srgbClr val="A4A3A4"/>
          </p15:clr>
        </p15:guide>
        <p15:guide id="29" pos="553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456"/>
    <a:srgbClr val="63B4FB"/>
    <a:srgbClr val="FFFF99"/>
    <a:srgbClr val="00A600"/>
    <a:srgbClr val="AC00AC"/>
    <a:srgbClr val="FF0097"/>
    <a:srgbClr val="0071BC"/>
    <a:srgbClr val="FF8A00"/>
    <a:srgbClr val="FFFF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374" autoAdjust="0"/>
  </p:normalViewPr>
  <p:slideViewPr>
    <p:cSldViewPr snapToGrid="0">
      <p:cViewPr varScale="1">
        <p:scale>
          <a:sx n="68" d="100"/>
          <a:sy n="68" d="100"/>
        </p:scale>
        <p:origin x="1986" y="78"/>
      </p:cViewPr>
      <p:guideLst>
        <p:guide orient="horz" pos="147"/>
        <p:guide orient="horz" pos="4171"/>
        <p:guide orient="horz" pos="2173"/>
        <p:guide orient="horz" pos="3112"/>
        <p:guide orient="horz" pos="3165"/>
        <p:guide orient="horz" pos="912"/>
        <p:guide orient="horz" pos="1235"/>
        <p:guide orient="horz" pos="2265"/>
        <p:guide orient="horz" pos="1286"/>
        <p:guide orient="horz" pos="4050"/>
        <p:guide orient="horz" pos="4100"/>
        <p:guide orient="horz" pos="348"/>
        <p:guide orient="horz" pos="291"/>
        <p:guide pos="2853"/>
        <p:guide pos="1918"/>
        <p:guide pos="4729"/>
        <p:guide pos="981"/>
        <p:guide pos="3840"/>
        <p:guide pos="1032"/>
        <p:guide pos="1970"/>
        <p:guide pos="2904"/>
        <p:guide pos="3795"/>
        <p:guide pos="4779"/>
        <p:guide pos="5662"/>
        <p:guide pos="246"/>
        <p:guide pos="5716"/>
        <p:guide pos="98"/>
        <p:guide pos="45"/>
        <p:guide pos="5530"/>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varScale="1">
        <p:scale>
          <a:sx n="83" d="100"/>
          <a:sy n="83" d="100"/>
        </p:scale>
        <p:origin x="-382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2/4/2013</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
        <p:nvSpPr>
          <p:cNvPr id="6"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ea typeface="Segoe UI" pitchFamily="34" charset="0"/>
                <a:cs typeface="Segoe UI" pitchFamily="34" charset="0"/>
              </a:defRPr>
            </a:lvl1pPr>
          </a:lstStyle>
          <a:p>
            <a:r>
              <a:rPr lang="en-US" smtClean="0"/>
              <a:t>&lt;Event Name&gt;</a:t>
            </a:r>
            <a:endParaRPr lang="en-US" dirty="0"/>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2/4/2013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ea typeface="Segoe UI" pitchFamily="34" charset="0"/>
                <a:cs typeface="Segoe UI" pitchFamily="34" charset="0"/>
              </a:defRPr>
            </a:lvl1pPr>
          </a:lstStyle>
          <a:p>
            <a:r>
              <a:rPr lang="en-US" smtClean="0"/>
              <a:t>&lt;Event Name&gt;</a:t>
            </a:r>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2195414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77500" lnSpcReduction="20000"/>
          </a:bodyPr>
          <a:lstStyle/>
          <a:p>
            <a:pPr algn="l" rtl="0"/>
            <a:endParaRPr lang="en-US" dirty="0" smtClean="0"/>
          </a:p>
          <a:p>
            <a:pPr algn="l" rtl="0"/>
            <a:r>
              <a:rPr lang="en-US" dirty="0" smtClean="0"/>
              <a:t># Note all the </a:t>
            </a:r>
            <a:r>
              <a:rPr lang="en-US" dirty="0" err="1" smtClean="0"/>
              <a:t>PSScheduledJob</a:t>
            </a:r>
            <a:r>
              <a:rPr lang="en-US" dirty="0" smtClean="0"/>
              <a:t> related </a:t>
            </a:r>
            <a:r>
              <a:rPr lang="en-US" dirty="0" err="1" smtClean="0"/>
              <a:t>cmdlets</a:t>
            </a:r>
            <a:r>
              <a:rPr lang="en-US" dirty="0" smtClean="0"/>
              <a:t>:</a:t>
            </a:r>
          </a:p>
          <a:p>
            <a:pPr algn="l" rtl="0"/>
            <a:r>
              <a:rPr lang="en-US" dirty="0" smtClean="0"/>
              <a:t>Get-Command -Module </a:t>
            </a:r>
            <a:r>
              <a:rPr lang="en-US" dirty="0" err="1" smtClean="0"/>
              <a:t>PSScheduledJob</a:t>
            </a:r>
            <a:r>
              <a:rPr lang="en-US" dirty="0" smtClean="0"/>
              <a:t> | Sort-Object Noun</a:t>
            </a:r>
          </a:p>
          <a:p>
            <a:pPr algn="l" rtl="0"/>
            <a:endParaRPr lang="en-US" dirty="0" smtClean="0"/>
          </a:p>
          <a:p>
            <a:pPr algn="l" rtl="0"/>
            <a:r>
              <a:rPr lang="en-US" dirty="0" smtClean="0"/>
              <a:t># Using the New-</a:t>
            </a:r>
            <a:r>
              <a:rPr lang="en-US" dirty="0" err="1" smtClean="0"/>
              <a:t>JobTrigger</a:t>
            </a:r>
            <a:r>
              <a:rPr lang="en-US" dirty="0" smtClean="0"/>
              <a:t> </a:t>
            </a:r>
            <a:r>
              <a:rPr lang="en-US" dirty="0" err="1" smtClean="0"/>
              <a:t>cmdlet</a:t>
            </a:r>
            <a:r>
              <a:rPr lang="en-US" dirty="0" smtClean="0"/>
              <a:t>, we can create different types of triggers:</a:t>
            </a:r>
          </a:p>
          <a:p>
            <a:pPr algn="l" rtl="0"/>
            <a:r>
              <a:rPr lang="en-US" dirty="0" smtClean="0"/>
              <a:t>Get-Command New-</a:t>
            </a:r>
            <a:r>
              <a:rPr lang="en-US" dirty="0" err="1" smtClean="0"/>
              <a:t>JobTrigger</a:t>
            </a:r>
            <a:r>
              <a:rPr lang="en-US" dirty="0" smtClean="0"/>
              <a:t> -Syntax</a:t>
            </a:r>
          </a:p>
          <a:p>
            <a:pPr algn="l" rtl="0"/>
            <a:endParaRPr lang="en-US" dirty="0" smtClean="0"/>
          </a:p>
          <a:p>
            <a:pPr algn="l" rtl="0"/>
            <a:r>
              <a:rPr lang="en-US" dirty="0" smtClean="0"/>
              <a:t># We can "randomly" delay tasks that are set to start '</a:t>
            </a:r>
            <a:r>
              <a:rPr lang="en-US" dirty="0" err="1" smtClean="0"/>
              <a:t>AtLogOn</a:t>
            </a:r>
            <a:r>
              <a:rPr lang="en-US" dirty="0" smtClean="0"/>
              <a:t>' or '</a:t>
            </a:r>
            <a:r>
              <a:rPr lang="en-US" dirty="0" err="1" smtClean="0"/>
              <a:t>AtStartup</a:t>
            </a:r>
            <a:r>
              <a:rPr lang="en-US" dirty="0" smtClean="0"/>
              <a:t>':</a:t>
            </a:r>
          </a:p>
          <a:p>
            <a:pPr algn="l" rtl="0"/>
            <a:r>
              <a:rPr lang="en-US" dirty="0" smtClean="0"/>
              <a:t>Get-Help New-</a:t>
            </a:r>
            <a:r>
              <a:rPr lang="en-US" dirty="0" err="1" smtClean="0"/>
              <a:t>JobTrigger</a:t>
            </a:r>
            <a:r>
              <a:rPr lang="en-US" dirty="0" smtClean="0"/>
              <a:t> -Parameter </a:t>
            </a:r>
            <a:r>
              <a:rPr lang="en-US" dirty="0" err="1" smtClean="0"/>
              <a:t>RandomDelay</a:t>
            </a:r>
            <a:endParaRPr lang="en-US" dirty="0" smtClean="0"/>
          </a:p>
          <a:p>
            <a:pPr algn="l" rtl="0"/>
            <a:endParaRPr lang="en-US" dirty="0" smtClean="0"/>
          </a:p>
          <a:p>
            <a:pPr algn="l" rtl="0"/>
            <a:r>
              <a:rPr lang="en-US" dirty="0" smtClean="0"/>
              <a:t># Let's create a few triggers:</a:t>
            </a:r>
          </a:p>
          <a:p>
            <a:pPr algn="l" rtl="0"/>
            <a:r>
              <a:rPr lang="en-US" dirty="0" smtClean="0"/>
              <a:t>$</a:t>
            </a:r>
            <a:r>
              <a:rPr lang="en-US" dirty="0" err="1" smtClean="0"/>
              <a:t>DailyTrigger</a:t>
            </a:r>
            <a:r>
              <a:rPr lang="en-US" dirty="0" smtClean="0"/>
              <a:t> = New-</a:t>
            </a:r>
            <a:r>
              <a:rPr lang="en-US" dirty="0" err="1" smtClean="0"/>
              <a:t>JobTrigger</a:t>
            </a:r>
            <a:r>
              <a:rPr lang="en-US" dirty="0" smtClean="0"/>
              <a:t> -Daily -At '03:00'</a:t>
            </a:r>
          </a:p>
          <a:p>
            <a:pPr algn="l" rtl="0"/>
            <a:endParaRPr lang="en-US" dirty="0" smtClean="0"/>
          </a:p>
          <a:p>
            <a:pPr algn="l" rtl="0"/>
            <a:r>
              <a:rPr lang="en-US" dirty="0" smtClean="0"/>
              <a:t>$</a:t>
            </a:r>
            <a:r>
              <a:rPr lang="en-US" dirty="0" err="1" smtClean="0"/>
              <a:t>OneTimeTrigger</a:t>
            </a:r>
            <a:r>
              <a:rPr lang="en-US" dirty="0" smtClean="0"/>
              <a:t> = New-</a:t>
            </a:r>
            <a:r>
              <a:rPr lang="en-US" dirty="0" err="1" smtClean="0"/>
              <a:t>JobTrigger</a:t>
            </a:r>
            <a:r>
              <a:rPr lang="en-US" dirty="0" smtClean="0"/>
              <a:t> -Once -At ((Get-Date).</a:t>
            </a:r>
            <a:r>
              <a:rPr lang="en-US" dirty="0" err="1" smtClean="0"/>
              <a:t>AddHours</a:t>
            </a:r>
            <a:r>
              <a:rPr lang="en-US" dirty="0" smtClean="0"/>
              <a:t>(1))</a:t>
            </a:r>
          </a:p>
          <a:p>
            <a:pPr algn="l" rtl="0"/>
            <a:endParaRPr lang="en-US" dirty="0" smtClean="0"/>
          </a:p>
          <a:p>
            <a:pPr algn="l" rtl="0"/>
            <a:r>
              <a:rPr lang="en-US" dirty="0" smtClean="0"/>
              <a:t>$</a:t>
            </a:r>
            <a:r>
              <a:rPr lang="en-US" dirty="0" err="1" smtClean="0"/>
              <a:t>WeeklyTrigger</a:t>
            </a:r>
            <a:r>
              <a:rPr lang="en-US" dirty="0" smtClean="0"/>
              <a:t> = New-</a:t>
            </a:r>
            <a:r>
              <a:rPr lang="en-US" dirty="0" err="1" smtClean="0"/>
              <a:t>JobTrigger</a:t>
            </a:r>
            <a:r>
              <a:rPr lang="en-US" dirty="0" smtClean="0"/>
              <a:t> -Weekly -</a:t>
            </a:r>
            <a:r>
              <a:rPr lang="en-US" dirty="0" err="1" smtClean="0"/>
              <a:t>DaysOfWeek</a:t>
            </a:r>
            <a:r>
              <a:rPr lang="en-US" dirty="0" smtClean="0"/>
              <a:t> 'Friday' -At '17:00'</a:t>
            </a:r>
          </a:p>
          <a:p>
            <a:pPr algn="l" rtl="0"/>
            <a:endParaRPr lang="en-US" dirty="0" smtClean="0"/>
          </a:p>
          <a:p>
            <a:pPr algn="l" rtl="0"/>
            <a:r>
              <a:rPr lang="en-US" dirty="0" smtClean="0"/>
              <a:t># Let's create a 'one-time' </a:t>
            </a:r>
            <a:r>
              <a:rPr lang="en-US" dirty="0" err="1" smtClean="0"/>
              <a:t>ScheduledJob</a:t>
            </a:r>
            <a:r>
              <a:rPr lang="en-US" dirty="0" smtClean="0"/>
              <a:t> to backup our files:</a:t>
            </a:r>
          </a:p>
          <a:p>
            <a:pPr algn="l" rtl="0"/>
            <a:r>
              <a:rPr lang="en-US" dirty="0" smtClean="0"/>
              <a:t>Register-</a:t>
            </a:r>
            <a:r>
              <a:rPr lang="en-US" dirty="0" err="1" smtClean="0"/>
              <a:t>ScheduledJob</a:t>
            </a:r>
            <a:r>
              <a:rPr lang="en-US" dirty="0" smtClean="0"/>
              <a:t> -Name '</a:t>
            </a:r>
            <a:r>
              <a:rPr lang="en-US" dirty="0" err="1" smtClean="0"/>
              <a:t>BackUpFiles</a:t>
            </a:r>
            <a:r>
              <a:rPr lang="en-US" dirty="0" smtClean="0"/>
              <a:t>' -Trigger $</a:t>
            </a:r>
            <a:r>
              <a:rPr lang="en-US" dirty="0" err="1" smtClean="0"/>
              <a:t>OneTimeTrigger</a:t>
            </a:r>
            <a:r>
              <a:rPr lang="en-US" dirty="0" smtClean="0"/>
              <a:t> -</a:t>
            </a:r>
            <a:r>
              <a:rPr lang="en-US" dirty="0" err="1" smtClean="0"/>
              <a:t>ScriptBlock</a:t>
            </a:r>
            <a:r>
              <a:rPr lang="en-US" dirty="0" smtClean="0"/>
              <a:t> { Copy-Item -Path 'C:\</a:t>
            </a:r>
            <a:r>
              <a:rPr lang="en-US" dirty="0" err="1" smtClean="0"/>
              <a:t>myFiles</a:t>
            </a:r>
            <a:r>
              <a:rPr lang="en-US" dirty="0" smtClean="0"/>
              <a:t>' -Destination "C:\BackUp\$((Get-Date).ToFileTime())" }</a:t>
            </a:r>
          </a:p>
          <a:p>
            <a:pPr algn="l" rtl="0"/>
            <a:endParaRPr lang="en-US" dirty="0" smtClean="0"/>
          </a:p>
          <a:p>
            <a:pPr algn="l" rtl="0"/>
            <a:r>
              <a:rPr lang="en-US" dirty="0" smtClean="0"/>
              <a:t># Let's create a 'weekly' </a:t>
            </a:r>
            <a:r>
              <a:rPr lang="en-US" dirty="0" err="1" smtClean="0"/>
              <a:t>ScheduledJob</a:t>
            </a:r>
            <a:r>
              <a:rPr lang="en-US" dirty="0" smtClean="0"/>
              <a:t> to send a report:</a:t>
            </a:r>
          </a:p>
          <a:p>
            <a:pPr algn="l" rtl="0"/>
            <a:r>
              <a:rPr lang="en-US" dirty="0" smtClean="0"/>
              <a:t>Register-</a:t>
            </a:r>
            <a:r>
              <a:rPr lang="en-US" dirty="0" err="1" smtClean="0"/>
              <a:t>ScheduledJob</a:t>
            </a:r>
            <a:r>
              <a:rPr lang="en-US" dirty="0" smtClean="0"/>
              <a:t> -Name '</a:t>
            </a:r>
            <a:r>
              <a:rPr lang="en-US" dirty="0" err="1" smtClean="0"/>
              <a:t>SendWeeklyReport</a:t>
            </a:r>
            <a:r>
              <a:rPr lang="en-US" dirty="0" smtClean="0"/>
              <a:t>' -Trigger $</a:t>
            </a:r>
            <a:r>
              <a:rPr lang="en-US" dirty="0" err="1" smtClean="0"/>
              <a:t>WeeklyTrigger</a:t>
            </a:r>
            <a:r>
              <a:rPr lang="en-US" dirty="0" smtClean="0"/>
              <a:t> -</a:t>
            </a:r>
            <a:r>
              <a:rPr lang="en-US" dirty="0" err="1" smtClean="0"/>
              <a:t>FilePath</a:t>
            </a:r>
            <a:r>
              <a:rPr lang="en-US" dirty="0" smtClean="0"/>
              <a:t> 'C:\Temp\WeeklyReport.ps1'</a:t>
            </a:r>
          </a:p>
          <a:p>
            <a:pPr algn="l" rtl="0"/>
            <a:endParaRPr lang="en-US" dirty="0" smtClean="0"/>
          </a:p>
          <a:p>
            <a:pPr algn="l" rtl="0"/>
            <a:r>
              <a:rPr lang="en-US" dirty="0" smtClean="0"/>
              <a:t># List all </a:t>
            </a:r>
            <a:r>
              <a:rPr lang="en-US" dirty="0" err="1" smtClean="0"/>
              <a:t>ScheduledJobs</a:t>
            </a:r>
            <a:r>
              <a:rPr lang="en-US" dirty="0" smtClean="0"/>
              <a:t>:</a:t>
            </a:r>
          </a:p>
          <a:p>
            <a:pPr algn="l" rtl="0"/>
            <a:r>
              <a:rPr lang="en-US" dirty="0" err="1" smtClean="0"/>
              <a:t>iex</a:t>
            </a:r>
            <a:r>
              <a:rPr lang="en-US" dirty="0" smtClean="0"/>
              <a:t> 'C:\windows\system32\</a:t>
            </a:r>
            <a:r>
              <a:rPr lang="en-US" dirty="0" err="1" smtClean="0"/>
              <a:t>taskschd.msc</a:t>
            </a:r>
            <a:r>
              <a:rPr lang="en-US" dirty="0" smtClean="0"/>
              <a:t>'</a:t>
            </a:r>
          </a:p>
          <a:p>
            <a:pPr algn="l" rtl="0"/>
            <a:r>
              <a:rPr lang="en-US" dirty="0" smtClean="0"/>
              <a:t>Get-</a:t>
            </a:r>
            <a:r>
              <a:rPr lang="en-US" dirty="0" err="1" smtClean="0"/>
              <a:t>ScheduledJob</a:t>
            </a:r>
            <a:endParaRPr lang="en-US" dirty="0" smtClean="0"/>
          </a:p>
          <a:p>
            <a:pPr algn="l" rtl="0"/>
            <a:endParaRPr lang="en-US" dirty="0" smtClean="0"/>
          </a:p>
          <a:p>
            <a:pPr algn="l" rtl="0"/>
            <a:r>
              <a:rPr lang="en-US" dirty="0" smtClean="0"/>
              <a:t># When is the job scheduled to run?</a:t>
            </a:r>
          </a:p>
          <a:p>
            <a:pPr algn="l" rtl="0"/>
            <a:r>
              <a:rPr lang="en-US" dirty="0" smtClean="0"/>
              <a:t>Get-</a:t>
            </a:r>
            <a:r>
              <a:rPr lang="en-US" dirty="0" err="1" smtClean="0"/>
              <a:t>ScheduledJob</a:t>
            </a:r>
            <a:r>
              <a:rPr lang="en-US" dirty="0" smtClean="0"/>
              <a:t> -Name '</a:t>
            </a:r>
            <a:r>
              <a:rPr lang="en-US" dirty="0" err="1" smtClean="0"/>
              <a:t>BackUpFiles</a:t>
            </a:r>
            <a:r>
              <a:rPr lang="en-US" dirty="0" smtClean="0"/>
              <a:t>' | Get-</a:t>
            </a:r>
            <a:r>
              <a:rPr lang="en-US" dirty="0" err="1" smtClean="0"/>
              <a:t>JobTrigger</a:t>
            </a:r>
            <a:endParaRPr lang="en-US" dirty="0" smtClean="0"/>
          </a:p>
          <a:p>
            <a:pPr algn="l" rtl="0"/>
            <a:endParaRPr lang="en-US" dirty="0" smtClean="0"/>
          </a:p>
          <a:p>
            <a:pPr algn="l" rtl="0"/>
            <a:r>
              <a:rPr lang="en-US" dirty="0" smtClean="0"/>
              <a:t># Advanced options:</a:t>
            </a:r>
          </a:p>
          <a:p>
            <a:pPr algn="l" rtl="0"/>
            <a:r>
              <a:rPr lang="en-US" dirty="0" smtClean="0"/>
              <a:t>Get-</a:t>
            </a:r>
            <a:r>
              <a:rPr lang="en-US" dirty="0" err="1" smtClean="0"/>
              <a:t>ScheduledJobOption</a:t>
            </a:r>
            <a:r>
              <a:rPr lang="en-US" dirty="0" smtClean="0"/>
              <a:t> -Name '</a:t>
            </a:r>
            <a:r>
              <a:rPr lang="en-US" dirty="0" err="1" smtClean="0"/>
              <a:t>BackUpFiles</a:t>
            </a:r>
            <a:r>
              <a:rPr lang="en-US" dirty="0" smtClean="0"/>
              <a:t>'</a:t>
            </a:r>
          </a:p>
          <a:p>
            <a:pPr algn="l" rtl="0"/>
            <a:r>
              <a:rPr lang="en-US" dirty="0" smtClean="0"/>
              <a:t>Get-</a:t>
            </a:r>
            <a:r>
              <a:rPr lang="en-US" dirty="0" err="1" smtClean="0"/>
              <a:t>ScheduledJobOption</a:t>
            </a:r>
            <a:r>
              <a:rPr lang="en-US" dirty="0" smtClean="0"/>
              <a:t> -Name '</a:t>
            </a:r>
            <a:r>
              <a:rPr lang="en-US" dirty="0" err="1" smtClean="0"/>
              <a:t>BackUpFiles</a:t>
            </a:r>
            <a:r>
              <a:rPr lang="en-US" dirty="0" smtClean="0"/>
              <a:t>' | Set-</a:t>
            </a:r>
            <a:r>
              <a:rPr lang="en-US" dirty="0" err="1" smtClean="0"/>
              <a:t>ScheduledJobOption</a:t>
            </a:r>
            <a:r>
              <a:rPr lang="en-US" dirty="0" smtClean="0"/>
              <a:t> -</a:t>
            </a:r>
            <a:r>
              <a:rPr lang="en-US" dirty="0" err="1" smtClean="0"/>
              <a:t>RunElevated</a:t>
            </a:r>
            <a:r>
              <a:rPr lang="en-US" dirty="0" smtClean="0"/>
              <a:t> -</a:t>
            </a:r>
            <a:r>
              <a:rPr lang="en-US" dirty="0" err="1" smtClean="0"/>
              <a:t>MultipleInstancePolicy</a:t>
            </a:r>
            <a:r>
              <a:rPr lang="en-US" dirty="0" smtClean="0"/>
              <a:t> Queue -</a:t>
            </a:r>
            <a:r>
              <a:rPr lang="en-US" dirty="0" err="1" smtClean="0"/>
              <a:t>RequireNetwork</a:t>
            </a:r>
            <a:endParaRPr lang="en-US" dirty="0" smtClean="0"/>
          </a:p>
          <a:p>
            <a:pPr algn="l" rtl="0"/>
            <a:r>
              <a:rPr lang="en-US" dirty="0" smtClean="0"/>
              <a:t>Get-</a:t>
            </a:r>
            <a:r>
              <a:rPr lang="en-US" dirty="0" err="1" smtClean="0"/>
              <a:t>ScheduledJobOption</a:t>
            </a:r>
            <a:r>
              <a:rPr lang="en-US" dirty="0" smtClean="0"/>
              <a:t> -Name '</a:t>
            </a:r>
            <a:r>
              <a:rPr lang="en-US" dirty="0" err="1" smtClean="0"/>
              <a:t>BackUpFiles</a:t>
            </a:r>
            <a:r>
              <a:rPr lang="en-US" dirty="0" smtClean="0"/>
              <a:t>'</a:t>
            </a:r>
          </a:p>
          <a:p>
            <a:pPr algn="l" rtl="0"/>
            <a:endParaRPr lang="en-US" dirty="0" smtClean="0"/>
          </a:p>
          <a:p>
            <a:pPr algn="l" rtl="0"/>
            <a:r>
              <a:rPr lang="en-US" dirty="0" smtClean="0"/>
              <a:t>Get-</a:t>
            </a:r>
            <a:r>
              <a:rPr lang="en-US" dirty="0" err="1" smtClean="0"/>
              <a:t>ScheduledJob</a:t>
            </a:r>
            <a:r>
              <a:rPr lang="en-US" dirty="0" smtClean="0"/>
              <a:t> -Name '</a:t>
            </a:r>
            <a:r>
              <a:rPr lang="en-US" dirty="0" err="1" smtClean="0"/>
              <a:t>BackUpFiles</a:t>
            </a:r>
            <a:r>
              <a:rPr lang="en-US" dirty="0" smtClean="0"/>
              <a:t>' | Set-</a:t>
            </a:r>
            <a:r>
              <a:rPr lang="en-US" dirty="0" err="1" smtClean="0"/>
              <a:t>ScheduledJob</a:t>
            </a:r>
            <a:r>
              <a:rPr lang="en-US" dirty="0" smtClean="0"/>
              <a:t> -Credential (Get-Credential 'CONTOSO\Administrator')</a:t>
            </a:r>
          </a:p>
          <a:p>
            <a:pPr algn="l" rtl="0"/>
            <a:endParaRPr lang="en-US" dirty="0" smtClean="0"/>
          </a:p>
          <a:p>
            <a:pPr algn="l" rtl="0"/>
            <a:r>
              <a:rPr lang="en-US" dirty="0" smtClean="0"/>
              <a:t># </a:t>
            </a:r>
            <a:r>
              <a:rPr lang="en-US" dirty="0" err="1" smtClean="0"/>
              <a:t>TaskScheduler</a:t>
            </a:r>
            <a:r>
              <a:rPr lang="en-US" dirty="0" smtClean="0"/>
              <a:t> Operational events in the Event Viewer:</a:t>
            </a:r>
          </a:p>
          <a:p>
            <a:pPr algn="l" rtl="0"/>
            <a:r>
              <a:rPr lang="en-US" dirty="0" smtClean="0"/>
              <a:t>Get-</a:t>
            </a:r>
            <a:r>
              <a:rPr lang="en-US" dirty="0" err="1" smtClean="0"/>
              <a:t>WinEvent</a:t>
            </a:r>
            <a:r>
              <a:rPr lang="en-US" dirty="0" smtClean="0"/>
              <a:t> -</a:t>
            </a:r>
            <a:r>
              <a:rPr lang="en-US" dirty="0" err="1" smtClean="0"/>
              <a:t>LogName</a:t>
            </a:r>
            <a:r>
              <a:rPr lang="en-US" dirty="0" smtClean="0"/>
              <a:t> Microsoft-Windows-</a:t>
            </a:r>
            <a:r>
              <a:rPr lang="en-US" dirty="0" err="1" smtClean="0"/>
              <a:t>TaskScheduler</a:t>
            </a:r>
            <a:r>
              <a:rPr lang="en-US" dirty="0" smtClean="0"/>
              <a:t>/Operational</a:t>
            </a:r>
          </a:p>
          <a:p>
            <a:pPr algn="l" rtl="0"/>
            <a:endParaRPr lang="en-US" dirty="0" smtClean="0"/>
          </a:p>
          <a:p>
            <a:pPr algn="l" rtl="0"/>
            <a:r>
              <a:rPr lang="en-US" dirty="0" smtClean="0"/>
              <a:t># Remove all </a:t>
            </a:r>
            <a:r>
              <a:rPr lang="en-US" dirty="0" err="1" smtClean="0"/>
              <a:t>ScheduledJobs</a:t>
            </a:r>
            <a:r>
              <a:rPr lang="en-US" dirty="0" smtClean="0"/>
              <a:t>:</a:t>
            </a:r>
          </a:p>
          <a:p>
            <a:pPr algn="l" rtl="0"/>
            <a:r>
              <a:rPr lang="en-US" dirty="0" smtClean="0"/>
              <a:t>Get-</a:t>
            </a:r>
            <a:r>
              <a:rPr lang="en-US" dirty="0" err="1" smtClean="0"/>
              <a:t>ScheduledJob</a:t>
            </a:r>
            <a:endParaRPr lang="en-US" dirty="0" smtClean="0"/>
          </a:p>
          <a:p>
            <a:pPr algn="l" rtl="0"/>
            <a:r>
              <a:rPr lang="en-US" dirty="0" smtClean="0"/>
              <a:t>Get-</a:t>
            </a:r>
            <a:r>
              <a:rPr lang="en-US" dirty="0" err="1" smtClean="0"/>
              <a:t>ScheduledJob</a:t>
            </a:r>
            <a:r>
              <a:rPr lang="en-US" dirty="0" smtClean="0"/>
              <a:t> | Unregister-</a:t>
            </a:r>
            <a:r>
              <a:rPr lang="en-US" dirty="0" err="1" smtClean="0"/>
              <a:t>ScheduledJob</a:t>
            </a:r>
            <a:endParaRPr lang="en-US" dirty="0" smtClean="0"/>
          </a:p>
          <a:p>
            <a:pPr algn="l" rtl="0"/>
            <a:r>
              <a:rPr lang="en-US" dirty="0" smtClean="0"/>
              <a:t>Get-</a:t>
            </a:r>
            <a:r>
              <a:rPr lang="en-US" dirty="0" err="1" smtClean="0"/>
              <a:t>ScheduledJob</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extLst>
      <p:ext uri="{BB962C8B-B14F-4D97-AF65-F5344CB8AC3E}">
        <p14:creationId xmlns:p14="http://schemas.microsoft.com/office/powerpoint/2010/main" val="3550982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US" dirty="0" smtClean="0"/>
          </a:p>
          <a:p>
            <a:r>
              <a:rPr lang="en-US" dirty="0" smtClean="0"/>
              <a:t># In PowerShell 3.0, Remoting is enabled by default and </a:t>
            </a:r>
            <a:r>
              <a:rPr lang="en-US" dirty="0" err="1" smtClean="0"/>
              <a:t>FireWall</a:t>
            </a:r>
            <a:r>
              <a:rPr lang="en-US" dirty="0" smtClean="0"/>
              <a:t> rules are set</a:t>
            </a:r>
          </a:p>
          <a:p>
            <a:r>
              <a:rPr lang="en-US" dirty="0" smtClean="0"/>
              <a:t>Enable-</a:t>
            </a:r>
            <a:r>
              <a:rPr lang="en-US" dirty="0" err="1" smtClean="0"/>
              <a:t>PSRemoting</a:t>
            </a:r>
            <a:r>
              <a:rPr lang="en-US" dirty="0" smtClean="0"/>
              <a:t> -Force</a:t>
            </a:r>
          </a:p>
          <a:p>
            <a:endParaRPr lang="en-US" dirty="0" smtClean="0"/>
          </a:p>
          <a:p>
            <a:r>
              <a:rPr lang="en-US" dirty="0" smtClean="0"/>
              <a:t># Create a remote session:</a:t>
            </a:r>
          </a:p>
          <a:p>
            <a:r>
              <a:rPr lang="en-US" dirty="0" smtClean="0"/>
              <a:t>$s = New-</a:t>
            </a:r>
            <a:r>
              <a:rPr lang="en-US" dirty="0" err="1" smtClean="0"/>
              <a:t>PSSession</a:t>
            </a:r>
            <a:r>
              <a:rPr lang="en-US" dirty="0" smtClean="0"/>
              <a:t> -</a:t>
            </a:r>
            <a:r>
              <a:rPr lang="en-US" dirty="0" err="1" smtClean="0"/>
              <a:t>ComputerName</a:t>
            </a:r>
            <a:r>
              <a:rPr lang="en-US" dirty="0" smtClean="0"/>
              <a:t> Win2012DC -Name </a:t>
            </a:r>
            <a:r>
              <a:rPr lang="en-US" dirty="0" err="1" smtClean="0"/>
              <a:t>DemoPSSession</a:t>
            </a:r>
            <a:endParaRPr lang="en-US" dirty="0" smtClean="0"/>
          </a:p>
          <a:p>
            <a:r>
              <a:rPr lang="en-US" dirty="0" smtClean="0"/>
              <a:t>$s</a:t>
            </a:r>
          </a:p>
          <a:p>
            <a:endParaRPr lang="en-US" dirty="0" smtClean="0"/>
          </a:p>
          <a:p>
            <a:r>
              <a:rPr lang="en-US" dirty="0" smtClean="0"/>
              <a:t># Process wsmprovhost.exe is still the hosting process</a:t>
            </a:r>
          </a:p>
          <a:p>
            <a:r>
              <a:rPr lang="en-US" dirty="0" smtClean="0"/>
              <a:t>Get-Process -Name </a:t>
            </a:r>
            <a:r>
              <a:rPr lang="en-US" dirty="0" err="1" smtClean="0"/>
              <a:t>wsm</a:t>
            </a:r>
            <a:r>
              <a:rPr lang="en-US" dirty="0" smtClean="0"/>
              <a:t>* -</a:t>
            </a:r>
            <a:r>
              <a:rPr lang="en-US" dirty="0" err="1" smtClean="0"/>
              <a:t>ComputerName</a:t>
            </a:r>
            <a:r>
              <a:rPr lang="en-US" dirty="0" smtClean="0"/>
              <a:t> Win2012DC</a:t>
            </a:r>
          </a:p>
          <a:p>
            <a:endParaRPr lang="en-US" dirty="0" smtClean="0"/>
          </a:p>
          <a:p>
            <a:r>
              <a:rPr lang="en-US" dirty="0" smtClean="0"/>
              <a:t># Enter the session:</a:t>
            </a:r>
          </a:p>
          <a:p>
            <a:r>
              <a:rPr lang="en-US" dirty="0" smtClean="0"/>
              <a:t>Enter-</a:t>
            </a:r>
            <a:r>
              <a:rPr lang="en-US" dirty="0" err="1" smtClean="0"/>
              <a:t>PSSession</a:t>
            </a:r>
            <a:r>
              <a:rPr lang="en-US" dirty="0" smtClean="0"/>
              <a:t> $s</a:t>
            </a:r>
          </a:p>
          <a:p>
            <a:endParaRPr lang="en-US" dirty="0" smtClean="0"/>
          </a:p>
          <a:p>
            <a:r>
              <a:rPr lang="en-US" dirty="0" smtClean="0"/>
              <a:t># Note the $</a:t>
            </a:r>
            <a:r>
              <a:rPr lang="en-US" dirty="0" err="1" smtClean="0"/>
              <a:t>Host.Name</a:t>
            </a:r>
            <a:endParaRPr lang="en-US" dirty="0" smtClean="0"/>
          </a:p>
          <a:p>
            <a:r>
              <a:rPr lang="en-US" dirty="0" smtClean="0"/>
              <a:t>$Host</a:t>
            </a:r>
          </a:p>
          <a:p>
            <a:endParaRPr lang="en-US" dirty="0" smtClean="0"/>
          </a:p>
          <a:p>
            <a:r>
              <a:rPr lang="en-US" dirty="0" smtClean="0"/>
              <a:t># Create a few variables in the remote session:</a:t>
            </a:r>
          </a:p>
          <a:p>
            <a:r>
              <a:rPr lang="en-US" dirty="0" smtClean="0"/>
              <a:t>$name = "Martin"</a:t>
            </a:r>
          </a:p>
          <a:p>
            <a:r>
              <a:rPr lang="en-US" dirty="0" smtClean="0"/>
              <a:t>$date = Get-Date</a:t>
            </a:r>
          </a:p>
          <a:p>
            <a:endParaRPr lang="en-US" dirty="0" smtClean="0"/>
          </a:p>
          <a:p>
            <a:r>
              <a:rPr lang="en-US" dirty="0" smtClean="0"/>
              <a:t># Exit and disconnect the session:</a:t>
            </a:r>
          </a:p>
          <a:p>
            <a:r>
              <a:rPr lang="en-US" dirty="0" smtClean="0"/>
              <a:t>exit</a:t>
            </a:r>
          </a:p>
          <a:p>
            <a:r>
              <a:rPr lang="en-US" dirty="0" smtClean="0"/>
              <a:t>Disconnect-</a:t>
            </a:r>
            <a:r>
              <a:rPr lang="en-US" dirty="0" err="1" smtClean="0"/>
              <a:t>PSSession</a:t>
            </a:r>
            <a:r>
              <a:rPr lang="en-US" dirty="0" smtClean="0"/>
              <a:t> -Session $s</a:t>
            </a:r>
          </a:p>
          <a:p>
            <a:endParaRPr lang="en-US" dirty="0" smtClean="0"/>
          </a:p>
          <a:p>
            <a:endParaRPr lang="en-US" dirty="0" smtClean="0"/>
          </a:p>
          <a:p>
            <a:r>
              <a:rPr lang="en-US" dirty="0" smtClean="0"/>
              <a:t># We can then close PowerShell, and open it on a different machine.</a:t>
            </a:r>
          </a:p>
          <a:p>
            <a:r>
              <a:rPr lang="en-US" dirty="0" smtClean="0"/>
              <a:t># The following command will show what sessions are available on the target server:</a:t>
            </a:r>
          </a:p>
          <a:p>
            <a:r>
              <a:rPr lang="en-US" dirty="0" smtClean="0"/>
              <a:t>Get-</a:t>
            </a:r>
            <a:r>
              <a:rPr lang="en-US" dirty="0" err="1" smtClean="0"/>
              <a:t>PSSession</a:t>
            </a:r>
            <a:r>
              <a:rPr lang="en-US" dirty="0" smtClean="0"/>
              <a:t> -</a:t>
            </a:r>
            <a:r>
              <a:rPr lang="en-US" dirty="0" err="1" smtClean="0"/>
              <a:t>Computername</a:t>
            </a:r>
            <a:r>
              <a:rPr lang="en-US" dirty="0" smtClean="0"/>
              <a:t> Win2012DC</a:t>
            </a:r>
          </a:p>
          <a:p>
            <a:endParaRPr lang="en-US" dirty="0" smtClean="0"/>
          </a:p>
          <a:p>
            <a:r>
              <a:rPr lang="en-US" dirty="0" smtClean="0"/>
              <a:t># Enter the disconnected session:</a:t>
            </a:r>
          </a:p>
          <a:p>
            <a:r>
              <a:rPr lang="en-US" dirty="0" smtClean="0"/>
              <a:t>$a = Get-</a:t>
            </a:r>
            <a:r>
              <a:rPr lang="en-US" dirty="0" err="1" smtClean="0"/>
              <a:t>PSSession</a:t>
            </a:r>
            <a:r>
              <a:rPr lang="en-US" dirty="0" smtClean="0"/>
              <a:t> -</a:t>
            </a:r>
            <a:r>
              <a:rPr lang="en-US" dirty="0" err="1" smtClean="0"/>
              <a:t>Computername</a:t>
            </a:r>
            <a:r>
              <a:rPr lang="en-US" dirty="0" smtClean="0"/>
              <a:t> Win2012DC -Name </a:t>
            </a:r>
            <a:r>
              <a:rPr lang="en-US" dirty="0" err="1" smtClean="0"/>
              <a:t>DemoPSSession</a:t>
            </a:r>
            <a:endParaRPr lang="en-US" dirty="0" smtClean="0"/>
          </a:p>
          <a:p>
            <a:r>
              <a:rPr lang="en-US" dirty="0" smtClean="0"/>
              <a:t>Enter-</a:t>
            </a:r>
            <a:r>
              <a:rPr lang="en-US" dirty="0" err="1" smtClean="0"/>
              <a:t>PSSession</a:t>
            </a:r>
            <a:r>
              <a:rPr lang="en-US" dirty="0" smtClean="0"/>
              <a:t> $a</a:t>
            </a:r>
          </a:p>
          <a:p>
            <a:endParaRPr lang="en-US" dirty="0" smtClean="0"/>
          </a:p>
          <a:p>
            <a:r>
              <a:rPr lang="en-US" dirty="0" smtClean="0"/>
              <a:t># Show the variables and their previously set values:</a:t>
            </a:r>
          </a:p>
          <a:p>
            <a:r>
              <a:rPr lang="en-US" dirty="0" smtClean="0"/>
              <a:t>$name</a:t>
            </a:r>
          </a:p>
          <a:p>
            <a:r>
              <a:rPr lang="en-US" dirty="0" smtClean="0"/>
              <a:t>$date</a:t>
            </a:r>
          </a:p>
          <a:p>
            <a:endParaRPr lang="en-US" dirty="0" smtClean="0"/>
          </a:p>
          <a:p>
            <a:r>
              <a:rPr lang="en-US" dirty="0" smtClean="0"/>
              <a:t># (Back from Win2012Web01)</a:t>
            </a:r>
          </a:p>
          <a:p>
            <a:r>
              <a:rPr lang="en-US" dirty="0" smtClean="0"/>
              <a:t># But if you want to run a long running job on the remote session:</a:t>
            </a:r>
          </a:p>
          <a:p>
            <a:r>
              <a:rPr lang="en-US" dirty="0" smtClean="0"/>
              <a:t>$s = New-</a:t>
            </a:r>
            <a:r>
              <a:rPr lang="en-US" dirty="0" err="1" smtClean="0"/>
              <a:t>PSSession</a:t>
            </a:r>
            <a:r>
              <a:rPr lang="en-US" dirty="0" smtClean="0"/>
              <a:t> -</a:t>
            </a:r>
            <a:r>
              <a:rPr lang="en-US" dirty="0" err="1" smtClean="0"/>
              <a:t>ComputerName</a:t>
            </a:r>
            <a:r>
              <a:rPr lang="en-US" dirty="0" smtClean="0"/>
              <a:t> Win2012DC -Name </a:t>
            </a:r>
            <a:r>
              <a:rPr lang="en-US" dirty="0" err="1" smtClean="0"/>
              <a:t>JobDemoPSSession</a:t>
            </a:r>
            <a:endParaRPr lang="en-US" dirty="0" smtClean="0"/>
          </a:p>
          <a:p>
            <a:r>
              <a:rPr lang="en-US" dirty="0" smtClean="0"/>
              <a:t>$job = Invoke-Command $s { 1..1000000 | </a:t>
            </a:r>
            <a:r>
              <a:rPr lang="en-US" dirty="0" err="1" smtClean="0"/>
              <a:t>ForEach</a:t>
            </a:r>
            <a:r>
              <a:rPr lang="en-US" dirty="0" smtClean="0"/>
              <a:t>-Object { Start-Sleep 1; Get-Date -</a:t>
            </a:r>
            <a:r>
              <a:rPr lang="en-US" dirty="0" err="1" smtClean="0"/>
              <a:t>DisplayHint</a:t>
            </a:r>
            <a:r>
              <a:rPr lang="en-US" dirty="0" smtClean="0"/>
              <a:t> Time } } -</a:t>
            </a:r>
            <a:r>
              <a:rPr lang="en-US" dirty="0" err="1" smtClean="0"/>
              <a:t>AsJob</a:t>
            </a:r>
            <a:r>
              <a:rPr lang="en-US" dirty="0" smtClean="0"/>
              <a:t> -</a:t>
            </a:r>
            <a:r>
              <a:rPr lang="en-US" dirty="0" err="1" smtClean="0"/>
              <a:t>JobName</a:t>
            </a:r>
            <a:r>
              <a:rPr lang="en-US" dirty="0" smtClean="0"/>
              <a:t> </a:t>
            </a:r>
            <a:r>
              <a:rPr lang="en-US" dirty="0" err="1" smtClean="0"/>
              <a:t>myJob</a:t>
            </a:r>
            <a:endParaRPr lang="en-US" dirty="0" smtClean="0"/>
          </a:p>
          <a:p>
            <a:r>
              <a:rPr lang="en-US" dirty="0" smtClean="0"/>
              <a:t>$job</a:t>
            </a:r>
          </a:p>
          <a:p>
            <a:r>
              <a:rPr lang="en-US" dirty="0" smtClean="0"/>
              <a:t>Get-Job </a:t>
            </a:r>
            <a:r>
              <a:rPr lang="en-US" dirty="0" err="1" smtClean="0"/>
              <a:t>myJob</a:t>
            </a:r>
            <a:r>
              <a:rPr lang="en-US" dirty="0" smtClean="0"/>
              <a:t> | Receive-Job -Keep</a:t>
            </a:r>
          </a:p>
          <a:p>
            <a:endParaRPr lang="en-US" dirty="0" smtClean="0"/>
          </a:p>
          <a:p>
            <a:r>
              <a:rPr lang="en-US" dirty="0" smtClean="0"/>
              <a:t># Disconnect the session:</a:t>
            </a:r>
          </a:p>
          <a:p>
            <a:r>
              <a:rPr lang="en-US" dirty="0" smtClean="0"/>
              <a:t>Disconnect-</a:t>
            </a:r>
            <a:r>
              <a:rPr lang="en-US" dirty="0" err="1" smtClean="0"/>
              <a:t>PSSession</a:t>
            </a:r>
            <a:r>
              <a:rPr lang="en-US" dirty="0" smtClean="0"/>
              <a:t> $s</a:t>
            </a:r>
          </a:p>
          <a:p>
            <a:r>
              <a:rPr lang="en-US" dirty="0" smtClean="0"/>
              <a:t># While the session is disconnected, it can cache </a:t>
            </a:r>
            <a:r>
              <a:rPr lang="en-US" dirty="0" err="1" smtClean="0"/>
              <a:t>upto</a:t>
            </a:r>
            <a:r>
              <a:rPr lang="en-US" dirty="0" smtClean="0"/>
              <a:t> 2GB of data IN THE MEMORY)</a:t>
            </a:r>
          </a:p>
          <a:p>
            <a:endParaRPr lang="en-US" dirty="0" smtClean="0"/>
          </a:p>
          <a:p>
            <a:r>
              <a:rPr lang="en-US" dirty="0" smtClean="0"/>
              <a:t># (Back to Win2012DC)</a:t>
            </a:r>
          </a:p>
          <a:p>
            <a:r>
              <a:rPr lang="en-US" dirty="0" smtClean="0"/>
              <a:t>Get-</a:t>
            </a:r>
            <a:r>
              <a:rPr lang="en-US" dirty="0" err="1" smtClean="0"/>
              <a:t>PSSession</a:t>
            </a:r>
            <a:r>
              <a:rPr lang="en-US" dirty="0" smtClean="0"/>
              <a:t> -</a:t>
            </a:r>
            <a:r>
              <a:rPr lang="en-US" dirty="0" err="1" smtClean="0"/>
              <a:t>Computername</a:t>
            </a:r>
            <a:r>
              <a:rPr lang="en-US" dirty="0" smtClean="0"/>
              <a:t> Win2012DC</a:t>
            </a:r>
          </a:p>
          <a:p>
            <a:r>
              <a:rPr lang="en-US" dirty="0" smtClean="0"/>
              <a:t>$s = Get-</a:t>
            </a:r>
            <a:r>
              <a:rPr lang="en-US" dirty="0" err="1" smtClean="0"/>
              <a:t>PSSession</a:t>
            </a:r>
            <a:r>
              <a:rPr lang="en-US" dirty="0" smtClean="0"/>
              <a:t> -</a:t>
            </a:r>
            <a:r>
              <a:rPr lang="en-US" dirty="0" err="1" smtClean="0"/>
              <a:t>ComputerName</a:t>
            </a:r>
            <a:r>
              <a:rPr lang="en-US" dirty="0" smtClean="0"/>
              <a:t> Win2012DC -Name </a:t>
            </a:r>
            <a:r>
              <a:rPr lang="en-US" dirty="0" err="1" smtClean="0"/>
              <a:t>JobDemoPSSession</a:t>
            </a:r>
            <a:r>
              <a:rPr lang="en-US" dirty="0" smtClean="0"/>
              <a:t> | Connect-</a:t>
            </a:r>
            <a:r>
              <a:rPr lang="en-US" dirty="0" err="1" smtClean="0"/>
              <a:t>PSSession</a:t>
            </a:r>
            <a:endParaRPr lang="en-US" dirty="0" smtClean="0"/>
          </a:p>
          <a:p>
            <a:r>
              <a:rPr lang="en-US" dirty="0" smtClean="0"/>
              <a:t>Receive-</a:t>
            </a:r>
            <a:r>
              <a:rPr lang="en-US" dirty="0" err="1" smtClean="0"/>
              <a:t>PSSession</a:t>
            </a:r>
            <a:r>
              <a:rPr lang="en-US" dirty="0" smtClean="0"/>
              <a:t> $s -</a:t>
            </a:r>
            <a:r>
              <a:rPr lang="en-US" dirty="0" err="1" smtClean="0"/>
              <a:t>OutTarget</a:t>
            </a:r>
            <a:r>
              <a:rPr lang="en-US" dirty="0" smtClean="0"/>
              <a:t> Job -</a:t>
            </a:r>
            <a:r>
              <a:rPr lang="en-US" dirty="0" err="1" smtClean="0"/>
              <a:t>JobName</a:t>
            </a:r>
            <a:r>
              <a:rPr lang="en-US" dirty="0" smtClean="0"/>
              <a:t> </a:t>
            </a:r>
            <a:r>
              <a:rPr lang="en-US" dirty="0" err="1" smtClean="0"/>
              <a:t>myJob</a:t>
            </a:r>
            <a:endParaRPr lang="en-US" dirty="0" smtClean="0"/>
          </a:p>
          <a:p>
            <a:r>
              <a:rPr lang="en-US" dirty="0" smtClean="0"/>
              <a:t>Get-Job </a:t>
            </a:r>
            <a:r>
              <a:rPr lang="en-US" dirty="0" err="1" smtClean="0"/>
              <a:t>myJob</a:t>
            </a:r>
            <a:r>
              <a:rPr lang="en-US" dirty="0" smtClean="0"/>
              <a:t> | Receive-Job -Keep</a:t>
            </a:r>
          </a:p>
          <a:p>
            <a:endParaRPr lang="en-US" dirty="0" smtClean="0"/>
          </a:p>
          <a:p>
            <a:endParaRPr lang="en-US" dirty="0" smtClean="0"/>
          </a:p>
          <a:p>
            <a:r>
              <a:rPr lang="en-US" dirty="0" smtClean="0"/>
              <a:t># And if you just want to start something and go home directly after that:</a:t>
            </a:r>
          </a:p>
          <a:p>
            <a:r>
              <a:rPr lang="en-US" dirty="0" smtClean="0"/>
              <a:t>Invoke-Command -</a:t>
            </a:r>
            <a:r>
              <a:rPr lang="en-US" dirty="0" err="1" smtClean="0"/>
              <a:t>ComputerName</a:t>
            </a:r>
            <a:r>
              <a:rPr lang="en-US" dirty="0" smtClean="0"/>
              <a:t> Win2012DC -</a:t>
            </a:r>
            <a:r>
              <a:rPr lang="en-US" dirty="0" err="1" smtClean="0"/>
              <a:t>ScriptBlock</a:t>
            </a:r>
            <a:r>
              <a:rPr lang="en-US" dirty="0" smtClean="0"/>
              <a:t> { 1..1000000 | </a:t>
            </a:r>
            <a:r>
              <a:rPr lang="en-US" dirty="0" err="1" smtClean="0"/>
              <a:t>ForEach</a:t>
            </a:r>
            <a:r>
              <a:rPr lang="en-US" dirty="0" smtClean="0"/>
              <a:t>-Object { Start-Sleep 1; Get-Date -</a:t>
            </a:r>
            <a:r>
              <a:rPr lang="en-US" dirty="0" err="1" smtClean="0"/>
              <a:t>DisplayHint</a:t>
            </a:r>
            <a:r>
              <a:rPr lang="en-US" dirty="0" smtClean="0"/>
              <a:t> Time } } -</a:t>
            </a:r>
            <a:r>
              <a:rPr lang="en-US" dirty="0" err="1" smtClean="0"/>
              <a:t>InDisconnectedSession</a:t>
            </a:r>
            <a:r>
              <a:rPr lang="en-US" dirty="0" smtClean="0"/>
              <a:t> -</a:t>
            </a:r>
            <a:r>
              <a:rPr lang="en-US" dirty="0" err="1" smtClean="0"/>
              <a:t>SessionName</a:t>
            </a:r>
            <a:r>
              <a:rPr lang="en-US" dirty="0" smtClean="0"/>
              <a:t> </a:t>
            </a:r>
            <a:r>
              <a:rPr lang="en-US" dirty="0" err="1" smtClean="0"/>
              <a:t>NightlyJobSession</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extLst>
      <p:ext uri="{BB962C8B-B14F-4D97-AF65-F5344CB8AC3E}">
        <p14:creationId xmlns:p14="http://schemas.microsoft.com/office/powerpoint/2010/main" val="663728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endParaRPr lang="en-US" dirty="0" smtClean="0"/>
          </a:p>
          <a:p>
            <a:r>
              <a:rPr lang="en-US" dirty="0" smtClean="0"/>
              <a:t># Install the role:</a:t>
            </a:r>
          </a:p>
          <a:p>
            <a:r>
              <a:rPr lang="en-US" dirty="0" smtClean="0"/>
              <a:t>Get-</a:t>
            </a:r>
            <a:r>
              <a:rPr lang="en-US" dirty="0" err="1" smtClean="0"/>
              <a:t>WindowsFeature</a:t>
            </a:r>
            <a:r>
              <a:rPr lang="en-US" dirty="0" smtClean="0"/>
              <a:t> *PowerShell*</a:t>
            </a:r>
          </a:p>
          <a:p>
            <a:r>
              <a:rPr lang="en-US" dirty="0" smtClean="0"/>
              <a:t>Install-</a:t>
            </a:r>
            <a:r>
              <a:rPr lang="en-US" dirty="0" err="1" smtClean="0"/>
              <a:t>WindowsFeature</a:t>
            </a:r>
            <a:r>
              <a:rPr lang="en-US" dirty="0" smtClean="0"/>
              <a:t> </a:t>
            </a:r>
            <a:r>
              <a:rPr lang="en-US" dirty="0" err="1" smtClean="0"/>
              <a:t>WindowsPowerShellWebAccess</a:t>
            </a:r>
            <a:r>
              <a:rPr lang="en-US" dirty="0" smtClean="0"/>
              <a:t> </a:t>
            </a:r>
          </a:p>
          <a:p>
            <a:endParaRPr lang="en-US" dirty="0" smtClean="0"/>
          </a:p>
          <a:p>
            <a:endParaRPr lang="en-US" dirty="0" smtClean="0"/>
          </a:p>
          <a:p>
            <a:r>
              <a:rPr lang="en-US" dirty="0" smtClean="0"/>
              <a:t># To install the IIS Manager console as well, use the </a:t>
            </a:r>
            <a:r>
              <a:rPr lang="en-US" dirty="0" err="1" smtClean="0"/>
              <a:t>IncludeManagementTools</a:t>
            </a:r>
            <a:r>
              <a:rPr lang="en-US" dirty="0" smtClean="0"/>
              <a:t> switch parameter:</a:t>
            </a:r>
          </a:p>
          <a:p>
            <a:r>
              <a:rPr lang="en-US" dirty="0" smtClean="0"/>
              <a:t>Install-</a:t>
            </a:r>
            <a:r>
              <a:rPr lang="en-US" dirty="0" err="1" smtClean="0"/>
              <a:t>WindowsFeature</a:t>
            </a:r>
            <a:r>
              <a:rPr lang="en-US" dirty="0" smtClean="0"/>
              <a:t> </a:t>
            </a:r>
            <a:r>
              <a:rPr lang="en-US" dirty="0" err="1" smtClean="0"/>
              <a:t>WindowsPowerShellWebAccess</a:t>
            </a:r>
            <a:r>
              <a:rPr lang="en-US" dirty="0" smtClean="0"/>
              <a:t> -</a:t>
            </a:r>
            <a:r>
              <a:rPr lang="en-US" dirty="0" err="1" smtClean="0"/>
              <a:t>IncludeManagementTools</a:t>
            </a:r>
            <a:endParaRPr lang="en-US" dirty="0" smtClean="0"/>
          </a:p>
          <a:p>
            <a:endParaRPr lang="en-US" dirty="0" smtClean="0"/>
          </a:p>
          <a:p>
            <a:endParaRPr lang="en-US" dirty="0" smtClean="0"/>
          </a:p>
          <a:p>
            <a:r>
              <a:rPr lang="en-US" dirty="0" smtClean="0"/>
              <a:t># Install </a:t>
            </a:r>
            <a:r>
              <a:rPr lang="en-US" dirty="0" err="1" smtClean="0"/>
              <a:t>WebApplication</a:t>
            </a:r>
            <a:r>
              <a:rPr lang="en-US" dirty="0" smtClean="0"/>
              <a:t>:</a:t>
            </a:r>
          </a:p>
          <a:p>
            <a:r>
              <a:rPr lang="en-US" dirty="0" smtClean="0"/>
              <a:t>Get-Command *</a:t>
            </a:r>
            <a:r>
              <a:rPr lang="en-US" dirty="0" err="1" smtClean="0"/>
              <a:t>pswa</a:t>
            </a:r>
            <a:r>
              <a:rPr lang="en-US" dirty="0" smtClean="0"/>
              <a:t>*</a:t>
            </a:r>
          </a:p>
          <a:p>
            <a:r>
              <a:rPr lang="en-US" dirty="0" smtClean="0"/>
              <a:t>Install-</a:t>
            </a:r>
            <a:r>
              <a:rPr lang="en-US" dirty="0" err="1" smtClean="0"/>
              <a:t>PswaWebApplication</a:t>
            </a:r>
            <a:r>
              <a:rPr lang="en-US" dirty="0" smtClean="0"/>
              <a:t> -</a:t>
            </a:r>
            <a:r>
              <a:rPr lang="en-US" dirty="0" err="1" smtClean="0"/>
              <a:t>UseTestCertificate</a:t>
            </a:r>
            <a:r>
              <a:rPr lang="en-US" dirty="0" smtClean="0"/>
              <a:t> # Not recommended for Production environments. The test certificate expires in 90 days.</a:t>
            </a:r>
          </a:p>
          <a:p>
            <a:endParaRPr lang="en-US" dirty="0" smtClean="0"/>
          </a:p>
          <a:p>
            <a:endParaRPr lang="en-US" dirty="0" smtClean="0"/>
          </a:p>
          <a:p>
            <a:r>
              <a:rPr lang="en-US" dirty="0" smtClean="0"/>
              <a:t># Add Authorization Rules:</a:t>
            </a:r>
          </a:p>
          <a:p>
            <a:r>
              <a:rPr lang="en-US" dirty="0" smtClean="0"/>
              <a:t>Get-</a:t>
            </a:r>
            <a:r>
              <a:rPr lang="en-US" dirty="0" err="1" smtClean="0"/>
              <a:t>PSSessionConfiguration</a:t>
            </a:r>
            <a:r>
              <a:rPr lang="en-US" dirty="0" smtClean="0"/>
              <a:t> | Select-Object Name</a:t>
            </a:r>
          </a:p>
          <a:p>
            <a:endParaRPr lang="en-US" dirty="0" smtClean="0"/>
          </a:p>
          <a:p>
            <a:r>
              <a:rPr lang="en-US" dirty="0" smtClean="0"/>
              <a:t># To a user, on a specific computer, for a specific configuration</a:t>
            </a:r>
          </a:p>
          <a:p>
            <a:r>
              <a:rPr lang="en-US" dirty="0" smtClean="0"/>
              <a:t>Add-</a:t>
            </a:r>
            <a:r>
              <a:rPr lang="en-US" dirty="0" err="1" smtClean="0"/>
              <a:t>PswaAuthorizationRule</a:t>
            </a:r>
            <a:r>
              <a:rPr lang="en-US" dirty="0" smtClean="0"/>
              <a:t> -</a:t>
            </a:r>
            <a:r>
              <a:rPr lang="en-US" dirty="0" err="1" smtClean="0"/>
              <a:t>UserName</a:t>
            </a:r>
            <a:r>
              <a:rPr lang="en-US" dirty="0" smtClean="0"/>
              <a:t> 'Win2012Web01\Administrator' -</a:t>
            </a:r>
            <a:r>
              <a:rPr lang="en-US" dirty="0" err="1" smtClean="0"/>
              <a:t>ComputerName</a:t>
            </a:r>
            <a:r>
              <a:rPr lang="en-US" dirty="0" smtClean="0"/>
              <a:t> Win2012DC -</a:t>
            </a:r>
            <a:r>
              <a:rPr lang="en-US" dirty="0" err="1" smtClean="0"/>
              <a:t>ConfigurationName</a:t>
            </a:r>
            <a:r>
              <a:rPr lang="en-US" dirty="0" smtClean="0"/>
              <a:t> </a:t>
            </a:r>
            <a:r>
              <a:rPr lang="en-US" dirty="0" err="1" smtClean="0"/>
              <a:t>Microsoft.PowerShell</a:t>
            </a:r>
            <a:endParaRPr lang="en-US" dirty="0" smtClean="0"/>
          </a:p>
          <a:p>
            <a:endParaRPr lang="en-US" dirty="0" smtClean="0"/>
          </a:p>
          <a:p>
            <a:r>
              <a:rPr lang="en-US" dirty="0" smtClean="0"/>
              <a:t># To a group, on all computers, for all configurations</a:t>
            </a:r>
          </a:p>
          <a:p>
            <a:r>
              <a:rPr lang="en-US" dirty="0" smtClean="0"/>
              <a:t>Add-</a:t>
            </a:r>
            <a:r>
              <a:rPr lang="en-US" dirty="0" err="1" smtClean="0"/>
              <a:t>PswaAuthorizationRule</a:t>
            </a:r>
            <a:r>
              <a:rPr lang="en-US" dirty="0" smtClean="0"/>
              <a:t> -</a:t>
            </a:r>
            <a:r>
              <a:rPr lang="en-US" dirty="0" err="1" smtClean="0"/>
              <a:t>UserGroupName</a:t>
            </a:r>
            <a:r>
              <a:rPr lang="en-US" dirty="0" smtClean="0"/>
              <a:t> 'CONTOSO\Domain admins' -</a:t>
            </a:r>
            <a:r>
              <a:rPr lang="en-US" dirty="0" err="1" smtClean="0"/>
              <a:t>ComputerName</a:t>
            </a:r>
            <a:r>
              <a:rPr lang="en-US" dirty="0" smtClean="0"/>
              <a:t> * -</a:t>
            </a:r>
            <a:r>
              <a:rPr lang="en-US" dirty="0" err="1" smtClean="0"/>
              <a:t>ConfigurationName</a:t>
            </a:r>
            <a:r>
              <a:rPr lang="en-US" dirty="0" smtClean="0"/>
              <a:t> *</a:t>
            </a:r>
          </a:p>
          <a:p>
            <a:endParaRPr lang="en-US" dirty="0" smtClean="0"/>
          </a:p>
          <a:p>
            <a:r>
              <a:rPr lang="en-US" dirty="0" smtClean="0"/>
              <a:t># To everyone</a:t>
            </a:r>
          </a:p>
          <a:p>
            <a:r>
              <a:rPr lang="en-US" dirty="0" smtClean="0"/>
              <a:t>Add-</a:t>
            </a:r>
            <a:r>
              <a:rPr lang="en-US" dirty="0" err="1" smtClean="0"/>
              <a:t>PswaAuthorizationRule</a:t>
            </a:r>
            <a:r>
              <a:rPr lang="en-US" dirty="0" smtClean="0"/>
              <a:t> * * *</a:t>
            </a:r>
          </a:p>
          <a:p>
            <a:endParaRPr lang="en-US" dirty="0" smtClean="0"/>
          </a:p>
          <a:p>
            <a:r>
              <a:rPr lang="en-US" dirty="0" smtClean="0"/>
              <a:t># Test the Authorization rule</a:t>
            </a:r>
          </a:p>
          <a:p>
            <a:r>
              <a:rPr lang="en-US" dirty="0" smtClean="0"/>
              <a:t>$a = Get-</a:t>
            </a:r>
            <a:r>
              <a:rPr lang="en-US" dirty="0" err="1" smtClean="0"/>
              <a:t>PswaAuthorizationRule</a:t>
            </a:r>
            <a:r>
              <a:rPr lang="en-US" dirty="0" smtClean="0"/>
              <a:t> -Id 0</a:t>
            </a:r>
          </a:p>
          <a:p>
            <a:r>
              <a:rPr lang="en-US" dirty="0" smtClean="0"/>
              <a:t>Test-</a:t>
            </a:r>
            <a:r>
              <a:rPr lang="en-US" dirty="0" err="1" smtClean="0"/>
              <a:t>PswaAuthorizationRule</a:t>
            </a:r>
            <a:r>
              <a:rPr lang="en-US" dirty="0" smtClean="0"/>
              <a:t> -Rule $a -</a:t>
            </a:r>
            <a:r>
              <a:rPr lang="en-US" dirty="0" err="1" smtClean="0"/>
              <a:t>ComputerName</a:t>
            </a:r>
            <a:r>
              <a:rPr lang="en-US" dirty="0" smtClean="0"/>
              <a:t> Win2012DC -</a:t>
            </a:r>
            <a:r>
              <a:rPr lang="en-US" dirty="0" err="1" smtClean="0"/>
              <a:t>UserName</a:t>
            </a:r>
            <a:r>
              <a:rPr lang="en-US" dirty="0" smtClean="0"/>
              <a:t> CONTOSO\Administrator</a:t>
            </a:r>
          </a:p>
          <a:p>
            <a:endParaRPr lang="en-US" dirty="0" smtClean="0"/>
          </a:p>
          <a:p>
            <a:endParaRPr lang="en-US" dirty="0" smtClean="0"/>
          </a:p>
          <a:p>
            <a:r>
              <a:rPr lang="en-US" dirty="0" smtClean="0"/>
              <a:t># Web Access:</a:t>
            </a:r>
          </a:p>
          <a:p>
            <a:r>
              <a:rPr lang="en-US" dirty="0" smtClean="0"/>
              <a:t>Start </a:t>
            </a:r>
            <a:r>
              <a:rPr lang="en-US" dirty="0" err="1" smtClean="0"/>
              <a:t>iexplore</a:t>
            </a:r>
            <a:r>
              <a:rPr lang="en-US" dirty="0" smtClean="0"/>
              <a:t> https://localhost/pswa</a:t>
            </a:r>
          </a:p>
          <a:p>
            <a:endParaRPr lang="en-US" dirty="0" smtClean="0"/>
          </a:p>
          <a:p>
            <a:r>
              <a:rPr lang="en-US" dirty="0" smtClean="0"/>
              <a:t># Note that the hotkeys you might have been used to, no longer work in the web console</a:t>
            </a:r>
          </a:p>
          <a:p>
            <a:endParaRPr lang="en-US" dirty="0" smtClean="0"/>
          </a:p>
          <a:p>
            <a:endParaRPr lang="en-US" dirty="0" smtClean="0"/>
          </a:p>
          <a:p>
            <a:r>
              <a:rPr lang="en-US" dirty="0" smtClean="0"/>
              <a:t># Let's try to connect back to the </a:t>
            </a:r>
            <a:r>
              <a:rPr lang="en-US" dirty="0" err="1" smtClean="0"/>
              <a:t>siconnected</a:t>
            </a:r>
            <a:r>
              <a:rPr lang="en-US" dirty="0" smtClean="0"/>
              <a:t> session we ran on the previous demo</a:t>
            </a:r>
          </a:p>
          <a:p>
            <a:r>
              <a:rPr lang="en-US" dirty="0" smtClean="0"/>
              <a:t>Get-</a:t>
            </a:r>
            <a:r>
              <a:rPr lang="en-US" dirty="0" err="1" smtClean="0"/>
              <a:t>PSSession</a:t>
            </a:r>
            <a:r>
              <a:rPr lang="en-US" dirty="0" smtClean="0"/>
              <a:t> -</a:t>
            </a:r>
            <a:r>
              <a:rPr lang="en-US" dirty="0" err="1" smtClean="0"/>
              <a:t>Computername</a:t>
            </a:r>
            <a:r>
              <a:rPr lang="en-US" dirty="0" smtClean="0"/>
              <a:t> Win2012DC</a:t>
            </a:r>
          </a:p>
          <a:p>
            <a:r>
              <a:rPr lang="en-US" dirty="0" smtClean="0"/>
              <a:t>$s = Get-</a:t>
            </a:r>
            <a:r>
              <a:rPr lang="en-US" dirty="0" err="1" smtClean="0"/>
              <a:t>PSSession</a:t>
            </a:r>
            <a:r>
              <a:rPr lang="en-US" dirty="0" smtClean="0"/>
              <a:t> -</a:t>
            </a:r>
            <a:r>
              <a:rPr lang="en-US" dirty="0" err="1" smtClean="0"/>
              <a:t>ComputerName</a:t>
            </a:r>
            <a:r>
              <a:rPr lang="en-US" dirty="0" smtClean="0"/>
              <a:t> Win2012DC -Name </a:t>
            </a:r>
            <a:r>
              <a:rPr lang="en-US" dirty="0" err="1" smtClean="0"/>
              <a:t>NightlyJobSession</a:t>
            </a:r>
            <a:r>
              <a:rPr lang="en-US" dirty="0" smtClean="0"/>
              <a:t> | Connect-</a:t>
            </a:r>
            <a:r>
              <a:rPr lang="en-US" dirty="0" err="1" smtClean="0"/>
              <a:t>PSSession</a:t>
            </a:r>
            <a:endParaRPr lang="en-US" dirty="0" smtClean="0"/>
          </a:p>
          <a:p>
            <a:r>
              <a:rPr lang="en-US" dirty="0" smtClean="0"/>
              <a:t>Enter-</a:t>
            </a:r>
            <a:r>
              <a:rPr lang="en-US" dirty="0" err="1" smtClean="0"/>
              <a:t>PSSession</a:t>
            </a:r>
            <a:r>
              <a:rPr lang="en-US" dirty="0" smtClean="0"/>
              <a:t> $s</a:t>
            </a:r>
          </a:p>
          <a:p>
            <a:r>
              <a:rPr lang="en-US" dirty="0" smtClean="0"/>
              <a:t># OR:</a:t>
            </a:r>
          </a:p>
          <a:p>
            <a:r>
              <a:rPr lang="en-US" dirty="0" smtClean="0"/>
              <a:t>Receive-</a:t>
            </a:r>
            <a:r>
              <a:rPr lang="en-US" dirty="0" err="1" smtClean="0"/>
              <a:t>PSSession</a:t>
            </a:r>
            <a:r>
              <a:rPr lang="en-US" dirty="0" smtClean="0"/>
              <a:t> $s -</a:t>
            </a:r>
            <a:r>
              <a:rPr lang="en-US" dirty="0" err="1" smtClean="0"/>
              <a:t>OutTarget</a:t>
            </a:r>
            <a:r>
              <a:rPr lang="en-US" dirty="0" smtClean="0"/>
              <a:t> Host</a:t>
            </a:r>
          </a:p>
          <a:p>
            <a:endParaRPr lang="en-US" dirty="0" smtClean="0"/>
          </a:p>
          <a:p>
            <a:endParaRPr lang="en-US" dirty="0" smtClean="0"/>
          </a:p>
          <a:p>
            <a:r>
              <a:rPr lang="en-US" dirty="0" smtClean="0"/>
              <a:t># PSWA Operational events in the Event Viewer:</a:t>
            </a:r>
          </a:p>
          <a:p>
            <a:r>
              <a:rPr lang="en-US" dirty="0" smtClean="0"/>
              <a:t>Get-</a:t>
            </a:r>
            <a:r>
              <a:rPr lang="en-US" dirty="0" err="1" smtClean="0"/>
              <a:t>WinEvent</a:t>
            </a:r>
            <a:r>
              <a:rPr lang="en-US" dirty="0" smtClean="0"/>
              <a:t> -</a:t>
            </a:r>
            <a:r>
              <a:rPr lang="en-US" dirty="0" err="1" smtClean="0"/>
              <a:t>LogName</a:t>
            </a:r>
            <a:r>
              <a:rPr lang="en-US" dirty="0" smtClean="0"/>
              <a:t> </a:t>
            </a:r>
            <a:r>
              <a:rPr lang="en-US" dirty="0" err="1" smtClean="0"/>
              <a:t>Micrososft</a:t>
            </a:r>
            <a:r>
              <a:rPr lang="en-US" dirty="0" smtClean="0"/>
              <a:t>-Windows-</a:t>
            </a:r>
            <a:r>
              <a:rPr lang="en-US" dirty="0" err="1" smtClean="0"/>
              <a:t>PowershellWebAccess</a:t>
            </a:r>
            <a:r>
              <a:rPr lang="en-US" dirty="0" smtClean="0"/>
              <a:t>/Operational</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extLst>
      <p:ext uri="{BB962C8B-B14F-4D97-AF65-F5344CB8AC3E}">
        <p14:creationId xmlns:p14="http://schemas.microsoft.com/office/powerpoint/2010/main" val="3264346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   </a:t>
            </a:r>
            <a:r>
              <a:rPr lang="en-US" dirty="0" err="1" smtClean="0"/>
              <a:t>WinRM</a:t>
            </a:r>
            <a:r>
              <a:rPr lang="en-US" dirty="0" smtClean="0"/>
              <a:t>    WSMAN  </a:t>
            </a:r>
            <a:r>
              <a:rPr lang="en-US" dirty="0" err="1" smtClean="0"/>
              <a:t>WinRM</a:t>
            </a:r>
            <a:r>
              <a:rPr lang="en-US" dirty="0" smtClean="0"/>
              <a:t>     OMI/</a:t>
            </a:r>
            <a:r>
              <a:rPr lang="en-US" dirty="0" err="1" smtClean="0"/>
              <a:t>OpenWSMAN</a:t>
            </a:r>
            <a:r>
              <a:rPr lang="en-US" dirty="0" smtClean="0"/>
              <a:t>/etc.</a:t>
            </a:r>
          </a:p>
          <a:p>
            <a:r>
              <a:rPr lang="en-US" dirty="0" smtClean="0"/>
              <a:t>#   Windows  &lt;---&gt;  Windows &amp; Everyone Else</a:t>
            </a:r>
          </a:p>
          <a:p>
            <a:r>
              <a:rPr lang="en-US" dirty="0" smtClean="0"/>
              <a:t>#</a:t>
            </a:r>
          </a:p>
          <a:p>
            <a:r>
              <a:rPr lang="en-US" dirty="0" smtClean="0"/>
              <a:t>#   Now WMI is exposed to standard WSMAN consumers, even if they are not on the Windows platform.</a:t>
            </a:r>
          </a:p>
          <a:p>
            <a:r>
              <a:rPr lang="en-US" dirty="0" smtClean="0"/>
              <a:t>#   Now Windows PowerShell can interact with WSMAN standard network devices and PCs on other platforms.</a:t>
            </a:r>
          </a:p>
          <a:p>
            <a:r>
              <a:rPr lang="en-US" dirty="0" smtClean="0"/>
              <a:t>#   WSMAN gets around the port limitations of WMI/RPC/DCOM.</a:t>
            </a:r>
          </a:p>
          <a:p>
            <a:endParaRPr lang="en-US" dirty="0" smtClean="0"/>
          </a:p>
          <a:p>
            <a:r>
              <a:rPr lang="en-US" dirty="0" smtClean="0"/>
              <a:t>Set-Item </a:t>
            </a:r>
            <a:r>
              <a:rPr lang="en-US" dirty="0" err="1" smtClean="0"/>
              <a:t>WSMan</a:t>
            </a:r>
            <a:r>
              <a:rPr lang="en-US" dirty="0" smtClean="0"/>
              <a:t>:\</a:t>
            </a:r>
            <a:r>
              <a:rPr lang="en-US" dirty="0" err="1" smtClean="0"/>
              <a:t>localhost</a:t>
            </a:r>
            <a:r>
              <a:rPr lang="en-US" dirty="0" smtClean="0"/>
              <a:t>\Client\</a:t>
            </a:r>
            <a:r>
              <a:rPr lang="en-US" dirty="0" err="1" smtClean="0"/>
              <a:t>TrustedHosts</a:t>
            </a:r>
            <a:r>
              <a:rPr lang="en-US" dirty="0" smtClean="0"/>
              <a:t> -Value "*" -Force</a:t>
            </a:r>
          </a:p>
          <a:p>
            <a:r>
              <a:rPr lang="en-US" dirty="0" smtClean="0"/>
              <a:t>$cred = Get-Credential 'CONTOSO\Administrator'</a:t>
            </a:r>
          </a:p>
          <a:p>
            <a:endParaRPr lang="en-US" dirty="0" smtClean="0"/>
          </a:p>
          <a:p>
            <a:r>
              <a:rPr lang="en-US" dirty="0" smtClean="0"/>
              <a:t># Looks like WMI</a:t>
            </a:r>
          </a:p>
          <a:p>
            <a:r>
              <a:rPr lang="en-US" dirty="0" smtClean="0"/>
              <a:t>Get-</a:t>
            </a:r>
            <a:r>
              <a:rPr lang="en-US" dirty="0" err="1" smtClean="0"/>
              <a:t>WmiObject</a:t>
            </a:r>
            <a:r>
              <a:rPr lang="en-US" dirty="0" smtClean="0"/>
              <a:t>   Win32_BIOS</a:t>
            </a:r>
          </a:p>
          <a:p>
            <a:r>
              <a:rPr lang="en-US" dirty="0" smtClean="0"/>
              <a:t>Get-</a:t>
            </a:r>
            <a:r>
              <a:rPr lang="en-US" dirty="0" err="1" smtClean="0"/>
              <a:t>CimInstance</a:t>
            </a:r>
            <a:r>
              <a:rPr lang="en-US" dirty="0" smtClean="0"/>
              <a:t> Win32_BIOS</a:t>
            </a:r>
          </a:p>
          <a:p>
            <a:endParaRPr lang="en-US" dirty="0" smtClean="0"/>
          </a:p>
          <a:p>
            <a:endParaRPr lang="en-US" dirty="0" smtClean="0"/>
          </a:p>
          <a:p>
            <a:r>
              <a:rPr lang="en-US" dirty="0" smtClean="0"/>
              <a:t># *** FROM DC01 ***</a:t>
            </a:r>
          </a:p>
          <a:p>
            <a:r>
              <a:rPr lang="en-US" dirty="0" smtClean="0"/>
              <a:t># v2 - DCOM - Random ports (</a:t>
            </a:r>
            <a:r>
              <a:rPr lang="en-US" dirty="0" err="1" smtClean="0"/>
              <a:t>TimeOuts</a:t>
            </a:r>
            <a:r>
              <a:rPr lang="en-US" dirty="0" smtClean="0"/>
              <a:t> after 30 seconds)</a:t>
            </a:r>
          </a:p>
          <a:p>
            <a:r>
              <a:rPr lang="en-US" dirty="0" smtClean="0"/>
              <a:t>Get-</a:t>
            </a:r>
            <a:r>
              <a:rPr lang="en-US" dirty="0" err="1" smtClean="0"/>
              <a:t>WmiObject</a:t>
            </a:r>
            <a:r>
              <a:rPr lang="en-US" dirty="0" smtClean="0"/>
              <a:t> Win32_BIOS -</a:t>
            </a:r>
            <a:r>
              <a:rPr lang="en-US" dirty="0" err="1" smtClean="0"/>
              <a:t>ComputerName</a:t>
            </a:r>
            <a:r>
              <a:rPr lang="en-US" dirty="0" smtClean="0"/>
              <a:t> Web2012</a:t>
            </a:r>
          </a:p>
          <a:p>
            <a:endParaRPr lang="en-US" dirty="0" smtClean="0"/>
          </a:p>
          <a:p>
            <a:r>
              <a:rPr lang="en-US" dirty="0" smtClean="0"/>
              <a:t># v3 - WMI over WSMAN - Port 5985</a:t>
            </a:r>
          </a:p>
          <a:p>
            <a:r>
              <a:rPr lang="en-US" dirty="0" smtClean="0"/>
              <a:t>Get-</a:t>
            </a:r>
            <a:r>
              <a:rPr lang="en-US" dirty="0" err="1" smtClean="0"/>
              <a:t>CimInstance</a:t>
            </a:r>
            <a:r>
              <a:rPr lang="en-US" dirty="0" smtClean="0"/>
              <a:t> Win32_BIOS -</a:t>
            </a:r>
            <a:r>
              <a:rPr lang="en-US" dirty="0" err="1" smtClean="0"/>
              <a:t>ComputerName</a:t>
            </a:r>
            <a:r>
              <a:rPr lang="en-US" dirty="0" smtClean="0"/>
              <a:t> Web2012</a:t>
            </a:r>
          </a:p>
          <a:p>
            <a:r>
              <a:rPr lang="en-US" dirty="0" smtClean="0"/>
              <a:t># *******</a:t>
            </a:r>
          </a:p>
          <a:p>
            <a:endParaRPr lang="en-US" dirty="0" smtClean="0"/>
          </a:p>
          <a:p>
            <a:endParaRPr lang="en-US" dirty="0" smtClean="0"/>
          </a:p>
          <a:p>
            <a:endParaRPr lang="en-US" dirty="0" smtClean="0"/>
          </a:p>
          <a:p>
            <a:r>
              <a:rPr lang="en-US" dirty="0" smtClean="0"/>
              <a:t># CIM Sessions</a:t>
            </a:r>
          </a:p>
          <a:p>
            <a:endParaRPr lang="en-US" dirty="0" smtClean="0"/>
          </a:p>
          <a:p>
            <a:r>
              <a:rPr lang="en-US" dirty="0" smtClean="0"/>
              <a:t># v3 - Using the CIM session is more efficient than WMI </a:t>
            </a:r>
            <a:r>
              <a:rPr lang="en-US" dirty="0" err="1" smtClean="0"/>
              <a:t>cmdlets</a:t>
            </a:r>
            <a:r>
              <a:rPr lang="en-US" dirty="0" smtClean="0"/>
              <a:t>.</a:t>
            </a:r>
          </a:p>
          <a:p>
            <a:r>
              <a:rPr lang="en-US" dirty="0" smtClean="0"/>
              <a:t># Open the session once and reuse it for multiple commands.</a:t>
            </a:r>
          </a:p>
          <a:p>
            <a:r>
              <a:rPr lang="en-US" dirty="0" smtClean="0"/>
              <a:t>$c = New-</a:t>
            </a:r>
            <a:r>
              <a:rPr lang="en-US" dirty="0" err="1" smtClean="0"/>
              <a:t>CimSession</a:t>
            </a:r>
            <a:r>
              <a:rPr lang="en-US" dirty="0" smtClean="0"/>
              <a:t> -</a:t>
            </a:r>
            <a:r>
              <a:rPr lang="en-US" dirty="0" err="1" smtClean="0"/>
              <a:t>ComputerName</a:t>
            </a:r>
            <a:r>
              <a:rPr lang="en-US" dirty="0" smtClean="0"/>
              <a:t> 10.0.0.1, 10.0.0.112 -Credential (Get-Credential 'CONTOSO\Administrator')</a:t>
            </a:r>
          </a:p>
          <a:p>
            <a:r>
              <a:rPr lang="en-US" dirty="0" smtClean="0"/>
              <a:t>$c</a:t>
            </a:r>
          </a:p>
          <a:p>
            <a:r>
              <a:rPr lang="en-US" dirty="0" smtClean="0"/>
              <a:t>Get-</a:t>
            </a:r>
            <a:r>
              <a:rPr lang="en-US" dirty="0" err="1" smtClean="0"/>
              <a:t>CimInstance</a:t>
            </a:r>
            <a:r>
              <a:rPr lang="en-US" dirty="0" smtClean="0"/>
              <a:t> Win32_BIOS -</a:t>
            </a:r>
            <a:r>
              <a:rPr lang="en-US" dirty="0" err="1" smtClean="0"/>
              <a:t>CimSession</a:t>
            </a:r>
            <a:r>
              <a:rPr lang="en-US" dirty="0" smtClean="0"/>
              <a:t> $c</a:t>
            </a:r>
          </a:p>
          <a:p>
            <a:r>
              <a:rPr lang="en-US" dirty="0" smtClean="0"/>
              <a:t>Get-</a:t>
            </a:r>
            <a:r>
              <a:rPr lang="en-US" dirty="0" err="1" smtClean="0"/>
              <a:t>CimInstance</a:t>
            </a:r>
            <a:r>
              <a:rPr lang="en-US" dirty="0" smtClean="0"/>
              <a:t> Win32_ComputerSystem -</a:t>
            </a:r>
            <a:r>
              <a:rPr lang="en-US" dirty="0" err="1" smtClean="0"/>
              <a:t>CimSession</a:t>
            </a:r>
            <a:r>
              <a:rPr lang="en-US" dirty="0" smtClean="0"/>
              <a:t> $c</a:t>
            </a:r>
          </a:p>
          <a:p>
            <a:r>
              <a:rPr lang="en-US" dirty="0" smtClean="0"/>
              <a:t>Get-</a:t>
            </a:r>
            <a:r>
              <a:rPr lang="en-US" dirty="0" err="1" smtClean="0"/>
              <a:t>CimInstance</a:t>
            </a:r>
            <a:r>
              <a:rPr lang="en-US" dirty="0" smtClean="0"/>
              <a:t> Win32_OperatingSystem -</a:t>
            </a:r>
            <a:r>
              <a:rPr lang="en-US" dirty="0" err="1" smtClean="0"/>
              <a:t>CimSession</a:t>
            </a:r>
            <a:r>
              <a:rPr lang="en-US" dirty="0" smtClean="0"/>
              <a:t> $c</a:t>
            </a:r>
          </a:p>
          <a:p>
            <a:endParaRPr lang="en-US" dirty="0" smtClean="0"/>
          </a:p>
          <a:p>
            <a:r>
              <a:rPr lang="en-US" dirty="0" smtClean="0"/>
              <a:t>Get-Help Get-</a:t>
            </a:r>
            <a:r>
              <a:rPr lang="en-US" dirty="0" err="1" smtClean="0"/>
              <a:t>CimInstance</a:t>
            </a:r>
            <a:r>
              <a:rPr lang="en-US" dirty="0" smtClean="0"/>
              <a:t> -Parameter *</a:t>
            </a:r>
          </a:p>
          <a:p>
            <a:r>
              <a:rPr lang="en-US" dirty="0" smtClean="0"/>
              <a:t>#(e.g. -</a:t>
            </a:r>
            <a:r>
              <a:rPr lang="en-US" dirty="0" err="1" smtClean="0"/>
              <a:t>OperationTimeoutSec</a:t>
            </a:r>
            <a:r>
              <a:rPr lang="en-US" dirty="0" smtClean="0"/>
              <a:t>)</a:t>
            </a:r>
          </a:p>
          <a:p>
            <a:endParaRPr lang="en-US" dirty="0" smtClean="0"/>
          </a:p>
          <a:p>
            <a:r>
              <a:rPr lang="en-US" dirty="0" smtClean="0"/>
              <a:t># </a:t>
            </a:r>
            <a:r>
              <a:rPr lang="en-US" dirty="0" err="1" smtClean="0"/>
              <a:t>Cmdlets</a:t>
            </a:r>
            <a:r>
              <a:rPr lang="en-US" dirty="0" smtClean="0"/>
              <a:t> for CIM</a:t>
            </a:r>
          </a:p>
          <a:p>
            <a:r>
              <a:rPr lang="en-US" dirty="0" smtClean="0"/>
              <a:t>Get-Command *CIM*</a:t>
            </a:r>
          </a:p>
          <a:p>
            <a:endParaRPr lang="en-US" dirty="0" smtClean="0"/>
          </a:p>
          <a:p>
            <a:r>
              <a:rPr lang="en-US" dirty="0" smtClean="0"/>
              <a:t># </a:t>
            </a:r>
            <a:r>
              <a:rPr lang="en-US" dirty="0" err="1" smtClean="0"/>
              <a:t>Cmdlets</a:t>
            </a:r>
            <a:r>
              <a:rPr lang="en-US" dirty="0" smtClean="0"/>
              <a:t> with parameter for </a:t>
            </a:r>
            <a:r>
              <a:rPr lang="en-US" dirty="0" err="1" smtClean="0"/>
              <a:t>CIMSession</a:t>
            </a:r>
            <a:r>
              <a:rPr lang="en-US" dirty="0" smtClean="0"/>
              <a:t> </a:t>
            </a:r>
          </a:p>
          <a:p>
            <a:r>
              <a:rPr lang="en-US" dirty="0" smtClean="0"/>
              <a:t>Get-Command -</a:t>
            </a:r>
            <a:r>
              <a:rPr lang="en-US" dirty="0" err="1" smtClean="0"/>
              <a:t>ParameterName</a:t>
            </a:r>
            <a:r>
              <a:rPr lang="en-US" dirty="0" smtClean="0"/>
              <a:t> </a:t>
            </a:r>
            <a:r>
              <a:rPr lang="en-US" dirty="0" err="1" smtClean="0"/>
              <a:t>CimSession</a:t>
            </a:r>
            <a:endParaRPr lang="en-US" dirty="0" smtClean="0"/>
          </a:p>
          <a:p>
            <a:endParaRPr lang="en-US" dirty="0" smtClean="0"/>
          </a:p>
          <a:p>
            <a:r>
              <a:rPr lang="en-US" dirty="0" smtClean="0"/>
              <a:t># Create a CIM session to multiple remote machines from a text file</a:t>
            </a:r>
          </a:p>
          <a:p>
            <a:r>
              <a:rPr lang="en-US" dirty="0" smtClean="0"/>
              <a:t># Set the credentials once and never type them again</a:t>
            </a:r>
          </a:p>
          <a:p>
            <a:r>
              <a:rPr lang="en-US" dirty="0" smtClean="0"/>
              <a:t>$s = New-</a:t>
            </a:r>
            <a:r>
              <a:rPr lang="en-US" dirty="0" err="1" smtClean="0"/>
              <a:t>CimSession</a:t>
            </a:r>
            <a:r>
              <a:rPr lang="en-US" dirty="0" smtClean="0"/>
              <a:t> -</a:t>
            </a:r>
            <a:r>
              <a:rPr lang="en-US" dirty="0" err="1" smtClean="0"/>
              <a:t>ComputerName</a:t>
            </a:r>
            <a:r>
              <a:rPr lang="en-US" dirty="0" smtClean="0"/>
              <a:t> 10.0.0.112 -Credential (Get-Credential)</a:t>
            </a:r>
          </a:p>
          <a:p>
            <a:endParaRPr lang="en-US" dirty="0" smtClean="0"/>
          </a:p>
          <a:p>
            <a:r>
              <a:rPr lang="en-US" dirty="0" smtClean="0"/>
              <a:t># Then pass the session with the </a:t>
            </a:r>
            <a:r>
              <a:rPr lang="en-US" dirty="0" err="1" smtClean="0"/>
              <a:t>CIMSession</a:t>
            </a:r>
            <a:r>
              <a:rPr lang="en-US" dirty="0" smtClean="0"/>
              <a:t> Parameter</a:t>
            </a:r>
          </a:p>
          <a:p>
            <a:r>
              <a:rPr lang="en-US" dirty="0" smtClean="0"/>
              <a:t># Note the progress bar</a:t>
            </a:r>
          </a:p>
          <a:p>
            <a:r>
              <a:rPr lang="en-US" dirty="0" smtClean="0"/>
              <a:t>Get-Disk -</a:t>
            </a:r>
            <a:r>
              <a:rPr lang="en-US" dirty="0" err="1" smtClean="0"/>
              <a:t>CimSession</a:t>
            </a:r>
            <a:r>
              <a:rPr lang="en-US" dirty="0" smtClean="0"/>
              <a:t> $s</a:t>
            </a:r>
          </a:p>
          <a:p>
            <a:r>
              <a:rPr lang="en-US" dirty="0" smtClean="0"/>
              <a:t>Get-Volume -</a:t>
            </a:r>
            <a:r>
              <a:rPr lang="en-US" dirty="0" err="1" smtClean="0"/>
              <a:t>CimSession</a:t>
            </a:r>
            <a:r>
              <a:rPr lang="en-US" dirty="0" smtClean="0"/>
              <a:t> $s</a:t>
            </a:r>
          </a:p>
          <a:p>
            <a:r>
              <a:rPr lang="en-US" dirty="0" smtClean="0"/>
              <a:t>Get-</a:t>
            </a:r>
            <a:r>
              <a:rPr lang="en-US" dirty="0" err="1" smtClean="0"/>
              <a:t>NetIPAddress</a:t>
            </a:r>
            <a:r>
              <a:rPr lang="en-US" dirty="0" smtClean="0"/>
              <a:t> -</a:t>
            </a:r>
            <a:r>
              <a:rPr lang="en-US" dirty="0" err="1" smtClean="0"/>
              <a:t>CimSession</a:t>
            </a:r>
            <a:r>
              <a:rPr lang="en-US" dirty="0" smtClean="0"/>
              <a:t> $s | Out-</a:t>
            </a:r>
            <a:r>
              <a:rPr lang="en-US" dirty="0" err="1" smtClean="0"/>
              <a:t>GridView</a:t>
            </a:r>
            <a:endParaRPr lang="en-US" dirty="0" smtClean="0"/>
          </a:p>
          <a:p>
            <a:r>
              <a:rPr lang="en-US" dirty="0" smtClean="0"/>
              <a:t>Get-</a:t>
            </a:r>
            <a:r>
              <a:rPr lang="en-US" dirty="0" err="1" smtClean="0"/>
              <a:t>DnsClientServerAddress</a:t>
            </a:r>
            <a:r>
              <a:rPr lang="en-US" dirty="0" smtClean="0"/>
              <a:t> -</a:t>
            </a:r>
            <a:r>
              <a:rPr lang="en-US" dirty="0" err="1" smtClean="0"/>
              <a:t>CimSession</a:t>
            </a:r>
            <a:r>
              <a:rPr lang="en-US" dirty="0" smtClean="0"/>
              <a:t> $s | Where </a:t>
            </a:r>
            <a:r>
              <a:rPr lang="en-US" dirty="0" err="1" smtClean="0"/>
              <a:t>ServerAddresses</a:t>
            </a:r>
            <a:r>
              <a:rPr lang="en-US" dirty="0" smtClean="0"/>
              <a:t> | Select </a:t>
            </a:r>
            <a:r>
              <a:rPr lang="en-US" dirty="0" err="1" smtClean="0"/>
              <a:t>PSComputername</a:t>
            </a:r>
            <a:r>
              <a:rPr lang="en-US" dirty="0" smtClean="0"/>
              <a:t>, </a:t>
            </a:r>
            <a:r>
              <a:rPr lang="en-US" dirty="0" err="1" smtClean="0"/>
              <a:t>ServerAddresses</a:t>
            </a:r>
            <a:r>
              <a:rPr lang="en-US" dirty="0" smtClean="0"/>
              <a:t> | Out-</a:t>
            </a:r>
            <a:r>
              <a:rPr lang="en-US" dirty="0" err="1" smtClean="0"/>
              <a:t>GridView</a:t>
            </a:r>
            <a:endParaRPr lang="en-US" dirty="0" smtClean="0"/>
          </a:p>
          <a:p>
            <a:endParaRPr lang="en-US" dirty="0" smtClean="0"/>
          </a:p>
          <a:p>
            <a:r>
              <a:rPr lang="en-US" dirty="0" smtClean="0"/>
              <a:t>$c | Remove-</a:t>
            </a:r>
            <a:r>
              <a:rPr lang="en-US" dirty="0" err="1" smtClean="0"/>
              <a:t>CimSession</a:t>
            </a:r>
            <a:endParaRPr lang="en-US" dirty="0" smtClean="0"/>
          </a:p>
          <a:p>
            <a:r>
              <a:rPr lang="en-US" dirty="0" smtClean="0"/>
              <a:t>$s | Remove-</a:t>
            </a:r>
            <a:r>
              <a:rPr lang="en-US" dirty="0" err="1" smtClean="0"/>
              <a:t>CimSession</a:t>
            </a:r>
            <a:endParaRPr lang="en-US" dirty="0" smtClean="0"/>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extLst>
      <p:ext uri="{BB962C8B-B14F-4D97-AF65-F5344CB8AC3E}">
        <p14:creationId xmlns:p14="http://schemas.microsoft.com/office/powerpoint/2010/main" val="13774928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endParaRPr lang="en-US" dirty="0" smtClean="0"/>
          </a:p>
          <a:p>
            <a:r>
              <a:rPr lang="en-US" dirty="0" smtClean="0"/>
              <a:t># The workflow syntax is </a:t>
            </a:r>
            <a:r>
              <a:rPr lang="en-US" dirty="0" err="1" smtClean="0"/>
              <a:t>simillar</a:t>
            </a:r>
            <a:r>
              <a:rPr lang="en-US" dirty="0" smtClean="0"/>
              <a:t> to a function</a:t>
            </a:r>
          </a:p>
          <a:p>
            <a:r>
              <a:rPr lang="en-US" dirty="0" err="1" smtClean="0"/>
              <a:t>WorkFlow</a:t>
            </a:r>
            <a:r>
              <a:rPr lang="en-US" dirty="0" smtClean="0"/>
              <a:t> Hello-</a:t>
            </a:r>
            <a:r>
              <a:rPr lang="en-US" dirty="0" err="1" smtClean="0"/>
              <a:t>WorkFlow</a:t>
            </a:r>
            <a:endParaRPr lang="en-US" dirty="0" smtClean="0"/>
          </a:p>
          <a:p>
            <a:r>
              <a:rPr lang="en-US" dirty="0" smtClean="0"/>
              <a:t>{</a:t>
            </a:r>
          </a:p>
          <a:p>
            <a:r>
              <a:rPr lang="en-US" dirty="0" smtClean="0"/>
              <a:t>    "Hello From Workflow"</a:t>
            </a:r>
          </a:p>
          <a:p>
            <a:r>
              <a:rPr lang="en-US" dirty="0" smtClean="0"/>
              <a:t>}</a:t>
            </a:r>
          </a:p>
          <a:p>
            <a:endParaRPr lang="en-US" dirty="0" smtClean="0"/>
          </a:p>
          <a:p>
            <a:r>
              <a:rPr lang="en-US" dirty="0" smtClean="0"/>
              <a:t>Hello-</a:t>
            </a:r>
            <a:r>
              <a:rPr lang="en-US" dirty="0" err="1" smtClean="0"/>
              <a:t>WorkFlow</a:t>
            </a:r>
            <a:endParaRPr lang="en-US" dirty="0" smtClean="0"/>
          </a:p>
          <a:p>
            <a:endParaRPr lang="en-US" dirty="0" smtClean="0"/>
          </a:p>
          <a:p>
            <a:r>
              <a:rPr lang="en-US" dirty="0" smtClean="0"/>
              <a:t>Get-Command Hello-</a:t>
            </a:r>
            <a:r>
              <a:rPr lang="en-US" dirty="0" err="1" smtClean="0"/>
              <a:t>WorkFlow</a:t>
            </a:r>
            <a:endParaRPr lang="en-US" dirty="0" smtClean="0"/>
          </a:p>
          <a:p>
            <a:r>
              <a:rPr lang="en-US" dirty="0" smtClean="0"/>
              <a:t>Get-Command Hello-</a:t>
            </a:r>
            <a:r>
              <a:rPr lang="en-US" dirty="0" err="1" smtClean="0"/>
              <a:t>WorkFlow</a:t>
            </a:r>
            <a:r>
              <a:rPr lang="en-US" dirty="0" smtClean="0"/>
              <a:t> -Syntax</a:t>
            </a:r>
          </a:p>
          <a:p>
            <a:endParaRPr lang="en-US" dirty="0" smtClean="0"/>
          </a:p>
          <a:p>
            <a:r>
              <a:rPr lang="en-US" dirty="0" smtClean="0"/>
              <a:t># 6 </a:t>
            </a:r>
            <a:r>
              <a:rPr lang="en-US" dirty="0" err="1" smtClean="0"/>
              <a:t>CommonParameters</a:t>
            </a:r>
            <a:r>
              <a:rPr lang="en-US" dirty="0" smtClean="0"/>
              <a:t> and 24 </a:t>
            </a:r>
            <a:r>
              <a:rPr lang="en-US" dirty="0" err="1" smtClean="0"/>
              <a:t>WorkflowCommonParameters</a:t>
            </a:r>
            <a:endParaRPr lang="en-US" dirty="0" smtClean="0"/>
          </a:p>
          <a:p>
            <a:r>
              <a:rPr lang="en-US" dirty="0" smtClean="0"/>
              <a:t>(Get-Command Hello-</a:t>
            </a:r>
            <a:r>
              <a:rPr lang="en-US" dirty="0" err="1" smtClean="0"/>
              <a:t>WorkFlow</a:t>
            </a:r>
            <a:r>
              <a:rPr lang="en-US" dirty="0" smtClean="0"/>
              <a:t>).</a:t>
            </a:r>
            <a:r>
              <a:rPr lang="en-US" dirty="0" err="1" smtClean="0"/>
              <a:t>Parameters.Count</a:t>
            </a:r>
            <a:endParaRPr lang="en-US" dirty="0" smtClean="0"/>
          </a:p>
          <a:p>
            <a:endParaRPr lang="en-US" dirty="0" smtClean="0"/>
          </a:p>
          <a:p>
            <a:endParaRPr lang="en-US" dirty="0" smtClean="0"/>
          </a:p>
          <a:p>
            <a:r>
              <a:rPr lang="en-US" dirty="0" err="1" smtClean="0"/>
              <a:t>WorkFlow</a:t>
            </a:r>
            <a:r>
              <a:rPr lang="en-US" dirty="0" smtClean="0"/>
              <a:t> Parallel-</a:t>
            </a:r>
            <a:r>
              <a:rPr lang="en-US" dirty="0" err="1" smtClean="0"/>
              <a:t>WorkFlow</a:t>
            </a:r>
            <a:r>
              <a:rPr lang="en-US" dirty="0" smtClean="0"/>
              <a:t> </a:t>
            </a:r>
          </a:p>
          <a:p>
            <a:r>
              <a:rPr lang="en-US" dirty="0" smtClean="0"/>
              <a:t>{ </a:t>
            </a:r>
          </a:p>
          <a:p>
            <a:r>
              <a:rPr lang="en-US" dirty="0" smtClean="0"/>
              <a:t>    </a:t>
            </a:r>
            <a:r>
              <a:rPr lang="en-US" dirty="0" err="1" smtClean="0"/>
              <a:t>Param</a:t>
            </a:r>
            <a:r>
              <a:rPr lang="en-US" dirty="0" smtClean="0"/>
              <a:t>([string[]]$</a:t>
            </a:r>
            <a:r>
              <a:rPr lang="en-US" dirty="0" err="1" smtClean="0"/>
              <a:t>ComputerName</a:t>
            </a:r>
            <a:r>
              <a:rPr lang="en-US" dirty="0" smtClean="0"/>
              <a:t>) </a:t>
            </a:r>
          </a:p>
          <a:p>
            <a:r>
              <a:rPr lang="en-US" dirty="0" smtClean="0"/>
              <a:t>    </a:t>
            </a:r>
          </a:p>
          <a:p>
            <a:r>
              <a:rPr lang="en-US" dirty="0" smtClean="0"/>
              <a:t>	</a:t>
            </a:r>
            <a:r>
              <a:rPr lang="en-US" dirty="0" err="1" smtClean="0"/>
              <a:t>foreach</a:t>
            </a:r>
            <a:r>
              <a:rPr lang="en-US" dirty="0" smtClean="0"/>
              <a:t> -parallel($Computer in $</a:t>
            </a:r>
            <a:r>
              <a:rPr lang="en-US" dirty="0" err="1" smtClean="0"/>
              <a:t>ComputerName</a:t>
            </a:r>
            <a:r>
              <a:rPr lang="en-US" dirty="0" smtClean="0"/>
              <a:t>)     </a:t>
            </a:r>
          </a:p>
          <a:p>
            <a:r>
              <a:rPr lang="en-US" dirty="0" smtClean="0"/>
              <a:t>    {         </a:t>
            </a:r>
          </a:p>
          <a:p>
            <a:r>
              <a:rPr lang="en-US" dirty="0" smtClean="0"/>
              <a:t>        "Step 1 on $Computer"</a:t>
            </a:r>
          </a:p>
          <a:p>
            <a:r>
              <a:rPr lang="en-US" dirty="0" smtClean="0"/>
              <a:t>		"Step 2 on $Computer"</a:t>
            </a:r>
          </a:p>
          <a:p>
            <a:r>
              <a:rPr lang="en-US" dirty="0" smtClean="0"/>
              <a:t>    } </a:t>
            </a:r>
          </a:p>
          <a:p>
            <a:r>
              <a:rPr lang="en-US" dirty="0" smtClean="0"/>
              <a:t>} </a:t>
            </a:r>
          </a:p>
          <a:p>
            <a:r>
              <a:rPr lang="en-US" dirty="0" smtClean="0"/>
              <a:t>Get-Command Parallel-</a:t>
            </a:r>
            <a:r>
              <a:rPr lang="en-US" dirty="0" err="1" smtClean="0"/>
              <a:t>WorkFlow</a:t>
            </a:r>
            <a:r>
              <a:rPr lang="en-US" dirty="0" smtClean="0"/>
              <a:t> -Syntax</a:t>
            </a:r>
          </a:p>
          <a:p>
            <a:r>
              <a:rPr lang="en-US" dirty="0" smtClean="0"/>
              <a:t>Parallel-</a:t>
            </a:r>
            <a:r>
              <a:rPr lang="en-US" dirty="0" err="1" smtClean="0"/>
              <a:t>WorkFlow</a:t>
            </a:r>
            <a:r>
              <a:rPr lang="en-US" dirty="0" smtClean="0"/>
              <a:t> "Server1","Server2","Server3","Server4","Server5","Server6"</a:t>
            </a:r>
          </a:p>
          <a:p>
            <a:endParaRPr lang="en-US" dirty="0" smtClean="0"/>
          </a:p>
          <a:p>
            <a:endParaRPr lang="en-US" dirty="0" smtClean="0"/>
          </a:p>
          <a:p>
            <a:r>
              <a:rPr lang="en-US" dirty="0" err="1" smtClean="0"/>
              <a:t>WorkFlow</a:t>
            </a:r>
            <a:r>
              <a:rPr lang="en-US" dirty="0" smtClean="0"/>
              <a:t> </a:t>
            </a:r>
            <a:r>
              <a:rPr lang="en-US" dirty="0" err="1" smtClean="0"/>
              <a:t>MixedParallelSequential-WorkFlow</a:t>
            </a:r>
            <a:r>
              <a:rPr lang="en-US" dirty="0" smtClean="0"/>
              <a:t> {  </a:t>
            </a:r>
          </a:p>
          <a:p>
            <a:r>
              <a:rPr lang="en-US" dirty="0" smtClean="0"/>
              <a:t>    # All Commands in a Parallel block can happen in any order </a:t>
            </a:r>
          </a:p>
          <a:p>
            <a:r>
              <a:rPr lang="en-US" dirty="0" smtClean="0"/>
              <a:t>    parallel </a:t>
            </a:r>
          </a:p>
          <a:p>
            <a:r>
              <a:rPr lang="en-US" dirty="0" smtClean="0"/>
              <a:t>    {         </a:t>
            </a:r>
          </a:p>
          <a:p>
            <a:r>
              <a:rPr lang="en-US" dirty="0" smtClean="0"/>
              <a:t>        "Parallel Activity 1" </a:t>
            </a:r>
          </a:p>
          <a:p>
            <a:r>
              <a:rPr lang="en-US" dirty="0" smtClean="0"/>
              <a:t>        "Parallel Activity 2" </a:t>
            </a:r>
          </a:p>
          <a:p>
            <a:r>
              <a:rPr lang="en-US" dirty="0" smtClean="0"/>
              <a:t>        "Parallel Activity 3" </a:t>
            </a:r>
          </a:p>
          <a:p>
            <a:r>
              <a:rPr lang="en-US" dirty="0" smtClean="0"/>
              <a:t>        # All the commands in a </a:t>
            </a:r>
            <a:r>
              <a:rPr lang="en-US" dirty="0" err="1" smtClean="0"/>
              <a:t>Seqeunce</a:t>
            </a:r>
            <a:r>
              <a:rPr lang="en-US" dirty="0" smtClean="0"/>
              <a:t> block are </a:t>
            </a:r>
            <a:r>
              <a:rPr lang="en-US" dirty="0" err="1" smtClean="0"/>
              <a:t>gaurented</a:t>
            </a:r>
            <a:r>
              <a:rPr lang="en-US" dirty="0" smtClean="0"/>
              <a:t> to run in </a:t>
            </a:r>
            <a:r>
              <a:rPr lang="en-US" dirty="0" err="1" smtClean="0"/>
              <a:t>sequencial</a:t>
            </a:r>
            <a:r>
              <a:rPr lang="en-US" dirty="0" smtClean="0"/>
              <a:t> order</a:t>
            </a:r>
          </a:p>
          <a:p>
            <a:r>
              <a:rPr lang="en-US" dirty="0" smtClean="0"/>
              <a:t>        sequence </a:t>
            </a:r>
          </a:p>
          <a:p>
            <a:r>
              <a:rPr lang="en-US" dirty="0" smtClean="0"/>
              <a:t>        {             </a:t>
            </a:r>
          </a:p>
          <a:p>
            <a:r>
              <a:rPr lang="en-US" dirty="0" smtClean="0"/>
              <a:t>            "Sequential Activity A"</a:t>
            </a:r>
          </a:p>
          <a:p>
            <a:r>
              <a:rPr lang="en-US" dirty="0" smtClean="0"/>
              <a:t>            "Sequential Activity B"</a:t>
            </a:r>
          </a:p>
          <a:p>
            <a:r>
              <a:rPr lang="en-US" dirty="0" smtClean="0"/>
              <a:t>            "Sequential Activity C"</a:t>
            </a:r>
          </a:p>
          <a:p>
            <a:r>
              <a:rPr lang="en-US" dirty="0" smtClean="0"/>
              <a:t>            "Sequential Activity D"</a:t>
            </a:r>
          </a:p>
          <a:p>
            <a:r>
              <a:rPr lang="en-US" dirty="0" smtClean="0"/>
              <a:t>            "Sequential Activity E"</a:t>
            </a:r>
          </a:p>
          <a:p>
            <a:r>
              <a:rPr lang="en-US" dirty="0" smtClean="0"/>
              <a:t>            "Sequential Activity F"</a:t>
            </a:r>
          </a:p>
          <a:p>
            <a:r>
              <a:rPr lang="en-US" dirty="0" smtClean="0"/>
              <a:t>        }  </a:t>
            </a:r>
          </a:p>
          <a:p>
            <a:r>
              <a:rPr lang="en-US" dirty="0" smtClean="0"/>
              <a:t>        "Parallel Activity 4" </a:t>
            </a:r>
          </a:p>
          <a:p>
            <a:r>
              <a:rPr lang="en-US" dirty="0" smtClean="0"/>
              <a:t>        "Parallel Activity 5" </a:t>
            </a:r>
          </a:p>
          <a:p>
            <a:r>
              <a:rPr lang="en-US" dirty="0" smtClean="0"/>
              <a:t>        "Parallel Activity 6" </a:t>
            </a:r>
          </a:p>
          <a:p>
            <a:r>
              <a:rPr lang="en-US" dirty="0" smtClean="0"/>
              <a:t>    } </a:t>
            </a:r>
          </a:p>
          <a:p>
            <a:r>
              <a:rPr lang="en-US" dirty="0" smtClean="0"/>
              <a:t>} </a:t>
            </a:r>
          </a:p>
          <a:p>
            <a:endParaRPr lang="en-US" dirty="0" smtClean="0"/>
          </a:p>
          <a:p>
            <a:r>
              <a:rPr lang="en-US" dirty="0" err="1" smtClean="0"/>
              <a:t>MixedParallelSequential-WorkFlow</a:t>
            </a:r>
            <a:endParaRPr lang="en-US" dirty="0" smtClean="0"/>
          </a:p>
          <a:p>
            <a:endParaRPr lang="en-US" dirty="0" smtClean="0"/>
          </a:p>
          <a:p>
            <a:endParaRPr lang="en-US" dirty="0" smtClean="0"/>
          </a:p>
          <a:p>
            <a:r>
              <a:rPr lang="en-US" dirty="0" smtClean="0"/>
              <a:t># You can delegate the workflows!</a:t>
            </a:r>
          </a:p>
          <a:p>
            <a:r>
              <a:rPr lang="en-US" dirty="0" smtClean="0"/>
              <a:t>cd </a:t>
            </a:r>
            <a:r>
              <a:rPr lang="en-US" dirty="0" err="1" smtClean="0"/>
              <a:t>WSMan</a:t>
            </a:r>
            <a:r>
              <a:rPr lang="en-US" dirty="0" smtClean="0"/>
              <a:t>:\</a:t>
            </a:r>
            <a:r>
              <a:rPr lang="en-US" dirty="0" err="1" smtClean="0"/>
              <a:t>localhost</a:t>
            </a:r>
            <a:r>
              <a:rPr lang="en-US" dirty="0" smtClean="0"/>
              <a:t>\Plugin\</a:t>
            </a:r>
            <a:r>
              <a:rPr lang="en-US" dirty="0" err="1" smtClean="0"/>
              <a:t>microsoft.powershell.workflow</a:t>
            </a:r>
            <a:endParaRPr lang="en-US" dirty="0" smtClean="0"/>
          </a:p>
          <a:p>
            <a:r>
              <a:rPr lang="en-US" dirty="0" err="1" smtClean="0"/>
              <a:t>dir</a:t>
            </a:r>
            <a:endParaRPr lang="en-US" dirty="0" smtClean="0"/>
          </a:p>
          <a:p>
            <a:r>
              <a:rPr lang="en-US" dirty="0" smtClean="0"/>
              <a:t># Note the </a:t>
            </a:r>
            <a:r>
              <a:rPr lang="en-US" dirty="0" err="1" smtClean="0"/>
              <a:t>RunAsUser</a:t>
            </a:r>
            <a:r>
              <a:rPr lang="en-US" dirty="0" smtClean="0"/>
              <a:t> &amp; </a:t>
            </a:r>
            <a:r>
              <a:rPr lang="en-US" dirty="0" err="1" smtClean="0"/>
              <a:t>RunAsPassword</a:t>
            </a:r>
            <a:endParaRPr lang="en-US" dirty="0" smtClean="0"/>
          </a:p>
          <a:p>
            <a:endParaRPr lang="en-US" dirty="0" smtClean="0"/>
          </a:p>
          <a:p>
            <a:r>
              <a:rPr lang="en-US" dirty="0" smtClean="0"/>
              <a:t>$cred = Get-Credential 'CONTOSO\Administrator'</a:t>
            </a:r>
          </a:p>
          <a:p>
            <a:r>
              <a:rPr lang="en-US" dirty="0" smtClean="0"/>
              <a:t>Set-Item .\</a:t>
            </a:r>
            <a:r>
              <a:rPr lang="en-US" dirty="0" err="1" smtClean="0"/>
              <a:t>RunAsUser</a:t>
            </a:r>
            <a:r>
              <a:rPr lang="en-US" dirty="0" smtClean="0"/>
              <a:t> -Value $cred</a:t>
            </a:r>
          </a:p>
          <a:p>
            <a:r>
              <a:rPr lang="en-US" dirty="0" smtClean="0"/>
              <a:t>Restart-Service </a:t>
            </a:r>
            <a:r>
              <a:rPr lang="en-US" dirty="0" err="1" smtClean="0"/>
              <a:t>winrm</a:t>
            </a:r>
            <a:endParaRPr lang="en-US" dirty="0" smtClean="0"/>
          </a:p>
          <a:p>
            <a:endParaRPr lang="en-US" dirty="0" smtClean="0"/>
          </a:p>
          <a:p>
            <a:endParaRPr lang="en-US" dirty="0" smtClean="0"/>
          </a:p>
          <a:p>
            <a:r>
              <a:rPr lang="en-US" dirty="0" err="1" smtClean="0"/>
              <a:t>WorkFlow</a:t>
            </a:r>
            <a:r>
              <a:rPr lang="en-US" dirty="0" smtClean="0"/>
              <a:t> Long-</a:t>
            </a:r>
            <a:r>
              <a:rPr lang="en-US" dirty="0" err="1" smtClean="0"/>
              <a:t>WorkFlow</a:t>
            </a:r>
            <a:endParaRPr lang="en-US" dirty="0" smtClean="0"/>
          </a:p>
          <a:p>
            <a:r>
              <a:rPr lang="en-US" dirty="0" smtClean="0"/>
              <a:t>{</a:t>
            </a:r>
          </a:p>
          <a:p>
            <a:r>
              <a:rPr lang="en-US" dirty="0" smtClean="0"/>
              <a:t>	While(1)</a:t>
            </a:r>
          </a:p>
          <a:p>
            <a:r>
              <a:rPr lang="en-US" dirty="0" smtClean="0"/>
              <a:t>	{</a:t>
            </a:r>
          </a:p>
          <a:p>
            <a:r>
              <a:rPr lang="en-US" dirty="0" smtClean="0"/>
              <a:t>		"Long </a:t>
            </a:r>
            <a:r>
              <a:rPr lang="en-US" dirty="0" err="1" smtClean="0"/>
              <a:t>WorkFlow</a:t>
            </a:r>
            <a:r>
              <a:rPr lang="en-US" dirty="0" smtClean="0"/>
              <a:t>: " + (Get-Date)</a:t>
            </a:r>
          </a:p>
          <a:p>
            <a:r>
              <a:rPr lang="en-US" dirty="0" smtClean="0"/>
              <a:t>		Start-Sleep -Seconds 2</a:t>
            </a:r>
          </a:p>
          <a:p>
            <a:r>
              <a:rPr lang="en-US" dirty="0" smtClean="0"/>
              <a:t>	}</a:t>
            </a:r>
          </a:p>
          <a:p>
            <a:r>
              <a:rPr lang="en-US" dirty="0" smtClean="0"/>
              <a:t>}</a:t>
            </a:r>
          </a:p>
          <a:p>
            <a:r>
              <a:rPr lang="en-US" dirty="0" err="1" smtClean="0"/>
              <a:t>WorkFlow</a:t>
            </a:r>
            <a:r>
              <a:rPr lang="en-US" dirty="0" smtClean="0"/>
              <a:t> Long-</a:t>
            </a:r>
            <a:r>
              <a:rPr lang="en-US" dirty="0" err="1" smtClean="0"/>
              <a:t>WorkFlow</a:t>
            </a:r>
            <a:endParaRPr lang="en-US" dirty="0" smtClean="0"/>
          </a:p>
          <a:p>
            <a:endParaRPr lang="en-US" dirty="0" smtClean="0"/>
          </a:p>
          <a:p>
            <a:r>
              <a:rPr lang="en-US" dirty="0" smtClean="0"/>
              <a:t># If you want to see the </a:t>
            </a:r>
            <a:r>
              <a:rPr lang="en-US" dirty="0" err="1" smtClean="0"/>
              <a:t>WorkFlow's</a:t>
            </a:r>
            <a:r>
              <a:rPr lang="en-US" dirty="0" smtClean="0"/>
              <a:t> XAML definition</a:t>
            </a:r>
          </a:p>
          <a:p>
            <a:r>
              <a:rPr lang="en-US" dirty="0" smtClean="0"/>
              <a:t>Get-Command </a:t>
            </a:r>
            <a:r>
              <a:rPr lang="en-US" dirty="0" err="1" smtClean="0"/>
              <a:t>WorkFlow</a:t>
            </a:r>
            <a:r>
              <a:rPr lang="en-US" dirty="0" smtClean="0"/>
              <a:t> Long-</a:t>
            </a:r>
            <a:r>
              <a:rPr lang="en-US" dirty="0" err="1" smtClean="0"/>
              <a:t>WorkFlow</a:t>
            </a:r>
            <a:r>
              <a:rPr lang="en-US" dirty="0" smtClean="0"/>
              <a:t> | Select-Object -</a:t>
            </a:r>
            <a:r>
              <a:rPr lang="en-US" dirty="0" err="1" smtClean="0"/>
              <a:t>ExpandProperty</a:t>
            </a:r>
            <a:r>
              <a:rPr lang="en-US" dirty="0" smtClean="0"/>
              <a:t> </a:t>
            </a:r>
            <a:r>
              <a:rPr lang="en-US" dirty="0" err="1" smtClean="0"/>
              <a:t>XamlDefinition</a:t>
            </a:r>
            <a:endParaRPr lang="en-US" dirty="0" smtClean="0"/>
          </a:p>
          <a:p>
            <a:endParaRPr lang="en-US" dirty="0" smtClean="0"/>
          </a:p>
          <a:p>
            <a:r>
              <a:rPr lang="en-US" dirty="0" smtClean="0"/>
              <a:t># Invoke the </a:t>
            </a:r>
            <a:r>
              <a:rPr lang="en-US" dirty="0" err="1" smtClean="0"/>
              <a:t>WorkFlow</a:t>
            </a:r>
            <a:r>
              <a:rPr lang="en-US" dirty="0" smtClean="0"/>
              <a:t> Long-</a:t>
            </a:r>
            <a:r>
              <a:rPr lang="en-US" dirty="0" err="1" smtClean="0"/>
              <a:t>WorkFlow</a:t>
            </a:r>
            <a:r>
              <a:rPr lang="en-US" dirty="0" smtClean="0"/>
              <a:t> as a job</a:t>
            </a:r>
          </a:p>
          <a:p>
            <a:r>
              <a:rPr lang="en-US" dirty="0" smtClean="0"/>
              <a:t>$</a:t>
            </a:r>
            <a:r>
              <a:rPr lang="en-US" dirty="0" err="1" smtClean="0"/>
              <a:t>wfJob</a:t>
            </a:r>
            <a:r>
              <a:rPr lang="en-US" dirty="0" smtClean="0"/>
              <a:t> = Long-</a:t>
            </a:r>
            <a:r>
              <a:rPr lang="en-US" dirty="0" err="1" smtClean="0"/>
              <a:t>WorkFlow</a:t>
            </a:r>
            <a:r>
              <a:rPr lang="en-US" dirty="0" smtClean="0"/>
              <a:t> -</a:t>
            </a:r>
            <a:r>
              <a:rPr lang="en-US" dirty="0" err="1" smtClean="0"/>
              <a:t>AsJob</a:t>
            </a:r>
            <a:endParaRPr lang="en-US" dirty="0" smtClean="0"/>
          </a:p>
          <a:p>
            <a:endParaRPr lang="en-US" dirty="0" smtClean="0"/>
          </a:p>
          <a:p>
            <a:r>
              <a:rPr lang="en-US" dirty="0" smtClean="0"/>
              <a:t># Get the job's status</a:t>
            </a:r>
          </a:p>
          <a:p>
            <a:r>
              <a:rPr lang="en-US" dirty="0" smtClean="0"/>
              <a:t>$</a:t>
            </a:r>
            <a:r>
              <a:rPr lang="en-US" dirty="0" err="1" smtClean="0"/>
              <a:t>wfJob</a:t>
            </a:r>
            <a:endParaRPr lang="en-US" dirty="0" smtClean="0"/>
          </a:p>
          <a:p>
            <a:endParaRPr lang="en-US" dirty="0" smtClean="0"/>
          </a:p>
          <a:p>
            <a:r>
              <a:rPr lang="en-US" dirty="0" smtClean="0"/>
              <a:t># Get the job's output data</a:t>
            </a:r>
          </a:p>
          <a:p>
            <a:r>
              <a:rPr lang="en-US" dirty="0" smtClean="0"/>
              <a:t>Receive-Job $</a:t>
            </a:r>
            <a:r>
              <a:rPr lang="en-US" dirty="0" err="1" smtClean="0"/>
              <a:t>wfJob</a:t>
            </a:r>
            <a:endParaRPr lang="en-US" dirty="0" smtClean="0"/>
          </a:p>
          <a:p>
            <a:endParaRPr lang="en-US" dirty="0" smtClean="0"/>
          </a:p>
          <a:p>
            <a:r>
              <a:rPr lang="en-US" dirty="0" smtClean="0"/>
              <a:t># </a:t>
            </a:r>
            <a:r>
              <a:rPr lang="en-US" dirty="0" err="1" smtClean="0"/>
              <a:t>Susped</a:t>
            </a:r>
            <a:r>
              <a:rPr lang="en-US" dirty="0" smtClean="0"/>
              <a:t> the job invocation</a:t>
            </a:r>
          </a:p>
          <a:p>
            <a:r>
              <a:rPr lang="en-US" dirty="0" smtClean="0"/>
              <a:t>Suspend-Job $</a:t>
            </a:r>
            <a:r>
              <a:rPr lang="en-US" dirty="0" err="1" smtClean="0"/>
              <a:t>wfJob</a:t>
            </a:r>
            <a:endParaRPr lang="en-US" dirty="0" smtClean="0"/>
          </a:p>
          <a:p>
            <a:endParaRPr lang="en-US" dirty="0" smtClean="0"/>
          </a:p>
          <a:p>
            <a:r>
              <a:rPr lang="en-US" dirty="0" smtClean="0"/>
              <a:t># Check the job's status (should be Suspended)</a:t>
            </a:r>
          </a:p>
          <a:p>
            <a:r>
              <a:rPr lang="en-US" dirty="0" smtClean="0"/>
              <a:t>$</a:t>
            </a:r>
            <a:r>
              <a:rPr lang="en-US" dirty="0" err="1" smtClean="0"/>
              <a:t>wfJob</a:t>
            </a:r>
            <a:endParaRPr lang="en-US" dirty="0" smtClean="0"/>
          </a:p>
          <a:p>
            <a:endParaRPr lang="en-US" dirty="0" smtClean="0"/>
          </a:p>
          <a:p>
            <a:r>
              <a:rPr lang="en-US" dirty="0" smtClean="0"/>
              <a:t># Get the job's output data (should be nearly empty)</a:t>
            </a:r>
          </a:p>
          <a:p>
            <a:r>
              <a:rPr lang="en-US" dirty="0" smtClean="0"/>
              <a:t>Receive-Job $</a:t>
            </a:r>
            <a:r>
              <a:rPr lang="en-US" dirty="0" err="1" smtClean="0"/>
              <a:t>wfJob</a:t>
            </a:r>
            <a:endParaRPr lang="en-US" dirty="0" smtClean="0"/>
          </a:p>
          <a:p>
            <a:endParaRPr lang="en-US" dirty="0" smtClean="0"/>
          </a:p>
          <a:p>
            <a:r>
              <a:rPr lang="en-US" dirty="0" smtClean="0"/>
              <a:t># Resume the job invocation</a:t>
            </a:r>
          </a:p>
          <a:p>
            <a:r>
              <a:rPr lang="en-US" dirty="0" smtClean="0"/>
              <a:t>Resume-Job $</a:t>
            </a:r>
            <a:r>
              <a:rPr lang="en-US" dirty="0" err="1" smtClean="0"/>
              <a:t>wfJob</a:t>
            </a:r>
            <a:endParaRPr lang="en-US" dirty="0" smtClean="0"/>
          </a:p>
          <a:p>
            <a:endParaRPr lang="en-US" dirty="0" smtClean="0"/>
          </a:p>
          <a:p>
            <a:r>
              <a:rPr lang="en-US" dirty="0" smtClean="0"/>
              <a:t># Clean up</a:t>
            </a:r>
          </a:p>
          <a:p>
            <a:r>
              <a:rPr lang="en-US" dirty="0" smtClean="0"/>
              <a:t>Get-Job | Remove-Job -Force</a:t>
            </a:r>
          </a:p>
          <a:p>
            <a:endParaRPr lang="en-US"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extLst>
      <p:ext uri="{BB962C8B-B14F-4D97-AF65-F5344CB8AC3E}">
        <p14:creationId xmlns:p14="http://schemas.microsoft.com/office/powerpoint/2010/main" val="2186885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 few more little things:</a:t>
            </a:r>
          </a:p>
          <a:p>
            <a:endParaRPr lang="en-US" dirty="0" smtClean="0"/>
          </a:p>
          <a:p>
            <a:r>
              <a:rPr lang="en-US" dirty="0" smtClean="0"/>
              <a:t>dir -s</a:t>
            </a:r>
          </a:p>
          <a:p>
            <a:r>
              <a:rPr lang="en-US" dirty="0" smtClean="0"/>
              <a:t>dir C:\ -Attributes </a:t>
            </a:r>
            <a:r>
              <a:rPr lang="en-US" dirty="0" err="1" smtClean="0"/>
              <a:t>ReadOnly</a:t>
            </a:r>
            <a:r>
              <a:rPr lang="en-US" dirty="0" smtClean="0"/>
              <a:t>, Archive, System, Hidden</a:t>
            </a:r>
          </a:p>
          <a:p>
            <a:r>
              <a:rPr lang="en-US" dirty="0" smtClean="0"/>
              <a:t>dir C:\ -</a:t>
            </a:r>
            <a:r>
              <a:rPr lang="en-US" dirty="0" err="1" smtClean="0"/>
              <a:t>att</a:t>
            </a:r>
            <a:r>
              <a:rPr lang="en-US" dirty="0" smtClean="0"/>
              <a:t> </a:t>
            </a:r>
            <a:r>
              <a:rPr lang="en-US" dirty="0" err="1" smtClean="0"/>
              <a:t>r,a,s,h</a:t>
            </a:r>
            <a:endParaRPr lang="en-US" dirty="0" smtClean="0"/>
          </a:p>
          <a:p>
            <a:r>
              <a:rPr lang="en-US" dirty="0" smtClean="0"/>
              <a:t>dir C:\ -</a:t>
            </a:r>
            <a:r>
              <a:rPr lang="en-US" dirty="0" err="1" smtClean="0"/>
              <a:t>att</a:t>
            </a:r>
            <a:r>
              <a:rPr lang="en-US" dirty="0" smtClean="0"/>
              <a:t> !d+!</a:t>
            </a:r>
            <a:r>
              <a:rPr lang="en-US" dirty="0" err="1" smtClean="0"/>
              <a:t>e+a</a:t>
            </a:r>
            <a:endParaRPr lang="en-US" dirty="0" smtClean="0"/>
          </a:p>
          <a:p>
            <a:endParaRPr lang="en-US" dirty="0" smtClean="0"/>
          </a:p>
          <a:p>
            <a:endParaRPr lang="en-US" dirty="0" smtClean="0"/>
          </a:p>
          <a:p>
            <a:r>
              <a:rPr lang="en-US" dirty="0" smtClean="0"/>
              <a:t>Restart-Computer -Wait -For #[WMI, </a:t>
            </a:r>
            <a:r>
              <a:rPr lang="en-US" dirty="0" err="1" smtClean="0"/>
              <a:t>WinRM</a:t>
            </a:r>
            <a:r>
              <a:rPr lang="en-US" dirty="0" smtClean="0"/>
              <a:t>, and PowerShell]</a:t>
            </a:r>
          </a:p>
          <a:p>
            <a:endParaRPr lang="en-US" dirty="0" smtClean="0"/>
          </a:p>
          <a:p>
            <a:endParaRPr lang="en-US" dirty="0" smtClean="0"/>
          </a:p>
          <a:p>
            <a:r>
              <a:rPr lang="en-US" dirty="0" smtClean="0"/>
              <a:t>New-</a:t>
            </a:r>
            <a:r>
              <a:rPr lang="en-US" dirty="0" err="1" smtClean="0"/>
              <a:t>PSDrive</a:t>
            </a:r>
            <a:r>
              <a:rPr lang="en-US" dirty="0" smtClean="0"/>
              <a:t> -Name x -</a:t>
            </a:r>
            <a:r>
              <a:rPr lang="en-US" dirty="0" err="1" smtClean="0"/>
              <a:t>PSProvider</a:t>
            </a:r>
            <a:r>
              <a:rPr lang="en-US" dirty="0" smtClean="0"/>
              <a:t> </a:t>
            </a:r>
            <a:r>
              <a:rPr lang="en-US" dirty="0" err="1" smtClean="0"/>
              <a:t>FileSystem</a:t>
            </a:r>
            <a:r>
              <a:rPr lang="en-US" dirty="0" smtClean="0"/>
              <a:t> -Root C:\Scripts -Credential (Get-Credential)</a:t>
            </a:r>
          </a:p>
          <a:p>
            <a:r>
              <a:rPr lang="en-US" dirty="0" smtClean="0"/>
              <a:t>x:</a:t>
            </a:r>
          </a:p>
          <a:p>
            <a:r>
              <a:rPr lang="en-US" dirty="0" smtClean="0"/>
              <a:t>dir</a:t>
            </a:r>
          </a:p>
          <a:p>
            <a:r>
              <a:rPr lang="en-US" dirty="0" smtClean="0"/>
              <a:t>c:</a:t>
            </a:r>
          </a:p>
          <a:p>
            <a:r>
              <a:rPr lang="en-US" dirty="0" smtClean="0"/>
              <a:t>Remove-</a:t>
            </a:r>
            <a:r>
              <a:rPr lang="en-US" dirty="0" err="1" smtClean="0"/>
              <a:t>PSDrive</a:t>
            </a:r>
            <a:r>
              <a:rPr lang="en-US" dirty="0" smtClean="0"/>
              <a:t> x</a:t>
            </a:r>
          </a:p>
          <a:p>
            <a:endParaRPr lang="en-US" dirty="0" smtClean="0"/>
          </a:p>
          <a:p>
            <a:endParaRPr lang="en-US" dirty="0" smtClean="0"/>
          </a:p>
          <a:p>
            <a:endParaRPr lang="en-US" dirty="0" smtClean="0"/>
          </a:p>
          <a:p>
            <a:r>
              <a:rPr lang="en-US" dirty="0" smtClean="0"/>
              <a:t>Get-Process | Out-</a:t>
            </a:r>
            <a:r>
              <a:rPr lang="en-US" dirty="0" err="1" smtClean="0"/>
              <a:t>GridView</a:t>
            </a:r>
            <a:r>
              <a:rPr lang="en-US" dirty="0" smtClean="0"/>
              <a:t> -</a:t>
            </a:r>
            <a:r>
              <a:rPr lang="en-US" dirty="0" err="1" smtClean="0"/>
              <a:t>OutputMode</a:t>
            </a:r>
            <a:r>
              <a:rPr lang="en-US" dirty="0" smtClean="0"/>
              <a:t> Multiple | Get-Process | Select-Object Name, ID</a:t>
            </a:r>
          </a:p>
          <a:p>
            <a:endParaRPr lang="en-US" dirty="0" smtClean="0"/>
          </a:p>
          <a:p>
            <a:endParaRPr lang="en-US" dirty="0" smtClean="0"/>
          </a:p>
          <a:p>
            <a:r>
              <a:rPr lang="en-US" dirty="0" smtClean="0"/>
              <a:t>Invoke-</a:t>
            </a:r>
            <a:r>
              <a:rPr lang="en-US" dirty="0" err="1" smtClean="0"/>
              <a:t>RestMethod</a:t>
            </a:r>
            <a:r>
              <a:rPr lang="en-US" dirty="0" smtClean="0"/>
              <a:t> http://blogs.msdn.com/b/powershell/rss.aspx | Select title, </a:t>
            </a:r>
            <a:r>
              <a:rPr lang="en-US" dirty="0" err="1" smtClean="0"/>
              <a:t>pubDate</a:t>
            </a:r>
            <a:endParaRPr lang="en-US" dirty="0" smtClean="0"/>
          </a:p>
          <a:p>
            <a:r>
              <a:rPr lang="en-US" dirty="0" smtClean="0"/>
              <a:t>Invoke-</a:t>
            </a:r>
            <a:r>
              <a:rPr lang="en-US" dirty="0" err="1" smtClean="0"/>
              <a:t>RestMethod</a:t>
            </a:r>
            <a:r>
              <a:rPr lang="en-US" dirty="0" smtClean="0"/>
              <a:t> http://blogs.msdn.com/b/powershell/rss.aspx | Select title, </a:t>
            </a:r>
            <a:r>
              <a:rPr lang="en-US" dirty="0" err="1" smtClean="0"/>
              <a:t>pubDate</a:t>
            </a:r>
            <a:r>
              <a:rPr lang="en-US" dirty="0" smtClean="0"/>
              <a:t> | </a:t>
            </a:r>
            <a:r>
              <a:rPr lang="en-US" dirty="0" err="1" smtClean="0"/>
              <a:t>ConvertTo-Json</a:t>
            </a:r>
            <a:endParaRPr lang="en-US" dirty="0" smtClean="0"/>
          </a:p>
          <a:p>
            <a:endParaRPr lang="en-US" dirty="0" smtClean="0"/>
          </a:p>
          <a:p>
            <a:r>
              <a:rPr lang="en-US" dirty="0" smtClean="0"/>
              <a:t># One last demo: PowerShell 3.0 -gt 2.0</a:t>
            </a:r>
          </a:p>
          <a:p>
            <a:r>
              <a:rPr lang="en-US" dirty="0" smtClean="0"/>
              <a:t># Open two consoles, one PowerShell -v 2 and one PowerShell -v 3</a:t>
            </a:r>
          </a:p>
          <a:p>
            <a:r>
              <a:rPr lang="en-US" dirty="0" smtClean="0"/>
              <a:t># Put them besides each other, and run C:\Temp\FireEffect.ps1</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extLst>
      <p:ext uri="{BB962C8B-B14F-4D97-AF65-F5344CB8AC3E}">
        <p14:creationId xmlns:p14="http://schemas.microsoft.com/office/powerpoint/2010/main" val="1287635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 One last demo: PowerShell 3.0 -</a:t>
            </a:r>
            <a:r>
              <a:rPr lang="en-US" dirty="0" err="1" smtClean="0"/>
              <a:t>gt</a:t>
            </a:r>
            <a:r>
              <a:rPr lang="en-US" dirty="0" smtClean="0"/>
              <a:t> 2.0</a:t>
            </a:r>
          </a:p>
          <a:p>
            <a:r>
              <a:rPr lang="en-US" dirty="0" smtClean="0"/>
              <a:t># Open two consoles, one PowerShell -v 2 and one PowerShell -v 3</a:t>
            </a:r>
          </a:p>
          <a:p>
            <a:r>
              <a:rPr lang="en-US" dirty="0" smtClean="0"/>
              <a:t># Put them besides each other, and run C:\Temp\FireEffect.ps1</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96195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a:p>
            <a:r>
              <a:rPr lang="en-US" dirty="0" smtClean="0"/>
              <a:t># One last demo: PowerShell 3.0 -</a:t>
            </a:r>
            <a:r>
              <a:rPr lang="en-US" dirty="0" err="1" smtClean="0"/>
              <a:t>gt</a:t>
            </a:r>
            <a:r>
              <a:rPr lang="en-US" dirty="0" smtClean="0"/>
              <a:t> 2.0</a:t>
            </a:r>
          </a:p>
          <a:p>
            <a:r>
              <a:rPr lang="en-US" dirty="0" smtClean="0"/>
              <a:t># Open two consoles, one PowerShell -v 2 and one PowerShell -v 3</a:t>
            </a:r>
          </a:p>
          <a:p>
            <a:r>
              <a:rPr lang="en-US" dirty="0" smtClean="0"/>
              <a:t># Put them besides each other, and run C:\Temp\FireEffect.ps1</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extLst>
      <p:ext uri="{BB962C8B-B14F-4D97-AF65-F5344CB8AC3E}">
        <p14:creationId xmlns:p14="http://schemas.microsoft.com/office/powerpoint/2010/main" val="4818015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2/4/2013 9:56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extLst>
      <p:ext uri="{BB962C8B-B14F-4D97-AF65-F5344CB8AC3E}">
        <p14:creationId xmlns:p14="http://schemas.microsoft.com/office/powerpoint/2010/main" val="64993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434626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l" rtl="0"/>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extLst>
      <p:ext uri="{BB962C8B-B14F-4D97-AF65-F5344CB8AC3E}">
        <p14:creationId xmlns:p14="http://schemas.microsoft.com/office/powerpoint/2010/main" val="897834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lgn="l" rtl="0"/>
            <a:endParaRPr lang="he-IL"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extLst>
      <p:ext uri="{BB962C8B-B14F-4D97-AF65-F5344CB8AC3E}">
        <p14:creationId xmlns:p14="http://schemas.microsoft.com/office/powerpoint/2010/main" val="2898357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US" dirty="0" smtClean="0"/>
          </a:p>
          <a:p>
            <a:r>
              <a:rPr lang="en-US" dirty="0" smtClean="0"/>
              <a:t># In PowerShell 2.0</a:t>
            </a:r>
          </a:p>
          <a:p>
            <a:r>
              <a:rPr lang="en-US" dirty="0" smtClean="0"/>
              <a:t>Get-Help Get-Service</a:t>
            </a:r>
          </a:p>
          <a:p>
            <a:endParaRPr lang="en-US" dirty="0" smtClean="0"/>
          </a:p>
          <a:p>
            <a:r>
              <a:rPr lang="en-US" dirty="0" smtClean="0"/>
              <a:t>Get-Help Get-Service &gt;&gt;Get-Service.txt</a:t>
            </a:r>
          </a:p>
          <a:p>
            <a:r>
              <a:rPr lang="en-US" dirty="0" smtClean="0"/>
              <a:t>notepad Get-Service.txt</a:t>
            </a:r>
          </a:p>
          <a:p>
            <a:endParaRPr lang="en-US" dirty="0" smtClean="0"/>
          </a:p>
          <a:p>
            <a:endParaRPr lang="en-US" dirty="0" smtClean="0"/>
          </a:p>
          <a:p>
            <a:r>
              <a:rPr lang="en-US" dirty="0" smtClean="0"/>
              <a:t># In PowerShell 3.0</a:t>
            </a:r>
          </a:p>
          <a:p>
            <a:r>
              <a:rPr lang="en-US" dirty="0" smtClean="0"/>
              <a:t>Get-Help Get-Service -</a:t>
            </a:r>
            <a:r>
              <a:rPr lang="en-US" dirty="0" err="1" smtClean="0"/>
              <a:t>ShowWindow</a:t>
            </a:r>
            <a:endParaRPr lang="en-US" dirty="0" smtClean="0"/>
          </a:p>
          <a:p>
            <a:endParaRPr lang="en-US" dirty="0" smtClean="0"/>
          </a:p>
          <a:p>
            <a:endParaRPr lang="en-US" dirty="0" smtClean="0"/>
          </a:p>
          <a:p>
            <a:r>
              <a:rPr lang="en-US" dirty="0" smtClean="0"/>
              <a:t># Investigate all </a:t>
            </a:r>
            <a:r>
              <a:rPr lang="en-US" dirty="0" err="1" smtClean="0"/>
              <a:t>cmdlets</a:t>
            </a:r>
            <a:r>
              <a:rPr lang="en-US" dirty="0" smtClean="0"/>
              <a:t> and their parameters</a:t>
            </a:r>
          </a:p>
          <a:p>
            <a:r>
              <a:rPr lang="en-US" dirty="0" smtClean="0"/>
              <a:t>Show-Command</a:t>
            </a:r>
          </a:p>
          <a:p>
            <a:endParaRPr lang="en-US" dirty="0" smtClean="0"/>
          </a:p>
          <a:p>
            <a:r>
              <a:rPr lang="en-US" dirty="0" smtClean="0"/>
              <a:t># Show module filtering (e.g. </a:t>
            </a:r>
            <a:r>
              <a:rPr lang="en-US" dirty="0" err="1" smtClean="0"/>
              <a:t>PrintManagement</a:t>
            </a:r>
            <a:r>
              <a:rPr lang="en-US" dirty="0" smtClean="0"/>
              <a:t>)</a:t>
            </a:r>
          </a:p>
          <a:p>
            <a:r>
              <a:rPr lang="en-US" dirty="0" smtClean="0"/>
              <a:t># Show </a:t>
            </a:r>
            <a:r>
              <a:rPr lang="en-US" dirty="0" err="1" smtClean="0"/>
              <a:t>ParameterSets</a:t>
            </a:r>
            <a:r>
              <a:rPr lang="en-US" dirty="0" smtClean="0"/>
              <a:t> tabs</a:t>
            </a:r>
          </a:p>
          <a:p>
            <a:r>
              <a:rPr lang="en-US" dirty="0" smtClean="0"/>
              <a:t># Show Common Parameters</a:t>
            </a:r>
          </a:p>
          <a:p>
            <a:endParaRPr lang="en-US" dirty="0" smtClean="0"/>
          </a:p>
          <a:p>
            <a:endParaRPr lang="en-US" dirty="0" smtClean="0"/>
          </a:p>
          <a:p>
            <a:r>
              <a:rPr lang="en-US" dirty="0" smtClean="0"/>
              <a:t># Show all </a:t>
            </a:r>
            <a:r>
              <a:rPr lang="en-US" dirty="0" err="1" smtClean="0"/>
              <a:t>dependant</a:t>
            </a:r>
            <a:r>
              <a:rPr lang="en-US" dirty="0" smtClean="0"/>
              <a:t> services on the ones named 'win*' but not including the </a:t>
            </a:r>
            <a:r>
              <a:rPr lang="en-US" dirty="0" err="1" smtClean="0"/>
              <a:t>WinHttpAutoProxySvc</a:t>
            </a:r>
            <a:r>
              <a:rPr lang="en-US" dirty="0" smtClean="0"/>
              <a:t>:</a:t>
            </a:r>
          </a:p>
          <a:p>
            <a:r>
              <a:rPr lang="en-US" dirty="0" smtClean="0"/>
              <a:t># -----------------------------------------------------------------------------------------------</a:t>
            </a:r>
          </a:p>
          <a:p>
            <a:r>
              <a:rPr lang="en-US" dirty="0" smtClean="0"/>
              <a:t># Search for: Get-Service</a:t>
            </a:r>
          </a:p>
          <a:p>
            <a:r>
              <a:rPr lang="en-US" dirty="0" smtClean="0"/>
              <a:t># </a:t>
            </a:r>
            <a:r>
              <a:rPr lang="en-US" dirty="0" err="1" smtClean="0"/>
              <a:t>ComputerName</a:t>
            </a:r>
            <a:r>
              <a:rPr lang="en-US" dirty="0" smtClean="0"/>
              <a:t>: Win2012DC</a:t>
            </a:r>
          </a:p>
          <a:p>
            <a:r>
              <a:rPr lang="en-US" dirty="0" smtClean="0"/>
              <a:t># Check the '</a:t>
            </a:r>
            <a:r>
              <a:rPr lang="en-US" dirty="0" err="1" smtClean="0"/>
              <a:t>DependentServices</a:t>
            </a:r>
            <a:r>
              <a:rPr lang="en-US" dirty="0" smtClean="0"/>
              <a:t>' checkbox</a:t>
            </a:r>
          </a:p>
          <a:p>
            <a:r>
              <a:rPr lang="en-US" dirty="0" smtClean="0"/>
              <a:t># Exclude: '</a:t>
            </a:r>
            <a:r>
              <a:rPr lang="en-US" dirty="0" err="1" smtClean="0"/>
              <a:t>WinHttpAutoProxySvc</a:t>
            </a:r>
            <a:r>
              <a:rPr lang="en-US" dirty="0" smtClean="0"/>
              <a:t>'</a:t>
            </a:r>
          </a:p>
          <a:p>
            <a:r>
              <a:rPr lang="en-US" dirty="0" smtClean="0"/>
              <a:t># Name: win*</a:t>
            </a:r>
          </a:p>
          <a:p>
            <a:endParaRPr lang="en-US" dirty="0" smtClean="0"/>
          </a:p>
          <a:p>
            <a:endParaRPr lang="en-US" dirty="0" smtClean="0"/>
          </a:p>
          <a:p>
            <a:r>
              <a:rPr lang="en-US" dirty="0" smtClean="0"/>
              <a:t>Show-Command Get-</a:t>
            </a:r>
            <a:r>
              <a:rPr lang="en-US" dirty="0" err="1" smtClean="0"/>
              <a:t>ChildItem</a:t>
            </a:r>
            <a:r>
              <a:rPr lang="en-US" dirty="0" smtClean="0"/>
              <a:t> </a:t>
            </a:r>
          </a:p>
          <a:p>
            <a:r>
              <a:rPr lang="en-US" dirty="0" smtClean="0"/>
              <a:t>Show-Command Get-</a:t>
            </a:r>
            <a:r>
              <a:rPr lang="en-US" dirty="0" err="1" smtClean="0"/>
              <a:t>ChildItem</a:t>
            </a:r>
            <a:r>
              <a:rPr lang="en-US" dirty="0" smtClean="0"/>
              <a:t> -</a:t>
            </a:r>
            <a:r>
              <a:rPr lang="en-US" dirty="0" err="1" smtClean="0"/>
              <a:t>ErrorPopUp</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extLst>
      <p:ext uri="{BB962C8B-B14F-4D97-AF65-F5344CB8AC3E}">
        <p14:creationId xmlns:p14="http://schemas.microsoft.com/office/powerpoint/2010/main" val="4097043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dirty="0" smtClean="0"/>
          </a:p>
          <a:p>
            <a:r>
              <a:rPr lang="en-US" dirty="0" smtClean="0"/>
              <a:t># List all loaded modules:</a:t>
            </a:r>
          </a:p>
          <a:p>
            <a:r>
              <a:rPr lang="en-US" dirty="0" smtClean="0"/>
              <a:t>Get-Module</a:t>
            </a:r>
          </a:p>
          <a:p>
            <a:endParaRPr lang="en-US" dirty="0" smtClean="0"/>
          </a:p>
          <a:p>
            <a:r>
              <a:rPr lang="en-US" dirty="0" smtClean="0"/>
              <a:t># Run a command from a non default Module:</a:t>
            </a:r>
          </a:p>
          <a:p>
            <a:r>
              <a:rPr lang="en-US" dirty="0" smtClean="0"/>
              <a:t>Get-</a:t>
            </a:r>
            <a:r>
              <a:rPr lang="en-US" dirty="0" err="1" smtClean="0"/>
              <a:t>WebSite</a:t>
            </a:r>
            <a:endParaRPr lang="en-US" dirty="0" smtClean="0"/>
          </a:p>
          <a:p>
            <a:endParaRPr lang="en-US" dirty="0" smtClean="0"/>
          </a:p>
          <a:p>
            <a:r>
              <a:rPr lang="en-US" dirty="0" smtClean="0"/>
              <a:t># Show that the previous command auto-loaded the relevant module:</a:t>
            </a:r>
          </a:p>
          <a:p>
            <a:r>
              <a:rPr lang="en-US" dirty="0" smtClean="0"/>
              <a:t>Get-Module</a:t>
            </a:r>
          </a:p>
          <a:p>
            <a:endParaRPr lang="en-US" dirty="0" smtClean="0"/>
          </a:p>
          <a:p>
            <a:r>
              <a:rPr lang="en-US" dirty="0" smtClean="0"/>
              <a:t># Change the </a:t>
            </a:r>
            <a:r>
              <a:rPr lang="en-US" dirty="0" err="1" smtClean="0"/>
              <a:t>AutoLoading</a:t>
            </a:r>
            <a:r>
              <a:rPr lang="en-US" dirty="0" smtClean="0"/>
              <a:t> behavior:</a:t>
            </a:r>
          </a:p>
          <a:p>
            <a:r>
              <a:rPr lang="en-US" dirty="0" smtClean="0"/>
              <a:t>$</a:t>
            </a:r>
            <a:r>
              <a:rPr lang="en-US" dirty="0" err="1" smtClean="0"/>
              <a:t>PSModuleAutoLoadingPreference</a:t>
            </a:r>
            <a:r>
              <a:rPr lang="en-US" dirty="0" smtClean="0"/>
              <a:t> = "None"</a:t>
            </a:r>
          </a:p>
          <a:p>
            <a:r>
              <a:rPr lang="en-US" dirty="0" smtClean="0"/>
              <a:t>Get-Printer</a:t>
            </a:r>
          </a:p>
          <a:p>
            <a:r>
              <a:rPr lang="en-US" dirty="0" smtClean="0"/>
              <a:t>Get-Module</a:t>
            </a:r>
          </a:p>
          <a:p>
            <a:endParaRPr lang="en-US" dirty="0" smtClean="0"/>
          </a:p>
          <a:p>
            <a:r>
              <a:rPr lang="en-US" dirty="0" smtClean="0"/>
              <a:t># Enable back the Module-</a:t>
            </a:r>
            <a:r>
              <a:rPr lang="en-US" dirty="0" err="1" smtClean="0"/>
              <a:t>AutoLoading</a:t>
            </a:r>
            <a:r>
              <a:rPr lang="en-US" dirty="0" smtClean="0"/>
              <a:t>:</a:t>
            </a:r>
          </a:p>
          <a:p>
            <a:r>
              <a:rPr lang="en-US" dirty="0" smtClean="0"/>
              <a:t>$</a:t>
            </a:r>
            <a:r>
              <a:rPr lang="en-US" dirty="0" err="1" smtClean="0"/>
              <a:t>PSModuleAutoLoadingPreference</a:t>
            </a:r>
            <a:r>
              <a:rPr lang="en-US" dirty="0" smtClean="0"/>
              <a:t> = "All"</a:t>
            </a:r>
          </a:p>
          <a:p>
            <a:r>
              <a:rPr lang="en-US" dirty="0" smtClean="0"/>
              <a:t>Get-Printer</a:t>
            </a:r>
          </a:p>
          <a:p>
            <a:r>
              <a:rPr lang="en-US" dirty="0" smtClean="0"/>
              <a:t>Get-Module</a:t>
            </a:r>
          </a:p>
          <a:p>
            <a:endParaRPr lang="en-US" dirty="0" smtClean="0"/>
          </a:p>
          <a:p>
            <a:r>
              <a:rPr lang="en-US" dirty="0" smtClean="0"/>
              <a:t># </a:t>
            </a:r>
            <a:r>
              <a:rPr lang="en-US" dirty="0" err="1" smtClean="0"/>
              <a:t>ModuleQualified</a:t>
            </a:r>
            <a:r>
              <a:rPr lang="en-US" dirty="0" smtClean="0"/>
              <a:t> means you need to specify the </a:t>
            </a:r>
            <a:r>
              <a:rPr lang="en-US" dirty="0" err="1" smtClean="0"/>
              <a:t>cmdlet's</a:t>
            </a:r>
            <a:r>
              <a:rPr lang="en-US" dirty="0" smtClean="0"/>
              <a:t> "FQDN":</a:t>
            </a:r>
          </a:p>
          <a:p>
            <a:r>
              <a:rPr lang="en-US" dirty="0" smtClean="0"/>
              <a:t>$</a:t>
            </a:r>
            <a:r>
              <a:rPr lang="en-US" dirty="0" err="1" smtClean="0"/>
              <a:t>PSModuleAutoLoadingPreference</a:t>
            </a:r>
            <a:r>
              <a:rPr lang="en-US" dirty="0" smtClean="0"/>
              <a:t> = "</a:t>
            </a:r>
            <a:r>
              <a:rPr lang="en-US" dirty="0" err="1" smtClean="0"/>
              <a:t>ModuleQualified</a:t>
            </a:r>
            <a:r>
              <a:rPr lang="en-US" dirty="0" smtClean="0"/>
              <a:t>"</a:t>
            </a:r>
          </a:p>
          <a:p>
            <a:r>
              <a:rPr lang="en-US" dirty="0" smtClean="0"/>
              <a:t>Get-Volume</a:t>
            </a:r>
          </a:p>
          <a:p>
            <a:r>
              <a:rPr lang="en-US" dirty="0" smtClean="0"/>
              <a:t>Storage\Get-Volume</a:t>
            </a:r>
          </a:p>
          <a:p>
            <a:r>
              <a:rPr lang="en-US" dirty="0" smtClean="0"/>
              <a:t>Get-Module</a:t>
            </a:r>
          </a:p>
          <a:p>
            <a:endParaRPr lang="en-US" dirty="0" smtClean="0"/>
          </a:p>
          <a:p>
            <a:endParaRPr lang="en-US" dirty="0" smtClean="0"/>
          </a:p>
          <a:p>
            <a:endParaRPr lang="en-US" dirty="0" smtClean="0"/>
          </a:p>
          <a:p>
            <a:r>
              <a:rPr lang="en-US" dirty="0" smtClean="0"/>
              <a:t># Be </a:t>
            </a:r>
            <a:r>
              <a:rPr lang="en-US" dirty="0" err="1" smtClean="0"/>
              <a:t>carefull</a:t>
            </a:r>
            <a:r>
              <a:rPr lang="en-US" dirty="0" smtClean="0"/>
              <a:t>, setting a </a:t>
            </a:r>
            <a:r>
              <a:rPr lang="en-US" dirty="0" err="1" smtClean="0"/>
              <a:t>worng</a:t>
            </a:r>
            <a:r>
              <a:rPr lang="en-US" dirty="0" smtClean="0"/>
              <a:t> value to $</a:t>
            </a:r>
            <a:r>
              <a:rPr lang="en-US" dirty="0" err="1" smtClean="0"/>
              <a:t>PSModuleAutoLoadingPreference</a:t>
            </a:r>
            <a:r>
              <a:rPr lang="en-US" dirty="0" smtClean="0"/>
              <a:t> might break things...</a:t>
            </a:r>
          </a:p>
          <a:p>
            <a:r>
              <a:rPr lang="en-US" dirty="0" smtClean="0"/>
              <a:t>Get-C[TAB] # Works</a:t>
            </a:r>
          </a:p>
          <a:p>
            <a:endParaRPr lang="en-US" dirty="0" smtClean="0"/>
          </a:p>
          <a:p>
            <a:r>
              <a:rPr lang="en-US" dirty="0" smtClean="0"/>
              <a:t>$</a:t>
            </a:r>
            <a:r>
              <a:rPr lang="en-US" dirty="0" err="1" smtClean="0"/>
              <a:t>PSModuleAutoLoadingPreference</a:t>
            </a:r>
            <a:r>
              <a:rPr lang="en-US" dirty="0" smtClean="0"/>
              <a:t> = "blah"</a:t>
            </a:r>
          </a:p>
          <a:p>
            <a:r>
              <a:rPr lang="en-US" dirty="0" smtClean="0"/>
              <a:t>Get-C[TAB] # This </a:t>
            </a:r>
            <a:r>
              <a:rPr lang="en-US" dirty="0" err="1" smtClean="0"/>
              <a:t>doens't</a:t>
            </a:r>
            <a:r>
              <a:rPr lang="en-US" dirty="0" smtClean="0"/>
              <a:t> work!</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val="1176228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62500" lnSpcReduction="20000"/>
          </a:bodyPr>
          <a:lstStyle/>
          <a:p>
            <a:endParaRPr lang="en-US" dirty="0" smtClean="0"/>
          </a:p>
          <a:p>
            <a:r>
              <a:rPr lang="en-US" dirty="0" smtClean="0"/>
              <a:t># Show the Command add-on (Show-Command window)</a:t>
            </a:r>
          </a:p>
          <a:p>
            <a:endParaRPr lang="en-US" dirty="0" smtClean="0"/>
          </a:p>
          <a:p>
            <a:r>
              <a:rPr lang="en-US" dirty="0" smtClean="0"/>
              <a:t># Show the console input and output window are the same</a:t>
            </a:r>
          </a:p>
          <a:p>
            <a:endParaRPr lang="en-US" dirty="0" smtClean="0"/>
          </a:p>
          <a:p>
            <a:r>
              <a:rPr lang="en-US" dirty="0" smtClean="0"/>
              <a:t># Show the </a:t>
            </a:r>
            <a:r>
              <a:rPr lang="en-US" dirty="0" err="1" smtClean="0"/>
              <a:t>intellisense</a:t>
            </a:r>
            <a:r>
              <a:rPr lang="en-US" dirty="0" smtClean="0"/>
              <a:t> </a:t>
            </a:r>
          </a:p>
          <a:p>
            <a:r>
              <a:rPr lang="en-US" dirty="0" smtClean="0"/>
              <a:t>	# Get-P&lt;TAB&gt; -&lt;TAB&gt;</a:t>
            </a:r>
          </a:p>
          <a:p>
            <a:r>
              <a:rPr lang="en-US" dirty="0" smtClean="0"/>
              <a:t>	# Get-*Item&lt;TAB&gt;</a:t>
            </a:r>
          </a:p>
          <a:p>
            <a:r>
              <a:rPr lang="en-US" dirty="0" smtClean="0"/>
              <a:t>	# Get-Service &lt;TAB&gt;</a:t>
            </a:r>
          </a:p>
          <a:p>
            <a:r>
              <a:rPr lang="en-US" dirty="0" smtClean="0"/>
              <a:t>	# (Get-Process -Name </a:t>
            </a:r>
            <a:r>
              <a:rPr lang="en-US" dirty="0" err="1" smtClean="0"/>
              <a:t>powershell</a:t>
            </a:r>
            <a:r>
              <a:rPr lang="en-US" dirty="0" smtClean="0"/>
              <a:t>). </a:t>
            </a:r>
          </a:p>
          <a:p>
            <a:r>
              <a:rPr lang="en-US" dirty="0" smtClean="0"/>
              <a:t>	# [</a:t>
            </a:r>
            <a:r>
              <a:rPr lang="en-US" dirty="0" err="1" smtClean="0"/>
              <a:t>System.I</a:t>
            </a:r>
            <a:r>
              <a:rPr lang="en-US" dirty="0" smtClean="0"/>
              <a:t>             # </a:t>
            </a:r>
            <a:r>
              <a:rPr lang="en-US" dirty="0" err="1" smtClean="0"/>
              <a:t>O.Compression.CompressionLevel</a:t>
            </a:r>
            <a:r>
              <a:rPr lang="en-US" dirty="0" smtClean="0"/>
              <a:t>]::</a:t>
            </a:r>
            <a:r>
              <a:rPr lang="en-US" dirty="0" err="1" smtClean="0"/>
              <a:t>GetNames</a:t>
            </a:r>
            <a:r>
              <a:rPr lang="en-US" dirty="0" smtClean="0"/>
              <a:t>()</a:t>
            </a:r>
          </a:p>
          <a:p>
            <a:endParaRPr lang="en-US" dirty="0" smtClean="0"/>
          </a:p>
          <a:p>
            <a:endParaRPr lang="en-US" dirty="0" smtClean="0"/>
          </a:p>
          <a:p>
            <a:r>
              <a:rPr lang="en-US" dirty="0" smtClean="0"/>
              <a:t># Use 'ReallyBigScriptFile.ps1' to show:</a:t>
            </a:r>
          </a:p>
          <a:p>
            <a:r>
              <a:rPr lang="en-US" dirty="0" smtClean="0"/>
              <a:t>	</a:t>
            </a:r>
          </a:p>
          <a:p>
            <a:r>
              <a:rPr lang="en-US" dirty="0" smtClean="0"/>
              <a:t>	# Block Select</a:t>
            </a:r>
          </a:p>
          <a:p>
            <a:endParaRPr lang="en-US" dirty="0" smtClean="0"/>
          </a:p>
          <a:p>
            <a:r>
              <a:rPr lang="en-US" dirty="0" smtClean="0"/>
              <a:t>	# Expand and collapse regions and </a:t>
            </a:r>
            <a:r>
              <a:rPr lang="en-US" dirty="0" err="1" smtClean="0"/>
              <a:t>scriptblocks</a:t>
            </a:r>
            <a:endParaRPr lang="en-US" dirty="0" smtClean="0"/>
          </a:p>
          <a:p>
            <a:endParaRPr lang="en-US" dirty="0" smtClean="0"/>
          </a:p>
          <a:p>
            <a:r>
              <a:rPr lang="en-US" dirty="0" smtClean="0"/>
              <a:t>	# Errors display (red </a:t>
            </a:r>
            <a:r>
              <a:rPr lang="en-US" dirty="0" err="1" smtClean="0"/>
              <a:t>squigly</a:t>
            </a:r>
            <a:r>
              <a:rPr lang="en-US" dirty="0" smtClean="0"/>
              <a:t> underline)</a:t>
            </a:r>
          </a:p>
          <a:p>
            <a:r>
              <a:rPr lang="en-US" dirty="0" smtClean="0"/>
              <a:t>	$Example - $ </a:t>
            </a:r>
          </a:p>
          <a:p>
            <a:r>
              <a:rPr lang="en-US" dirty="0" smtClean="0"/>
              <a:t>	</a:t>
            </a:r>
          </a:p>
          <a:p>
            <a:r>
              <a:rPr lang="en-US" dirty="0" smtClean="0"/>
              <a:t>	# Show </a:t>
            </a:r>
            <a:r>
              <a:rPr lang="en-US" dirty="0" err="1" smtClean="0"/>
              <a:t>snipptes</a:t>
            </a:r>
            <a:r>
              <a:rPr lang="en-US" dirty="0" smtClean="0"/>
              <a:t> (CTRL+J) - e.g. switch</a:t>
            </a:r>
          </a:p>
          <a:p>
            <a:endParaRPr lang="en-US" dirty="0" smtClean="0"/>
          </a:p>
          <a:p>
            <a:r>
              <a:rPr lang="en-US" dirty="0" smtClean="0"/>
              <a:t>	# Show the color and themes (Tools - Options)</a:t>
            </a:r>
          </a:p>
          <a:p>
            <a:endParaRPr lang="en-US" dirty="0" smtClean="0"/>
          </a:p>
          <a:p>
            <a:r>
              <a:rPr lang="en-US" dirty="0" smtClean="0"/>
              <a:t>	# Show the AutoSave option and </a:t>
            </a:r>
            <a:r>
              <a:rPr lang="en-US" dirty="0" err="1" smtClean="0"/>
              <a:t>AutoRecovery</a:t>
            </a:r>
            <a:endParaRPr lang="en-US" dirty="0" smtClean="0"/>
          </a:p>
          <a:p>
            <a:endParaRPr lang="en-US" dirty="0" smtClean="0"/>
          </a:p>
          <a:p>
            <a:endParaRPr lang="en-US" dirty="0" smtClean="0"/>
          </a:p>
          <a:p>
            <a:r>
              <a:rPr lang="en-US" dirty="0" smtClean="0"/>
              <a:t>	</a:t>
            </a:r>
          </a:p>
          <a:p>
            <a:r>
              <a:rPr lang="en-US" dirty="0" smtClean="0"/>
              <a:t># Depending on the time, mention the NEW-SNIPPET </a:t>
            </a:r>
            <a:r>
              <a:rPr lang="en-US" dirty="0" err="1" smtClean="0"/>
              <a:t>cmdlet</a:t>
            </a:r>
            <a:r>
              <a:rPr lang="en-US" dirty="0" smtClean="0"/>
              <a:t> or show the usage as described below:</a:t>
            </a:r>
          </a:p>
          <a:p>
            <a:endParaRPr lang="en-US" dirty="0" smtClean="0"/>
          </a:p>
          <a:p>
            <a:r>
              <a:rPr lang="en-US" dirty="0" smtClean="0"/>
              <a:t># Create a new snippet:</a:t>
            </a:r>
          </a:p>
          <a:p>
            <a:r>
              <a:rPr lang="en-US" dirty="0" smtClean="0"/>
              <a:t>New-</a:t>
            </a:r>
            <a:r>
              <a:rPr lang="en-US" dirty="0" err="1" smtClean="0"/>
              <a:t>IseSnippet</a:t>
            </a:r>
            <a:r>
              <a:rPr lang="en-US" dirty="0" smtClean="0"/>
              <a:t> -Title "Get them Bits" -Description "Gets the Bits service controller" -Text "Get-Service -Name 'Bits'"</a:t>
            </a:r>
          </a:p>
          <a:p>
            <a:endParaRPr lang="en-US" dirty="0" smtClean="0"/>
          </a:p>
          <a:p>
            <a:r>
              <a:rPr lang="en-US" dirty="0" smtClean="0"/>
              <a:t># It creates a file under the </a:t>
            </a:r>
            <a:r>
              <a:rPr lang="en-US" dirty="0" err="1" smtClean="0"/>
              <a:t>userprofile</a:t>
            </a:r>
            <a:r>
              <a:rPr lang="en-US" dirty="0" smtClean="0"/>
              <a:t> folder</a:t>
            </a:r>
          </a:p>
          <a:p>
            <a:r>
              <a:rPr lang="en-US" dirty="0" smtClean="0"/>
              <a:t>Invoke-Item $</a:t>
            </a:r>
            <a:r>
              <a:rPr lang="en-US" dirty="0" err="1" smtClean="0"/>
              <a:t>env:USERPROFILE</a:t>
            </a:r>
            <a:r>
              <a:rPr lang="en-US" dirty="0" smtClean="0"/>
              <a:t>\documents\</a:t>
            </a:r>
            <a:r>
              <a:rPr lang="en-US" dirty="0" err="1" smtClean="0"/>
              <a:t>WindowsPowerShell</a:t>
            </a:r>
            <a:r>
              <a:rPr lang="en-US" dirty="0" smtClean="0"/>
              <a:t>\Snippets</a:t>
            </a:r>
          </a:p>
          <a:p>
            <a:endParaRPr lang="en-US" dirty="0" smtClean="0"/>
          </a:p>
          <a:p>
            <a:r>
              <a:rPr lang="en-US" dirty="0" smtClean="0"/>
              <a:t># Remove Snippet (Delete the file)</a:t>
            </a:r>
          </a:p>
          <a:p>
            <a:r>
              <a:rPr lang="en-US" dirty="0" smtClean="0"/>
              <a:t>Get-</a:t>
            </a:r>
            <a:r>
              <a:rPr lang="en-US" dirty="0" err="1" smtClean="0"/>
              <a:t>IseSnippet</a:t>
            </a:r>
            <a:r>
              <a:rPr lang="en-US" dirty="0" smtClean="0"/>
              <a:t> | Where-Object { $_.Name -like "Get them Bits*" } | Remove-item -Force</a:t>
            </a:r>
          </a:p>
          <a:p>
            <a:endParaRPr lang="en-US" dirty="0" smtClean="0"/>
          </a:p>
          <a:p>
            <a:endParaRPr lang="en-US" dirty="0" smtClean="0"/>
          </a:p>
          <a:p>
            <a:r>
              <a:rPr lang="en-US" dirty="0" smtClean="0"/>
              <a:t># All snippets file from the $home folder will be loaded automatically when ISE starts</a:t>
            </a:r>
          </a:p>
          <a:p>
            <a:r>
              <a:rPr lang="en-US" dirty="0" smtClean="0"/>
              <a:t># Import snippet files from a specific folder:</a:t>
            </a:r>
          </a:p>
          <a:p>
            <a:r>
              <a:rPr lang="en-US" dirty="0" smtClean="0"/>
              <a:t>Import-</a:t>
            </a:r>
            <a:r>
              <a:rPr lang="en-US" dirty="0" err="1" smtClean="0"/>
              <a:t>IseSnippet</a:t>
            </a:r>
            <a:r>
              <a:rPr lang="en-US" dirty="0" smtClean="0"/>
              <a:t> -Path 'C:\Temp'</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extLst>
      <p:ext uri="{BB962C8B-B14F-4D97-AF65-F5344CB8AC3E}">
        <p14:creationId xmlns:p14="http://schemas.microsoft.com/office/powerpoint/2010/main" val="1958622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endParaRPr lang="en-US" dirty="0" smtClean="0"/>
          </a:p>
          <a:p>
            <a:r>
              <a:rPr lang="en-US" dirty="0" smtClean="0"/>
              <a:t># In PowerShell 2.0 you would execute something like this</a:t>
            </a:r>
          </a:p>
          <a:p>
            <a:r>
              <a:rPr lang="en-US" dirty="0" err="1" smtClean="0"/>
              <a:t>dir</a:t>
            </a:r>
            <a:r>
              <a:rPr lang="en-US" dirty="0" smtClean="0"/>
              <a:t> C:\Windows | Where { $_.Length -</a:t>
            </a:r>
            <a:r>
              <a:rPr lang="en-US" dirty="0" err="1" smtClean="0"/>
              <a:t>gt</a:t>
            </a:r>
            <a:r>
              <a:rPr lang="en-US" dirty="0" smtClean="0"/>
              <a:t> 1MB }</a:t>
            </a:r>
          </a:p>
          <a:p>
            <a:endParaRPr lang="en-US" dirty="0" smtClean="0"/>
          </a:p>
          <a:p>
            <a:endParaRPr lang="en-US" dirty="0" smtClean="0"/>
          </a:p>
          <a:p>
            <a:r>
              <a:rPr lang="en-US" dirty="0" smtClean="0"/>
              <a:t># First of all, we've given $_ a better name: $</a:t>
            </a:r>
            <a:r>
              <a:rPr lang="en-US" dirty="0" err="1" smtClean="0"/>
              <a:t>PSItem</a:t>
            </a:r>
            <a:endParaRPr lang="en-US" dirty="0" smtClean="0"/>
          </a:p>
          <a:p>
            <a:r>
              <a:rPr lang="en-US" dirty="0" err="1" smtClean="0"/>
              <a:t>dir</a:t>
            </a:r>
            <a:r>
              <a:rPr lang="en-US" dirty="0" smtClean="0"/>
              <a:t> C:\Windows | Where { $</a:t>
            </a:r>
            <a:r>
              <a:rPr lang="en-US" dirty="0" err="1" smtClean="0"/>
              <a:t>PSItem.Length</a:t>
            </a:r>
            <a:r>
              <a:rPr lang="en-US" dirty="0" smtClean="0"/>
              <a:t> -</a:t>
            </a:r>
            <a:r>
              <a:rPr lang="en-US" dirty="0" err="1" smtClean="0"/>
              <a:t>gt</a:t>
            </a:r>
            <a:r>
              <a:rPr lang="en-US" dirty="0" smtClean="0"/>
              <a:t> 1MB }</a:t>
            </a:r>
          </a:p>
          <a:p>
            <a:endParaRPr lang="en-US" dirty="0" smtClean="0"/>
          </a:p>
          <a:p>
            <a:endParaRPr lang="en-US" dirty="0" smtClean="0"/>
          </a:p>
          <a:p>
            <a:r>
              <a:rPr lang="en-US" dirty="0" smtClean="0"/>
              <a:t># We've also removed the need for braces and $_/$</a:t>
            </a:r>
            <a:r>
              <a:rPr lang="en-US" dirty="0" err="1" smtClean="0"/>
              <a:t>PSItem</a:t>
            </a:r>
            <a:r>
              <a:rPr lang="en-US" dirty="0" smtClean="0"/>
              <a:t> altogether</a:t>
            </a:r>
          </a:p>
          <a:p>
            <a:r>
              <a:rPr lang="en-US" dirty="0" err="1" smtClean="0"/>
              <a:t>dir</a:t>
            </a:r>
            <a:r>
              <a:rPr lang="en-US" dirty="0" smtClean="0"/>
              <a:t> C:\Windows | Where Length -</a:t>
            </a:r>
            <a:r>
              <a:rPr lang="en-US" dirty="0" err="1" smtClean="0"/>
              <a:t>gt</a:t>
            </a:r>
            <a:r>
              <a:rPr lang="en-US" dirty="0" smtClean="0"/>
              <a:t> 1MB</a:t>
            </a:r>
          </a:p>
          <a:p>
            <a:endParaRPr lang="en-US" dirty="0" smtClean="0"/>
          </a:p>
          <a:p>
            <a:endParaRPr lang="en-US" dirty="0" smtClean="0"/>
          </a:p>
          <a:p>
            <a:r>
              <a:rPr lang="en-US" dirty="0" smtClean="0"/>
              <a:t># We made the same changes to </a:t>
            </a:r>
            <a:r>
              <a:rPr lang="en-US" dirty="0" err="1" smtClean="0"/>
              <a:t>ForEach</a:t>
            </a:r>
            <a:r>
              <a:rPr lang="en-US" dirty="0" smtClean="0"/>
              <a:t>-Object</a:t>
            </a:r>
          </a:p>
          <a:p>
            <a:r>
              <a:rPr lang="en-US" dirty="0" smtClean="0"/>
              <a:t>Get-Process p* | </a:t>
            </a:r>
            <a:r>
              <a:rPr lang="en-US" dirty="0" err="1" smtClean="0"/>
              <a:t>ForEach</a:t>
            </a:r>
            <a:r>
              <a:rPr lang="en-US" dirty="0" smtClean="0"/>
              <a:t> name</a:t>
            </a:r>
          </a:p>
          <a:p>
            <a:endParaRPr lang="en-US" dirty="0" smtClean="0"/>
          </a:p>
          <a:p>
            <a:endParaRPr lang="en-US" dirty="0" smtClean="0"/>
          </a:p>
          <a:p>
            <a:r>
              <a:rPr lang="en-US" dirty="0" smtClean="0"/>
              <a:t># The simplified syntax also works with methods</a:t>
            </a:r>
          </a:p>
          <a:p>
            <a:r>
              <a:rPr lang="en-US" dirty="0" smtClean="0"/>
              <a:t>notepad.exe;notepad.exe;notepad.exe</a:t>
            </a:r>
          </a:p>
          <a:p>
            <a:r>
              <a:rPr lang="en-US" dirty="0" smtClean="0"/>
              <a:t>Get-Process notepad</a:t>
            </a:r>
          </a:p>
          <a:p>
            <a:r>
              <a:rPr lang="en-US" dirty="0" smtClean="0"/>
              <a:t>Get-Process notepad | </a:t>
            </a:r>
            <a:r>
              <a:rPr lang="en-US" dirty="0" err="1" smtClean="0"/>
              <a:t>ForEach</a:t>
            </a:r>
            <a:r>
              <a:rPr lang="en-US" dirty="0" smtClean="0"/>
              <a:t> kill</a:t>
            </a:r>
          </a:p>
          <a:p>
            <a:r>
              <a:rPr lang="en-US" dirty="0" smtClean="0"/>
              <a:t>Get-Process notepad</a:t>
            </a:r>
          </a:p>
          <a:p>
            <a:endParaRPr lang="en-US" dirty="0" smtClean="0"/>
          </a:p>
          <a:p>
            <a:endParaRPr lang="en-US" dirty="0" smtClean="0"/>
          </a:p>
          <a:p>
            <a:r>
              <a:rPr lang="en-US" dirty="0" smtClean="0"/>
              <a:t># Another issue we targeted with the same approach was arrays</a:t>
            </a:r>
          </a:p>
          <a:p>
            <a:r>
              <a:rPr lang="en-US" dirty="0" smtClean="0"/>
              <a:t>PowerShell -v 2</a:t>
            </a:r>
          </a:p>
          <a:p>
            <a:r>
              <a:rPr lang="en-US" dirty="0" smtClean="0"/>
              <a:t>$</a:t>
            </a:r>
            <a:r>
              <a:rPr lang="en-US" dirty="0" err="1" smtClean="0"/>
              <a:t>PSVersionTable</a:t>
            </a:r>
            <a:endParaRPr lang="en-US" dirty="0" smtClean="0"/>
          </a:p>
          <a:p>
            <a:r>
              <a:rPr lang="en-US" dirty="0" smtClean="0"/>
              <a:t>$a = Get-Service </a:t>
            </a:r>
            <a:r>
              <a:rPr lang="en-US" dirty="0" err="1" smtClean="0"/>
              <a:t>WinRM</a:t>
            </a:r>
            <a:endParaRPr lang="en-US" dirty="0" smtClean="0"/>
          </a:p>
          <a:p>
            <a:r>
              <a:rPr lang="en-US" dirty="0" smtClean="0"/>
              <a:t>$a</a:t>
            </a:r>
          </a:p>
          <a:p>
            <a:r>
              <a:rPr lang="en-US" dirty="0" smtClean="0"/>
              <a:t>$</a:t>
            </a:r>
            <a:r>
              <a:rPr lang="en-US" dirty="0" err="1" smtClean="0"/>
              <a:t>a.Name</a:t>
            </a:r>
            <a:endParaRPr lang="en-US" dirty="0" smtClean="0"/>
          </a:p>
          <a:p>
            <a:endParaRPr lang="en-US" dirty="0" smtClean="0"/>
          </a:p>
          <a:p>
            <a:r>
              <a:rPr lang="en-US" dirty="0" smtClean="0"/>
              <a:t>$b = Get-Service Win*</a:t>
            </a:r>
          </a:p>
          <a:p>
            <a:r>
              <a:rPr lang="en-US" dirty="0" smtClean="0"/>
              <a:t>$b</a:t>
            </a:r>
          </a:p>
          <a:p>
            <a:r>
              <a:rPr lang="en-US" dirty="0" smtClean="0"/>
              <a:t>$</a:t>
            </a:r>
            <a:r>
              <a:rPr lang="en-US" dirty="0" err="1" smtClean="0"/>
              <a:t>b.Name</a:t>
            </a:r>
            <a:endParaRPr lang="en-US" dirty="0" smtClean="0"/>
          </a:p>
          <a:p>
            <a:r>
              <a:rPr lang="en-US" dirty="0" smtClean="0"/>
              <a:t>exit</a:t>
            </a:r>
          </a:p>
          <a:p>
            <a:endParaRPr lang="en-US" dirty="0" smtClean="0"/>
          </a:p>
          <a:p>
            <a:endParaRPr lang="en-US" dirty="0" smtClean="0"/>
          </a:p>
          <a:p>
            <a:r>
              <a:rPr lang="en-US" dirty="0" smtClean="0"/>
              <a:t># Now, in PowerShell 3.0, you can</a:t>
            </a:r>
          </a:p>
          <a:p>
            <a:r>
              <a:rPr lang="en-US" dirty="0" smtClean="0"/>
              <a:t>$c = Get-Service Win*</a:t>
            </a:r>
          </a:p>
          <a:p>
            <a:r>
              <a:rPr lang="en-US" dirty="0" smtClean="0"/>
              <a:t>$c</a:t>
            </a:r>
          </a:p>
          <a:p>
            <a:r>
              <a:rPr lang="en-US" dirty="0" smtClean="0"/>
              <a:t>$</a:t>
            </a:r>
            <a:r>
              <a:rPr lang="en-US" dirty="0" err="1" smtClean="0"/>
              <a:t>c.Name</a:t>
            </a:r>
            <a:endParaRPr lang="en-US" dirty="0" smtClean="0"/>
          </a:p>
          <a:p>
            <a:endParaRPr lang="en-US" dirty="0" smtClean="0"/>
          </a:p>
          <a:p>
            <a:endParaRPr lang="en-US" dirty="0" smtClean="0"/>
          </a:p>
          <a:p>
            <a:r>
              <a:rPr lang="en-US" dirty="0" smtClean="0"/>
              <a:t># We also made it to work the other way </a:t>
            </a:r>
            <a:r>
              <a:rPr lang="en-US" dirty="0" err="1" smtClean="0"/>
              <a:t>arround</a:t>
            </a:r>
            <a:endParaRPr lang="en-US" dirty="0" smtClean="0"/>
          </a:p>
          <a:p>
            <a:r>
              <a:rPr lang="en-US" dirty="0" smtClean="0"/>
              <a:t>$d = Get-Service </a:t>
            </a:r>
            <a:r>
              <a:rPr lang="en-US" dirty="0" err="1" smtClean="0"/>
              <a:t>WinRM</a:t>
            </a:r>
            <a:endParaRPr lang="en-US" dirty="0" smtClean="0"/>
          </a:p>
          <a:p>
            <a:r>
              <a:rPr lang="en-US" dirty="0" smtClean="0"/>
              <a:t>$</a:t>
            </a:r>
            <a:r>
              <a:rPr lang="en-US" dirty="0" err="1" smtClean="0"/>
              <a:t>d.GetType</a:t>
            </a:r>
            <a:r>
              <a:rPr lang="en-US" dirty="0" smtClean="0"/>
              <a:t>()</a:t>
            </a:r>
          </a:p>
          <a:p>
            <a:r>
              <a:rPr lang="en-US" dirty="0" smtClean="0"/>
              <a:t>$d[0].Name</a:t>
            </a:r>
          </a:p>
          <a:p>
            <a:endParaRPr lang="en-US" dirty="0" smtClean="0"/>
          </a:p>
          <a:p>
            <a:r>
              <a:rPr lang="en-US" dirty="0" smtClean="0"/>
              <a:t>$d | Get-Member</a:t>
            </a:r>
          </a:p>
          <a:p>
            <a:r>
              <a:rPr lang="en-US" dirty="0" smtClean="0"/>
              <a:t>$</a:t>
            </a:r>
            <a:r>
              <a:rPr lang="en-US" dirty="0" err="1" smtClean="0"/>
              <a:t>d.Length</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extLst>
      <p:ext uri="{BB962C8B-B14F-4D97-AF65-F5344CB8AC3E}">
        <p14:creationId xmlns:p14="http://schemas.microsoft.com/office/powerpoint/2010/main" val="198287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fontScale="47500" lnSpcReduction="20000"/>
          </a:bodyPr>
          <a:lstStyle/>
          <a:p>
            <a:pPr algn="l" rtl="0"/>
            <a:endParaRPr lang="en-US" dirty="0" smtClean="0"/>
          </a:p>
          <a:p>
            <a:pPr algn="l" rtl="0"/>
            <a:r>
              <a:rPr lang="en-US" dirty="0" smtClean="0"/>
              <a:t># Having default parameter values, can help you become a lazy </a:t>
            </a:r>
            <a:r>
              <a:rPr lang="en-US" dirty="0" err="1" smtClean="0"/>
              <a:t>powershell</a:t>
            </a:r>
            <a:r>
              <a:rPr lang="en-US" dirty="0" smtClean="0"/>
              <a:t> guy like me</a:t>
            </a:r>
          </a:p>
          <a:p>
            <a:pPr algn="l" rtl="0"/>
            <a:r>
              <a:rPr lang="en-US" dirty="0" smtClean="0"/>
              <a:t>$</a:t>
            </a:r>
            <a:r>
              <a:rPr lang="en-US" dirty="0" err="1" smtClean="0"/>
              <a:t>PSDefaultParameterValues</a:t>
            </a:r>
            <a:r>
              <a:rPr lang="en-US" dirty="0" smtClean="0"/>
              <a:t> = @{"</a:t>
            </a:r>
            <a:r>
              <a:rPr lang="en-US" dirty="0" err="1" smtClean="0"/>
              <a:t>Get-Process:Name</a:t>
            </a:r>
            <a:r>
              <a:rPr lang="en-US" dirty="0" smtClean="0"/>
              <a:t>"="notepad"}</a:t>
            </a:r>
          </a:p>
          <a:p>
            <a:pPr algn="l" rtl="0"/>
            <a:r>
              <a:rPr lang="en-US" dirty="0" smtClean="0"/>
              <a:t>$</a:t>
            </a:r>
            <a:r>
              <a:rPr lang="en-US" dirty="0" err="1" smtClean="0"/>
              <a:t>PSDefaultParameterValues</a:t>
            </a:r>
            <a:endParaRPr lang="en-US" dirty="0" smtClean="0"/>
          </a:p>
          <a:p>
            <a:pPr algn="l" rtl="0"/>
            <a:r>
              <a:rPr lang="en-US" dirty="0" smtClean="0"/>
              <a:t>Get-Process</a:t>
            </a:r>
          </a:p>
          <a:p>
            <a:pPr algn="l" rtl="0"/>
            <a:endParaRPr lang="en-US" dirty="0" smtClean="0"/>
          </a:p>
          <a:p>
            <a:pPr algn="l" rtl="0"/>
            <a:endParaRPr lang="en-US" dirty="0" smtClean="0"/>
          </a:p>
          <a:p>
            <a:pPr algn="l" rtl="0"/>
            <a:r>
              <a:rPr lang="en-US" dirty="0" smtClean="0"/>
              <a:t># You can also use wildcards for the </a:t>
            </a:r>
            <a:r>
              <a:rPr lang="en-US" dirty="0" err="1" smtClean="0"/>
              <a:t>hashtable's</a:t>
            </a:r>
            <a:r>
              <a:rPr lang="en-US" dirty="0" smtClean="0"/>
              <a:t> key</a:t>
            </a:r>
          </a:p>
          <a:p>
            <a:pPr algn="l" rtl="0"/>
            <a:r>
              <a:rPr lang="en-US" dirty="0" smtClean="0"/>
              <a:t>$</a:t>
            </a:r>
            <a:r>
              <a:rPr lang="en-US" dirty="0" err="1" smtClean="0"/>
              <a:t>PSDefaultParameterValues</a:t>
            </a:r>
            <a:r>
              <a:rPr lang="en-US" dirty="0" smtClean="0"/>
              <a:t> = @{"*-</a:t>
            </a:r>
            <a:r>
              <a:rPr lang="en-US" dirty="0" err="1" smtClean="0"/>
              <a:t>Service:Name</a:t>
            </a:r>
            <a:r>
              <a:rPr lang="en-US" dirty="0" smtClean="0"/>
              <a:t>"="Bits";</a:t>
            </a:r>
          </a:p>
          <a:p>
            <a:pPr algn="l" rtl="0"/>
            <a:r>
              <a:rPr lang="en-US" dirty="0" smtClean="0"/>
              <a:t>	"*:Credentials"=(Get-Credential 'CONTOSO\Administrator')}</a:t>
            </a:r>
          </a:p>
          <a:p>
            <a:pPr algn="l" rtl="0"/>
            <a:r>
              <a:rPr lang="en-US" dirty="0" smtClean="0"/>
              <a:t>Get-Service</a:t>
            </a:r>
          </a:p>
          <a:p>
            <a:pPr algn="l" rtl="0"/>
            <a:endParaRPr lang="en-US" dirty="0" smtClean="0"/>
          </a:p>
          <a:p>
            <a:pPr algn="l" rtl="0"/>
            <a:endParaRPr lang="en-US" dirty="0" smtClean="0"/>
          </a:p>
          <a:p>
            <a:pPr algn="l" rtl="0"/>
            <a:endParaRPr lang="en-US" dirty="0" smtClean="0"/>
          </a:p>
          <a:p>
            <a:pPr algn="l" rtl="0"/>
            <a:r>
              <a:rPr lang="en-US" dirty="0" smtClean="0"/>
              <a:t># A more real life example would be</a:t>
            </a:r>
          </a:p>
          <a:p>
            <a:pPr algn="l" rtl="0"/>
            <a:r>
              <a:rPr lang="en-US" dirty="0" smtClean="0"/>
              <a:t>$</a:t>
            </a:r>
            <a:r>
              <a:rPr lang="en-US" dirty="0" err="1" smtClean="0"/>
              <a:t>PSDefaultParameterValues</a:t>
            </a:r>
            <a:r>
              <a:rPr lang="en-US" dirty="0" smtClean="0"/>
              <a:t> = @{"</a:t>
            </a:r>
            <a:r>
              <a:rPr lang="en-US" dirty="0" err="1" smtClean="0"/>
              <a:t>Get-WmiObject:ComputerName</a:t>
            </a:r>
            <a:r>
              <a:rPr lang="en-US" dirty="0" smtClean="0"/>
              <a:t>"="Win2012Web01";</a:t>
            </a:r>
          </a:p>
          <a:p>
            <a:pPr algn="l" rtl="0"/>
            <a:r>
              <a:rPr lang="en-US" dirty="0" smtClean="0"/>
              <a:t>	"</a:t>
            </a:r>
            <a:r>
              <a:rPr lang="en-US" dirty="0" err="1" smtClean="0"/>
              <a:t>Get-WmiObject:Credentials</a:t>
            </a:r>
            <a:r>
              <a:rPr lang="en-US" dirty="0" smtClean="0"/>
              <a:t>"=(Get-Credential 'CONTOSO\Administrator');</a:t>
            </a:r>
          </a:p>
          <a:p>
            <a:pPr algn="l" rtl="0"/>
            <a:r>
              <a:rPr lang="en-US" dirty="0" smtClean="0"/>
              <a:t>		"*-AD*:Server" = 'Win2012DC'}</a:t>
            </a:r>
          </a:p>
          <a:p>
            <a:pPr algn="l" rtl="0"/>
            <a:endParaRPr lang="en-US" dirty="0" smtClean="0"/>
          </a:p>
          <a:p>
            <a:pPr algn="l" rtl="0"/>
            <a:endParaRPr lang="en-US" dirty="0" smtClean="0"/>
          </a:p>
          <a:p>
            <a:pPr algn="l" rtl="0"/>
            <a:r>
              <a:rPr lang="en-US" dirty="0" smtClean="0"/>
              <a:t>$</a:t>
            </a:r>
            <a:r>
              <a:rPr lang="en-US" dirty="0" err="1" smtClean="0"/>
              <a:t>PSDefaultParameterValues</a:t>
            </a:r>
            <a:endParaRPr lang="en-US" dirty="0" smtClean="0"/>
          </a:p>
          <a:p>
            <a:pPr algn="l" rtl="0"/>
            <a:endParaRPr lang="en-US" dirty="0" smtClean="0"/>
          </a:p>
          <a:p>
            <a:pPr algn="l" rtl="0"/>
            <a:r>
              <a:rPr lang="en-US" dirty="0" smtClean="0"/>
              <a:t>Get-</a:t>
            </a:r>
            <a:r>
              <a:rPr lang="en-US" dirty="0" err="1" smtClean="0"/>
              <a:t>WmiObject</a:t>
            </a:r>
            <a:r>
              <a:rPr lang="en-US" dirty="0" smtClean="0"/>
              <a:t> Win32_ComputerSystem</a:t>
            </a:r>
          </a:p>
          <a:p>
            <a:pPr algn="l" rtl="0"/>
            <a:endParaRPr lang="en-US" dirty="0" smtClean="0"/>
          </a:p>
          <a:p>
            <a:pPr algn="l" rtl="0"/>
            <a:r>
              <a:rPr lang="en-US" dirty="0" smtClean="0"/>
              <a:t># You can obviously still use different values for the parameters</a:t>
            </a:r>
          </a:p>
          <a:p>
            <a:pPr algn="l" rtl="0"/>
            <a:r>
              <a:rPr lang="en-US" dirty="0" smtClean="0"/>
              <a:t>Get-</a:t>
            </a:r>
            <a:r>
              <a:rPr lang="en-US" dirty="0" err="1" smtClean="0"/>
              <a:t>WmiObject</a:t>
            </a:r>
            <a:r>
              <a:rPr lang="en-US" dirty="0" smtClean="0"/>
              <a:t> Win32_ComputerSystem -</a:t>
            </a:r>
            <a:r>
              <a:rPr lang="en-US" dirty="0" err="1" smtClean="0"/>
              <a:t>ComputerName</a:t>
            </a:r>
            <a:r>
              <a:rPr lang="en-US" dirty="0" smtClean="0"/>
              <a:t> .</a:t>
            </a:r>
          </a:p>
          <a:p>
            <a:pPr algn="l" rtl="0"/>
            <a:endParaRPr lang="en-US" dirty="0" smtClean="0"/>
          </a:p>
          <a:p>
            <a:pPr algn="l" rtl="0"/>
            <a:endParaRPr lang="en-US" dirty="0" smtClean="0"/>
          </a:p>
          <a:p>
            <a:pPr algn="l" rtl="0"/>
            <a:endParaRPr lang="en-US" dirty="0" smtClean="0"/>
          </a:p>
          <a:p>
            <a:pPr algn="l" rtl="0"/>
            <a:r>
              <a:rPr lang="en-US" dirty="0" smtClean="0"/>
              <a:t># You can also use </a:t>
            </a:r>
            <a:r>
              <a:rPr lang="en-US" dirty="0" err="1" smtClean="0"/>
              <a:t>scriptblocks</a:t>
            </a:r>
            <a:endParaRPr lang="en-US" dirty="0" smtClean="0"/>
          </a:p>
          <a:p>
            <a:pPr algn="l" rtl="0"/>
            <a:r>
              <a:rPr lang="en-US" dirty="0" smtClean="0"/>
              <a:t>Get-Process | Select-Object Name, ID, Handles</a:t>
            </a:r>
          </a:p>
          <a:p>
            <a:pPr algn="l" rtl="0"/>
            <a:r>
              <a:rPr lang="en-US" dirty="0" smtClean="0"/>
              <a:t>Get-Process | Select-Object Name, ID, Handles | Format-Table -</a:t>
            </a:r>
            <a:r>
              <a:rPr lang="en-US" dirty="0" err="1" smtClean="0"/>
              <a:t>AutoSize</a:t>
            </a:r>
            <a:endParaRPr lang="en-US" dirty="0" smtClean="0"/>
          </a:p>
          <a:p>
            <a:pPr algn="l" rtl="0"/>
            <a:r>
              <a:rPr lang="en-US" dirty="0" smtClean="0"/>
              <a:t>$</a:t>
            </a:r>
            <a:r>
              <a:rPr lang="en-US" dirty="0" err="1" smtClean="0"/>
              <a:t>PSDefaultParameterValues</a:t>
            </a:r>
            <a:r>
              <a:rPr lang="en-US" dirty="0" smtClean="0"/>
              <a:t> += @{"</a:t>
            </a:r>
            <a:r>
              <a:rPr lang="en-US" dirty="0" err="1" smtClean="0"/>
              <a:t>Format-Table:AutoSize</a:t>
            </a:r>
            <a:r>
              <a:rPr lang="en-US" dirty="0" smtClean="0"/>
              <a:t>"={if ($</a:t>
            </a:r>
            <a:r>
              <a:rPr lang="en-US" dirty="0" err="1" smtClean="0"/>
              <a:t>Host.Name</a:t>
            </a:r>
            <a:r>
              <a:rPr lang="en-US" dirty="0" smtClean="0"/>
              <a:t> –</a:t>
            </a:r>
            <a:r>
              <a:rPr lang="en-US" dirty="0" err="1" smtClean="0"/>
              <a:t>eq</a:t>
            </a:r>
            <a:r>
              <a:rPr lang="en-US" dirty="0" smtClean="0"/>
              <a:t> "</a:t>
            </a:r>
            <a:r>
              <a:rPr lang="en-US" dirty="0" err="1" smtClean="0"/>
              <a:t>ConsoleHost</a:t>
            </a:r>
            <a:r>
              <a:rPr lang="en-US" dirty="0" smtClean="0"/>
              <a:t>"){$true}}} </a:t>
            </a:r>
          </a:p>
          <a:p>
            <a:pPr algn="l" rtl="0"/>
            <a:r>
              <a:rPr lang="en-US" dirty="0" smtClean="0"/>
              <a:t>Get-Process | Select-Object Name, ID, Handles | Format-Table</a:t>
            </a:r>
          </a:p>
          <a:p>
            <a:pPr algn="l" rtl="0"/>
            <a:endParaRPr lang="en-US" dirty="0" smtClean="0"/>
          </a:p>
          <a:p>
            <a:pPr algn="l" rtl="0"/>
            <a:endParaRPr lang="en-US" dirty="0" smtClean="0"/>
          </a:p>
          <a:p>
            <a:pPr algn="l" rtl="0"/>
            <a:r>
              <a:rPr lang="en-US" dirty="0" smtClean="0"/>
              <a:t>#Another use would be to imitate the $</a:t>
            </a:r>
            <a:r>
              <a:rPr lang="en-US" dirty="0" err="1" smtClean="0"/>
              <a:t>WhatIfPreference</a:t>
            </a:r>
            <a:r>
              <a:rPr lang="en-US" dirty="0" smtClean="0"/>
              <a:t> preference variable</a:t>
            </a:r>
          </a:p>
          <a:p>
            <a:pPr algn="l" rtl="0"/>
            <a:r>
              <a:rPr lang="en-US" dirty="0" smtClean="0"/>
              <a:t>$</a:t>
            </a:r>
            <a:r>
              <a:rPr lang="en-US" dirty="0" err="1" smtClean="0"/>
              <a:t>PSDefaultParameterValues</a:t>
            </a:r>
            <a:r>
              <a:rPr lang="en-US" dirty="0" smtClean="0"/>
              <a:t> += @{"*:</a:t>
            </a:r>
            <a:r>
              <a:rPr lang="en-US" dirty="0" err="1" smtClean="0"/>
              <a:t>WhatIf</a:t>
            </a:r>
            <a:r>
              <a:rPr lang="en-US" dirty="0" smtClean="0"/>
              <a:t>"=$true}</a:t>
            </a:r>
          </a:p>
          <a:p>
            <a:pPr algn="l" rtl="0"/>
            <a:endParaRPr lang="en-US" dirty="0" smtClean="0"/>
          </a:p>
          <a:p>
            <a:pPr algn="l" rtl="0"/>
            <a:r>
              <a:rPr lang="en-US" dirty="0" smtClean="0"/>
              <a:t>	</a:t>
            </a:r>
          </a:p>
          <a:p>
            <a:pPr algn="l" rtl="0"/>
            <a:r>
              <a:rPr lang="en-US" dirty="0" smtClean="0"/>
              <a:t># To keep the </a:t>
            </a:r>
            <a:r>
              <a:rPr lang="en-US" dirty="0" err="1" smtClean="0"/>
              <a:t>PSDefaultParameterValues</a:t>
            </a:r>
            <a:r>
              <a:rPr lang="en-US" dirty="0" smtClean="0"/>
              <a:t> values but disable the behavior</a:t>
            </a:r>
          </a:p>
          <a:p>
            <a:pPr algn="l" rtl="0"/>
            <a:r>
              <a:rPr lang="en-US" dirty="0" smtClean="0"/>
              <a:t>$</a:t>
            </a:r>
            <a:r>
              <a:rPr lang="en-US" dirty="0" err="1" smtClean="0"/>
              <a:t>PSDefaultParameterValues</a:t>
            </a:r>
            <a:r>
              <a:rPr lang="en-US" dirty="0" smtClean="0"/>
              <a:t>["Disabled"] = $true</a:t>
            </a:r>
          </a:p>
          <a:p>
            <a:pPr algn="l" rtl="0"/>
            <a:r>
              <a:rPr lang="en-US" dirty="0" smtClean="0"/>
              <a:t>$</a:t>
            </a:r>
            <a:r>
              <a:rPr lang="en-US" dirty="0" err="1" smtClean="0"/>
              <a:t>PSDefaultParameterValues</a:t>
            </a:r>
            <a:endParaRPr lang="en-US" dirty="0" smtClean="0"/>
          </a:p>
          <a:p>
            <a:pPr algn="l" rtl="0"/>
            <a:endParaRPr lang="en-US" dirty="0" smtClean="0"/>
          </a:p>
          <a:p>
            <a:pPr algn="l" rtl="0"/>
            <a:endParaRPr lang="en-US" dirty="0" smtClean="0"/>
          </a:p>
          <a:p>
            <a:pPr algn="l" rtl="0"/>
            <a:r>
              <a:rPr lang="en-US" dirty="0" smtClean="0"/>
              <a:t># To enable back the </a:t>
            </a:r>
            <a:r>
              <a:rPr lang="en-US" dirty="0" err="1" smtClean="0"/>
              <a:t>PSDefaultParameterValues</a:t>
            </a:r>
            <a:r>
              <a:rPr lang="en-US" dirty="0" smtClean="0"/>
              <a:t> behavior</a:t>
            </a:r>
          </a:p>
          <a:p>
            <a:pPr algn="l" rtl="0"/>
            <a:r>
              <a:rPr lang="en-US" dirty="0" smtClean="0"/>
              <a:t>$</a:t>
            </a:r>
            <a:r>
              <a:rPr lang="en-US" dirty="0" err="1" smtClean="0"/>
              <a:t>PSDefaultParameterValues.Remove</a:t>
            </a:r>
            <a:r>
              <a:rPr lang="en-US" dirty="0" smtClean="0"/>
              <a:t>("Disabled")</a:t>
            </a:r>
          </a:p>
          <a:p>
            <a:pPr algn="l" rtl="0"/>
            <a:endParaRPr lang="en-US" dirty="0" smtClean="0"/>
          </a:p>
          <a:p>
            <a:pPr algn="l" rtl="0"/>
            <a:endParaRPr lang="en-US" dirty="0" smtClean="0"/>
          </a:p>
          <a:p>
            <a:pPr algn="l" rtl="0"/>
            <a:r>
              <a:rPr lang="en-US" dirty="0" smtClean="0"/>
              <a:t># To </a:t>
            </a:r>
            <a:r>
              <a:rPr lang="en-US" dirty="0" err="1" smtClean="0"/>
              <a:t>completly</a:t>
            </a:r>
            <a:r>
              <a:rPr lang="en-US" dirty="0" smtClean="0"/>
              <a:t> clear the </a:t>
            </a:r>
            <a:r>
              <a:rPr lang="en-US" dirty="0" err="1" smtClean="0"/>
              <a:t>PSDefaultParameterValues</a:t>
            </a:r>
            <a:endParaRPr lang="en-US" dirty="0" smtClean="0"/>
          </a:p>
          <a:p>
            <a:pPr algn="l" rtl="0"/>
            <a:r>
              <a:rPr lang="en-US" dirty="0" smtClean="0"/>
              <a:t>$</a:t>
            </a:r>
            <a:r>
              <a:rPr lang="en-US" dirty="0" err="1" smtClean="0"/>
              <a:t>PSDefaultParameterValues.Clear</a:t>
            </a:r>
            <a:r>
              <a:rPr lang="en-US" dirty="0" smtClean="0"/>
              <a:t>()</a:t>
            </a:r>
          </a:p>
          <a:p>
            <a:pPr algn="l" rtl="0"/>
            <a:r>
              <a:rPr lang="en-US" dirty="0" smtClean="0"/>
              <a:t>$</a:t>
            </a:r>
            <a:r>
              <a:rPr lang="en-US" dirty="0" err="1" smtClean="0"/>
              <a:t>PSDefaultParameterValues</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extLst>
      <p:ext uri="{BB962C8B-B14F-4D97-AF65-F5344CB8AC3E}">
        <p14:creationId xmlns:p14="http://schemas.microsoft.com/office/powerpoint/2010/main" val="499813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4_Blank Color 1 Layou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3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7" name="Content Placeholder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56898" y="6355402"/>
            <a:ext cx="828425" cy="434110"/>
          </a:xfrm>
          <a:prstGeom prst="rect">
            <a:avLst/>
          </a:prstGeom>
        </p:spPr>
      </p:pic>
    </p:spTree>
    <p:extLst>
      <p:ext uri="{BB962C8B-B14F-4D97-AF65-F5344CB8AC3E}">
        <p14:creationId xmlns:p14="http://schemas.microsoft.com/office/powerpoint/2010/main" val="1819323252"/>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9436" y="1447800"/>
            <a:ext cx="8363938" cy="1585049"/>
          </a:xfrm>
        </p:spPr>
        <p:txBody>
          <a:bodyPr/>
          <a:lstStyle>
            <a:lvl1pPr>
              <a:lnSpc>
                <a:spcPct val="90000"/>
              </a:lnSpc>
              <a:defRPr sz="2400"/>
            </a:lvl1pPr>
            <a:lvl2pPr>
              <a:lnSpc>
                <a:spcPct val="90000"/>
              </a:lnSpc>
              <a:defRPr sz="2000"/>
            </a:lvl2pPr>
            <a:lvl3pPr>
              <a:lnSpc>
                <a:spcPct val="90000"/>
              </a:lnSpc>
              <a:defRPr sz="1800"/>
            </a:lvl3pPr>
            <a:lvl4pPr>
              <a:lnSpc>
                <a:spcPct val="90000"/>
              </a:lnSpc>
              <a:defRPr/>
            </a:lvl4pPr>
            <a:lvl5pPr>
              <a:lnSpc>
                <a:spcPct val="90000"/>
              </a:lnSpc>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5" name="Content Placeholder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56898" y="6355402"/>
            <a:ext cx="828425" cy="434110"/>
          </a:xfrm>
          <a:prstGeom prst="rect">
            <a:avLst/>
          </a:prstGeom>
        </p:spPr>
      </p:pic>
    </p:spTree>
    <p:extLst>
      <p:ext uri="{BB962C8B-B14F-4D97-AF65-F5344CB8AC3E}">
        <p14:creationId xmlns:p14="http://schemas.microsoft.com/office/powerpoint/2010/main" val="2988747760"/>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9436" y="1497987"/>
            <a:ext cx="4115872" cy="259815"/>
          </a:xfrm>
        </p:spPr>
        <p:txBody>
          <a:bodyPr anchor="b"/>
          <a:lstStyle>
            <a:lvl1pPr marL="0" indent="0">
              <a:lnSpc>
                <a:spcPct val="90000"/>
              </a:lnSpc>
              <a:spcBef>
                <a:spcPts val="0"/>
              </a:spcBef>
              <a:buNone/>
              <a:defRPr sz="1876" b="1"/>
            </a:lvl1pPr>
            <a:lvl2pPr marL="342978" indent="0">
              <a:buNone/>
              <a:defRPr sz="1500" b="1"/>
            </a:lvl2pPr>
            <a:lvl3pPr marL="685955" indent="0">
              <a:buNone/>
              <a:defRPr sz="1350" b="1"/>
            </a:lvl3pPr>
            <a:lvl4pPr marL="1028933" indent="0">
              <a:buNone/>
              <a:defRPr sz="1200" b="1"/>
            </a:lvl4pPr>
            <a:lvl5pPr marL="1371911" indent="0">
              <a:buNone/>
              <a:defRPr sz="1200" b="1"/>
            </a:lvl5pPr>
            <a:lvl6pPr marL="1714889" indent="0">
              <a:buNone/>
              <a:defRPr sz="1200" b="1"/>
            </a:lvl6pPr>
            <a:lvl7pPr marL="2057866" indent="0">
              <a:buNone/>
              <a:defRPr sz="1200" b="1"/>
            </a:lvl7pPr>
            <a:lvl8pPr marL="2400844" indent="0">
              <a:buNone/>
              <a:defRPr sz="1200" b="1"/>
            </a:lvl8pPr>
            <a:lvl9pPr marL="2743822"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381000" y="2133600"/>
            <a:ext cx="4114800" cy="1153008"/>
          </a:xfrm>
        </p:spPr>
        <p:txBody>
          <a:bodyPr/>
          <a:lstStyle>
            <a:lvl1pPr marL="211384" indent="-211384">
              <a:defRPr sz="1725"/>
            </a:lvl1pPr>
            <a:lvl2pPr marL="421776" indent="-199475">
              <a:defRPr sz="1500"/>
            </a:lvl2pPr>
            <a:lvl3pPr marL="610334" indent="-182604">
              <a:defRPr sz="1350"/>
            </a:lvl3pPr>
            <a:lvl4pPr marL="787976" indent="-171688">
              <a:defRPr sz="1275"/>
            </a:lvl4pPr>
            <a:lvl5pPr marL="959663" indent="-154817">
              <a:defRPr sz="1275"/>
            </a:lvl5pPr>
            <a:lvl6pPr>
              <a:defRPr sz="1200"/>
            </a:lvl6pPr>
            <a:lvl7pPr>
              <a:defRPr sz="1200"/>
            </a:lvl7pPr>
            <a:lvl8pPr>
              <a:defRPr sz="1200"/>
            </a:lvl8pPr>
            <a:lvl9pPr>
              <a:defRPr sz="12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37501" y="1497987"/>
            <a:ext cx="4115872" cy="259815"/>
          </a:xfrm>
        </p:spPr>
        <p:txBody>
          <a:bodyPr anchor="b"/>
          <a:lstStyle>
            <a:lvl1pPr marL="0" indent="0">
              <a:lnSpc>
                <a:spcPct val="90000"/>
              </a:lnSpc>
              <a:spcBef>
                <a:spcPts val="0"/>
              </a:spcBef>
              <a:buNone/>
              <a:defRPr sz="1876" b="1"/>
            </a:lvl1pPr>
            <a:lvl2pPr marL="342978" indent="0">
              <a:buNone/>
              <a:defRPr sz="1500" b="1"/>
            </a:lvl2pPr>
            <a:lvl3pPr marL="685955" indent="0">
              <a:buNone/>
              <a:defRPr sz="1350" b="1"/>
            </a:lvl3pPr>
            <a:lvl4pPr marL="1028933" indent="0">
              <a:buNone/>
              <a:defRPr sz="1200" b="1"/>
            </a:lvl4pPr>
            <a:lvl5pPr marL="1371911" indent="0">
              <a:buNone/>
              <a:defRPr sz="1200" b="1"/>
            </a:lvl5pPr>
            <a:lvl6pPr marL="1714889" indent="0">
              <a:buNone/>
              <a:defRPr sz="1200" b="1"/>
            </a:lvl6pPr>
            <a:lvl7pPr marL="2057866" indent="0">
              <a:buNone/>
              <a:defRPr sz="1200" b="1"/>
            </a:lvl7pPr>
            <a:lvl8pPr marL="2400844" indent="0">
              <a:buNone/>
              <a:defRPr sz="1200" b="1"/>
            </a:lvl8pPr>
            <a:lvl9pPr marL="2743822"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37501" y="2133601"/>
            <a:ext cx="4115872" cy="1153008"/>
          </a:xfrm>
        </p:spPr>
        <p:txBody>
          <a:bodyPr/>
          <a:lstStyle>
            <a:lvl1pPr marL="222300" indent="-222300">
              <a:defRPr sz="1725"/>
            </a:lvl1pPr>
            <a:lvl2pPr marL="427730" indent="-205430">
              <a:defRPr sz="1500"/>
            </a:lvl2pPr>
            <a:lvl3pPr marL="616289" indent="-183596">
              <a:defRPr sz="1350"/>
            </a:lvl3pPr>
            <a:lvl4pPr marL="787976" indent="-177642">
              <a:defRPr sz="1275"/>
            </a:lvl4pPr>
            <a:lvl5pPr marL="959663" indent="-165733">
              <a:defRPr sz="1275"/>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Content Placeholder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856898" y="6355402"/>
            <a:ext cx="828425" cy="434110"/>
          </a:xfrm>
          <a:prstGeom prst="rect">
            <a:avLst/>
          </a:prstGeom>
        </p:spPr>
      </p:pic>
    </p:spTree>
    <p:extLst>
      <p:ext uri="{BB962C8B-B14F-4D97-AF65-F5344CB8AC3E}">
        <p14:creationId xmlns:p14="http://schemas.microsoft.com/office/powerpoint/2010/main" val="722550780"/>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1"/>
            <a:ext cx="8363937"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8" r:id="rId3"/>
  </p:sldLayoutIdLst>
  <p:transition>
    <p:fade/>
  </p:transition>
  <p:timing>
    <p:tnLst>
      <p:par>
        <p:cTn id="1" dur="indefinite" restart="never" nodeType="tmRoot"/>
      </p:par>
    </p:tnLst>
  </p:timing>
  <p:txStyles>
    <p:title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schvar@microsof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27.wmf"/><Relationship Id="rId5" Type="http://schemas.openxmlformats.org/officeDocument/2006/relationships/image" Target="../media/image24.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microsoft.com/en-us/download/details.aspx?id=34595" TargetMode="External"/><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microsoft.com/en-us/download/details.aspx?id=30002" TargetMode="External"/><Relationship Id="rId5" Type="http://schemas.openxmlformats.org/officeDocument/2006/relationships/hyperlink" Target="http://social.technet.microsoft.com/wiki/contents/articles/4741.powershell-v3-featured-articles-en-us.aspx" TargetMode="External"/><Relationship Id="rId4" Type="http://schemas.openxmlformats.org/officeDocument/2006/relationships/hyperlink" Target="http://blogs.msdn.com/b/powershel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www.microsoftvirtualacademy.com/tracks/windows-server-2012-manageability-and-automatio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580238" y="1910893"/>
            <a:ext cx="6227959" cy="1994392"/>
          </a:xfrm>
        </p:spPr>
        <p:txBody>
          <a:bodyPr/>
          <a:lstStyle/>
          <a:p>
            <a:r>
              <a:rPr lang="fr-FR" b="1" dirty="0" smtClean="0"/>
              <a:t>What’s new in PowerShell 3.0</a:t>
            </a:r>
            <a:endParaRPr lang="fr-FR" b="1" dirty="0"/>
          </a:p>
        </p:txBody>
      </p:sp>
      <p:sp>
        <p:nvSpPr>
          <p:cNvPr id="4" name="Text Placeholder 3"/>
          <p:cNvSpPr>
            <a:spLocks noGrp="1"/>
          </p:cNvSpPr>
          <p:nvPr>
            <p:ph type="body" sz="quarter" idx="11"/>
          </p:nvPr>
        </p:nvSpPr>
        <p:spPr>
          <a:xfrm>
            <a:off x="384672" y="4466352"/>
            <a:ext cx="6360901" cy="1212640"/>
          </a:xfrm>
        </p:spPr>
        <p:txBody>
          <a:bodyPr/>
          <a:lstStyle/>
          <a:p>
            <a:r>
              <a:rPr lang="fr-FR" b="1" dirty="0" smtClean="0"/>
              <a:t>Martin Schvartzman</a:t>
            </a:r>
          </a:p>
          <a:p>
            <a:r>
              <a:rPr lang="fr-FR" b="1" u="sng" dirty="0" smtClean="0">
                <a:hlinkClick r:id="rId3"/>
              </a:rPr>
              <a:t>maschvar@microsoft.com</a:t>
            </a:r>
            <a:endParaRPr lang="fr-FR" b="1" u="sng" dirty="0" smtClean="0"/>
          </a:p>
          <a:p>
            <a:r>
              <a:rPr lang="fr-FR" b="1" dirty="0" smtClean="0"/>
              <a:t>Senior Premier </a:t>
            </a:r>
            <a:r>
              <a:rPr lang="fr-FR" b="1" dirty="0"/>
              <a:t>Field </a:t>
            </a:r>
            <a:r>
              <a:rPr lang="fr-FR" b="1" dirty="0" smtClean="0"/>
              <a:t>Engineer </a:t>
            </a:r>
            <a:r>
              <a:rPr lang="fr-FR" sz="2800" b="1" dirty="0" smtClean="0"/>
              <a:t>|</a:t>
            </a:r>
            <a:r>
              <a:rPr lang="fr-FR" b="1" dirty="0" smtClean="0"/>
              <a:t> Microsoft Services</a:t>
            </a:r>
            <a:endParaRPr lang="fr-FR" b="1"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781" y="1957082"/>
            <a:ext cx="1892173" cy="1892173"/>
          </a:xfrm>
          <a:prstGeom prst="rect">
            <a:avLst/>
          </a:prstGeom>
        </p:spPr>
      </p:pic>
      <p:sp>
        <p:nvSpPr>
          <p:cNvPr id="6" name="Text Placeholder 2"/>
          <p:cNvSpPr txBox="1">
            <a:spLocks/>
          </p:cNvSpPr>
          <p:nvPr/>
        </p:nvSpPr>
        <p:spPr>
          <a:xfrm>
            <a:off x="470781" y="669360"/>
            <a:ext cx="8103872" cy="683264"/>
          </a:xfrm>
          <a:prstGeom prst="rect">
            <a:avLst/>
          </a:prstGeom>
        </p:spPr>
        <p:txBody>
          <a:bodyPr vert="horz" wrap="square" lIns="0" tIns="0" rIns="0" bIns="0" rtlCol="0">
            <a:spAutoFit/>
          </a:bodyPr>
          <a:lstStyle>
            <a:lvl1pPr marL="0" indent="0" algn="l" defTabSz="686047" rtl="0" eaLnBrk="1" latinLnBrk="0" hangingPunct="1">
              <a:lnSpc>
                <a:spcPct val="90000"/>
              </a:lnSpc>
              <a:spcBef>
                <a:spcPct val="20000"/>
              </a:spcBef>
              <a:buSzPct val="90000"/>
              <a:buFont typeface="Arial" pitchFamily="34" charse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fr-FR" sz="4800" b="1" dirty="0" err="1">
                <a:latin typeface="Segoe Print" panose="02000600000000000000" pitchFamily="2" charset="0"/>
              </a:rPr>
              <a:t>Knowledge</a:t>
            </a:r>
            <a:r>
              <a:rPr lang="fr-FR" sz="4800" b="1" dirty="0">
                <a:latin typeface="Segoe Print" panose="02000600000000000000" pitchFamily="2" charset="0"/>
              </a:rPr>
              <a:t> </a:t>
            </a:r>
            <a:r>
              <a:rPr lang="fr-FR" sz="4800" b="1" dirty="0" err="1">
                <a:latin typeface="Segoe Print" panose="02000600000000000000" pitchFamily="2" charset="0"/>
              </a:rPr>
              <a:t>is</a:t>
            </a:r>
            <a:r>
              <a:rPr lang="fr-FR" sz="4800" b="1" dirty="0">
                <a:latin typeface="Segoe Print" panose="02000600000000000000" pitchFamily="2" charset="0"/>
              </a:rPr>
              <a:t> </a:t>
            </a:r>
            <a:r>
              <a:rPr lang="fr-FR" sz="4800" b="1" dirty="0" smtClean="0">
                <a:latin typeface="Segoe Print" panose="02000600000000000000" pitchFamily="2" charset="0"/>
              </a:rPr>
              <a:t>Power (</a:t>
            </a:r>
            <a:r>
              <a:rPr lang="fr-FR" sz="4800" b="1" dirty="0">
                <a:latin typeface="Segoe Print" panose="02000600000000000000" pitchFamily="2" charset="0"/>
              </a:rPr>
              <a:t>Shell)</a:t>
            </a:r>
          </a:p>
        </p:txBody>
      </p:sp>
    </p:spTree>
    <p:extLst>
      <p:ext uri="{BB962C8B-B14F-4D97-AF65-F5344CB8AC3E}">
        <p14:creationId xmlns:p14="http://schemas.microsoft.com/office/powerpoint/2010/main" val="2700591843"/>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Simplified ForEach</a:t>
            </a:r>
            <a:endParaRPr lang="en-US" dirty="0"/>
          </a:p>
        </p:txBody>
      </p:sp>
      <p:sp>
        <p:nvSpPr>
          <p:cNvPr id="9" name="Content Placeholder 8"/>
          <p:cNvSpPr>
            <a:spLocks noGrp="1"/>
          </p:cNvSpPr>
          <p:nvPr>
            <p:ph idx="1"/>
          </p:nvPr>
        </p:nvSpPr>
        <p:spPr>
          <a:xfrm>
            <a:off x="389436" y="1447800"/>
            <a:ext cx="8363938" cy="2308324"/>
          </a:xfrm>
        </p:spPr>
        <p:txBody>
          <a:bodyPr/>
          <a:lstStyle/>
          <a:p>
            <a:r>
              <a:rPr lang="en-US" sz="2000" dirty="0" smtClean="0"/>
              <a:t>Loops over the collection internally</a:t>
            </a:r>
          </a:p>
          <a:p>
            <a:endParaRPr lang="en-US" sz="2000" dirty="0" smtClean="0"/>
          </a:p>
          <a:p>
            <a:r>
              <a:rPr lang="en-US" sz="2000" dirty="0" smtClean="0"/>
              <a:t>If the member you specified is a property, you get back its value</a:t>
            </a:r>
          </a:p>
          <a:p>
            <a:endParaRPr lang="en-US" sz="2000" dirty="0" smtClean="0"/>
          </a:p>
          <a:p>
            <a:r>
              <a:rPr lang="en-US" sz="2000" dirty="0" smtClean="0"/>
              <a:t>If it's a method, it invokes the method on the each object</a:t>
            </a:r>
          </a:p>
          <a:p>
            <a:endParaRPr lang="en-US" sz="2000" dirty="0" smtClean="0"/>
          </a:p>
          <a:p>
            <a:endParaRPr lang="en-US" sz="2000" dirty="0"/>
          </a:p>
        </p:txBody>
      </p:sp>
      <p:pic>
        <p:nvPicPr>
          <p:cNvPr id="5" name="Picture 2" descr="C:\Users\mitchellg\Desktop\Automated_2.png"/>
          <p:cNvPicPr>
            <a:picLocks noChangeAspect="1" noChangeArrowheads="1"/>
          </p:cNvPicPr>
          <p:nvPr/>
        </p:nvPicPr>
        <p:blipFill>
          <a:blip r:embed="rId3" cstate="print">
            <a:lum bright="100000"/>
          </a:blip>
          <a:srcRect/>
          <a:stretch>
            <a:fillRect/>
          </a:stretch>
        </p:blipFill>
        <p:spPr bwMode="auto">
          <a:xfrm>
            <a:off x="8005137" y="5879240"/>
            <a:ext cx="640080" cy="640080"/>
          </a:xfrm>
          <a:prstGeom prst="rect">
            <a:avLst/>
          </a:prstGeom>
          <a:noFill/>
        </p:spPr>
      </p:pic>
      <p:pic>
        <p:nvPicPr>
          <p:cNvPr id="3" name="Picture 2"/>
          <p:cNvPicPr>
            <a:picLocks noChangeAspect="1"/>
          </p:cNvPicPr>
          <p:nvPr/>
        </p:nvPicPr>
        <p:blipFill>
          <a:blip r:embed="rId4"/>
          <a:stretch>
            <a:fillRect/>
          </a:stretch>
        </p:blipFill>
        <p:spPr>
          <a:xfrm>
            <a:off x="1509117" y="3527174"/>
            <a:ext cx="6124575" cy="1885950"/>
          </a:xfrm>
          <a:prstGeom prst="rect">
            <a:avLst/>
          </a:prstGeom>
        </p:spPr>
      </p:pic>
    </p:spTree>
    <p:extLst>
      <p:ext uri="{BB962C8B-B14F-4D97-AF65-F5344CB8AC3E}">
        <p14:creationId xmlns:p14="http://schemas.microsoft.com/office/powerpoint/2010/main" val="746215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Effect transition="in" filter="fade">
                                      <p:cBhvr>
                                        <p:cTn id="11" dur="500"/>
                                        <p:tgtEl>
                                          <p:spTgt spid="9">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fade">
                                      <p:cBhvr>
                                        <p:cTn id="15" dur="500"/>
                                        <p:tgtEl>
                                          <p:spTgt spid="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Parameter Defaults</a:t>
            </a:r>
          </a:p>
        </p:txBody>
      </p:sp>
      <p:sp>
        <p:nvSpPr>
          <p:cNvPr id="2" name="Content Placeholder 1"/>
          <p:cNvSpPr>
            <a:spLocks noGrp="1"/>
          </p:cNvSpPr>
          <p:nvPr>
            <p:ph idx="1"/>
          </p:nvPr>
        </p:nvSpPr>
        <p:spPr>
          <a:xfrm>
            <a:off x="389436" y="1447800"/>
            <a:ext cx="8363938" cy="2942344"/>
          </a:xfrm>
        </p:spPr>
        <p:txBody>
          <a:bodyPr/>
          <a:lstStyle/>
          <a:p>
            <a:r>
              <a:rPr lang="en-US" sz="2000" dirty="0"/>
              <a:t>The $PSDefaultParameterValues preference variable </a:t>
            </a:r>
            <a:r>
              <a:rPr lang="en-US" sz="2000" dirty="0" smtClean="0"/>
              <a:t>lets </a:t>
            </a:r>
            <a:r>
              <a:rPr lang="en-US" sz="2000" dirty="0"/>
              <a:t>you specify custom default values for any cmdlet or advanced </a:t>
            </a:r>
            <a:r>
              <a:rPr lang="en-US" sz="2000" dirty="0" smtClean="0"/>
              <a:t>function</a:t>
            </a:r>
          </a:p>
          <a:p>
            <a:endParaRPr lang="en-US" sz="1400" dirty="0"/>
          </a:p>
          <a:p>
            <a:r>
              <a:rPr lang="en-US" sz="2000" dirty="0" smtClean="0"/>
              <a:t>Useful </a:t>
            </a:r>
            <a:r>
              <a:rPr lang="en-US" sz="2000" dirty="0"/>
              <a:t>when you must specify the same </a:t>
            </a:r>
            <a:r>
              <a:rPr lang="en-US" sz="2000" dirty="0" smtClean="0"/>
              <a:t>parameter </a:t>
            </a:r>
            <a:r>
              <a:rPr lang="en-US" sz="2000" dirty="0"/>
              <a:t>value nearly every time you use the command or when a particular parameter value is difficult to </a:t>
            </a:r>
            <a:r>
              <a:rPr lang="en-US" sz="2000" dirty="0" smtClean="0"/>
              <a:t>remember</a:t>
            </a:r>
          </a:p>
          <a:p>
            <a:endParaRPr lang="en-US" sz="1400" dirty="0"/>
          </a:p>
          <a:p>
            <a:r>
              <a:rPr lang="en-US" sz="2000" dirty="0" smtClean="0"/>
              <a:t>You can </a:t>
            </a:r>
            <a:r>
              <a:rPr lang="en-US" sz="2000" dirty="0"/>
              <a:t>specify a script block that provides different </a:t>
            </a:r>
            <a:r>
              <a:rPr lang="en-US" sz="2000" dirty="0" smtClean="0"/>
              <a:t>default values </a:t>
            </a:r>
            <a:r>
              <a:rPr lang="en-US" sz="2000" dirty="0"/>
              <a:t>for a parameter under different conditions</a:t>
            </a:r>
          </a:p>
          <a:p>
            <a:endParaRPr lang="en-US" sz="2000" dirty="0"/>
          </a:p>
        </p:txBody>
      </p:sp>
      <p:pic>
        <p:nvPicPr>
          <p:cNvPr id="4" name="Picture 3" descr="C:\Users\mitchellg\Desktop\Simple_Licensing.png"/>
          <p:cNvPicPr>
            <a:picLocks noChangeAspect="1" noChangeArrowheads="1"/>
          </p:cNvPicPr>
          <p:nvPr/>
        </p:nvPicPr>
        <p:blipFill>
          <a:blip r:embed="rId3" cstate="print">
            <a:lum bright="100000"/>
          </a:blip>
          <a:srcRect/>
          <a:stretch>
            <a:fillRect/>
          </a:stretch>
        </p:blipFill>
        <p:spPr bwMode="auto">
          <a:xfrm>
            <a:off x="8077081" y="5858347"/>
            <a:ext cx="640080" cy="640080"/>
          </a:xfrm>
          <a:prstGeom prst="rect">
            <a:avLst/>
          </a:prstGeom>
          <a:noFill/>
        </p:spPr>
      </p:pic>
      <p:pic>
        <p:nvPicPr>
          <p:cNvPr id="7" name="Picture 6"/>
          <p:cNvPicPr>
            <a:picLocks noChangeAspect="1"/>
          </p:cNvPicPr>
          <p:nvPr/>
        </p:nvPicPr>
        <p:blipFill>
          <a:blip r:embed="rId4"/>
          <a:stretch>
            <a:fillRect/>
          </a:stretch>
        </p:blipFill>
        <p:spPr>
          <a:xfrm>
            <a:off x="1509117" y="4185153"/>
            <a:ext cx="6124575" cy="1885950"/>
          </a:xfrm>
          <a:prstGeom prst="rect">
            <a:avLst/>
          </a:prstGeom>
        </p:spPr>
      </p:pic>
    </p:spTree>
    <p:extLst>
      <p:ext uri="{BB962C8B-B14F-4D97-AF65-F5344CB8AC3E}">
        <p14:creationId xmlns:p14="http://schemas.microsoft.com/office/powerpoint/2010/main" val="10245078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Scheduled Jobs</a:t>
            </a:r>
            <a:endParaRPr lang="en-US" dirty="0"/>
          </a:p>
        </p:txBody>
      </p:sp>
      <p:sp>
        <p:nvSpPr>
          <p:cNvPr id="3" name="Content Placeholder 2"/>
          <p:cNvSpPr>
            <a:spLocks noGrp="1"/>
          </p:cNvSpPr>
          <p:nvPr>
            <p:ph idx="1"/>
          </p:nvPr>
        </p:nvSpPr>
        <p:spPr>
          <a:xfrm>
            <a:off x="389436" y="1447800"/>
            <a:ext cx="8363938" cy="4211922"/>
          </a:xfrm>
        </p:spPr>
        <p:txBody>
          <a:bodyPr/>
          <a:lstStyle/>
          <a:p>
            <a:pPr>
              <a:spcBef>
                <a:spcPts val="450"/>
              </a:spcBef>
              <a:spcAft>
                <a:spcPts val="450"/>
              </a:spcAft>
            </a:pPr>
            <a:r>
              <a:rPr lang="en-US" sz="2800" dirty="0" smtClean="0"/>
              <a:t>Job Scheduling allows you to schedule the execution of a PowerShell background job</a:t>
            </a:r>
          </a:p>
          <a:p>
            <a:endParaRPr lang="en-US" sz="1400" dirty="0" smtClean="0"/>
          </a:p>
          <a:p>
            <a:r>
              <a:rPr lang="en-US" sz="2800" dirty="0" smtClean="0"/>
              <a:t>Support for a rich set of triggers</a:t>
            </a:r>
          </a:p>
          <a:p>
            <a:pPr lvl="1">
              <a:spcAft>
                <a:spcPts val="900"/>
              </a:spcAft>
            </a:pPr>
            <a:r>
              <a:rPr lang="en-US" sz="1600" dirty="0" smtClean="0"/>
              <a:t>Run commands according to schedule or in response to an event</a:t>
            </a:r>
          </a:p>
          <a:p>
            <a:pPr>
              <a:spcBef>
                <a:spcPts val="675"/>
              </a:spcBef>
            </a:pPr>
            <a:endParaRPr lang="en-US" sz="1200" dirty="0" smtClean="0"/>
          </a:p>
          <a:p>
            <a:pPr>
              <a:spcBef>
                <a:spcPts val="675"/>
              </a:spcBef>
            </a:pPr>
            <a:r>
              <a:rPr lang="en-US" sz="2800" dirty="0" err="1" smtClean="0"/>
              <a:t>PSScheduledJob</a:t>
            </a:r>
            <a:r>
              <a:rPr lang="en-US" sz="2800" dirty="0" smtClean="0"/>
              <a:t> module with 16 </a:t>
            </a:r>
            <a:r>
              <a:rPr lang="en-US" sz="2800" dirty="0" err="1" smtClean="0"/>
              <a:t>cmdlets</a:t>
            </a:r>
            <a:endParaRPr lang="en-US" sz="2800" dirty="0" smtClean="0"/>
          </a:p>
          <a:p>
            <a:pPr lvl="1">
              <a:lnSpc>
                <a:spcPct val="85000"/>
              </a:lnSpc>
            </a:pPr>
            <a:r>
              <a:rPr lang="en-US" sz="1600" dirty="0" smtClean="0"/>
              <a:t>*-</a:t>
            </a:r>
            <a:r>
              <a:rPr lang="en-US" sz="1600" dirty="0" err="1" smtClean="0"/>
              <a:t>JobTrigger</a:t>
            </a:r>
            <a:r>
              <a:rPr lang="en-US" sz="1600" dirty="0" smtClean="0"/>
              <a:t>  to create scheduled triggers</a:t>
            </a:r>
          </a:p>
          <a:p>
            <a:pPr lvl="1">
              <a:lnSpc>
                <a:spcPct val="85000"/>
              </a:lnSpc>
            </a:pPr>
            <a:r>
              <a:rPr lang="en-US" sz="1600" dirty="0" smtClean="0"/>
              <a:t>*-</a:t>
            </a:r>
            <a:r>
              <a:rPr lang="en-US" sz="1600" dirty="0" err="1" smtClean="0"/>
              <a:t>ScheduledJob</a:t>
            </a:r>
            <a:r>
              <a:rPr lang="en-US" sz="1600" dirty="0" smtClean="0"/>
              <a:t> to register, unregister, and change scheduled job definitions</a:t>
            </a:r>
          </a:p>
          <a:p>
            <a:pPr lvl="1">
              <a:lnSpc>
                <a:spcPct val="85000"/>
              </a:lnSpc>
            </a:pPr>
            <a:r>
              <a:rPr lang="en-US" sz="1600" dirty="0" smtClean="0"/>
              <a:t>*-</a:t>
            </a:r>
            <a:r>
              <a:rPr lang="en-US" sz="1600" dirty="0" err="1" smtClean="0"/>
              <a:t>ScheduledJobOption</a:t>
            </a:r>
            <a:r>
              <a:rPr lang="en-US" sz="1600" dirty="0" smtClean="0"/>
              <a:t> to configure advanced settings</a:t>
            </a:r>
          </a:p>
          <a:p>
            <a:pPr lvl="1">
              <a:lnSpc>
                <a:spcPct val="85000"/>
              </a:lnSpc>
            </a:pPr>
            <a:r>
              <a:rPr lang="en-US" sz="1600" dirty="0" smtClean="0"/>
              <a:t>*-Job to retrieve results</a:t>
            </a:r>
            <a:endParaRPr lang="en-US" sz="2000" dirty="0" smtClean="0"/>
          </a:p>
          <a:p>
            <a:pPr>
              <a:spcBef>
                <a:spcPts val="450"/>
              </a:spcBef>
              <a:spcAft>
                <a:spcPts val="450"/>
              </a:spcAft>
            </a:pPr>
            <a:endParaRPr lang="en-US" sz="2800" dirty="0"/>
          </a:p>
        </p:txBody>
      </p:sp>
      <p:pic>
        <p:nvPicPr>
          <p:cNvPr id="9" name="Picture 5" descr="\\MAGNUM\Projects\Microsoft\Cloud Power FY12\Design\Icons\PNGs\Stop_watch.png"/>
          <p:cNvPicPr>
            <a:picLocks noChangeAspect="1" noChangeArrowheads="1"/>
          </p:cNvPicPr>
          <p:nvPr/>
        </p:nvPicPr>
        <p:blipFill>
          <a:blip r:embed="rId3" cstate="print">
            <a:lum bright="100000"/>
          </a:blip>
          <a:srcRect/>
          <a:stretch>
            <a:fillRect/>
          </a:stretch>
        </p:blipFill>
        <p:spPr bwMode="auto">
          <a:xfrm>
            <a:off x="8010990" y="5803444"/>
            <a:ext cx="640080" cy="640080"/>
          </a:xfrm>
          <a:prstGeom prst="rect">
            <a:avLst/>
          </a:prstGeom>
          <a:noFill/>
        </p:spPr>
      </p:pic>
    </p:spTree>
    <p:extLst>
      <p:ext uri="{BB962C8B-B14F-4D97-AF65-F5344CB8AC3E}">
        <p14:creationId xmlns:p14="http://schemas.microsoft.com/office/powerpoint/2010/main" val="3665754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Robust Session Connectivity</a:t>
            </a:r>
            <a:endParaRPr lang="en-US" dirty="0"/>
          </a:p>
        </p:txBody>
      </p:sp>
      <p:sp>
        <p:nvSpPr>
          <p:cNvPr id="3" name="Content Placeholder 2"/>
          <p:cNvSpPr>
            <a:spLocks noGrp="1"/>
          </p:cNvSpPr>
          <p:nvPr>
            <p:ph idx="1"/>
          </p:nvPr>
        </p:nvSpPr>
        <p:spPr>
          <a:xfrm>
            <a:off x="389436" y="1447800"/>
            <a:ext cx="8363938" cy="4100994"/>
          </a:xfrm>
        </p:spPr>
        <p:txBody>
          <a:bodyPr/>
          <a:lstStyle/>
          <a:p>
            <a:pPr>
              <a:spcAft>
                <a:spcPts val="900"/>
              </a:spcAft>
            </a:pPr>
            <a:r>
              <a:rPr lang="en-US" sz="2101" dirty="0" smtClean="0"/>
              <a:t>Remote sessions remain in a "Connected" state during transient network glitches or failures for up to 4 minutes</a:t>
            </a:r>
          </a:p>
          <a:p>
            <a:pPr>
              <a:spcAft>
                <a:spcPts val="900"/>
              </a:spcAft>
            </a:pPr>
            <a:r>
              <a:rPr lang="en-US" sz="2101" dirty="0" smtClean="0"/>
              <a:t>After 4 minutes, remote sessions automatically transition to a new "Disconnected" state</a:t>
            </a:r>
          </a:p>
          <a:p>
            <a:pPr>
              <a:spcAft>
                <a:spcPts val="900"/>
              </a:spcAft>
            </a:pPr>
            <a:r>
              <a:rPr lang="en-US" sz="2101" dirty="0" smtClean="0"/>
              <a:t>Persistent commands and jobs can continue to run even if the session is disconnected</a:t>
            </a:r>
          </a:p>
          <a:p>
            <a:pPr>
              <a:spcAft>
                <a:spcPts val="900"/>
              </a:spcAft>
            </a:pPr>
            <a:r>
              <a:rPr lang="en-US" sz="2101" dirty="0" smtClean="0"/>
              <a:t>Client can reconnect to a disconnected session after network connectivity with the server has been restored</a:t>
            </a:r>
          </a:p>
          <a:p>
            <a:pPr>
              <a:spcAft>
                <a:spcPts val="900"/>
              </a:spcAft>
            </a:pPr>
            <a:r>
              <a:rPr lang="en-US" sz="2101" dirty="0" smtClean="0"/>
              <a:t>New </a:t>
            </a:r>
            <a:r>
              <a:rPr lang="en-US" sz="2101" dirty="0" err="1" smtClean="0"/>
              <a:t>cmdlets</a:t>
            </a:r>
            <a:r>
              <a:rPr lang="en-US" sz="2101" dirty="0" smtClean="0"/>
              <a:t> for managing disconnected sessions</a:t>
            </a:r>
            <a:endParaRPr lang="en-US" sz="2101" dirty="0"/>
          </a:p>
          <a:p>
            <a:pPr>
              <a:spcAft>
                <a:spcPts val="900"/>
              </a:spcAft>
            </a:pPr>
            <a:r>
              <a:rPr lang="en-US" sz="2101" dirty="0"/>
              <a:t>New session features are only available if both client and server are running PowerShell </a:t>
            </a:r>
            <a:r>
              <a:rPr lang="en-US" sz="2101" dirty="0" smtClean="0"/>
              <a:t>3.0</a:t>
            </a:r>
            <a:endParaRPr lang="en-US" sz="2101" dirty="0"/>
          </a:p>
        </p:txBody>
      </p:sp>
      <p:pic>
        <p:nvPicPr>
          <p:cNvPr id="4" name="Picture 7" descr="\\MAGNUM\Projects\Microsoft\Cloud Power FY12\Design\ICONS_PNG\Instant_online_access.png"/>
          <p:cNvPicPr>
            <a:picLocks noChangeAspect="1" noChangeArrowheads="1"/>
          </p:cNvPicPr>
          <p:nvPr/>
        </p:nvPicPr>
        <p:blipFill>
          <a:blip r:embed="rId3" cstate="print">
            <a:lum bright="100000"/>
          </a:blip>
          <a:stretch>
            <a:fillRect/>
          </a:stretch>
        </p:blipFill>
        <p:spPr bwMode="auto">
          <a:xfrm>
            <a:off x="8010990" y="5839484"/>
            <a:ext cx="640080" cy="640080"/>
          </a:xfrm>
          <a:prstGeom prst="rect">
            <a:avLst/>
          </a:prstGeom>
          <a:noFill/>
        </p:spPr>
      </p:pic>
    </p:spTree>
    <p:extLst>
      <p:ext uri="{BB962C8B-B14F-4D97-AF65-F5344CB8AC3E}">
        <p14:creationId xmlns:p14="http://schemas.microsoft.com/office/powerpoint/2010/main" val="377256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Web Access</a:t>
            </a:r>
            <a:endParaRPr lang="en-US" dirty="0"/>
          </a:p>
        </p:txBody>
      </p:sp>
      <p:sp>
        <p:nvSpPr>
          <p:cNvPr id="85" name="Text Placeholder 2"/>
          <p:cNvSpPr>
            <a:spLocks noGrp="1"/>
          </p:cNvSpPr>
          <p:nvPr>
            <p:ph idx="1"/>
          </p:nvPr>
        </p:nvSpPr>
        <p:spPr>
          <a:xfrm>
            <a:off x="389436" y="1447800"/>
            <a:ext cx="8363938" cy="3576364"/>
          </a:xfrm>
        </p:spPr>
        <p:txBody>
          <a:bodyPr/>
          <a:lstStyle/>
          <a:p>
            <a:r>
              <a:rPr lang="en-US" dirty="0" smtClean="0"/>
              <a:t>Acts </a:t>
            </a:r>
            <a:r>
              <a:rPr lang="en-US" dirty="0"/>
              <a:t>as a Windows PowerShell gateway, providing a web-based </a:t>
            </a:r>
            <a:r>
              <a:rPr lang="en-US" dirty="0" smtClean="0"/>
              <a:t>PowerShell console</a:t>
            </a:r>
          </a:p>
          <a:p>
            <a:r>
              <a:rPr lang="en-US" dirty="0" smtClean="0"/>
              <a:t>Can be used to connect to a </a:t>
            </a:r>
            <a:r>
              <a:rPr lang="en-US" dirty="0"/>
              <a:t>remote computer</a:t>
            </a:r>
            <a:endParaRPr lang="en-US" dirty="0" smtClean="0"/>
          </a:p>
          <a:p>
            <a:r>
              <a:rPr lang="en-US" dirty="0" smtClean="0"/>
              <a:t>Built for phones, tablets, and mobile devices as well as PCs</a:t>
            </a:r>
          </a:p>
          <a:p>
            <a:r>
              <a:rPr lang="en-US" dirty="0" smtClean="0"/>
              <a:t>Cross-platform support</a:t>
            </a:r>
          </a:p>
          <a:p>
            <a:pPr lvl="1"/>
            <a:r>
              <a:rPr lang="en-US" dirty="0" smtClean="0"/>
              <a:t>IE</a:t>
            </a:r>
          </a:p>
          <a:p>
            <a:pPr lvl="1"/>
            <a:r>
              <a:rPr lang="en-US" dirty="0" smtClean="0"/>
              <a:t>Firefox</a:t>
            </a:r>
          </a:p>
          <a:p>
            <a:pPr lvl="1"/>
            <a:r>
              <a:rPr lang="en-US" dirty="0" smtClean="0"/>
              <a:t>Safari</a:t>
            </a:r>
          </a:p>
          <a:p>
            <a:pPr lvl="1"/>
            <a:r>
              <a:rPr lang="en-US" dirty="0" smtClean="0"/>
              <a:t>Chrome</a:t>
            </a:r>
          </a:p>
          <a:p>
            <a:pPr lvl="1"/>
            <a:r>
              <a:rPr lang="en-US" dirty="0" smtClean="0"/>
              <a:t>Opera</a:t>
            </a:r>
            <a:endParaRPr lang="en-US" dirty="0"/>
          </a:p>
        </p:txBody>
      </p:sp>
      <p:grpSp>
        <p:nvGrpSpPr>
          <p:cNvPr id="65" name="Group 64"/>
          <p:cNvGrpSpPr/>
          <p:nvPr/>
        </p:nvGrpSpPr>
        <p:grpSpPr>
          <a:xfrm>
            <a:off x="2212274" y="4249046"/>
            <a:ext cx="6041259" cy="1265562"/>
            <a:chOff x="2389162" y="5083102"/>
            <a:chExt cx="6041259" cy="1265562"/>
          </a:xfrm>
        </p:grpSpPr>
        <p:grpSp>
          <p:nvGrpSpPr>
            <p:cNvPr id="66" name="Group 65"/>
            <p:cNvGrpSpPr/>
            <p:nvPr/>
          </p:nvGrpSpPr>
          <p:grpSpPr>
            <a:xfrm>
              <a:off x="2389162" y="5356315"/>
              <a:ext cx="1335670" cy="515425"/>
              <a:chOff x="2718479" y="1405329"/>
              <a:chExt cx="1208329" cy="402877"/>
            </a:xfrm>
          </p:grpSpPr>
          <p:grpSp>
            <p:nvGrpSpPr>
              <p:cNvPr id="127" name="Group 126"/>
              <p:cNvGrpSpPr/>
              <p:nvPr/>
            </p:nvGrpSpPr>
            <p:grpSpPr bwMode="black">
              <a:xfrm>
                <a:off x="2718479" y="1405329"/>
                <a:ext cx="408356" cy="402877"/>
                <a:chOff x="2916435" y="3914152"/>
                <a:chExt cx="930763" cy="918513"/>
              </a:xfrm>
            </p:grpSpPr>
            <p:pic>
              <p:nvPicPr>
                <p:cNvPr id="130" name="Picture 12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rot="2614426" flipH="1">
                  <a:off x="2916435" y="4302640"/>
                  <a:ext cx="394555" cy="530025"/>
                </a:xfrm>
                <a:prstGeom prst="rect">
                  <a:avLst/>
                </a:prstGeom>
              </p:spPr>
            </p:pic>
            <p:sp>
              <p:nvSpPr>
                <p:cNvPr id="131" name="Freeform 130"/>
                <p:cNvSpPr>
                  <a:spLocks/>
                </p:cNvSpPr>
                <p:nvPr/>
              </p:nvSpPr>
              <p:spPr bwMode="black">
                <a:xfrm rot="10800000">
                  <a:off x="3279998" y="3914152"/>
                  <a:ext cx="567200" cy="820335"/>
                </a:xfrm>
                <a:custGeom>
                  <a:avLst/>
                  <a:gdLst/>
                  <a:ahLst/>
                  <a:cxnLst>
                    <a:cxn ang="0">
                      <a:pos x="251" y="363"/>
                    </a:cxn>
                    <a:cxn ang="0">
                      <a:pos x="243" y="372"/>
                    </a:cxn>
                    <a:cxn ang="0">
                      <a:pos x="35" y="372"/>
                    </a:cxn>
                    <a:cxn ang="0">
                      <a:pos x="27" y="363"/>
                    </a:cxn>
                    <a:cxn ang="0">
                      <a:pos x="27" y="36"/>
                    </a:cxn>
                    <a:cxn ang="0">
                      <a:pos x="35" y="27"/>
                    </a:cxn>
                    <a:cxn ang="0">
                      <a:pos x="243" y="27"/>
                    </a:cxn>
                    <a:cxn ang="0">
                      <a:pos x="251" y="36"/>
                    </a:cxn>
                    <a:cxn ang="0">
                      <a:pos x="251" y="108"/>
                    </a:cxn>
                    <a:cxn ang="0">
                      <a:pos x="277" y="84"/>
                    </a:cxn>
                    <a:cxn ang="0">
                      <a:pos x="277" y="10"/>
                    </a:cxn>
                    <a:cxn ang="0">
                      <a:pos x="267" y="0"/>
                    </a:cxn>
                    <a:cxn ang="0">
                      <a:pos x="11" y="0"/>
                    </a:cxn>
                    <a:cxn ang="0">
                      <a:pos x="0" y="10"/>
                    </a:cxn>
                    <a:cxn ang="0">
                      <a:pos x="0" y="389"/>
                    </a:cxn>
                    <a:cxn ang="0">
                      <a:pos x="11" y="399"/>
                    </a:cxn>
                    <a:cxn ang="0">
                      <a:pos x="267" y="399"/>
                    </a:cxn>
                    <a:cxn ang="0">
                      <a:pos x="277" y="389"/>
                    </a:cxn>
                    <a:cxn ang="0">
                      <a:pos x="277" y="168"/>
                    </a:cxn>
                    <a:cxn ang="0">
                      <a:pos x="251" y="191"/>
                    </a:cxn>
                    <a:cxn ang="0">
                      <a:pos x="251" y="363"/>
                    </a:cxn>
                  </a:cxnLst>
                  <a:rect l="0" t="0" r="r" b="b"/>
                  <a:pathLst>
                    <a:path w="277" h="399">
                      <a:moveTo>
                        <a:pt x="251" y="363"/>
                      </a:moveTo>
                      <a:cubicBezTo>
                        <a:pt x="251" y="368"/>
                        <a:pt x="247" y="372"/>
                        <a:pt x="243" y="372"/>
                      </a:cubicBezTo>
                      <a:cubicBezTo>
                        <a:pt x="35" y="372"/>
                        <a:pt x="35" y="372"/>
                        <a:pt x="35" y="372"/>
                      </a:cubicBezTo>
                      <a:cubicBezTo>
                        <a:pt x="31" y="372"/>
                        <a:pt x="27" y="368"/>
                        <a:pt x="27" y="363"/>
                      </a:cubicBezTo>
                      <a:cubicBezTo>
                        <a:pt x="27" y="36"/>
                        <a:pt x="27" y="36"/>
                        <a:pt x="27" y="36"/>
                      </a:cubicBezTo>
                      <a:cubicBezTo>
                        <a:pt x="27" y="31"/>
                        <a:pt x="31" y="27"/>
                        <a:pt x="35" y="27"/>
                      </a:cubicBezTo>
                      <a:cubicBezTo>
                        <a:pt x="243" y="27"/>
                        <a:pt x="243" y="27"/>
                        <a:pt x="243" y="27"/>
                      </a:cubicBezTo>
                      <a:cubicBezTo>
                        <a:pt x="247" y="27"/>
                        <a:pt x="251" y="31"/>
                        <a:pt x="251" y="36"/>
                      </a:cubicBezTo>
                      <a:cubicBezTo>
                        <a:pt x="251" y="108"/>
                        <a:pt x="251" y="108"/>
                        <a:pt x="251" y="108"/>
                      </a:cubicBezTo>
                      <a:cubicBezTo>
                        <a:pt x="277" y="84"/>
                        <a:pt x="277" y="84"/>
                        <a:pt x="277" y="84"/>
                      </a:cubicBezTo>
                      <a:cubicBezTo>
                        <a:pt x="277" y="10"/>
                        <a:pt x="277" y="10"/>
                        <a:pt x="277" y="10"/>
                      </a:cubicBezTo>
                      <a:cubicBezTo>
                        <a:pt x="277" y="4"/>
                        <a:pt x="273" y="0"/>
                        <a:pt x="267" y="0"/>
                      </a:cubicBezTo>
                      <a:cubicBezTo>
                        <a:pt x="11" y="0"/>
                        <a:pt x="11" y="0"/>
                        <a:pt x="11" y="0"/>
                      </a:cubicBezTo>
                      <a:cubicBezTo>
                        <a:pt x="5" y="0"/>
                        <a:pt x="0" y="4"/>
                        <a:pt x="0" y="10"/>
                      </a:cubicBezTo>
                      <a:cubicBezTo>
                        <a:pt x="0" y="389"/>
                        <a:pt x="0" y="389"/>
                        <a:pt x="0" y="389"/>
                      </a:cubicBezTo>
                      <a:cubicBezTo>
                        <a:pt x="0" y="395"/>
                        <a:pt x="5" y="399"/>
                        <a:pt x="11" y="399"/>
                      </a:cubicBezTo>
                      <a:cubicBezTo>
                        <a:pt x="267" y="399"/>
                        <a:pt x="267" y="399"/>
                        <a:pt x="267" y="399"/>
                      </a:cubicBezTo>
                      <a:cubicBezTo>
                        <a:pt x="273" y="399"/>
                        <a:pt x="277" y="395"/>
                        <a:pt x="277" y="389"/>
                      </a:cubicBezTo>
                      <a:cubicBezTo>
                        <a:pt x="277" y="168"/>
                        <a:pt x="277" y="168"/>
                        <a:pt x="277" y="168"/>
                      </a:cubicBezTo>
                      <a:cubicBezTo>
                        <a:pt x="251" y="191"/>
                        <a:pt x="251" y="191"/>
                        <a:pt x="251" y="191"/>
                      </a:cubicBezTo>
                      <a:lnTo>
                        <a:pt x="251" y="363"/>
                      </a:lnTo>
                      <a:close/>
                    </a:path>
                  </a:pathLst>
                </a:custGeom>
                <a:solidFill>
                  <a:srgbClr val="FFFFFF"/>
                </a:solidFill>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grpSp>
          <p:sp>
            <p:nvSpPr>
              <p:cNvPr id="128" name="Freeform 127" hidden="1"/>
              <p:cNvSpPr>
                <a:spLocks noEditPoints="1"/>
              </p:cNvSpPr>
              <p:nvPr/>
            </p:nvSpPr>
            <p:spPr bwMode="black">
              <a:xfrm>
                <a:off x="3184647" y="1411891"/>
                <a:ext cx="508115" cy="353260"/>
              </a:xfrm>
              <a:custGeom>
                <a:avLst/>
                <a:gdLst/>
                <a:ahLst/>
                <a:cxnLst>
                  <a:cxn ang="0">
                    <a:pos x="774" y="456"/>
                  </a:cxn>
                  <a:cxn ang="0">
                    <a:pos x="774" y="36"/>
                  </a:cxn>
                  <a:cxn ang="0">
                    <a:pos x="737" y="0"/>
                  </a:cxn>
                  <a:cxn ang="0">
                    <a:pos x="107" y="0"/>
                  </a:cxn>
                  <a:cxn ang="0">
                    <a:pos x="71" y="36"/>
                  </a:cxn>
                  <a:cxn ang="0">
                    <a:pos x="71" y="456"/>
                  </a:cxn>
                  <a:cxn ang="0">
                    <a:pos x="0" y="544"/>
                  </a:cxn>
                  <a:cxn ang="0">
                    <a:pos x="44" y="588"/>
                  </a:cxn>
                  <a:cxn ang="0">
                    <a:pos x="800" y="588"/>
                  </a:cxn>
                  <a:cxn ang="0">
                    <a:pos x="844" y="544"/>
                  </a:cxn>
                  <a:cxn ang="0">
                    <a:pos x="774" y="456"/>
                  </a:cxn>
                  <a:cxn ang="0">
                    <a:pos x="481" y="554"/>
                  </a:cxn>
                  <a:cxn ang="0">
                    <a:pos x="350" y="554"/>
                  </a:cxn>
                  <a:cxn ang="0">
                    <a:pos x="337" y="547"/>
                  </a:cxn>
                  <a:cxn ang="0">
                    <a:pos x="352" y="519"/>
                  </a:cxn>
                  <a:cxn ang="0">
                    <a:pos x="363" y="514"/>
                  </a:cxn>
                  <a:cxn ang="0">
                    <a:pos x="468" y="514"/>
                  </a:cxn>
                  <a:cxn ang="0">
                    <a:pos x="478" y="519"/>
                  </a:cxn>
                  <a:cxn ang="0">
                    <a:pos x="494" y="547"/>
                  </a:cxn>
                  <a:cxn ang="0">
                    <a:pos x="481" y="554"/>
                  </a:cxn>
                  <a:cxn ang="0">
                    <a:pos x="748" y="456"/>
                  </a:cxn>
                  <a:cxn ang="0">
                    <a:pos x="99" y="456"/>
                  </a:cxn>
                  <a:cxn ang="0">
                    <a:pos x="99" y="42"/>
                  </a:cxn>
                  <a:cxn ang="0">
                    <a:pos x="117" y="24"/>
                  </a:cxn>
                  <a:cxn ang="0">
                    <a:pos x="730" y="24"/>
                  </a:cxn>
                  <a:cxn ang="0">
                    <a:pos x="748" y="42"/>
                  </a:cxn>
                  <a:cxn ang="0">
                    <a:pos x="748" y="456"/>
                  </a:cxn>
                </a:cxnLst>
                <a:rect l="0" t="0" r="r" b="b"/>
                <a:pathLst>
                  <a:path w="844" h="588">
                    <a:moveTo>
                      <a:pt x="774" y="456"/>
                    </a:moveTo>
                    <a:cubicBezTo>
                      <a:pt x="774" y="36"/>
                      <a:pt x="774" y="36"/>
                      <a:pt x="774" y="36"/>
                    </a:cubicBezTo>
                    <a:cubicBezTo>
                      <a:pt x="774" y="16"/>
                      <a:pt x="757" y="0"/>
                      <a:pt x="737" y="0"/>
                    </a:cubicBezTo>
                    <a:cubicBezTo>
                      <a:pt x="107" y="0"/>
                      <a:pt x="107" y="0"/>
                      <a:pt x="107" y="0"/>
                    </a:cubicBezTo>
                    <a:cubicBezTo>
                      <a:pt x="87" y="0"/>
                      <a:pt x="71" y="16"/>
                      <a:pt x="71" y="36"/>
                    </a:cubicBezTo>
                    <a:cubicBezTo>
                      <a:pt x="71" y="456"/>
                      <a:pt x="71" y="456"/>
                      <a:pt x="71" y="456"/>
                    </a:cubicBezTo>
                    <a:cubicBezTo>
                      <a:pt x="0" y="544"/>
                      <a:pt x="0" y="544"/>
                      <a:pt x="0" y="544"/>
                    </a:cubicBezTo>
                    <a:cubicBezTo>
                      <a:pt x="0" y="568"/>
                      <a:pt x="20" y="588"/>
                      <a:pt x="44" y="588"/>
                    </a:cubicBezTo>
                    <a:cubicBezTo>
                      <a:pt x="800" y="588"/>
                      <a:pt x="800" y="588"/>
                      <a:pt x="800" y="588"/>
                    </a:cubicBezTo>
                    <a:cubicBezTo>
                      <a:pt x="824" y="588"/>
                      <a:pt x="844" y="568"/>
                      <a:pt x="844" y="544"/>
                    </a:cubicBezTo>
                    <a:lnTo>
                      <a:pt x="774" y="456"/>
                    </a:lnTo>
                    <a:close/>
                    <a:moveTo>
                      <a:pt x="481" y="554"/>
                    </a:moveTo>
                    <a:cubicBezTo>
                      <a:pt x="350" y="554"/>
                      <a:pt x="350" y="554"/>
                      <a:pt x="350" y="554"/>
                    </a:cubicBezTo>
                    <a:cubicBezTo>
                      <a:pt x="343" y="554"/>
                      <a:pt x="337" y="551"/>
                      <a:pt x="337" y="547"/>
                    </a:cubicBezTo>
                    <a:cubicBezTo>
                      <a:pt x="352" y="519"/>
                      <a:pt x="352" y="519"/>
                      <a:pt x="352" y="519"/>
                    </a:cubicBezTo>
                    <a:cubicBezTo>
                      <a:pt x="352" y="516"/>
                      <a:pt x="357" y="514"/>
                      <a:pt x="363" y="514"/>
                    </a:cubicBezTo>
                    <a:cubicBezTo>
                      <a:pt x="468" y="514"/>
                      <a:pt x="468" y="514"/>
                      <a:pt x="468" y="514"/>
                    </a:cubicBezTo>
                    <a:cubicBezTo>
                      <a:pt x="473" y="514"/>
                      <a:pt x="478" y="516"/>
                      <a:pt x="478" y="519"/>
                    </a:cubicBezTo>
                    <a:cubicBezTo>
                      <a:pt x="494" y="547"/>
                      <a:pt x="494" y="547"/>
                      <a:pt x="494" y="547"/>
                    </a:cubicBezTo>
                    <a:cubicBezTo>
                      <a:pt x="494" y="551"/>
                      <a:pt x="488" y="554"/>
                      <a:pt x="481" y="554"/>
                    </a:cubicBezTo>
                    <a:close/>
                    <a:moveTo>
                      <a:pt x="748" y="456"/>
                    </a:moveTo>
                    <a:cubicBezTo>
                      <a:pt x="99" y="456"/>
                      <a:pt x="99" y="456"/>
                      <a:pt x="99" y="456"/>
                    </a:cubicBezTo>
                    <a:cubicBezTo>
                      <a:pt x="99" y="42"/>
                      <a:pt x="99" y="42"/>
                      <a:pt x="99" y="42"/>
                    </a:cubicBezTo>
                    <a:cubicBezTo>
                      <a:pt x="99" y="32"/>
                      <a:pt x="107" y="24"/>
                      <a:pt x="117" y="24"/>
                    </a:cubicBezTo>
                    <a:cubicBezTo>
                      <a:pt x="730" y="24"/>
                      <a:pt x="730" y="24"/>
                      <a:pt x="730" y="24"/>
                    </a:cubicBezTo>
                    <a:cubicBezTo>
                      <a:pt x="740" y="24"/>
                      <a:pt x="748" y="32"/>
                      <a:pt x="748" y="42"/>
                    </a:cubicBezTo>
                    <a:lnTo>
                      <a:pt x="748" y="456"/>
                    </a:lnTo>
                    <a:close/>
                  </a:path>
                </a:pathLst>
              </a:custGeom>
              <a:solidFill>
                <a:srgbClr val="FFFFFF"/>
              </a:solidFill>
              <a:extLst/>
            </p:spPr>
            <p:txBody>
              <a:bodyPr vert="horz" wrap="square" lIns="82305" tIns="41153" rIns="82305" bIns="41153"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900" dirty="0">
                  <a:solidFill>
                    <a:srgbClr val="FFFFFF"/>
                  </a:solidFill>
                </a:endParaRPr>
              </a:p>
            </p:txBody>
          </p:sp>
          <p:pic>
            <p:nvPicPr>
              <p:cNvPr id="129" name="Picture 128" hidden="1"/>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bwMode="black">
              <a:xfrm>
                <a:off x="3742893" y="1411890"/>
                <a:ext cx="183915" cy="353259"/>
              </a:xfrm>
              <a:prstGeom prst="rect">
                <a:avLst/>
              </a:prstGeom>
            </p:spPr>
          </p:pic>
        </p:grpSp>
        <p:pic>
          <p:nvPicPr>
            <p:cNvPr id="67" name="Picture 66" descr="C:\Users\chrisw\Desktop\Cloud Services 3.png"/>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4228275" y="5143188"/>
              <a:ext cx="999511" cy="918666"/>
            </a:xfrm>
            <a:prstGeom prst="rect">
              <a:avLst/>
            </a:prstGeom>
            <a:noFill/>
            <a:extLst>
              <a:ext uri="{909E8E84-426E-40DD-AFC4-6F175D3DCCD1}">
                <a14:hiddenFill xmlns:a14="http://schemas.microsoft.com/office/drawing/2010/main">
                  <a:solidFill>
                    <a:srgbClr val="FFFFFF"/>
                  </a:solidFill>
                </a14:hiddenFill>
              </a:ext>
            </a:extLst>
          </p:spPr>
        </p:pic>
        <p:grpSp>
          <p:nvGrpSpPr>
            <p:cNvPr id="68" name="Group 67"/>
            <p:cNvGrpSpPr/>
            <p:nvPr/>
          </p:nvGrpSpPr>
          <p:grpSpPr bwMode="black">
            <a:xfrm>
              <a:off x="6046117" y="5265262"/>
              <a:ext cx="733003" cy="654891"/>
              <a:chOff x="7010400" y="2133600"/>
              <a:chExt cx="1379538" cy="1065213"/>
            </a:xfrm>
          </p:grpSpPr>
          <p:sp>
            <p:nvSpPr>
              <p:cNvPr id="75" name="Freeform 74"/>
              <p:cNvSpPr>
                <a:spLocks/>
              </p:cNvSpPr>
              <p:nvPr/>
            </p:nvSpPr>
            <p:spPr bwMode="black">
              <a:xfrm>
                <a:off x="7189788" y="2416175"/>
                <a:ext cx="57150" cy="49213"/>
              </a:xfrm>
              <a:custGeom>
                <a:avLst/>
                <a:gdLst>
                  <a:gd name="T0" fmla="*/ 36 w 36"/>
                  <a:gd name="T1" fmla="*/ 15 h 31"/>
                  <a:gd name="T2" fmla="*/ 28 w 36"/>
                  <a:gd name="T3" fmla="*/ 0 h 31"/>
                  <a:gd name="T4" fmla="*/ 0 w 36"/>
                  <a:gd name="T5" fmla="*/ 16 h 31"/>
                  <a:gd name="T6" fmla="*/ 8 w 36"/>
                  <a:gd name="T7" fmla="*/ 31 h 31"/>
                  <a:gd name="T8" fmla="*/ 36 w 36"/>
                  <a:gd name="T9" fmla="*/ 15 h 31"/>
                </a:gdLst>
                <a:ahLst/>
                <a:cxnLst>
                  <a:cxn ang="0">
                    <a:pos x="T0" y="T1"/>
                  </a:cxn>
                  <a:cxn ang="0">
                    <a:pos x="T2" y="T3"/>
                  </a:cxn>
                  <a:cxn ang="0">
                    <a:pos x="T4" y="T5"/>
                  </a:cxn>
                  <a:cxn ang="0">
                    <a:pos x="T6" y="T7"/>
                  </a:cxn>
                  <a:cxn ang="0">
                    <a:pos x="T8" y="T9"/>
                  </a:cxn>
                </a:cxnLst>
                <a:rect l="0" t="0" r="r" b="b"/>
                <a:pathLst>
                  <a:path w="36" h="31">
                    <a:moveTo>
                      <a:pt x="36" y="15"/>
                    </a:moveTo>
                    <a:lnTo>
                      <a:pt x="28" y="0"/>
                    </a:lnTo>
                    <a:lnTo>
                      <a:pt x="0" y="16"/>
                    </a:lnTo>
                    <a:lnTo>
                      <a:pt x="8" y="31"/>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76" name="Freeform 75"/>
              <p:cNvSpPr>
                <a:spLocks/>
              </p:cNvSpPr>
              <p:nvPr/>
            </p:nvSpPr>
            <p:spPr bwMode="black">
              <a:xfrm>
                <a:off x="7539038" y="2225675"/>
                <a:ext cx="57150" cy="47625"/>
              </a:xfrm>
              <a:custGeom>
                <a:avLst/>
                <a:gdLst>
                  <a:gd name="T0" fmla="*/ 36 w 36"/>
                  <a:gd name="T1" fmla="*/ 14 h 30"/>
                  <a:gd name="T2" fmla="*/ 28 w 36"/>
                  <a:gd name="T3" fmla="*/ 0 h 30"/>
                  <a:gd name="T4" fmla="*/ 0 w 36"/>
                  <a:gd name="T5" fmla="*/ 15 h 30"/>
                  <a:gd name="T6" fmla="*/ 8 w 36"/>
                  <a:gd name="T7" fmla="*/ 30 h 30"/>
                  <a:gd name="T8" fmla="*/ 36 w 36"/>
                  <a:gd name="T9" fmla="*/ 14 h 30"/>
                </a:gdLst>
                <a:ahLst/>
                <a:cxnLst>
                  <a:cxn ang="0">
                    <a:pos x="T0" y="T1"/>
                  </a:cxn>
                  <a:cxn ang="0">
                    <a:pos x="T2" y="T3"/>
                  </a:cxn>
                  <a:cxn ang="0">
                    <a:pos x="T4" y="T5"/>
                  </a:cxn>
                  <a:cxn ang="0">
                    <a:pos x="T6" y="T7"/>
                  </a:cxn>
                  <a:cxn ang="0">
                    <a:pos x="T8" y="T9"/>
                  </a:cxn>
                </a:cxnLst>
                <a:rect l="0" t="0" r="r" b="b"/>
                <a:pathLst>
                  <a:path w="36" h="30">
                    <a:moveTo>
                      <a:pt x="36" y="14"/>
                    </a:moveTo>
                    <a:lnTo>
                      <a:pt x="28" y="0"/>
                    </a:lnTo>
                    <a:lnTo>
                      <a:pt x="0" y="15"/>
                    </a:lnTo>
                    <a:lnTo>
                      <a:pt x="8" y="30"/>
                    </a:lnTo>
                    <a:lnTo>
                      <a:pt x="36"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77" name="Freeform 76"/>
              <p:cNvSpPr>
                <a:spLocks/>
              </p:cNvSpPr>
              <p:nvPr/>
            </p:nvSpPr>
            <p:spPr bwMode="black">
              <a:xfrm>
                <a:off x="7329488" y="23399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78" name="Freeform 77"/>
              <p:cNvSpPr>
                <a:spLocks/>
              </p:cNvSpPr>
              <p:nvPr/>
            </p:nvSpPr>
            <p:spPr bwMode="black">
              <a:xfrm>
                <a:off x="7399338" y="2301875"/>
                <a:ext cx="57150" cy="47625"/>
              </a:xfrm>
              <a:custGeom>
                <a:avLst/>
                <a:gdLst>
                  <a:gd name="T0" fmla="*/ 36 w 36"/>
                  <a:gd name="T1" fmla="*/ 15 h 30"/>
                  <a:gd name="T2" fmla="*/ 28 w 36"/>
                  <a:gd name="T3" fmla="*/ 0 h 30"/>
                  <a:gd name="T4" fmla="*/ 0 w 36"/>
                  <a:gd name="T5" fmla="*/ 15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5"/>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79" name="Freeform 78"/>
              <p:cNvSpPr>
                <a:spLocks/>
              </p:cNvSpPr>
              <p:nvPr/>
            </p:nvSpPr>
            <p:spPr bwMode="black">
              <a:xfrm>
                <a:off x="7469188" y="22637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81" name="Freeform 80"/>
              <p:cNvSpPr>
                <a:spLocks/>
              </p:cNvSpPr>
              <p:nvPr/>
            </p:nvSpPr>
            <p:spPr bwMode="black">
              <a:xfrm>
                <a:off x="7011988" y="2725738"/>
                <a:ext cx="31750" cy="52388"/>
              </a:xfrm>
              <a:custGeom>
                <a:avLst/>
                <a:gdLst>
                  <a:gd name="T0" fmla="*/ 40 w 41"/>
                  <a:gd name="T1" fmla="*/ 60 h 71"/>
                  <a:gd name="T2" fmla="*/ 36 w 41"/>
                  <a:gd name="T3" fmla="*/ 7 h 71"/>
                  <a:gd name="T4" fmla="*/ 35 w 41"/>
                  <a:gd name="T5" fmla="*/ 0 h 71"/>
                  <a:gd name="T6" fmla="*/ 0 w 41"/>
                  <a:gd name="T7" fmla="*/ 2 h 71"/>
                  <a:gd name="T8" fmla="*/ 0 w 41"/>
                  <a:gd name="T9" fmla="*/ 10 h 71"/>
                  <a:gd name="T10" fmla="*/ 5 w 41"/>
                  <a:gd name="T11" fmla="*/ 64 h 71"/>
                  <a:gd name="T12" fmla="*/ 6 w 41"/>
                  <a:gd name="T13" fmla="*/ 71 h 71"/>
                  <a:gd name="T14" fmla="*/ 41 w 41"/>
                  <a:gd name="T15" fmla="*/ 67 h 71"/>
                  <a:gd name="T16" fmla="*/ 40 w 41"/>
                  <a:gd name="T17" fmla="*/ 6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71">
                    <a:moveTo>
                      <a:pt x="40" y="60"/>
                    </a:moveTo>
                    <a:cubicBezTo>
                      <a:pt x="38" y="45"/>
                      <a:pt x="37" y="27"/>
                      <a:pt x="36" y="7"/>
                    </a:cubicBezTo>
                    <a:cubicBezTo>
                      <a:pt x="35" y="0"/>
                      <a:pt x="35" y="0"/>
                      <a:pt x="35" y="0"/>
                    </a:cubicBezTo>
                    <a:cubicBezTo>
                      <a:pt x="0" y="2"/>
                      <a:pt x="0" y="2"/>
                      <a:pt x="0" y="2"/>
                    </a:cubicBezTo>
                    <a:cubicBezTo>
                      <a:pt x="0" y="10"/>
                      <a:pt x="0" y="10"/>
                      <a:pt x="0" y="10"/>
                    </a:cubicBezTo>
                    <a:cubicBezTo>
                      <a:pt x="2" y="29"/>
                      <a:pt x="3" y="48"/>
                      <a:pt x="5" y="64"/>
                    </a:cubicBezTo>
                    <a:cubicBezTo>
                      <a:pt x="6" y="71"/>
                      <a:pt x="6" y="71"/>
                      <a:pt x="6" y="71"/>
                    </a:cubicBezTo>
                    <a:cubicBezTo>
                      <a:pt x="41" y="67"/>
                      <a:pt x="41" y="67"/>
                      <a:pt x="41" y="67"/>
                    </a:cubicBezTo>
                    <a:lnTo>
                      <a:pt x="40"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86" name="Freeform 85"/>
              <p:cNvSpPr>
                <a:spLocks/>
              </p:cNvSpPr>
              <p:nvPr/>
            </p:nvSpPr>
            <p:spPr bwMode="black">
              <a:xfrm>
                <a:off x="7116763" y="2451100"/>
                <a:ext cx="57150" cy="31750"/>
              </a:xfrm>
              <a:custGeom>
                <a:avLst/>
                <a:gdLst>
                  <a:gd name="T0" fmla="*/ 51 w 77"/>
                  <a:gd name="T1" fmla="*/ 44 h 44"/>
                  <a:gd name="T2" fmla="*/ 70 w 77"/>
                  <a:gd name="T3" fmla="*/ 41 h 44"/>
                  <a:gd name="T4" fmla="*/ 77 w 77"/>
                  <a:gd name="T5" fmla="*/ 39 h 44"/>
                  <a:gd name="T6" fmla="*/ 67 w 77"/>
                  <a:gd name="T7" fmla="*/ 5 h 44"/>
                  <a:gd name="T8" fmla="*/ 60 w 77"/>
                  <a:gd name="T9" fmla="*/ 8 h 44"/>
                  <a:gd name="T10" fmla="*/ 18 w 77"/>
                  <a:gd name="T11" fmla="*/ 2 h 44"/>
                  <a:gd name="T12" fmla="*/ 11 w 77"/>
                  <a:gd name="T13" fmla="*/ 0 h 44"/>
                  <a:gd name="T14" fmla="*/ 0 w 77"/>
                  <a:gd name="T15" fmla="*/ 33 h 44"/>
                  <a:gd name="T16" fmla="*/ 7 w 77"/>
                  <a:gd name="T17" fmla="*/ 36 h 44"/>
                  <a:gd name="T18" fmla="*/ 51 w 77"/>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7" h="44">
                    <a:moveTo>
                      <a:pt x="51" y="44"/>
                    </a:moveTo>
                    <a:cubicBezTo>
                      <a:pt x="58" y="44"/>
                      <a:pt x="64" y="43"/>
                      <a:pt x="70" y="41"/>
                    </a:cubicBezTo>
                    <a:cubicBezTo>
                      <a:pt x="77" y="39"/>
                      <a:pt x="77" y="39"/>
                      <a:pt x="77" y="39"/>
                    </a:cubicBezTo>
                    <a:cubicBezTo>
                      <a:pt x="67" y="5"/>
                      <a:pt x="67" y="5"/>
                      <a:pt x="67" y="5"/>
                    </a:cubicBezTo>
                    <a:cubicBezTo>
                      <a:pt x="60" y="8"/>
                      <a:pt x="60" y="8"/>
                      <a:pt x="60" y="8"/>
                    </a:cubicBezTo>
                    <a:cubicBezTo>
                      <a:pt x="51" y="10"/>
                      <a:pt x="38" y="8"/>
                      <a:pt x="18" y="2"/>
                    </a:cubicBezTo>
                    <a:cubicBezTo>
                      <a:pt x="11" y="0"/>
                      <a:pt x="11" y="0"/>
                      <a:pt x="11" y="0"/>
                    </a:cubicBezTo>
                    <a:cubicBezTo>
                      <a:pt x="0" y="33"/>
                      <a:pt x="0" y="33"/>
                      <a:pt x="0" y="33"/>
                    </a:cubicBezTo>
                    <a:cubicBezTo>
                      <a:pt x="7" y="36"/>
                      <a:pt x="7" y="36"/>
                      <a:pt x="7" y="36"/>
                    </a:cubicBezTo>
                    <a:cubicBezTo>
                      <a:pt x="25" y="41"/>
                      <a:pt x="39" y="44"/>
                      <a:pt x="5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87" name="Freeform 86"/>
              <p:cNvSpPr>
                <a:spLocks/>
              </p:cNvSpPr>
              <p:nvPr/>
            </p:nvSpPr>
            <p:spPr bwMode="black">
              <a:xfrm>
                <a:off x="7010400" y="2646363"/>
                <a:ext cx="26988" cy="52388"/>
              </a:xfrm>
              <a:custGeom>
                <a:avLst/>
                <a:gdLst>
                  <a:gd name="T0" fmla="*/ 36 w 36"/>
                  <a:gd name="T1" fmla="*/ 61 h 70"/>
                  <a:gd name="T2" fmla="*/ 35 w 36"/>
                  <a:gd name="T3" fmla="*/ 22 h 70"/>
                  <a:gd name="T4" fmla="*/ 35 w 36"/>
                  <a:gd name="T5" fmla="*/ 8 h 70"/>
                  <a:gd name="T6" fmla="*/ 35 w 36"/>
                  <a:gd name="T7" fmla="*/ 1 h 70"/>
                  <a:gd name="T8" fmla="*/ 0 w 36"/>
                  <a:gd name="T9" fmla="*/ 0 h 70"/>
                  <a:gd name="T10" fmla="*/ 0 w 36"/>
                  <a:gd name="T11" fmla="*/ 8 h 70"/>
                  <a:gd name="T12" fmla="*/ 0 w 36"/>
                  <a:gd name="T13" fmla="*/ 22 h 70"/>
                  <a:gd name="T14" fmla="*/ 1 w 36"/>
                  <a:gd name="T15" fmla="*/ 62 h 70"/>
                  <a:gd name="T16" fmla="*/ 1 w 36"/>
                  <a:gd name="T17" fmla="*/ 70 h 70"/>
                  <a:gd name="T18" fmla="*/ 36 w 36"/>
                  <a:gd name="T19" fmla="*/ 68 h 70"/>
                  <a:gd name="T20" fmla="*/ 36 w 36"/>
                  <a:gd name="T21" fmla="*/ 61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70">
                    <a:moveTo>
                      <a:pt x="36" y="61"/>
                    </a:moveTo>
                    <a:cubicBezTo>
                      <a:pt x="35" y="47"/>
                      <a:pt x="35" y="34"/>
                      <a:pt x="35" y="22"/>
                    </a:cubicBezTo>
                    <a:cubicBezTo>
                      <a:pt x="35" y="17"/>
                      <a:pt x="35" y="13"/>
                      <a:pt x="35" y="8"/>
                    </a:cubicBezTo>
                    <a:cubicBezTo>
                      <a:pt x="35" y="1"/>
                      <a:pt x="35" y="1"/>
                      <a:pt x="35" y="1"/>
                    </a:cubicBezTo>
                    <a:cubicBezTo>
                      <a:pt x="0" y="0"/>
                      <a:pt x="0" y="0"/>
                      <a:pt x="0" y="0"/>
                    </a:cubicBezTo>
                    <a:cubicBezTo>
                      <a:pt x="0" y="8"/>
                      <a:pt x="0" y="8"/>
                      <a:pt x="0" y="8"/>
                    </a:cubicBezTo>
                    <a:cubicBezTo>
                      <a:pt x="0" y="12"/>
                      <a:pt x="0" y="17"/>
                      <a:pt x="0" y="22"/>
                    </a:cubicBezTo>
                    <a:cubicBezTo>
                      <a:pt x="0" y="34"/>
                      <a:pt x="0" y="48"/>
                      <a:pt x="1" y="62"/>
                    </a:cubicBezTo>
                    <a:cubicBezTo>
                      <a:pt x="1" y="70"/>
                      <a:pt x="1" y="70"/>
                      <a:pt x="1" y="70"/>
                    </a:cubicBezTo>
                    <a:cubicBezTo>
                      <a:pt x="36" y="68"/>
                      <a:pt x="36" y="68"/>
                      <a:pt x="36" y="68"/>
                    </a:cubicBezTo>
                    <a:lnTo>
                      <a:pt x="36"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88" name="Freeform 87"/>
              <p:cNvSpPr>
                <a:spLocks/>
              </p:cNvSpPr>
              <p:nvPr/>
            </p:nvSpPr>
            <p:spPr bwMode="black">
              <a:xfrm>
                <a:off x="7608888" y="2187575"/>
                <a:ext cx="58738" cy="47625"/>
              </a:xfrm>
              <a:custGeom>
                <a:avLst/>
                <a:gdLst>
                  <a:gd name="T0" fmla="*/ 37 w 37"/>
                  <a:gd name="T1" fmla="*/ 14 h 30"/>
                  <a:gd name="T2" fmla="*/ 29 w 37"/>
                  <a:gd name="T3" fmla="*/ 0 h 30"/>
                  <a:gd name="T4" fmla="*/ 0 w 37"/>
                  <a:gd name="T5" fmla="*/ 15 h 30"/>
                  <a:gd name="T6" fmla="*/ 8 w 37"/>
                  <a:gd name="T7" fmla="*/ 30 h 30"/>
                  <a:gd name="T8" fmla="*/ 37 w 37"/>
                  <a:gd name="T9" fmla="*/ 14 h 30"/>
                </a:gdLst>
                <a:ahLst/>
                <a:cxnLst>
                  <a:cxn ang="0">
                    <a:pos x="T0" y="T1"/>
                  </a:cxn>
                  <a:cxn ang="0">
                    <a:pos x="T2" y="T3"/>
                  </a:cxn>
                  <a:cxn ang="0">
                    <a:pos x="T4" y="T5"/>
                  </a:cxn>
                  <a:cxn ang="0">
                    <a:pos x="T6" y="T7"/>
                  </a:cxn>
                  <a:cxn ang="0">
                    <a:pos x="T8" y="T9"/>
                  </a:cxn>
                </a:cxnLst>
                <a:rect l="0" t="0" r="r" b="b"/>
                <a:pathLst>
                  <a:path w="37" h="30">
                    <a:moveTo>
                      <a:pt x="37" y="14"/>
                    </a:moveTo>
                    <a:lnTo>
                      <a:pt x="29" y="0"/>
                    </a:lnTo>
                    <a:lnTo>
                      <a:pt x="0" y="15"/>
                    </a:lnTo>
                    <a:lnTo>
                      <a:pt x="8" y="30"/>
                    </a:lnTo>
                    <a:lnTo>
                      <a:pt x="37"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89" name="Freeform 88"/>
              <p:cNvSpPr>
                <a:spLocks/>
              </p:cNvSpPr>
              <p:nvPr/>
            </p:nvSpPr>
            <p:spPr bwMode="black">
              <a:xfrm>
                <a:off x="7011988" y="2566988"/>
                <a:ext cx="34925" cy="53975"/>
              </a:xfrm>
              <a:custGeom>
                <a:avLst/>
                <a:gdLst>
                  <a:gd name="T0" fmla="*/ 36 w 46"/>
                  <a:gd name="T1" fmla="*/ 64 h 72"/>
                  <a:gd name="T2" fmla="*/ 37 w 46"/>
                  <a:gd name="T3" fmla="*/ 61 h 72"/>
                  <a:gd name="T4" fmla="*/ 46 w 46"/>
                  <a:gd name="T5" fmla="*/ 21 h 72"/>
                  <a:gd name="T6" fmla="*/ 46 w 46"/>
                  <a:gd name="T7" fmla="*/ 7 h 72"/>
                  <a:gd name="T8" fmla="*/ 45 w 46"/>
                  <a:gd name="T9" fmla="*/ 0 h 72"/>
                  <a:gd name="T10" fmla="*/ 10 w 46"/>
                  <a:gd name="T11" fmla="*/ 2 h 72"/>
                  <a:gd name="T12" fmla="*/ 11 w 46"/>
                  <a:gd name="T13" fmla="*/ 10 h 72"/>
                  <a:gd name="T14" fmla="*/ 11 w 46"/>
                  <a:gd name="T15" fmla="*/ 21 h 72"/>
                  <a:gd name="T16" fmla="*/ 8 w 46"/>
                  <a:gd name="T17" fmla="*/ 42 h 72"/>
                  <a:gd name="T18" fmla="*/ 2 w 46"/>
                  <a:gd name="T19" fmla="*/ 56 h 72"/>
                  <a:gd name="T20" fmla="*/ 0 w 46"/>
                  <a:gd name="T21" fmla="*/ 63 h 72"/>
                  <a:gd name="T22" fmla="*/ 34 w 46"/>
                  <a:gd name="T23" fmla="*/ 72 h 72"/>
                  <a:gd name="T24" fmla="*/ 36 w 46"/>
                  <a:gd name="T25" fmla="*/ 6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 h="72">
                    <a:moveTo>
                      <a:pt x="36" y="64"/>
                    </a:moveTo>
                    <a:cubicBezTo>
                      <a:pt x="37" y="62"/>
                      <a:pt x="37" y="61"/>
                      <a:pt x="37" y="61"/>
                    </a:cubicBezTo>
                    <a:cubicBezTo>
                      <a:pt x="43" y="51"/>
                      <a:pt x="46" y="38"/>
                      <a:pt x="46" y="21"/>
                    </a:cubicBezTo>
                    <a:cubicBezTo>
                      <a:pt x="46" y="17"/>
                      <a:pt x="46" y="12"/>
                      <a:pt x="46" y="7"/>
                    </a:cubicBezTo>
                    <a:cubicBezTo>
                      <a:pt x="45" y="0"/>
                      <a:pt x="45" y="0"/>
                      <a:pt x="45" y="0"/>
                    </a:cubicBezTo>
                    <a:cubicBezTo>
                      <a:pt x="10" y="2"/>
                      <a:pt x="10" y="2"/>
                      <a:pt x="10" y="2"/>
                    </a:cubicBezTo>
                    <a:cubicBezTo>
                      <a:pt x="11" y="10"/>
                      <a:pt x="11" y="10"/>
                      <a:pt x="11" y="10"/>
                    </a:cubicBezTo>
                    <a:cubicBezTo>
                      <a:pt x="11" y="14"/>
                      <a:pt x="11" y="17"/>
                      <a:pt x="11" y="21"/>
                    </a:cubicBezTo>
                    <a:cubicBezTo>
                      <a:pt x="11" y="35"/>
                      <a:pt x="9" y="40"/>
                      <a:pt x="8" y="42"/>
                    </a:cubicBezTo>
                    <a:cubicBezTo>
                      <a:pt x="5" y="46"/>
                      <a:pt x="3" y="50"/>
                      <a:pt x="2" y="56"/>
                    </a:cubicBezTo>
                    <a:cubicBezTo>
                      <a:pt x="0" y="63"/>
                      <a:pt x="0" y="63"/>
                      <a:pt x="0" y="63"/>
                    </a:cubicBezTo>
                    <a:cubicBezTo>
                      <a:pt x="34" y="72"/>
                      <a:pt x="34" y="72"/>
                      <a:pt x="34" y="72"/>
                    </a:cubicBezTo>
                    <a:lnTo>
                      <a:pt x="36"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0" name="Freeform 89"/>
              <p:cNvSpPr>
                <a:spLocks/>
              </p:cNvSpPr>
              <p:nvPr/>
            </p:nvSpPr>
            <p:spPr bwMode="black">
              <a:xfrm>
                <a:off x="7011988" y="2484438"/>
                <a:ext cx="34925" cy="57150"/>
              </a:xfrm>
              <a:custGeom>
                <a:avLst/>
                <a:gdLst>
                  <a:gd name="T0" fmla="*/ 5 w 46"/>
                  <a:gd name="T1" fmla="*/ 76 h 76"/>
                  <a:gd name="T2" fmla="*/ 39 w 46"/>
                  <a:gd name="T3" fmla="*/ 70 h 76"/>
                  <a:gd name="T4" fmla="*/ 38 w 46"/>
                  <a:gd name="T5" fmla="*/ 63 h 76"/>
                  <a:gd name="T6" fmla="*/ 36 w 46"/>
                  <a:gd name="T7" fmla="*/ 46 h 76"/>
                  <a:gd name="T8" fmla="*/ 43 w 46"/>
                  <a:gd name="T9" fmla="*/ 21 h 76"/>
                  <a:gd name="T10" fmla="*/ 46 w 46"/>
                  <a:gd name="T11" fmla="*/ 14 h 76"/>
                  <a:gd name="T12" fmla="*/ 13 w 46"/>
                  <a:gd name="T13" fmla="*/ 0 h 76"/>
                  <a:gd name="T14" fmla="*/ 11 w 46"/>
                  <a:gd name="T15" fmla="*/ 7 h 76"/>
                  <a:gd name="T16" fmla="*/ 0 w 46"/>
                  <a:gd name="T17" fmla="*/ 46 h 76"/>
                  <a:gd name="T18" fmla="*/ 3 w 46"/>
                  <a:gd name="T19" fmla="*/ 69 h 76"/>
                  <a:gd name="T20" fmla="*/ 5 w 46"/>
                  <a:gd name="T21" fmla="*/ 76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76">
                    <a:moveTo>
                      <a:pt x="5" y="76"/>
                    </a:moveTo>
                    <a:cubicBezTo>
                      <a:pt x="39" y="70"/>
                      <a:pt x="39" y="70"/>
                      <a:pt x="39" y="70"/>
                    </a:cubicBezTo>
                    <a:cubicBezTo>
                      <a:pt x="38" y="63"/>
                      <a:pt x="38" y="63"/>
                      <a:pt x="38" y="63"/>
                    </a:cubicBezTo>
                    <a:cubicBezTo>
                      <a:pt x="37" y="58"/>
                      <a:pt x="36" y="49"/>
                      <a:pt x="36" y="46"/>
                    </a:cubicBezTo>
                    <a:cubicBezTo>
                      <a:pt x="36" y="43"/>
                      <a:pt x="37" y="35"/>
                      <a:pt x="43" y="21"/>
                    </a:cubicBezTo>
                    <a:cubicBezTo>
                      <a:pt x="46" y="14"/>
                      <a:pt x="46" y="14"/>
                      <a:pt x="46" y="14"/>
                    </a:cubicBezTo>
                    <a:cubicBezTo>
                      <a:pt x="13" y="0"/>
                      <a:pt x="13" y="0"/>
                      <a:pt x="13" y="0"/>
                    </a:cubicBezTo>
                    <a:cubicBezTo>
                      <a:pt x="11" y="7"/>
                      <a:pt x="11" y="7"/>
                      <a:pt x="11" y="7"/>
                    </a:cubicBezTo>
                    <a:cubicBezTo>
                      <a:pt x="6" y="18"/>
                      <a:pt x="0" y="34"/>
                      <a:pt x="0" y="46"/>
                    </a:cubicBezTo>
                    <a:cubicBezTo>
                      <a:pt x="0" y="51"/>
                      <a:pt x="1" y="58"/>
                      <a:pt x="3" y="69"/>
                    </a:cubicBezTo>
                    <a:lnTo>
                      <a:pt x="5" y="7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1" name="Freeform 90"/>
              <p:cNvSpPr>
                <a:spLocks/>
              </p:cNvSpPr>
              <p:nvPr/>
            </p:nvSpPr>
            <p:spPr bwMode="black">
              <a:xfrm>
                <a:off x="8045450" y="2289175"/>
                <a:ext cx="58738" cy="47625"/>
              </a:xfrm>
              <a:custGeom>
                <a:avLst/>
                <a:gdLst>
                  <a:gd name="T0" fmla="*/ 53 w 77"/>
                  <a:gd name="T1" fmla="*/ 61 h 64"/>
                  <a:gd name="T2" fmla="*/ 60 w 77"/>
                  <a:gd name="T3" fmla="*/ 64 h 64"/>
                  <a:gd name="T4" fmla="*/ 77 w 77"/>
                  <a:gd name="T5" fmla="*/ 34 h 64"/>
                  <a:gd name="T6" fmla="*/ 70 w 77"/>
                  <a:gd name="T7" fmla="*/ 30 h 64"/>
                  <a:gd name="T8" fmla="*/ 23 w 77"/>
                  <a:gd name="T9" fmla="*/ 4 h 64"/>
                  <a:gd name="T10" fmla="*/ 17 w 77"/>
                  <a:gd name="T11" fmla="*/ 0 h 64"/>
                  <a:gd name="T12" fmla="*/ 0 w 77"/>
                  <a:gd name="T13" fmla="*/ 31 h 64"/>
                  <a:gd name="T14" fmla="*/ 6 w 77"/>
                  <a:gd name="T15" fmla="*/ 35 h 64"/>
                  <a:gd name="T16" fmla="*/ 53 w 77"/>
                  <a:gd name="T17" fmla="*/ 6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3" y="61"/>
                    </a:moveTo>
                    <a:cubicBezTo>
                      <a:pt x="60" y="64"/>
                      <a:pt x="60" y="64"/>
                      <a:pt x="60" y="64"/>
                    </a:cubicBezTo>
                    <a:cubicBezTo>
                      <a:pt x="77" y="34"/>
                      <a:pt x="77" y="34"/>
                      <a:pt x="77" y="34"/>
                    </a:cubicBezTo>
                    <a:cubicBezTo>
                      <a:pt x="70" y="30"/>
                      <a:pt x="70" y="30"/>
                      <a:pt x="70" y="30"/>
                    </a:cubicBezTo>
                    <a:cubicBezTo>
                      <a:pt x="54" y="21"/>
                      <a:pt x="39" y="12"/>
                      <a:pt x="23" y="4"/>
                    </a:cubicBezTo>
                    <a:cubicBezTo>
                      <a:pt x="17" y="0"/>
                      <a:pt x="17" y="0"/>
                      <a:pt x="17" y="0"/>
                    </a:cubicBezTo>
                    <a:cubicBezTo>
                      <a:pt x="0" y="31"/>
                      <a:pt x="0" y="31"/>
                      <a:pt x="0" y="31"/>
                    </a:cubicBezTo>
                    <a:cubicBezTo>
                      <a:pt x="6" y="35"/>
                      <a:pt x="6" y="35"/>
                      <a:pt x="6" y="35"/>
                    </a:cubicBezTo>
                    <a:cubicBezTo>
                      <a:pt x="24" y="45"/>
                      <a:pt x="39" y="53"/>
                      <a:pt x="53"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2" name="Freeform 91"/>
              <p:cNvSpPr>
                <a:spLocks/>
              </p:cNvSpPr>
              <p:nvPr/>
            </p:nvSpPr>
            <p:spPr bwMode="black">
              <a:xfrm>
                <a:off x="8251825" y="2411413"/>
                <a:ext cx="58738" cy="50800"/>
              </a:xfrm>
              <a:custGeom>
                <a:avLst/>
                <a:gdLst>
                  <a:gd name="T0" fmla="*/ 51 w 77"/>
                  <a:gd name="T1" fmla="*/ 63 h 67"/>
                  <a:gd name="T2" fmla="*/ 57 w 77"/>
                  <a:gd name="T3" fmla="*/ 67 h 67"/>
                  <a:gd name="T4" fmla="*/ 77 w 77"/>
                  <a:gd name="T5" fmla="*/ 38 h 67"/>
                  <a:gd name="T6" fmla="*/ 71 w 77"/>
                  <a:gd name="T7" fmla="*/ 34 h 67"/>
                  <a:gd name="T8" fmla="*/ 26 w 77"/>
                  <a:gd name="T9" fmla="*/ 4 h 67"/>
                  <a:gd name="T10" fmla="*/ 19 w 77"/>
                  <a:gd name="T11" fmla="*/ 0 h 67"/>
                  <a:gd name="T12" fmla="*/ 0 w 77"/>
                  <a:gd name="T13" fmla="*/ 29 h 67"/>
                  <a:gd name="T14" fmla="*/ 7 w 77"/>
                  <a:gd name="T15" fmla="*/ 33 h 67"/>
                  <a:gd name="T16" fmla="*/ 51 w 77"/>
                  <a:gd name="T17" fmla="*/ 63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7">
                    <a:moveTo>
                      <a:pt x="51" y="63"/>
                    </a:moveTo>
                    <a:cubicBezTo>
                      <a:pt x="57" y="67"/>
                      <a:pt x="57" y="67"/>
                      <a:pt x="57" y="67"/>
                    </a:cubicBezTo>
                    <a:cubicBezTo>
                      <a:pt x="77" y="38"/>
                      <a:pt x="77" y="38"/>
                      <a:pt x="77" y="38"/>
                    </a:cubicBezTo>
                    <a:cubicBezTo>
                      <a:pt x="71" y="34"/>
                      <a:pt x="71" y="34"/>
                      <a:pt x="71" y="34"/>
                    </a:cubicBezTo>
                    <a:cubicBezTo>
                      <a:pt x="58" y="25"/>
                      <a:pt x="42" y="15"/>
                      <a:pt x="26" y="4"/>
                    </a:cubicBezTo>
                    <a:cubicBezTo>
                      <a:pt x="19" y="0"/>
                      <a:pt x="19" y="0"/>
                      <a:pt x="19" y="0"/>
                    </a:cubicBezTo>
                    <a:cubicBezTo>
                      <a:pt x="0" y="29"/>
                      <a:pt x="0" y="29"/>
                      <a:pt x="0" y="29"/>
                    </a:cubicBezTo>
                    <a:cubicBezTo>
                      <a:pt x="7" y="33"/>
                      <a:pt x="7" y="33"/>
                      <a:pt x="7" y="33"/>
                    </a:cubicBezTo>
                    <a:cubicBezTo>
                      <a:pt x="23" y="44"/>
                      <a:pt x="38" y="54"/>
                      <a:pt x="51" y="6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3" name="Freeform 92"/>
              <p:cNvSpPr>
                <a:spLocks/>
              </p:cNvSpPr>
              <p:nvPr/>
            </p:nvSpPr>
            <p:spPr bwMode="black">
              <a:xfrm>
                <a:off x="8185150" y="2368550"/>
                <a:ext cx="57150" cy="49213"/>
              </a:xfrm>
              <a:custGeom>
                <a:avLst/>
                <a:gdLst>
                  <a:gd name="T0" fmla="*/ 52 w 77"/>
                  <a:gd name="T1" fmla="*/ 62 h 66"/>
                  <a:gd name="T2" fmla="*/ 58 w 77"/>
                  <a:gd name="T3" fmla="*/ 66 h 66"/>
                  <a:gd name="T4" fmla="*/ 77 w 77"/>
                  <a:gd name="T5" fmla="*/ 36 h 66"/>
                  <a:gd name="T6" fmla="*/ 70 w 77"/>
                  <a:gd name="T7" fmla="*/ 32 h 66"/>
                  <a:gd name="T8" fmla="*/ 24 w 77"/>
                  <a:gd name="T9" fmla="*/ 4 h 66"/>
                  <a:gd name="T10" fmla="*/ 18 w 77"/>
                  <a:gd name="T11" fmla="*/ 0 h 66"/>
                  <a:gd name="T12" fmla="*/ 0 w 77"/>
                  <a:gd name="T13" fmla="*/ 31 h 66"/>
                  <a:gd name="T14" fmla="*/ 6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8" y="66"/>
                      <a:pt x="58" y="66"/>
                      <a:pt x="58" y="66"/>
                    </a:cubicBezTo>
                    <a:cubicBezTo>
                      <a:pt x="77" y="36"/>
                      <a:pt x="77" y="36"/>
                      <a:pt x="77" y="36"/>
                    </a:cubicBezTo>
                    <a:cubicBezTo>
                      <a:pt x="70" y="32"/>
                      <a:pt x="70" y="32"/>
                      <a:pt x="70" y="32"/>
                    </a:cubicBezTo>
                    <a:cubicBezTo>
                      <a:pt x="56" y="23"/>
                      <a:pt x="41" y="14"/>
                      <a:pt x="24" y="4"/>
                    </a:cubicBezTo>
                    <a:cubicBezTo>
                      <a:pt x="18" y="0"/>
                      <a:pt x="18" y="0"/>
                      <a:pt x="18" y="0"/>
                    </a:cubicBezTo>
                    <a:cubicBezTo>
                      <a:pt x="0" y="31"/>
                      <a:pt x="0" y="31"/>
                      <a:pt x="0" y="31"/>
                    </a:cubicBezTo>
                    <a:cubicBezTo>
                      <a:pt x="6" y="35"/>
                      <a:pt x="6" y="35"/>
                      <a:pt x="6" y="35"/>
                    </a:cubicBezTo>
                    <a:cubicBezTo>
                      <a:pt x="23" y="44"/>
                      <a:pt x="38" y="53"/>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4" name="Freeform 93"/>
              <p:cNvSpPr>
                <a:spLocks/>
              </p:cNvSpPr>
              <p:nvPr/>
            </p:nvSpPr>
            <p:spPr bwMode="black">
              <a:xfrm>
                <a:off x="8356600" y="2528888"/>
                <a:ext cx="33338" cy="55563"/>
              </a:xfrm>
              <a:custGeom>
                <a:avLst/>
                <a:gdLst>
                  <a:gd name="T0" fmla="*/ 2 w 44"/>
                  <a:gd name="T1" fmla="*/ 15 h 73"/>
                  <a:gd name="T2" fmla="*/ 9 w 44"/>
                  <a:gd name="T3" fmla="*/ 65 h 73"/>
                  <a:gd name="T4" fmla="*/ 9 w 44"/>
                  <a:gd name="T5" fmla="*/ 73 h 73"/>
                  <a:gd name="T6" fmla="*/ 44 w 44"/>
                  <a:gd name="T7" fmla="*/ 70 h 73"/>
                  <a:gd name="T8" fmla="*/ 44 w 44"/>
                  <a:gd name="T9" fmla="*/ 62 h 73"/>
                  <a:gd name="T10" fmla="*/ 36 w 44"/>
                  <a:gd name="T11" fmla="*/ 7 h 73"/>
                  <a:gd name="T12" fmla="*/ 35 w 44"/>
                  <a:gd name="T13" fmla="*/ 0 h 73"/>
                  <a:gd name="T14" fmla="*/ 0 w 44"/>
                  <a:gd name="T15" fmla="*/ 7 h 73"/>
                  <a:gd name="T16" fmla="*/ 2 w 44"/>
                  <a:gd name="T17" fmla="*/ 1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73">
                    <a:moveTo>
                      <a:pt x="2" y="15"/>
                    </a:moveTo>
                    <a:cubicBezTo>
                      <a:pt x="5" y="29"/>
                      <a:pt x="7" y="46"/>
                      <a:pt x="9" y="65"/>
                    </a:cubicBezTo>
                    <a:cubicBezTo>
                      <a:pt x="9" y="73"/>
                      <a:pt x="9" y="73"/>
                      <a:pt x="9" y="73"/>
                    </a:cubicBezTo>
                    <a:cubicBezTo>
                      <a:pt x="44" y="70"/>
                      <a:pt x="44" y="70"/>
                      <a:pt x="44" y="70"/>
                    </a:cubicBezTo>
                    <a:cubicBezTo>
                      <a:pt x="44" y="62"/>
                      <a:pt x="44" y="62"/>
                      <a:pt x="44" y="62"/>
                    </a:cubicBezTo>
                    <a:cubicBezTo>
                      <a:pt x="42" y="42"/>
                      <a:pt x="39" y="24"/>
                      <a:pt x="36" y="7"/>
                    </a:cubicBezTo>
                    <a:cubicBezTo>
                      <a:pt x="35" y="0"/>
                      <a:pt x="35" y="0"/>
                      <a:pt x="35" y="0"/>
                    </a:cubicBezTo>
                    <a:cubicBezTo>
                      <a:pt x="0" y="7"/>
                      <a:pt x="0" y="7"/>
                      <a:pt x="0" y="7"/>
                    </a:cubicBezTo>
                    <a:lnTo>
                      <a:pt x="2"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5" name="Freeform 94"/>
              <p:cNvSpPr>
                <a:spLocks/>
              </p:cNvSpPr>
              <p:nvPr/>
            </p:nvSpPr>
            <p:spPr bwMode="black">
              <a:xfrm>
                <a:off x="8316913" y="2457450"/>
                <a:ext cx="55563" cy="52388"/>
              </a:xfrm>
              <a:custGeom>
                <a:avLst/>
                <a:gdLst>
                  <a:gd name="T0" fmla="*/ 38 w 73"/>
                  <a:gd name="T1" fmla="*/ 65 h 71"/>
                  <a:gd name="T2" fmla="*/ 42 w 73"/>
                  <a:gd name="T3" fmla="*/ 71 h 71"/>
                  <a:gd name="T4" fmla="*/ 73 w 73"/>
                  <a:gd name="T5" fmla="*/ 55 h 71"/>
                  <a:gd name="T6" fmla="*/ 69 w 73"/>
                  <a:gd name="T7" fmla="*/ 48 h 71"/>
                  <a:gd name="T8" fmla="*/ 28 w 73"/>
                  <a:gd name="T9" fmla="*/ 5 h 71"/>
                  <a:gd name="T10" fmla="*/ 22 w 73"/>
                  <a:gd name="T11" fmla="*/ 0 h 71"/>
                  <a:gd name="T12" fmla="*/ 0 w 73"/>
                  <a:gd name="T13" fmla="*/ 28 h 71"/>
                  <a:gd name="T14" fmla="*/ 6 w 73"/>
                  <a:gd name="T15" fmla="*/ 33 h 71"/>
                  <a:gd name="T16" fmla="*/ 38 w 73"/>
                  <a:gd name="T17"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71">
                    <a:moveTo>
                      <a:pt x="38" y="65"/>
                    </a:moveTo>
                    <a:cubicBezTo>
                      <a:pt x="42" y="71"/>
                      <a:pt x="42" y="71"/>
                      <a:pt x="42" y="71"/>
                    </a:cubicBezTo>
                    <a:cubicBezTo>
                      <a:pt x="73" y="55"/>
                      <a:pt x="73" y="55"/>
                      <a:pt x="73" y="55"/>
                    </a:cubicBezTo>
                    <a:cubicBezTo>
                      <a:pt x="69" y="48"/>
                      <a:pt x="69" y="48"/>
                      <a:pt x="69" y="48"/>
                    </a:cubicBezTo>
                    <a:cubicBezTo>
                      <a:pt x="63" y="36"/>
                      <a:pt x="50" y="23"/>
                      <a:pt x="28" y="5"/>
                    </a:cubicBezTo>
                    <a:cubicBezTo>
                      <a:pt x="22" y="0"/>
                      <a:pt x="22" y="0"/>
                      <a:pt x="22" y="0"/>
                    </a:cubicBezTo>
                    <a:cubicBezTo>
                      <a:pt x="0" y="28"/>
                      <a:pt x="0" y="28"/>
                      <a:pt x="0" y="28"/>
                    </a:cubicBezTo>
                    <a:cubicBezTo>
                      <a:pt x="6" y="33"/>
                      <a:pt x="6" y="33"/>
                      <a:pt x="6" y="33"/>
                    </a:cubicBezTo>
                    <a:cubicBezTo>
                      <a:pt x="30" y="52"/>
                      <a:pt x="37" y="62"/>
                      <a:pt x="38" y="6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6" name="Freeform 95"/>
              <p:cNvSpPr>
                <a:spLocks/>
              </p:cNvSpPr>
              <p:nvPr/>
            </p:nvSpPr>
            <p:spPr bwMode="black">
              <a:xfrm>
                <a:off x="8115300" y="2328863"/>
                <a:ext cx="58738" cy="47625"/>
              </a:xfrm>
              <a:custGeom>
                <a:avLst/>
                <a:gdLst>
                  <a:gd name="T0" fmla="*/ 52 w 77"/>
                  <a:gd name="T1" fmla="*/ 60 h 64"/>
                  <a:gd name="T2" fmla="*/ 59 w 77"/>
                  <a:gd name="T3" fmla="*/ 64 h 64"/>
                  <a:gd name="T4" fmla="*/ 77 w 77"/>
                  <a:gd name="T5" fmla="*/ 34 h 64"/>
                  <a:gd name="T6" fmla="*/ 70 w 77"/>
                  <a:gd name="T7" fmla="*/ 30 h 64"/>
                  <a:gd name="T8" fmla="*/ 24 w 77"/>
                  <a:gd name="T9" fmla="*/ 3 h 64"/>
                  <a:gd name="T10" fmla="*/ 17 w 77"/>
                  <a:gd name="T11" fmla="*/ 0 h 64"/>
                  <a:gd name="T12" fmla="*/ 0 w 77"/>
                  <a:gd name="T13" fmla="*/ 30 h 64"/>
                  <a:gd name="T14" fmla="*/ 6 w 77"/>
                  <a:gd name="T15" fmla="*/ 34 h 64"/>
                  <a:gd name="T16" fmla="*/ 52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2" y="60"/>
                    </a:moveTo>
                    <a:cubicBezTo>
                      <a:pt x="59" y="64"/>
                      <a:pt x="59" y="64"/>
                      <a:pt x="59" y="64"/>
                    </a:cubicBezTo>
                    <a:cubicBezTo>
                      <a:pt x="77" y="34"/>
                      <a:pt x="77" y="34"/>
                      <a:pt x="77" y="34"/>
                    </a:cubicBezTo>
                    <a:cubicBezTo>
                      <a:pt x="70" y="30"/>
                      <a:pt x="70" y="30"/>
                      <a:pt x="70" y="30"/>
                    </a:cubicBezTo>
                    <a:cubicBezTo>
                      <a:pt x="55" y="22"/>
                      <a:pt x="40" y="13"/>
                      <a:pt x="24" y="3"/>
                    </a:cubicBezTo>
                    <a:cubicBezTo>
                      <a:pt x="17" y="0"/>
                      <a:pt x="17" y="0"/>
                      <a:pt x="17" y="0"/>
                    </a:cubicBezTo>
                    <a:cubicBezTo>
                      <a:pt x="0" y="30"/>
                      <a:pt x="0" y="30"/>
                      <a:pt x="0" y="30"/>
                    </a:cubicBezTo>
                    <a:cubicBezTo>
                      <a:pt x="6" y="34"/>
                      <a:pt x="6" y="34"/>
                      <a:pt x="6" y="34"/>
                    </a:cubicBezTo>
                    <a:cubicBezTo>
                      <a:pt x="22" y="43"/>
                      <a:pt x="38" y="52"/>
                      <a:pt x="52"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7" name="Freeform 96"/>
              <p:cNvSpPr>
                <a:spLocks/>
              </p:cNvSpPr>
              <p:nvPr/>
            </p:nvSpPr>
            <p:spPr bwMode="black">
              <a:xfrm>
                <a:off x="7821613" y="2162175"/>
                <a:ext cx="58738" cy="49213"/>
              </a:xfrm>
              <a:custGeom>
                <a:avLst/>
                <a:gdLst>
                  <a:gd name="T0" fmla="*/ 52 w 77"/>
                  <a:gd name="T1" fmla="*/ 62 h 66"/>
                  <a:gd name="T2" fmla="*/ 59 w 77"/>
                  <a:gd name="T3" fmla="*/ 66 h 66"/>
                  <a:gd name="T4" fmla="*/ 77 w 77"/>
                  <a:gd name="T5" fmla="*/ 36 h 66"/>
                  <a:gd name="T6" fmla="*/ 71 w 77"/>
                  <a:gd name="T7" fmla="*/ 32 h 66"/>
                  <a:gd name="T8" fmla="*/ 24 w 77"/>
                  <a:gd name="T9" fmla="*/ 4 h 66"/>
                  <a:gd name="T10" fmla="*/ 18 w 77"/>
                  <a:gd name="T11" fmla="*/ 0 h 66"/>
                  <a:gd name="T12" fmla="*/ 0 w 77"/>
                  <a:gd name="T13" fmla="*/ 31 h 66"/>
                  <a:gd name="T14" fmla="*/ 7 w 77"/>
                  <a:gd name="T15" fmla="*/ 35 h 66"/>
                  <a:gd name="T16" fmla="*/ 52 w 77"/>
                  <a:gd name="T17" fmla="*/ 62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62"/>
                    </a:moveTo>
                    <a:cubicBezTo>
                      <a:pt x="59" y="66"/>
                      <a:pt x="59" y="66"/>
                      <a:pt x="59" y="66"/>
                    </a:cubicBezTo>
                    <a:cubicBezTo>
                      <a:pt x="77" y="36"/>
                      <a:pt x="77" y="36"/>
                      <a:pt x="77" y="36"/>
                    </a:cubicBezTo>
                    <a:cubicBezTo>
                      <a:pt x="71" y="32"/>
                      <a:pt x="71" y="32"/>
                      <a:pt x="71" y="32"/>
                    </a:cubicBezTo>
                    <a:cubicBezTo>
                      <a:pt x="54" y="21"/>
                      <a:pt x="39" y="12"/>
                      <a:pt x="24" y="4"/>
                    </a:cubicBezTo>
                    <a:cubicBezTo>
                      <a:pt x="18" y="0"/>
                      <a:pt x="18" y="0"/>
                      <a:pt x="18" y="0"/>
                    </a:cubicBezTo>
                    <a:cubicBezTo>
                      <a:pt x="0" y="31"/>
                      <a:pt x="0" y="31"/>
                      <a:pt x="0" y="31"/>
                    </a:cubicBezTo>
                    <a:cubicBezTo>
                      <a:pt x="7" y="35"/>
                      <a:pt x="7" y="35"/>
                      <a:pt x="7" y="35"/>
                    </a:cubicBezTo>
                    <a:cubicBezTo>
                      <a:pt x="21" y="42"/>
                      <a:pt x="36" y="51"/>
                      <a:pt x="52"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8" name="Freeform 97"/>
              <p:cNvSpPr>
                <a:spLocks/>
              </p:cNvSpPr>
              <p:nvPr/>
            </p:nvSpPr>
            <p:spPr bwMode="black">
              <a:xfrm>
                <a:off x="7754938" y="2133600"/>
                <a:ext cx="53975" cy="39688"/>
              </a:xfrm>
              <a:custGeom>
                <a:avLst/>
                <a:gdLst>
                  <a:gd name="T0" fmla="*/ 10 w 73"/>
                  <a:gd name="T1" fmla="*/ 35 h 52"/>
                  <a:gd name="T2" fmla="*/ 15 w 73"/>
                  <a:gd name="T3" fmla="*/ 35 h 52"/>
                  <a:gd name="T4" fmla="*/ 51 w 73"/>
                  <a:gd name="T5" fmla="*/ 48 h 52"/>
                  <a:gd name="T6" fmla="*/ 58 w 73"/>
                  <a:gd name="T7" fmla="*/ 52 h 52"/>
                  <a:gd name="T8" fmla="*/ 73 w 73"/>
                  <a:gd name="T9" fmla="*/ 20 h 52"/>
                  <a:gd name="T10" fmla="*/ 66 w 73"/>
                  <a:gd name="T11" fmla="*/ 17 h 52"/>
                  <a:gd name="T12" fmla="*/ 19 w 73"/>
                  <a:gd name="T13" fmla="*/ 0 h 52"/>
                  <a:gd name="T14" fmla="*/ 10 w 73"/>
                  <a:gd name="T15" fmla="*/ 0 h 52"/>
                  <a:gd name="T16" fmla="*/ 10 w 73"/>
                  <a:gd name="T17" fmla="*/ 0 h 52"/>
                  <a:gd name="T18" fmla="*/ 0 w 73"/>
                  <a:gd name="T19" fmla="*/ 0 h 52"/>
                  <a:gd name="T20" fmla="*/ 1 w 73"/>
                  <a:gd name="T21" fmla="*/ 35 h 52"/>
                  <a:gd name="T22" fmla="*/ 10 w 73"/>
                  <a:gd name="T23" fmla="*/ 35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52">
                    <a:moveTo>
                      <a:pt x="10" y="35"/>
                    </a:moveTo>
                    <a:cubicBezTo>
                      <a:pt x="11" y="35"/>
                      <a:pt x="13" y="35"/>
                      <a:pt x="15" y="35"/>
                    </a:cubicBezTo>
                    <a:cubicBezTo>
                      <a:pt x="19" y="36"/>
                      <a:pt x="30" y="38"/>
                      <a:pt x="51" y="48"/>
                    </a:cubicBezTo>
                    <a:cubicBezTo>
                      <a:pt x="58" y="52"/>
                      <a:pt x="58" y="52"/>
                      <a:pt x="58" y="52"/>
                    </a:cubicBezTo>
                    <a:cubicBezTo>
                      <a:pt x="73" y="20"/>
                      <a:pt x="73" y="20"/>
                      <a:pt x="73" y="20"/>
                    </a:cubicBezTo>
                    <a:cubicBezTo>
                      <a:pt x="66" y="17"/>
                      <a:pt x="66" y="17"/>
                      <a:pt x="66" y="17"/>
                    </a:cubicBezTo>
                    <a:cubicBezTo>
                      <a:pt x="46" y="7"/>
                      <a:pt x="31" y="2"/>
                      <a:pt x="19" y="0"/>
                    </a:cubicBezTo>
                    <a:cubicBezTo>
                      <a:pt x="16" y="0"/>
                      <a:pt x="13" y="0"/>
                      <a:pt x="10" y="0"/>
                    </a:cubicBezTo>
                    <a:cubicBezTo>
                      <a:pt x="10" y="0"/>
                      <a:pt x="10" y="0"/>
                      <a:pt x="10" y="0"/>
                    </a:cubicBezTo>
                    <a:cubicBezTo>
                      <a:pt x="0" y="0"/>
                      <a:pt x="0" y="0"/>
                      <a:pt x="0" y="0"/>
                    </a:cubicBezTo>
                    <a:cubicBezTo>
                      <a:pt x="1" y="35"/>
                      <a:pt x="1" y="35"/>
                      <a:pt x="1" y="35"/>
                    </a:cubicBezTo>
                    <a:lnTo>
                      <a:pt x="1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99" name="Freeform 98"/>
              <p:cNvSpPr>
                <a:spLocks/>
              </p:cNvSpPr>
              <p:nvPr/>
            </p:nvSpPr>
            <p:spPr bwMode="black">
              <a:xfrm>
                <a:off x="7677150" y="2144713"/>
                <a:ext cx="57150" cy="49213"/>
              </a:xfrm>
              <a:custGeom>
                <a:avLst/>
                <a:gdLst>
                  <a:gd name="T0" fmla="*/ 27 w 76"/>
                  <a:gd name="T1" fmla="*/ 61 h 66"/>
                  <a:gd name="T2" fmla="*/ 69 w 76"/>
                  <a:gd name="T3" fmla="*/ 35 h 66"/>
                  <a:gd name="T4" fmla="*/ 76 w 76"/>
                  <a:gd name="T5" fmla="*/ 31 h 66"/>
                  <a:gd name="T6" fmla="*/ 60 w 76"/>
                  <a:gd name="T7" fmla="*/ 0 h 66"/>
                  <a:gd name="T8" fmla="*/ 53 w 76"/>
                  <a:gd name="T9" fmla="*/ 3 h 66"/>
                  <a:gd name="T10" fmla="*/ 6 w 76"/>
                  <a:gd name="T11" fmla="*/ 33 h 66"/>
                  <a:gd name="T12" fmla="*/ 0 w 76"/>
                  <a:gd name="T13" fmla="*/ 38 h 66"/>
                  <a:gd name="T14" fmla="*/ 21 w 76"/>
                  <a:gd name="T15" fmla="*/ 66 h 66"/>
                  <a:gd name="T16" fmla="*/ 27 w 76"/>
                  <a:gd name="T17"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6">
                    <a:moveTo>
                      <a:pt x="27" y="61"/>
                    </a:moveTo>
                    <a:cubicBezTo>
                      <a:pt x="37" y="54"/>
                      <a:pt x="52" y="43"/>
                      <a:pt x="69" y="35"/>
                    </a:cubicBezTo>
                    <a:cubicBezTo>
                      <a:pt x="76" y="31"/>
                      <a:pt x="76" y="31"/>
                      <a:pt x="76" y="31"/>
                    </a:cubicBezTo>
                    <a:cubicBezTo>
                      <a:pt x="60" y="0"/>
                      <a:pt x="60" y="0"/>
                      <a:pt x="60" y="0"/>
                    </a:cubicBezTo>
                    <a:cubicBezTo>
                      <a:pt x="53" y="3"/>
                      <a:pt x="53" y="3"/>
                      <a:pt x="53" y="3"/>
                    </a:cubicBezTo>
                    <a:cubicBezTo>
                      <a:pt x="34" y="13"/>
                      <a:pt x="17" y="25"/>
                      <a:pt x="6" y="33"/>
                    </a:cubicBezTo>
                    <a:cubicBezTo>
                      <a:pt x="0" y="38"/>
                      <a:pt x="0" y="38"/>
                      <a:pt x="0" y="38"/>
                    </a:cubicBezTo>
                    <a:cubicBezTo>
                      <a:pt x="21" y="66"/>
                      <a:pt x="21" y="66"/>
                      <a:pt x="21" y="66"/>
                    </a:cubicBezTo>
                    <a:lnTo>
                      <a:pt x="27"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0" name="Freeform 99"/>
              <p:cNvSpPr>
                <a:spLocks/>
              </p:cNvSpPr>
              <p:nvPr/>
            </p:nvSpPr>
            <p:spPr bwMode="black">
              <a:xfrm>
                <a:off x="7026275" y="2797175"/>
                <a:ext cx="57150" cy="49213"/>
              </a:xfrm>
              <a:custGeom>
                <a:avLst/>
                <a:gdLst>
                  <a:gd name="T0" fmla="*/ 31 w 76"/>
                  <a:gd name="T1" fmla="*/ 5 h 67"/>
                  <a:gd name="T2" fmla="*/ 26 w 76"/>
                  <a:gd name="T3" fmla="*/ 0 h 67"/>
                  <a:gd name="T4" fmla="*/ 0 w 76"/>
                  <a:gd name="T5" fmla="*/ 23 h 67"/>
                  <a:gd name="T6" fmla="*/ 5 w 76"/>
                  <a:gd name="T7" fmla="*/ 29 h 67"/>
                  <a:gd name="T8" fmla="*/ 53 w 76"/>
                  <a:gd name="T9" fmla="*/ 64 h 67"/>
                  <a:gd name="T10" fmla="*/ 59 w 76"/>
                  <a:gd name="T11" fmla="*/ 67 h 67"/>
                  <a:gd name="T12" fmla="*/ 76 w 76"/>
                  <a:gd name="T13" fmla="*/ 36 h 67"/>
                  <a:gd name="T14" fmla="*/ 69 w 76"/>
                  <a:gd name="T15" fmla="*/ 33 h 67"/>
                  <a:gd name="T16" fmla="*/ 31 w 76"/>
                  <a:gd name="T17" fmla="*/ 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7">
                    <a:moveTo>
                      <a:pt x="31" y="5"/>
                    </a:moveTo>
                    <a:cubicBezTo>
                      <a:pt x="26" y="0"/>
                      <a:pt x="26" y="0"/>
                      <a:pt x="26" y="0"/>
                    </a:cubicBezTo>
                    <a:cubicBezTo>
                      <a:pt x="0" y="23"/>
                      <a:pt x="0" y="23"/>
                      <a:pt x="0" y="23"/>
                    </a:cubicBezTo>
                    <a:cubicBezTo>
                      <a:pt x="5" y="29"/>
                      <a:pt x="5" y="29"/>
                      <a:pt x="5" y="29"/>
                    </a:cubicBezTo>
                    <a:cubicBezTo>
                      <a:pt x="18" y="43"/>
                      <a:pt x="38" y="56"/>
                      <a:pt x="53" y="64"/>
                    </a:cubicBezTo>
                    <a:cubicBezTo>
                      <a:pt x="59" y="67"/>
                      <a:pt x="59" y="67"/>
                      <a:pt x="59" y="67"/>
                    </a:cubicBezTo>
                    <a:cubicBezTo>
                      <a:pt x="76" y="36"/>
                      <a:pt x="76" y="36"/>
                      <a:pt x="76" y="36"/>
                    </a:cubicBezTo>
                    <a:cubicBezTo>
                      <a:pt x="69" y="33"/>
                      <a:pt x="69" y="33"/>
                      <a:pt x="69" y="33"/>
                    </a:cubicBezTo>
                    <a:cubicBezTo>
                      <a:pt x="52" y="23"/>
                      <a:pt x="38" y="14"/>
                      <a:pt x="31"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1" name="Freeform 100"/>
              <p:cNvSpPr>
                <a:spLocks/>
              </p:cNvSpPr>
              <p:nvPr/>
            </p:nvSpPr>
            <p:spPr bwMode="black">
              <a:xfrm>
                <a:off x="7975600" y="2251075"/>
                <a:ext cx="57150" cy="47625"/>
              </a:xfrm>
              <a:custGeom>
                <a:avLst/>
                <a:gdLst>
                  <a:gd name="T0" fmla="*/ 54 w 77"/>
                  <a:gd name="T1" fmla="*/ 60 h 64"/>
                  <a:gd name="T2" fmla="*/ 60 w 77"/>
                  <a:gd name="T3" fmla="*/ 64 h 64"/>
                  <a:gd name="T4" fmla="*/ 77 w 77"/>
                  <a:gd name="T5" fmla="*/ 33 h 64"/>
                  <a:gd name="T6" fmla="*/ 71 w 77"/>
                  <a:gd name="T7" fmla="*/ 29 h 64"/>
                  <a:gd name="T8" fmla="*/ 23 w 77"/>
                  <a:gd name="T9" fmla="*/ 4 h 64"/>
                  <a:gd name="T10" fmla="*/ 17 w 77"/>
                  <a:gd name="T11" fmla="*/ 0 h 64"/>
                  <a:gd name="T12" fmla="*/ 0 w 77"/>
                  <a:gd name="T13" fmla="*/ 31 h 64"/>
                  <a:gd name="T14" fmla="*/ 7 w 77"/>
                  <a:gd name="T15" fmla="*/ 35 h 64"/>
                  <a:gd name="T16" fmla="*/ 54 w 77"/>
                  <a:gd name="T1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54" y="60"/>
                    </a:moveTo>
                    <a:cubicBezTo>
                      <a:pt x="60" y="64"/>
                      <a:pt x="60" y="64"/>
                      <a:pt x="60" y="64"/>
                    </a:cubicBezTo>
                    <a:cubicBezTo>
                      <a:pt x="77" y="33"/>
                      <a:pt x="77" y="33"/>
                      <a:pt x="77" y="33"/>
                    </a:cubicBezTo>
                    <a:cubicBezTo>
                      <a:pt x="71" y="29"/>
                      <a:pt x="71" y="29"/>
                      <a:pt x="71" y="29"/>
                    </a:cubicBezTo>
                    <a:cubicBezTo>
                      <a:pt x="54" y="20"/>
                      <a:pt x="38" y="12"/>
                      <a:pt x="23" y="4"/>
                    </a:cubicBezTo>
                    <a:cubicBezTo>
                      <a:pt x="17" y="0"/>
                      <a:pt x="17" y="0"/>
                      <a:pt x="17" y="0"/>
                    </a:cubicBezTo>
                    <a:cubicBezTo>
                      <a:pt x="0" y="31"/>
                      <a:pt x="0" y="31"/>
                      <a:pt x="0" y="31"/>
                    </a:cubicBezTo>
                    <a:cubicBezTo>
                      <a:pt x="7" y="35"/>
                      <a:pt x="7" y="35"/>
                      <a:pt x="7" y="35"/>
                    </a:cubicBezTo>
                    <a:cubicBezTo>
                      <a:pt x="21" y="43"/>
                      <a:pt x="37" y="51"/>
                      <a:pt x="54" y="6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2" name="Freeform 101"/>
              <p:cNvSpPr>
                <a:spLocks/>
              </p:cNvSpPr>
              <p:nvPr/>
            </p:nvSpPr>
            <p:spPr bwMode="black">
              <a:xfrm>
                <a:off x="7889875" y="2203450"/>
                <a:ext cx="73025" cy="57150"/>
              </a:xfrm>
              <a:custGeom>
                <a:avLst/>
                <a:gdLst>
                  <a:gd name="T0" fmla="*/ 21 w 97"/>
                  <a:gd name="T1" fmla="*/ 44 h 76"/>
                  <a:gd name="T2" fmla="*/ 26 w 97"/>
                  <a:gd name="T3" fmla="*/ 47 h 76"/>
                  <a:gd name="T4" fmla="*/ 27 w 97"/>
                  <a:gd name="T5" fmla="*/ 48 h 76"/>
                  <a:gd name="T6" fmla="*/ 74 w 97"/>
                  <a:gd name="T7" fmla="*/ 73 h 76"/>
                  <a:gd name="T8" fmla="*/ 80 w 97"/>
                  <a:gd name="T9" fmla="*/ 76 h 76"/>
                  <a:gd name="T10" fmla="*/ 97 w 97"/>
                  <a:gd name="T11" fmla="*/ 45 h 76"/>
                  <a:gd name="T12" fmla="*/ 90 w 97"/>
                  <a:gd name="T13" fmla="*/ 41 h 76"/>
                  <a:gd name="T14" fmla="*/ 44 w 97"/>
                  <a:gd name="T15" fmla="*/ 17 h 76"/>
                  <a:gd name="T16" fmla="*/ 44 w 97"/>
                  <a:gd name="T17" fmla="*/ 17 h 76"/>
                  <a:gd name="T18" fmla="*/ 25 w 97"/>
                  <a:gd name="T19" fmla="*/ 5 h 76"/>
                  <a:gd name="T20" fmla="*/ 19 w 97"/>
                  <a:gd name="T21" fmla="*/ 0 h 76"/>
                  <a:gd name="T22" fmla="*/ 0 w 97"/>
                  <a:gd name="T23" fmla="*/ 30 h 76"/>
                  <a:gd name="T24" fmla="*/ 6 w 97"/>
                  <a:gd name="T25" fmla="*/ 34 h 76"/>
                  <a:gd name="T26" fmla="*/ 21 w 97"/>
                  <a:gd name="T27" fmla="*/ 4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7" h="76">
                    <a:moveTo>
                      <a:pt x="21" y="44"/>
                    </a:moveTo>
                    <a:cubicBezTo>
                      <a:pt x="24" y="46"/>
                      <a:pt x="26" y="47"/>
                      <a:pt x="26" y="47"/>
                    </a:cubicBezTo>
                    <a:cubicBezTo>
                      <a:pt x="27" y="48"/>
                      <a:pt x="27" y="48"/>
                      <a:pt x="27" y="48"/>
                    </a:cubicBezTo>
                    <a:cubicBezTo>
                      <a:pt x="29" y="49"/>
                      <a:pt x="46" y="58"/>
                      <a:pt x="74" y="73"/>
                    </a:cubicBezTo>
                    <a:cubicBezTo>
                      <a:pt x="80" y="76"/>
                      <a:pt x="80" y="76"/>
                      <a:pt x="80" y="76"/>
                    </a:cubicBezTo>
                    <a:cubicBezTo>
                      <a:pt x="97" y="45"/>
                      <a:pt x="97" y="45"/>
                      <a:pt x="97" y="45"/>
                    </a:cubicBezTo>
                    <a:cubicBezTo>
                      <a:pt x="90" y="41"/>
                      <a:pt x="90" y="41"/>
                      <a:pt x="90" y="41"/>
                    </a:cubicBezTo>
                    <a:cubicBezTo>
                      <a:pt x="60" y="26"/>
                      <a:pt x="49" y="20"/>
                      <a:pt x="44" y="17"/>
                    </a:cubicBezTo>
                    <a:cubicBezTo>
                      <a:pt x="44" y="17"/>
                      <a:pt x="44" y="17"/>
                      <a:pt x="44" y="17"/>
                    </a:cubicBezTo>
                    <a:cubicBezTo>
                      <a:pt x="44" y="17"/>
                      <a:pt x="37" y="12"/>
                      <a:pt x="25" y="5"/>
                    </a:cubicBezTo>
                    <a:cubicBezTo>
                      <a:pt x="19" y="0"/>
                      <a:pt x="19" y="0"/>
                      <a:pt x="19" y="0"/>
                    </a:cubicBezTo>
                    <a:cubicBezTo>
                      <a:pt x="0" y="30"/>
                      <a:pt x="0" y="30"/>
                      <a:pt x="0" y="30"/>
                    </a:cubicBezTo>
                    <a:cubicBezTo>
                      <a:pt x="6" y="34"/>
                      <a:pt x="6" y="34"/>
                      <a:pt x="6" y="34"/>
                    </a:cubicBezTo>
                    <a:cubicBezTo>
                      <a:pt x="12" y="38"/>
                      <a:pt x="18" y="42"/>
                      <a:pt x="21" y="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3" name="Freeform 102"/>
              <p:cNvSpPr>
                <a:spLocks/>
              </p:cNvSpPr>
              <p:nvPr/>
            </p:nvSpPr>
            <p:spPr bwMode="black">
              <a:xfrm>
                <a:off x="7259638" y="2378075"/>
                <a:ext cx="57150" cy="47625"/>
              </a:xfrm>
              <a:custGeom>
                <a:avLst/>
                <a:gdLst>
                  <a:gd name="T0" fmla="*/ 36 w 36"/>
                  <a:gd name="T1" fmla="*/ 15 h 30"/>
                  <a:gd name="T2" fmla="*/ 28 w 36"/>
                  <a:gd name="T3" fmla="*/ 0 h 30"/>
                  <a:gd name="T4" fmla="*/ 0 w 36"/>
                  <a:gd name="T5" fmla="*/ 16 h 30"/>
                  <a:gd name="T6" fmla="*/ 8 w 36"/>
                  <a:gd name="T7" fmla="*/ 30 h 30"/>
                  <a:gd name="T8" fmla="*/ 36 w 36"/>
                  <a:gd name="T9" fmla="*/ 15 h 30"/>
                </a:gdLst>
                <a:ahLst/>
                <a:cxnLst>
                  <a:cxn ang="0">
                    <a:pos x="T0" y="T1"/>
                  </a:cxn>
                  <a:cxn ang="0">
                    <a:pos x="T2" y="T3"/>
                  </a:cxn>
                  <a:cxn ang="0">
                    <a:pos x="T4" y="T5"/>
                  </a:cxn>
                  <a:cxn ang="0">
                    <a:pos x="T6" y="T7"/>
                  </a:cxn>
                  <a:cxn ang="0">
                    <a:pos x="T8" y="T9"/>
                  </a:cxn>
                </a:cxnLst>
                <a:rect l="0" t="0" r="r" b="b"/>
                <a:pathLst>
                  <a:path w="36" h="30">
                    <a:moveTo>
                      <a:pt x="36" y="15"/>
                    </a:moveTo>
                    <a:lnTo>
                      <a:pt x="28" y="0"/>
                    </a:lnTo>
                    <a:lnTo>
                      <a:pt x="0" y="16"/>
                    </a:lnTo>
                    <a:lnTo>
                      <a:pt x="8" y="30"/>
                    </a:lnTo>
                    <a:lnTo>
                      <a:pt x="36"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4" name="Freeform 103"/>
              <p:cNvSpPr>
                <a:spLocks/>
              </p:cNvSpPr>
              <p:nvPr/>
            </p:nvSpPr>
            <p:spPr bwMode="black">
              <a:xfrm>
                <a:off x="8091488" y="2879725"/>
                <a:ext cx="57150" cy="47625"/>
              </a:xfrm>
              <a:custGeom>
                <a:avLst/>
                <a:gdLst>
                  <a:gd name="T0" fmla="*/ 0 w 36"/>
                  <a:gd name="T1" fmla="*/ 16 h 30"/>
                  <a:gd name="T2" fmla="*/ 8 w 36"/>
                  <a:gd name="T3" fmla="*/ 30 h 30"/>
                  <a:gd name="T4" fmla="*/ 36 w 36"/>
                  <a:gd name="T5" fmla="*/ 14 h 30"/>
                  <a:gd name="T6" fmla="*/ 28 w 36"/>
                  <a:gd name="T7" fmla="*/ 0 h 30"/>
                  <a:gd name="T8" fmla="*/ 0 w 36"/>
                  <a:gd name="T9" fmla="*/ 16 h 30"/>
                </a:gdLst>
                <a:ahLst/>
                <a:cxnLst>
                  <a:cxn ang="0">
                    <a:pos x="T0" y="T1"/>
                  </a:cxn>
                  <a:cxn ang="0">
                    <a:pos x="T2" y="T3"/>
                  </a:cxn>
                  <a:cxn ang="0">
                    <a:pos x="T4" y="T5"/>
                  </a:cxn>
                  <a:cxn ang="0">
                    <a:pos x="T6" y="T7"/>
                  </a:cxn>
                  <a:cxn ang="0">
                    <a:pos x="T8" y="T9"/>
                  </a:cxn>
                </a:cxnLst>
                <a:rect l="0" t="0" r="r" b="b"/>
                <a:pathLst>
                  <a:path w="36" h="30">
                    <a:moveTo>
                      <a:pt x="0" y="16"/>
                    </a:moveTo>
                    <a:lnTo>
                      <a:pt x="8" y="30"/>
                    </a:lnTo>
                    <a:lnTo>
                      <a:pt x="36"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5" name="Freeform 104"/>
              <p:cNvSpPr>
                <a:spLocks/>
              </p:cNvSpPr>
              <p:nvPr/>
            </p:nvSpPr>
            <p:spPr bwMode="black">
              <a:xfrm>
                <a:off x="7953375" y="2960688"/>
                <a:ext cx="57150" cy="49213"/>
              </a:xfrm>
              <a:custGeom>
                <a:avLst/>
                <a:gdLst>
                  <a:gd name="T0" fmla="*/ 52 w 77"/>
                  <a:gd name="T1" fmla="*/ 4 h 66"/>
                  <a:gd name="T2" fmla="*/ 6 w 77"/>
                  <a:gd name="T3" fmla="*/ 32 h 66"/>
                  <a:gd name="T4" fmla="*/ 0 w 77"/>
                  <a:gd name="T5" fmla="*/ 36 h 66"/>
                  <a:gd name="T6" fmla="*/ 18 w 77"/>
                  <a:gd name="T7" fmla="*/ 66 h 66"/>
                  <a:gd name="T8" fmla="*/ 24 w 77"/>
                  <a:gd name="T9" fmla="*/ 62 h 66"/>
                  <a:gd name="T10" fmla="*/ 70 w 77"/>
                  <a:gd name="T11" fmla="*/ 34 h 66"/>
                  <a:gd name="T12" fmla="*/ 77 w 77"/>
                  <a:gd name="T13" fmla="*/ 31 h 66"/>
                  <a:gd name="T14" fmla="*/ 59 w 77"/>
                  <a:gd name="T15" fmla="*/ 0 h 66"/>
                  <a:gd name="T16" fmla="*/ 52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2" y="4"/>
                    </a:moveTo>
                    <a:cubicBezTo>
                      <a:pt x="35" y="14"/>
                      <a:pt x="20" y="23"/>
                      <a:pt x="6" y="32"/>
                    </a:cubicBezTo>
                    <a:cubicBezTo>
                      <a:pt x="0" y="36"/>
                      <a:pt x="0" y="36"/>
                      <a:pt x="0" y="36"/>
                    </a:cubicBezTo>
                    <a:cubicBezTo>
                      <a:pt x="18" y="66"/>
                      <a:pt x="18" y="66"/>
                      <a:pt x="18" y="66"/>
                    </a:cubicBezTo>
                    <a:cubicBezTo>
                      <a:pt x="24" y="62"/>
                      <a:pt x="24" y="62"/>
                      <a:pt x="24" y="62"/>
                    </a:cubicBezTo>
                    <a:cubicBezTo>
                      <a:pt x="39" y="53"/>
                      <a:pt x="54"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6" name="Freeform 105"/>
              <p:cNvSpPr>
                <a:spLocks/>
              </p:cNvSpPr>
              <p:nvPr/>
            </p:nvSpPr>
            <p:spPr bwMode="black">
              <a:xfrm>
                <a:off x="8021638" y="2919413"/>
                <a:ext cx="58738" cy="49213"/>
              </a:xfrm>
              <a:custGeom>
                <a:avLst/>
                <a:gdLst>
                  <a:gd name="T0" fmla="*/ 52 w 77"/>
                  <a:gd name="T1" fmla="*/ 4 h 65"/>
                  <a:gd name="T2" fmla="*/ 6 w 77"/>
                  <a:gd name="T3" fmla="*/ 31 h 65"/>
                  <a:gd name="T4" fmla="*/ 0 w 77"/>
                  <a:gd name="T5" fmla="*/ 35 h 65"/>
                  <a:gd name="T6" fmla="*/ 17 w 77"/>
                  <a:gd name="T7" fmla="*/ 65 h 65"/>
                  <a:gd name="T8" fmla="*/ 24 w 77"/>
                  <a:gd name="T9" fmla="*/ 61 h 65"/>
                  <a:gd name="T10" fmla="*/ 70 w 77"/>
                  <a:gd name="T11" fmla="*/ 34 h 65"/>
                  <a:gd name="T12" fmla="*/ 77 w 77"/>
                  <a:gd name="T13" fmla="*/ 31 h 65"/>
                  <a:gd name="T14" fmla="*/ 59 w 77"/>
                  <a:gd name="T15" fmla="*/ 0 h 65"/>
                  <a:gd name="T16" fmla="*/ 52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52" y="4"/>
                    </a:moveTo>
                    <a:cubicBezTo>
                      <a:pt x="37" y="13"/>
                      <a:pt x="21" y="22"/>
                      <a:pt x="6" y="31"/>
                    </a:cubicBezTo>
                    <a:cubicBezTo>
                      <a:pt x="0" y="35"/>
                      <a:pt x="0" y="35"/>
                      <a:pt x="0" y="35"/>
                    </a:cubicBezTo>
                    <a:cubicBezTo>
                      <a:pt x="17" y="65"/>
                      <a:pt x="17" y="65"/>
                      <a:pt x="17" y="65"/>
                    </a:cubicBezTo>
                    <a:cubicBezTo>
                      <a:pt x="24" y="61"/>
                      <a:pt x="24" y="61"/>
                      <a:pt x="24" y="61"/>
                    </a:cubicBezTo>
                    <a:cubicBezTo>
                      <a:pt x="39" y="52"/>
                      <a:pt x="55" y="44"/>
                      <a:pt x="70" y="34"/>
                    </a:cubicBezTo>
                    <a:cubicBezTo>
                      <a:pt x="77" y="31"/>
                      <a:pt x="77" y="31"/>
                      <a:pt x="77" y="31"/>
                    </a:cubicBezTo>
                    <a:cubicBezTo>
                      <a:pt x="59" y="0"/>
                      <a:pt x="59" y="0"/>
                      <a:pt x="59" y="0"/>
                    </a:cubicBezTo>
                    <a:lnTo>
                      <a:pt x="5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7" name="Freeform 106"/>
              <p:cNvSpPr>
                <a:spLocks/>
              </p:cNvSpPr>
              <p:nvPr/>
            </p:nvSpPr>
            <p:spPr bwMode="black">
              <a:xfrm>
                <a:off x="7821613" y="3046413"/>
                <a:ext cx="53975" cy="53975"/>
              </a:xfrm>
              <a:custGeom>
                <a:avLst/>
                <a:gdLst>
                  <a:gd name="T0" fmla="*/ 45 w 72"/>
                  <a:gd name="T1" fmla="*/ 5 h 72"/>
                  <a:gd name="T2" fmla="*/ 10 w 72"/>
                  <a:gd name="T3" fmla="*/ 38 h 72"/>
                  <a:gd name="T4" fmla="*/ 4 w 72"/>
                  <a:gd name="T5" fmla="*/ 48 h 72"/>
                  <a:gd name="T6" fmla="*/ 0 w 72"/>
                  <a:gd name="T7" fmla="*/ 54 h 72"/>
                  <a:gd name="T8" fmla="*/ 30 w 72"/>
                  <a:gd name="T9" fmla="*/ 72 h 72"/>
                  <a:gd name="T10" fmla="*/ 34 w 72"/>
                  <a:gd name="T11" fmla="*/ 66 h 72"/>
                  <a:gd name="T12" fmla="*/ 39 w 72"/>
                  <a:gd name="T13" fmla="*/ 57 h 72"/>
                  <a:gd name="T14" fmla="*/ 66 w 72"/>
                  <a:gd name="T15" fmla="*/ 33 h 72"/>
                  <a:gd name="T16" fmla="*/ 72 w 72"/>
                  <a:gd name="T17" fmla="*/ 28 h 72"/>
                  <a:gd name="T18" fmla="*/ 51 w 72"/>
                  <a:gd name="T19" fmla="*/ 0 h 72"/>
                  <a:gd name="T20" fmla="*/ 45 w 72"/>
                  <a:gd name="T21" fmla="*/ 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2" h="72">
                    <a:moveTo>
                      <a:pt x="45" y="5"/>
                    </a:moveTo>
                    <a:cubicBezTo>
                      <a:pt x="26" y="19"/>
                      <a:pt x="15" y="29"/>
                      <a:pt x="10" y="38"/>
                    </a:cubicBezTo>
                    <a:cubicBezTo>
                      <a:pt x="8" y="41"/>
                      <a:pt x="6" y="44"/>
                      <a:pt x="4" y="48"/>
                    </a:cubicBezTo>
                    <a:cubicBezTo>
                      <a:pt x="0" y="54"/>
                      <a:pt x="0" y="54"/>
                      <a:pt x="0" y="54"/>
                    </a:cubicBezTo>
                    <a:cubicBezTo>
                      <a:pt x="30" y="72"/>
                      <a:pt x="30" y="72"/>
                      <a:pt x="30" y="72"/>
                    </a:cubicBezTo>
                    <a:cubicBezTo>
                      <a:pt x="34" y="66"/>
                      <a:pt x="34" y="66"/>
                      <a:pt x="34" y="66"/>
                    </a:cubicBezTo>
                    <a:cubicBezTo>
                      <a:pt x="36" y="63"/>
                      <a:pt x="37" y="60"/>
                      <a:pt x="39" y="57"/>
                    </a:cubicBezTo>
                    <a:cubicBezTo>
                      <a:pt x="40" y="55"/>
                      <a:pt x="45" y="49"/>
                      <a:pt x="66" y="33"/>
                    </a:cubicBezTo>
                    <a:cubicBezTo>
                      <a:pt x="72" y="28"/>
                      <a:pt x="72" y="28"/>
                      <a:pt x="72" y="28"/>
                    </a:cubicBezTo>
                    <a:cubicBezTo>
                      <a:pt x="51" y="0"/>
                      <a:pt x="51" y="0"/>
                      <a:pt x="51" y="0"/>
                    </a:cubicBezTo>
                    <a:lnTo>
                      <a:pt x="45"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8" name="Freeform 107"/>
              <p:cNvSpPr>
                <a:spLocks/>
              </p:cNvSpPr>
              <p:nvPr/>
            </p:nvSpPr>
            <p:spPr bwMode="black">
              <a:xfrm>
                <a:off x="7885113" y="3001963"/>
                <a:ext cx="57150" cy="49213"/>
              </a:xfrm>
              <a:custGeom>
                <a:avLst/>
                <a:gdLst>
                  <a:gd name="T0" fmla="*/ 51 w 77"/>
                  <a:gd name="T1" fmla="*/ 4 h 66"/>
                  <a:gd name="T2" fmla="*/ 6 w 77"/>
                  <a:gd name="T3" fmla="*/ 33 h 66"/>
                  <a:gd name="T4" fmla="*/ 0 w 77"/>
                  <a:gd name="T5" fmla="*/ 37 h 66"/>
                  <a:gd name="T6" fmla="*/ 19 w 77"/>
                  <a:gd name="T7" fmla="*/ 66 h 66"/>
                  <a:gd name="T8" fmla="*/ 25 w 77"/>
                  <a:gd name="T9" fmla="*/ 62 h 66"/>
                  <a:gd name="T10" fmla="*/ 70 w 77"/>
                  <a:gd name="T11" fmla="*/ 34 h 66"/>
                  <a:gd name="T12" fmla="*/ 77 w 77"/>
                  <a:gd name="T13" fmla="*/ 30 h 66"/>
                  <a:gd name="T14" fmla="*/ 58 w 77"/>
                  <a:gd name="T15" fmla="*/ 0 h 66"/>
                  <a:gd name="T16" fmla="*/ 51 w 77"/>
                  <a:gd name="T17" fmla="*/ 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6">
                    <a:moveTo>
                      <a:pt x="51" y="4"/>
                    </a:moveTo>
                    <a:cubicBezTo>
                      <a:pt x="35" y="14"/>
                      <a:pt x="19" y="24"/>
                      <a:pt x="6" y="33"/>
                    </a:cubicBezTo>
                    <a:cubicBezTo>
                      <a:pt x="0" y="37"/>
                      <a:pt x="0" y="37"/>
                      <a:pt x="0" y="37"/>
                    </a:cubicBezTo>
                    <a:cubicBezTo>
                      <a:pt x="19" y="66"/>
                      <a:pt x="19" y="66"/>
                      <a:pt x="19" y="66"/>
                    </a:cubicBezTo>
                    <a:cubicBezTo>
                      <a:pt x="25" y="62"/>
                      <a:pt x="25" y="62"/>
                      <a:pt x="25" y="62"/>
                    </a:cubicBezTo>
                    <a:cubicBezTo>
                      <a:pt x="39" y="53"/>
                      <a:pt x="54" y="44"/>
                      <a:pt x="70" y="34"/>
                    </a:cubicBezTo>
                    <a:cubicBezTo>
                      <a:pt x="77" y="30"/>
                      <a:pt x="77" y="30"/>
                      <a:pt x="77" y="30"/>
                    </a:cubicBezTo>
                    <a:cubicBezTo>
                      <a:pt x="58" y="0"/>
                      <a:pt x="58" y="0"/>
                      <a:pt x="58" y="0"/>
                    </a:cubicBezTo>
                    <a:lnTo>
                      <a:pt x="51"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09" name="Freeform 108"/>
              <p:cNvSpPr>
                <a:spLocks/>
              </p:cNvSpPr>
              <p:nvPr/>
            </p:nvSpPr>
            <p:spPr bwMode="black">
              <a:xfrm>
                <a:off x="8159750" y="2840038"/>
                <a:ext cx="58738" cy="47625"/>
              </a:xfrm>
              <a:custGeom>
                <a:avLst/>
                <a:gdLst>
                  <a:gd name="T0" fmla="*/ 0 w 37"/>
                  <a:gd name="T1" fmla="*/ 16 h 30"/>
                  <a:gd name="T2" fmla="*/ 9 w 37"/>
                  <a:gd name="T3" fmla="*/ 30 h 30"/>
                  <a:gd name="T4" fmla="*/ 37 w 37"/>
                  <a:gd name="T5" fmla="*/ 14 h 30"/>
                  <a:gd name="T6" fmla="*/ 28 w 37"/>
                  <a:gd name="T7" fmla="*/ 0 h 30"/>
                  <a:gd name="T8" fmla="*/ 0 w 37"/>
                  <a:gd name="T9" fmla="*/ 16 h 30"/>
                </a:gdLst>
                <a:ahLst/>
                <a:cxnLst>
                  <a:cxn ang="0">
                    <a:pos x="T0" y="T1"/>
                  </a:cxn>
                  <a:cxn ang="0">
                    <a:pos x="T2" y="T3"/>
                  </a:cxn>
                  <a:cxn ang="0">
                    <a:pos x="T4" y="T5"/>
                  </a:cxn>
                  <a:cxn ang="0">
                    <a:pos x="T6" y="T7"/>
                  </a:cxn>
                  <a:cxn ang="0">
                    <a:pos x="T8" y="T9"/>
                  </a:cxn>
                </a:cxnLst>
                <a:rect l="0" t="0" r="r" b="b"/>
                <a:pathLst>
                  <a:path w="37" h="30">
                    <a:moveTo>
                      <a:pt x="0" y="16"/>
                    </a:moveTo>
                    <a:lnTo>
                      <a:pt x="9" y="30"/>
                    </a:lnTo>
                    <a:lnTo>
                      <a:pt x="37" y="14"/>
                    </a:lnTo>
                    <a:lnTo>
                      <a:pt x="28" y="0"/>
                    </a:lnTo>
                    <a:lnTo>
                      <a:pt x="0"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0" name="Freeform 109"/>
              <p:cNvSpPr>
                <a:spLocks/>
              </p:cNvSpPr>
              <p:nvPr/>
            </p:nvSpPr>
            <p:spPr bwMode="black">
              <a:xfrm>
                <a:off x="7038975" y="2435225"/>
                <a:ext cx="58738" cy="39688"/>
              </a:xfrm>
              <a:custGeom>
                <a:avLst/>
                <a:gdLst>
                  <a:gd name="T0" fmla="*/ 27 w 77"/>
                  <a:gd name="T1" fmla="*/ 5 h 53"/>
                  <a:gd name="T2" fmla="*/ 5 w 77"/>
                  <a:gd name="T3" fmla="*/ 24 h 53"/>
                  <a:gd name="T4" fmla="*/ 0 w 77"/>
                  <a:gd name="T5" fmla="*/ 30 h 53"/>
                  <a:gd name="T6" fmla="*/ 26 w 77"/>
                  <a:gd name="T7" fmla="*/ 53 h 53"/>
                  <a:gd name="T8" fmla="*/ 31 w 77"/>
                  <a:gd name="T9" fmla="*/ 47 h 53"/>
                  <a:gd name="T10" fmla="*/ 43 w 77"/>
                  <a:gd name="T11" fmla="*/ 37 h 53"/>
                  <a:gd name="T12" fmla="*/ 61 w 77"/>
                  <a:gd name="T13" fmla="*/ 39 h 53"/>
                  <a:gd name="T14" fmla="*/ 68 w 77"/>
                  <a:gd name="T15" fmla="*/ 41 h 53"/>
                  <a:gd name="T16" fmla="*/ 77 w 77"/>
                  <a:gd name="T17" fmla="*/ 8 h 53"/>
                  <a:gd name="T18" fmla="*/ 70 w 77"/>
                  <a:gd name="T19" fmla="*/ 6 h 53"/>
                  <a:gd name="T20" fmla="*/ 27 w 77"/>
                  <a:gd name="T21" fmla="*/ 5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 h="53">
                    <a:moveTo>
                      <a:pt x="27" y="5"/>
                    </a:moveTo>
                    <a:cubicBezTo>
                      <a:pt x="20" y="9"/>
                      <a:pt x="12" y="15"/>
                      <a:pt x="5" y="24"/>
                    </a:cubicBezTo>
                    <a:cubicBezTo>
                      <a:pt x="0" y="30"/>
                      <a:pt x="0" y="30"/>
                      <a:pt x="0" y="30"/>
                    </a:cubicBezTo>
                    <a:cubicBezTo>
                      <a:pt x="26" y="53"/>
                      <a:pt x="26" y="53"/>
                      <a:pt x="26" y="53"/>
                    </a:cubicBezTo>
                    <a:cubicBezTo>
                      <a:pt x="31" y="47"/>
                      <a:pt x="31" y="47"/>
                      <a:pt x="31" y="47"/>
                    </a:cubicBezTo>
                    <a:cubicBezTo>
                      <a:pt x="35" y="42"/>
                      <a:pt x="40" y="39"/>
                      <a:pt x="43" y="37"/>
                    </a:cubicBezTo>
                    <a:cubicBezTo>
                      <a:pt x="43" y="37"/>
                      <a:pt x="46" y="35"/>
                      <a:pt x="61" y="39"/>
                    </a:cubicBezTo>
                    <a:cubicBezTo>
                      <a:pt x="68" y="41"/>
                      <a:pt x="68" y="41"/>
                      <a:pt x="68" y="41"/>
                    </a:cubicBezTo>
                    <a:cubicBezTo>
                      <a:pt x="77" y="8"/>
                      <a:pt x="77" y="8"/>
                      <a:pt x="77" y="8"/>
                    </a:cubicBezTo>
                    <a:cubicBezTo>
                      <a:pt x="70" y="6"/>
                      <a:pt x="70" y="6"/>
                      <a:pt x="70" y="6"/>
                    </a:cubicBezTo>
                    <a:cubicBezTo>
                      <a:pt x="51" y="0"/>
                      <a:pt x="38" y="0"/>
                      <a:pt x="27" y="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1" name="Freeform 110"/>
              <p:cNvSpPr>
                <a:spLocks/>
              </p:cNvSpPr>
              <p:nvPr/>
            </p:nvSpPr>
            <p:spPr bwMode="black">
              <a:xfrm>
                <a:off x="8348663" y="2689225"/>
                <a:ext cx="36513" cy="55563"/>
              </a:xfrm>
              <a:custGeom>
                <a:avLst/>
                <a:gdLst>
                  <a:gd name="T0" fmla="*/ 13 w 49"/>
                  <a:gd name="T1" fmla="*/ 7 h 75"/>
                  <a:gd name="T2" fmla="*/ 2 w 49"/>
                  <a:gd name="T3" fmla="*/ 57 h 75"/>
                  <a:gd name="T4" fmla="*/ 0 w 49"/>
                  <a:gd name="T5" fmla="*/ 64 h 75"/>
                  <a:gd name="T6" fmla="*/ 34 w 49"/>
                  <a:gd name="T7" fmla="*/ 75 h 75"/>
                  <a:gd name="T8" fmla="*/ 36 w 49"/>
                  <a:gd name="T9" fmla="*/ 67 h 75"/>
                  <a:gd name="T10" fmla="*/ 48 w 49"/>
                  <a:gd name="T11" fmla="*/ 13 h 75"/>
                  <a:gd name="T12" fmla="*/ 49 w 49"/>
                  <a:gd name="T13" fmla="*/ 5 h 75"/>
                  <a:gd name="T14" fmla="*/ 15 w 49"/>
                  <a:gd name="T15" fmla="*/ 0 h 75"/>
                  <a:gd name="T16" fmla="*/ 13 w 49"/>
                  <a:gd name="T17"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75">
                    <a:moveTo>
                      <a:pt x="13" y="7"/>
                    </a:moveTo>
                    <a:cubicBezTo>
                      <a:pt x="10" y="26"/>
                      <a:pt x="7" y="43"/>
                      <a:pt x="2" y="57"/>
                    </a:cubicBezTo>
                    <a:cubicBezTo>
                      <a:pt x="0" y="64"/>
                      <a:pt x="0" y="64"/>
                      <a:pt x="0" y="64"/>
                    </a:cubicBezTo>
                    <a:cubicBezTo>
                      <a:pt x="34" y="75"/>
                      <a:pt x="34" y="75"/>
                      <a:pt x="34" y="75"/>
                    </a:cubicBezTo>
                    <a:cubicBezTo>
                      <a:pt x="36" y="67"/>
                      <a:pt x="36" y="67"/>
                      <a:pt x="36" y="67"/>
                    </a:cubicBezTo>
                    <a:cubicBezTo>
                      <a:pt x="41" y="52"/>
                      <a:pt x="45" y="34"/>
                      <a:pt x="48" y="13"/>
                    </a:cubicBezTo>
                    <a:cubicBezTo>
                      <a:pt x="49" y="5"/>
                      <a:pt x="49" y="5"/>
                      <a:pt x="49" y="5"/>
                    </a:cubicBezTo>
                    <a:cubicBezTo>
                      <a:pt x="15" y="0"/>
                      <a:pt x="15" y="0"/>
                      <a:pt x="15" y="0"/>
                    </a:cubicBezTo>
                    <a:lnTo>
                      <a:pt x="13"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2" name="Freeform 111"/>
              <p:cNvSpPr>
                <a:spLocks/>
              </p:cNvSpPr>
              <p:nvPr/>
            </p:nvSpPr>
            <p:spPr bwMode="black">
              <a:xfrm>
                <a:off x="8362950" y="2611438"/>
                <a:ext cx="26988" cy="52388"/>
              </a:xfrm>
              <a:custGeom>
                <a:avLst/>
                <a:gdLst>
                  <a:gd name="T0" fmla="*/ 2 w 38"/>
                  <a:gd name="T1" fmla="*/ 0 h 70"/>
                  <a:gd name="T2" fmla="*/ 2 w 38"/>
                  <a:gd name="T3" fmla="*/ 8 h 70"/>
                  <a:gd name="T4" fmla="*/ 0 w 38"/>
                  <a:gd name="T5" fmla="*/ 60 h 70"/>
                  <a:gd name="T6" fmla="*/ 0 w 38"/>
                  <a:gd name="T7" fmla="*/ 67 h 70"/>
                  <a:gd name="T8" fmla="*/ 35 w 38"/>
                  <a:gd name="T9" fmla="*/ 70 h 70"/>
                  <a:gd name="T10" fmla="*/ 35 w 38"/>
                  <a:gd name="T11" fmla="*/ 62 h 70"/>
                  <a:gd name="T12" fmla="*/ 38 w 38"/>
                  <a:gd name="T13" fmla="*/ 8 h 70"/>
                  <a:gd name="T14" fmla="*/ 38 w 38"/>
                  <a:gd name="T15" fmla="*/ 0 h 70"/>
                  <a:gd name="T16" fmla="*/ 2 w 38"/>
                  <a:gd name="T17"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70">
                    <a:moveTo>
                      <a:pt x="2" y="0"/>
                    </a:moveTo>
                    <a:cubicBezTo>
                      <a:pt x="2" y="8"/>
                      <a:pt x="2" y="8"/>
                      <a:pt x="2" y="8"/>
                    </a:cubicBezTo>
                    <a:cubicBezTo>
                      <a:pt x="2" y="25"/>
                      <a:pt x="2" y="43"/>
                      <a:pt x="0" y="60"/>
                    </a:cubicBezTo>
                    <a:cubicBezTo>
                      <a:pt x="0" y="67"/>
                      <a:pt x="0" y="67"/>
                      <a:pt x="0" y="67"/>
                    </a:cubicBezTo>
                    <a:cubicBezTo>
                      <a:pt x="35" y="70"/>
                      <a:pt x="35" y="70"/>
                      <a:pt x="35" y="70"/>
                    </a:cubicBezTo>
                    <a:cubicBezTo>
                      <a:pt x="35" y="62"/>
                      <a:pt x="35" y="62"/>
                      <a:pt x="35" y="62"/>
                    </a:cubicBezTo>
                    <a:cubicBezTo>
                      <a:pt x="37" y="44"/>
                      <a:pt x="38" y="26"/>
                      <a:pt x="38" y="8"/>
                    </a:cubicBezTo>
                    <a:cubicBezTo>
                      <a:pt x="38" y="0"/>
                      <a:pt x="38" y="0"/>
                      <a:pt x="38"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3" name="Freeform 112"/>
              <p:cNvSpPr>
                <a:spLocks/>
              </p:cNvSpPr>
              <p:nvPr/>
            </p:nvSpPr>
            <p:spPr bwMode="black">
              <a:xfrm>
                <a:off x="7783513" y="3113088"/>
                <a:ext cx="47625" cy="57150"/>
              </a:xfrm>
              <a:custGeom>
                <a:avLst/>
                <a:gdLst>
                  <a:gd name="T0" fmla="*/ 32 w 63"/>
                  <a:gd name="T1" fmla="*/ 0 h 76"/>
                  <a:gd name="T2" fmla="*/ 29 w 63"/>
                  <a:gd name="T3" fmla="*/ 7 h 76"/>
                  <a:gd name="T4" fmla="*/ 5 w 63"/>
                  <a:gd name="T5" fmla="*/ 50 h 76"/>
                  <a:gd name="T6" fmla="*/ 0 w 63"/>
                  <a:gd name="T7" fmla="*/ 57 h 76"/>
                  <a:gd name="T8" fmla="*/ 30 w 63"/>
                  <a:gd name="T9" fmla="*/ 76 h 76"/>
                  <a:gd name="T10" fmla="*/ 34 w 63"/>
                  <a:gd name="T11" fmla="*/ 70 h 76"/>
                  <a:gd name="T12" fmla="*/ 60 w 63"/>
                  <a:gd name="T13" fmla="*/ 22 h 76"/>
                  <a:gd name="T14" fmla="*/ 63 w 63"/>
                  <a:gd name="T15" fmla="*/ 16 h 76"/>
                  <a:gd name="T16" fmla="*/ 49 w 63"/>
                  <a:gd name="T17" fmla="*/ 7 h 76"/>
                  <a:gd name="T18" fmla="*/ 32 w 63"/>
                  <a:gd name="T19"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76">
                    <a:moveTo>
                      <a:pt x="32" y="0"/>
                    </a:moveTo>
                    <a:cubicBezTo>
                      <a:pt x="29" y="7"/>
                      <a:pt x="29" y="7"/>
                      <a:pt x="29" y="7"/>
                    </a:cubicBezTo>
                    <a:cubicBezTo>
                      <a:pt x="20" y="23"/>
                      <a:pt x="13" y="38"/>
                      <a:pt x="5" y="50"/>
                    </a:cubicBezTo>
                    <a:cubicBezTo>
                      <a:pt x="0" y="57"/>
                      <a:pt x="0" y="57"/>
                      <a:pt x="0" y="57"/>
                    </a:cubicBezTo>
                    <a:cubicBezTo>
                      <a:pt x="30" y="76"/>
                      <a:pt x="30" y="76"/>
                      <a:pt x="30" y="76"/>
                    </a:cubicBezTo>
                    <a:cubicBezTo>
                      <a:pt x="34" y="70"/>
                      <a:pt x="34" y="70"/>
                      <a:pt x="34" y="70"/>
                    </a:cubicBezTo>
                    <a:cubicBezTo>
                      <a:pt x="43" y="56"/>
                      <a:pt x="51" y="40"/>
                      <a:pt x="60" y="22"/>
                    </a:cubicBezTo>
                    <a:cubicBezTo>
                      <a:pt x="63" y="16"/>
                      <a:pt x="63" y="16"/>
                      <a:pt x="63" y="16"/>
                    </a:cubicBezTo>
                    <a:cubicBezTo>
                      <a:pt x="49" y="7"/>
                      <a:pt x="49" y="7"/>
                      <a:pt x="49" y="7"/>
                    </a:cubicBezTo>
                    <a:lnTo>
                      <a:pt x="3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4" name="Freeform 113"/>
              <p:cNvSpPr>
                <a:spLocks/>
              </p:cNvSpPr>
              <p:nvPr/>
            </p:nvSpPr>
            <p:spPr bwMode="black">
              <a:xfrm>
                <a:off x="8229600" y="2798763"/>
                <a:ext cx="57150" cy="49213"/>
              </a:xfrm>
              <a:custGeom>
                <a:avLst/>
                <a:gdLst>
                  <a:gd name="T0" fmla="*/ 52 w 76"/>
                  <a:gd name="T1" fmla="*/ 3 h 65"/>
                  <a:gd name="T2" fmla="*/ 6 w 76"/>
                  <a:gd name="T3" fmla="*/ 31 h 65"/>
                  <a:gd name="T4" fmla="*/ 0 w 76"/>
                  <a:gd name="T5" fmla="*/ 35 h 65"/>
                  <a:gd name="T6" fmla="*/ 17 w 76"/>
                  <a:gd name="T7" fmla="*/ 65 h 65"/>
                  <a:gd name="T8" fmla="*/ 24 w 76"/>
                  <a:gd name="T9" fmla="*/ 61 h 65"/>
                  <a:gd name="T10" fmla="*/ 70 w 76"/>
                  <a:gd name="T11" fmla="*/ 33 h 65"/>
                  <a:gd name="T12" fmla="*/ 76 w 76"/>
                  <a:gd name="T13" fmla="*/ 30 h 65"/>
                  <a:gd name="T14" fmla="*/ 58 w 76"/>
                  <a:gd name="T15" fmla="*/ 0 h 65"/>
                  <a:gd name="T16" fmla="*/ 52 w 76"/>
                  <a:gd name="T17" fmla="*/ 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65">
                    <a:moveTo>
                      <a:pt x="52" y="3"/>
                    </a:moveTo>
                    <a:cubicBezTo>
                      <a:pt x="38" y="12"/>
                      <a:pt x="22" y="21"/>
                      <a:pt x="6" y="31"/>
                    </a:cubicBezTo>
                    <a:cubicBezTo>
                      <a:pt x="0" y="35"/>
                      <a:pt x="0" y="35"/>
                      <a:pt x="0" y="35"/>
                    </a:cubicBezTo>
                    <a:cubicBezTo>
                      <a:pt x="17" y="65"/>
                      <a:pt x="17" y="65"/>
                      <a:pt x="17" y="65"/>
                    </a:cubicBezTo>
                    <a:cubicBezTo>
                      <a:pt x="24" y="61"/>
                      <a:pt x="24" y="61"/>
                      <a:pt x="24" y="61"/>
                    </a:cubicBezTo>
                    <a:cubicBezTo>
                      <a:pt x="41" y="51"/>
                      <a:pt x="56" y="42"/>
                      <a:pt x="70" y="33"/>
                    </a:cubicBezTo>
                    <a:cubicBezTo>
                      <a:pt x="76" y="30"/>
                      <a:pt x="76" y="30"/>
                      <a:pt x="76" y="30"/>
                    </a:cubicBezTo>
                    <a:cubicBezTo>
                      <a:pt x="58" y="0"/>
                      <a:pt x="58" y="0"/>
                      <a:pt x="58" y="0"/>
                    </a:cubicBezTo>
                    <a:lnTo>
                      <a:pt x="52"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5" name="Freeform 114"/>
              <p:cNvSpPr>
                <a:spLocks/>
              </p:cNvSpPr>
              <p:nvPr/>
            </p:nvSpPr>
            <p:spPr bwMode="black">
              <a:xfrm>
                <a:off x="8297863" y="2754313"/>
                <a:ext cx="57150" cy="50800"/>
              </a:xfrm>
              <a:custGeom>
                <a:avLst/>
                <a:gdLst>
                  <a:gd name="T0" fmla="*/ 49 w 77"/>
                  <a:gd name="T1" fmla="*/ 5 h 68"/>
                  <a:gd name="T2" fmla="*/ 7 w 77"/>
                  <a:gd name="T3" fmla="*/ 34 h 68"/>
                  <a:gd name="T4" fmla="*/ 0 w 77"/>
                  <a:gd name="T5" fmla="*/ 39 h 68"/>
                  <a:gd name="T6" fmla="*/ 19 w 77"/>
                  <a:gd name="T7" fmla="*/ 68 h 68"/>
                  <a:gd name="T8" fmla="*/ 26 w 77"/>
                  <a:gd name="T9" fmla="*/ 64 h 68"/>
                  <a:gd name="T10" fmla="*/ 71 w 77"/>
                  <a:gd name="T11" fmla="*/ 33 h 68"/>
                  <a:gd name="T12" fmla="*/ 77 w 77"/>
                  <a:gd name="T13" fmla="*/ 28 h 68"/>
                  <a:gd name="T14" fmla="*/ 55 w 77"/>
                  <a:gd name="T15" fmla="*/ 0 h 68"/>
                  <a:gd name="T16" fmla="*/ 49 w 77"/>
                  <a:gd name="T17" fmla="*/ 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8">
                    <a:moveTo>
                      <a:pt x="49" y="5"/>
                    </a:moveTo>
                    <a:cubicBezTo>
                      <a:pt x="40" y="12"/>
                      <a:pt x="26" y="22"/>
                      <a:pt x="7" y="34"/>
                    </a:cubicBezTo>
                    <a:cubicBezTo>
                      <a:pt x="0" y="39"/>
                      <a:pt x="0" y="39"/>
                      <a:pt x="0" y="39"/>
                    </a:cubicBezTo>
                    <a:cubicBezTo>
                      <a:pt x="19" y="68"/>
                      <a:pt x="19" y="68"/>
                      <a:pt x="19" y="68"/>
                    </a:cubicBezTo>
                    <a:cubicBezTo>
                      <a:pt x="26" y="64"/>
                      <a:pt x="26" y="64"/>
                      <a:pt x="26" y="64"/>
                    </a:cubicBezTo>
                    <a:cubicBezTo>
                      <a:pt x="46" y="51"/>
                      <a:pt x="61" y="41"/>
                      <a:pt x="71" y="33"/>
                    </a:cubicBezTo>
                    <a:cubicBezTo>
                      <a:pt x="77" y="28"/>
                      <a:pt x="77" y="28"/>
                      <a:pt x="77" y="28"/>
                    </a:cubicBezTo>
                    <a:cubicBezTo>
                      <a:pt x="55" y="0"/>
                      <a:pt x="55" y="0"/>
                      <a:pt x="55" y="0"/>
                    </a:cubicBezTo>
                    <a:lnTo>
                      <a:pt x="49" y="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6" name="Freeform 115"/>
              <p:cNvSpPr>
                <a:spLocks/>
              </p:cNvSpPr>
              <p:nvPr/>
            </p:nvSpPr>
            <p:spPr bwMode="black">
              <a:xfrm>
                <a:off x="7313613" y="2935288"/>
                <a:ext cx="57150" cy="49213"/>
              </a:xfrm>
              <a:custGeom>
                <a:avLst/>
                <a:gdLst>
                  <a:gd name="T0" fmla="*/ 24 w 77"/>
                  <a:gd name="T1" fmla="*/ 4 h 65"/>
                  <a:gd name="T2" fmla="*/ 18 w 77"/>
                  <a:gd name="T3" fmla="*/ 0 h 65"/>
                  <a:gd name="T4" fmla="*/ 0 w 77"/>
                  <a:gd name="T5" fmla="*/ 30 h 65"/>
                  <a:gd name="T6" fmla="*/ 7 w 77"/>
                  <a:gd name="T7" fmla="*/ 34 h 65"/>
                  <a:gd name="T8" fmla="*/ 53 w 77"/>
                  <a:gd name="T9" fmla="*/ 61 h 65"/>
                  <a:gd name="T10" fmla="*/ 59 w 77"/>
                  <a:gd name="T11" fmla="*/ 65 h 65"/>
                  <a:gd name="T12" fmla="*/ 77 w 77"/>
                  <a:gd name="T13" fmla="*/ 34 h 65"/>
                  <a:gd name="T14" fmla="*/ 71 w 77"/>
                  <a:gd name="T15" fmla="*/ 31 h 65"/>
                  <a:gd name="T16" fmla="*/ 24 w 77"/>
                  <a:gd name="T17" fmla="*/ 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5">
                    <a:moveTo>
                      <a:pt x="24" y="4"/>
                    </a:moveTo>
                    <a:cubicBezTo>
                      <a:pt x="18" y="0"/>
                      <a:pt x="18" y="0"/>
                      <a:pt x="18" y="0"/>
                    </a:cubicBezTo>
                    <a:cubicBezTo>
                      <a:pt x="0" y="30"/>
                      <a:pt x="0" y="30"/>
                      <a:pt x="0" y="30"/>
                    </a:cubicBezTo>
                    <a:cubicBezTo>
                      <a:pt x="7" y="34"/>
                      <a:pt x="7" y="34"/>
                      <a:pt x="7" y="34"/>
                    </a:cubicBezTo>
                    <a:cubicBezTo>
                      <a:pt x="22" y="43"/>
                      <a:pt x="37" y="52"/>
                      <a:pt x="53" y="61"/>
                    </a:cubicBezTo>
                    <a:cubicBezTo>
                      <a:pt x="59" y="65"/>
                      <a:pt x="59" y="65"/>
                      <a:pt x="59" y="65"/>
                    </a:cubicBezTo>
                    <a:cubicBezTo>
                      <a:pt x="77" y="34"/>
                      <a:pt x="77" y="34"/>
                      <a:pt x="77" y="34"/>
                    </a:cubicBezTo>
                    <a:cubicBezTo>
                      <a:pt x="71" y="31"/>
                      <a:pt x="71" y="31"/>
                      <a:pt x="71" y="31"/>
                    </a:cubicBezTo>
                    <a:cubicBezTo>
                      <a:pt x="55" y="22"/>
                      <a:pt x="40" y="13"/>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7" name="Freeform 116"/>
              <p:cNvSpPr>
                <a:spLocks/>
              </p:cNvSpPr>
              <p:nvPr/>
            </p:nvSpPr>
            <p:spPr bwMode="black">
              <a:xfrm>
                <a:off x="7381875" y="2974975"/>
                <a:ext cx="57150" cy="49213"/>
              </a:xfrm>
              <a:custGeom>
                <a:avLst/>
                <a:gdLst>
                  <a:gd name="T0" fmla="*/ 0 w 36"/>
                  <a:gd name="T1" fmla="*/ 15 h 31"/>
                  <a:gd name="T2" fmla="*/ 28 w 36"/>
                  <a:gd name="T3" fmla="*/ 31 h 31"/>
                  <a:gd name="T4" fmla="*/ 36 w 36"/>
                  <a:gd name="T5" fmla="*/ 17 h 31"/>
                  <a:gd name="T6" fmla="*/ 8 w 36"/>
                  <a:gd name="T7" fmla="*/ 0 h 31"/>
                  <a:gd name="T8" fmla="*/ 0 w 36"/>
                  <a:gd name="T9" fmla="*/ 15 h 31"/>
                </a:gdLst>
                <a:ahLst/>
                <a:cxnLst>
                  <a:cxn ang="0">
                    <a:pos x="T0" y="T1"/>
                  </a:cxn>
                  <a:cxn ang="0">
                    <a:pos x="T2" y="T3"/>
                  </a:cxn>
                  <a:cxn ang="0">
                    <a:pos x="T4" y="T5"/>
                  </a:cxn>
                  <a:cxn ang="0">
                    <a:pos x="T6" y="T7"/>
                  </a:cxn>
                  <a:cxn ang="0">
                    <a:pos x="T8" y="T9"/>
                  </a:cxn>
                </a:cxnLst>
                <a:rect l="0" t="0" r="r" b="b"/>
                <a:pathLst>
                  <a:path w="36" h="31">
                    <a:moveTo>
                      <a:pt x="0" y="15"/>
                    </a:moveTo>
                    <a:lnTo>
                      <a:pt x="28" y="31"/>
                    </a:lnTo>
                    <a:lnTo>
                      <a:pt x="36" y="17"/>
                    </a:lnTo>
                    <a:lnTo>
                      <a:pt x="8" y="0"/>
                    </a:lnTo>
                    <a:lnTo>
                      <a:pt x="0"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8" name="Freeform 117"/>
              <p:cNvSpPr>
                <a:spLocks/>
              </p:cNvSpPr>
              <p:nvPr/>
            </p:nvSpPr>
            <p:spPr bwMode="black">
              <a:xfrm>
                <a:off x="7243763" y="2895600"/>
                <a:ext cx="58738" cy="47625"/>
              </a:xfrm>
              <a:custGeom>
                <a:avLst/>
                <a:gdLst>
                  <a:gd name="T0" fmla="*/ 24 w 77"/>
                  <a:gd name="T1" fmla="*/ 4 h 64"/>
                  <a:gd name="T2" fmla="*/ 17 w 77"/>
                  <a:gd name="T3" fmla="*/ 0 h 64"/>
                  <a:gd name="T4" fmla="*/ 0 w 77"/>
                  <a:gd name="T5" fmla="*/ 31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4"/>
                    </a:moveTo>
                    <a:cubicBezTo>
                      <a:pt x="17" y="0"/>
                      <a:pt x="17" y="0"/>
                      <a:pt x="17" y="0"/>
                    </a:cubicBezTo>
                    <a:cubicBezTo>
                      <a:pt x="0" y="31"/>
                      <a:pt x="0" y="31"/>
                      <a:pt x="0" y="31"/>
                    </a:cubicBezTo>
                    <a:cubicBezTo>
                      <a:pt x="6" y="34"/>
                      <a:pt x="6" y="34"/>
                      <a:pt x="6" y="34"/>
                    </a:cubicBezTo>
                    <a:cubicBezTo>
                      <a:pt x="21" y="42"/>
                      <a:pt x="36" y="51"/>
                      <a:pt x="53" y="61"/>
                    </a:cubicBezTo>
                    <a:cubicBezTo>
                      <a:pt x="59" y="64"/>
                      <a:pt x="59" y="64"/>
                      <a:pt x="59" y="64"/>
                    </a:cubicBezTo>
                    <a:cubicBezTo>
                      <a:pt x="77" y="34"/>
                      <a:pt x="77" y="34"/>
                      <a:pt x="77" y="34"/>
                    </a:cubicBezTo>
                    <a:cubicBezTo>
                      <a:pt x="70" y="30"/>
                      <a:pt x="70" y="30"/>
                      <a:pt x="70" y="30"/>
                    </a:cubicBezTo>
                    <a:cubicBezTo>
                      <a:pt x="53" y="20"/>
                      <a:pt x="38" y="12"/>
                      <a:pt x="24"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19" name="Freeform 118"/>
              <p:cNvSpPr>
                <a:spLocks/>
              </p:cNvSpPr>
              <p:nvPr/>
            </p:nvSpPr>
            <p:spPr bwMode="black">
              <a:xfrm>
                <a:off x="7173913" y="2857500"/>
                <a:ext cx="57150" cy="47625"/>
              </a:xfrm>
              <a:custGeom>
                <a:avLst/>
                <a:gdLst>
                  <a:gd name="T0" fmla="*/ 23 w 77"/>
                  <a:gd name="T1" fmla="*/ 3 h 63"/>
                  <a:gd name="T2" fmla="*/ 16 w 77"/>
                  <a:gd name="T3" fmla="*/ 0 h 63"/>
                  <a:gd name="T4" fmla="*/ 0 w 77"/>
                  <a:gd name="T5" fmla="*/ 31 h 63"/>
                  <a:gd name="T6" fmla="*/ 7 w 77"/>
                  <a:gd name="T7" fmla="*/ 35 h 63"/>
                  <a:gd name="T8" fmla="*/ 54 w 77"/>
                  <a:gd name="T9" fmla="*/ 59 h 63"/>
                  <a:gd name="T10" fmla="*/ 60 w 77"/>
                  <a:gd name="T11" fmla="*/ 63 h 63"/>
                  <a:gd name="T12" fmla="*/ 77 w 77"/>
                  <a:gd name="T13" fmla="*/ 32 h 63"/>
                  <a:gd name="T14" fmla="*/ 71 w 77"/>
                  <a:gd name="T15" fmla="*/ 29 h 63"/>
                  <a:gd name="T16" fmla="*/ 23 w 77"/>
                  <a:gd name="T17" fmla="*/ 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3">
                    <a:moveTo>
                      <a:pt x="23" y="3"/>
                    </a:moveTo>
                    <a:cubicBezTo>
                      <a:pt x="16" y="0"/>
                      <a:pt x="16" y="0"/>
                      <a:pt x="16" y="0"/>
                    </a:cubicBezTo>
                    <a:cubicBezTo>
                      <a:pt x="0" y="31"/>
                      <a:pt x="0" y="31"/>
                      <a:pt x="0" y="31"/>
                    </a:cubicBezTo>
                    <a:cubicBezTo>
                      <a:pt x="7" y="35"/>
                      <a:pt x="7" y="35"/>
                      <a:pt x="7" y="35"/>
                    </a:cubicBezTo>
                    <a:cubicBezTo>
                      <a:pt x="20" y="41"/>
                      <a:pt x="36" y="50"/>
                      <a:pt x="54" y="59"/>
                    </a:cubicBezTo>
                    <a:cubicBezTo>
                      <a:pt x="60" y="63"/>
                      <a:pt x="60" y="63"/>
                      <a:pt x="60" y="63"/>
                    </a:cubicBezTo>
                    <a:cubicBezTo>
                      <a:pt x="77" y="32"/>
                      <a:pt x="77" y="32"/>
                      <a:pt x="77" y="32"/>
                    </a:cubicBezTo>
                    <a:cubicBezTo>
                      <a:pt x="71" y="29"/>
                      <a:pt x="71" y="29"/>
                      <a:pt x="71" y="29"/>
                    </a:cubicBezTo>
                    <a:cubicBezTo>
                      <a:pt x="52" y="18"/>
                      <a:pt x="36" y="10"/>
                      <a:pt x="23"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0" name="Freeform 119"/>
              <p:cNvSpPr>
                <a:spLocks/>
              </p:cNvSpPr>
              <p:nvPr/>
            </p:nvSpPr>
            <p:spPr bwMode="black">
              <a:xfrm>
                <a:off x="7099300" y="2835275"/>
                <a:ext cx="57150" cy="34925"/>
              </a:xfrm>
              <a:custGeom>
                <a:avLst/>
                <a:gdLst>
                  <a:gd name="T0" fmla="*/ 60 w 76"/>
                  <a:gd name="T1" fmla="*/ 10 h 47"/>
                  <a:gd name="T2" fmla="*/ 58 w 76"/>
                  <a:gd name="T3" fmla="*/ 10 h 47"/>
                  <a:gd name="T4" fmla="*/ 18 w 76"/>
                  <a:gd name="T5" fmla="*/ 2 h 47"/>
                  <a:gd name="T6" fmla="*/ 11 w 76"/>
                  <a:gd name="T7" fmla="*/ 0 h 47"/>
                  <a:gd name="T8" fmla="*/ 0 w 76"/>
                  <a:gd name="T9" fmla="*/ 33 h 47"/>
                  <a:gd name="T10" fmla="*/ 7 w 76"/>
                  <a:gd name="T11" fmla="*/ 35 h 47"/>
                  <a:gd name="T12" fmla="*/ 55 w 76"/>
                  <a:gd name="T13" fmla="*/ 45 h 47"/>
                  <a:gd name="T14" fmla="*/ 60 w 76"/>
                  <a:gd name="T15" fmla="*/ 45 h 47"/>
                  <a:gd name="T16" fmla="*/ 61 w 76"/>
                  <a:gd name="T17" fmla="*/ 45 h 47"/>
                  <a:gd name="T18" fmla="*/ 68 w 76"/>
                  <a:gd name="T19" fmla="*/ 47 h 47"/>
                  <a:gd name="T20" fmla="*/ 76 w 76"/>
                  <a:gd name="T21" fmla="*/ 13 h 47"/>
                  <a:gd name="T22" fmla="*/ 69 w 76"/>
                  <a:gd name="T23" fmla="*/ 11 h 47"/>
                  <a:gd name="T24" fmla="*/ 60 w 76"/>
                  <a:gd name="T25" fmla="*/ 1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6" h="47">
                    <a:moveTo>
                      <a:pt x="60" y="10"/>
                    </a:moveTo>
                    <a:cubicBezTo>
                      <a:pt x="58" y="10"/>
                      <a:pt x="58" y="10"/>
                      <a:pt x="58" y="10"/>
                    </a:cubicBezTo>
                    <a:cubicBezTo>
                      <a:pt x="49" y="11"/>
                      <a:pt x="35" y="8"/>
                      <a:pt x="18" y="2"/>
                    </a:cubicBezTo>
                    <a:cubicBezTo>
                      <a:pt x="11" y="0"/>
                      <a:pt x="11" y="0"/>
                      <a:pt x="11" y="0"/>
                    </a:cubicBezTo>
                    <a:cubicBezTo>
                      <a:pt x="0" y="33"/>
                      <a:pt x="0" y="33"/>
                      <a:pt x="0" y="33"/>
                    </a:cubicBezTo>
                    <a:cubicBezTo>
                      <a:pt x="7" y="35"/>
                      <a:pt x="7" y="35"/>
                      <a:pt x="7" y="35"/>
                    </a:cubicBezTo>
                    <a:cubicBezTo>
                      <a:pt x="20" y="40"/>
                      <a:pt x="39" y="45"/>
                      <a:pt x="55" y="45"/>
                    </a:cubicBezTo>
                    <a:cubicBezTo>
                      <a:pt x="57" y="45"/>
                      <a:pt x="59" y="45"/>
                      <a:pt x="60" y="45"/>
                    </a:cubicBezTo>
                    <a:cubicBezTo>
                      <a:pt x="60" y="45"/>
                      <a:pt x="61" y="45"/>
                      <a:pt x="61" y="45"/>
                    </a:cubicBezTo>
                    <a:cubicBezTo>
                      <a:pt x="68" y="47"/>
                      <a:pt x="68" y="47"/>
                      <a:pt x="68" y="47"/>
                    </a:cubicBezTo>
                    <a:cubicBezTo>
                      <a:pt x="76" y="13"/>
                      <a:pt x="76" y="13"/>
                      <a:pt x="76" y="13"/>
                    </a:cubicBezTo>
                    <a:cubicBezTo>
                      <a:pt x="69" y="11"/>
                      <a:pt x="69" y="11"/>
                      <a:pt x="69" y="11"/>
                    </a:cubicBezTo>
                    <a:cubicBezTo>
                      <a:pt x="66" y="10"/>
                      <a:pt x="63" y="10"/>
                      <a:pt x="60" y="1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1" name="Freeform 120"/>
              <p:cNvSpPr>
                <a:spLocks/>
              </p:cNvSpPr>
              <p:nvPr/>
            </p:nvSpPr>
            <p:spPr bwMode="black">
              <a:xfrm>
                <a:off x="7721600" y="3168650"/>
                <a:ext cx="55563" cy="30163"/>
              </a:xfrm>
              <a:custGeom>
                <a:avLst/>
                <a:gdLst>
                  <a:gd name="T0" fmla="*/ 57 w 74"/>
                  <a:gd name="T1" fmla="*/ 3 h 40"/>
                  <a:gd name="T2" fmla="*/ 53 w 74"/>
                  <a:gd name="T3" fmla="*/ 4 h 40"/>
                  <a:gd name="T4" fmla="*/ 11 w 74"/>
                  <a:gd name="T5" fmla="*/ 4 h 40"/>
                  <a:gd name="T6" fmla="*/ 3 w 74"/>
                  <a:gd name="T7" fmla="*/ 3 h 40"/>
                  <a:gd name="T8" fmla="*/ 0 w 74"/>
                  <a:gd name="T9" fmla="*/ 38 h 40"/>
                  <a:gd name="T10" fmla="*/ 7 w 74"/>
                  <a:gd name="T11" fmla="*/ 39 h 40"/>
                  <a:gd name="T12" fmla="*/ 32 w 74"/>
                  <a:gd name="T13" fmla="*/ 40 h 40"/>
                  <a:gd name="T14" fmla="*/ 60 w 74"/>
                  <a:gd name="T15" fmla="*/ 38 h 40"/>
                  <a:gd name="T16" fmla="*/ 67 w 74"/>
                  <a:gd name="T17" fmla="*/ 36 h 40"/>
                  <a:gd name="T18" fmla="*/ 74 w 74"/>
                  <a:gd name="T19" fmla="*/ 34 h 40"/>
                  <a:gd name="T20" fmla="*/ 64 w 74"/>
                  <a:gd name="T21" fmla="*/ 0 h 40"/>
                  <a:gd name="T22" fmla="*/ 57 w 74"/>
                  <a:gd name="T23" fmla="*/ 3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40">
                    <a:moveTo>
                      <a:pt x="57" y="3"/>
                    </a:moveTo>
                    <a:cubicBezTo>
                      <a:pt x="56" y="3"/>
                      <a:pt x="55" y="3"/>
                      <a:pt x="53" y="4"/>
                    </a:cubicBezTo>
                    <a:cubicBezTo>
                      <a:pt x="43" y="5"/>
                      <a:pt x="28" y="6"/>
                      <a:pt x="11" y="4"/>
                    </a:cubicBezTo>
                    <a:cubicBezTo>
                      <a:pt x="3" y="3"/>
                      <a:pt x="3" y="3"/>
                      <a:pt x="3" y="3"/>
                    </a:cubicBezTo>
                    <a:cubicBezTo>
                      <a:pt x="0" y="38"/>
                      <a:pt x="0" y="38"/>
                      <a:pt x="0" y="38"/>
                    </a:cubicBezTo>
                    <a:cubicBezTo>
                      <a:pt x="7" y="39"/>
                      <a:pt x="7" y="39"/>
                      <a:pt x="7" y="39"/>
                    </a:cubicBezTo>
                    <a:cubicBezTo>
                      <a:pt x="16" y="40"/>
                      <a:pt x="25" y="40"/>
                      <a:pt x="32" y="40"/>
                    </a:cubicBezTo>
                    <a:cubicBezTo>
                      <a:pt x="43" y="40"/>
                      <a:pt x="52" y="40"/>
                      <a:pt x="60" y="38"/>
                    </a:cubicBezTo>
                    <a:cubicBezTo>
                      <a:pt x="62" y="38"/>
                      <a:pt x="65" y="37"/>
                      <a:pt x="67" y="36"/>
                    </a:cubicBezTo>
                    <a:cubicBezTo>
                      <a:pt x="74" y="34"/>
                      <a:pt x="74" y="34"/>
                      <a:pt x="74" y="34"/>
                    </a:cubicBezTo>
                    <a:cubicBezTo>
                      <a:pt x="64" y="0"/>
                      <a:pt x="64" y="0"/>
                      <a:pt x="64" y="0"/>
                    </a:cubicBezTo>
                    <a:lnTo>
                      <a:pt x="57" y="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2" name="Freeform 121"/>
              <p:cNvSpPr>
                <a:spLocks/>
              </p:cNvSpPr>
              <p:nvPr/>
            </p:nvSpPr>
            <p:spPr bwMode="black">
              <a:xfrm>
                <a:off x="7583488" y="3100388"/>
                <a:ext cx="49213" cy="58738"/>
              </a:xfrm>
              <a:custGeom>
                <a:avLst/>
                <a:gdLst>
                  <a:gd name="T0" fmla="*/ 49 w 64"/>
                  <a:gd name="T1" fmla="*/ 34 h 78"/>
                  <a:gd name="T2" fmla="*/ 49 w 64"/>
                  <a:gd name="T3" fmla="*/ 33 h 78"/>
                  <a:gd name="T4" fmla="*/ 33 w 64"/>
                  <a:gd name="T5" fmla="*/ 6 h 78"/>
                  <a:gd name="T6" fmla="*/ 29 w 64"/>
                  <a:gd name="T7" fmla="*/ 0 h 78"/>
                  <a:gd name="T8" fmla="*/ 0 w 64"/>
                  <a:gd name="T9" fmla="*/ 19 h 78"/>
                  <a:gd name="T10" fmla="*/ 4 w 64"/>
                  <a:gd name="T11" fmla="*/ 26 h 78"/>
                  <a:gd name="T12" fmla="*/ 18 w 64"/>
                  <a:gd name="T13" fmla="*/ 50 h 78"/>
                  <a:gd name="T14" fmla="*/ 31 w 64"/>
                  <a:gd name="T15" fmla="*/ 72 h 78"/>
                  <a:gd name="T16" fmla="*/ 35 w 64"/>
                  <a:gd name="T17" fmla="*/ 78 h 78"/>
                  <a:gd name="T18" fmla="*/ 64 w 64"/>
                  <a:gd name="T19" fmla="*/ 59 h 78"/>
                  <a:gd name="T20" fmla="*/ 60 w 64"/>
                  <a:gd name="T21" fmla="*/ 52 h 78"/>
                  <a:gd name="T22" fmla="*/ 49 w 64"/>
                  <a:gd name="T23" fmla="*/ 3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 h="78">
                    <a:moveTo>
                      <a:pt x="49" y="34"/>
                    </a:moveTo>
                    <a:cubicBezTo>
                      <a:pt x="49" y="33"/>
                      <a:pt x="49" y="33"/>
                      <a:pt x="49" y="33"/>
                    </a:cubicBezTo>
                    <a:cubicBezTo>
                      <a:pt x="44" y="25"/>
                      <a:pt x="39" y="15"/>
                      <a:pt x="33" y="6"/>
                    </a:cubicBezTo>
                    <a:cubicBezTo>
                      <a:pt x="29" y="0"/>
                      <a:pt x="29" y="0"/>
                      <a:pt x="29" y="0"/>
                    </a:cubicBezTo>
                    <a:cubicBezTo>
                      <a:pt x="0" y="19"/>
                      <a:pt x="0" y="19"/>
                      <a:pt x="0" y="19"/>
                    </a:cubicBezTo>
                    <a:cubicBezTo>
                      <a:pt x="4" y="26"/>
                      <a:pt x="4" y="26"/>
                      <a:pt x="4" y="26"/>
                    </a:cubicBezTo>
                    <a:cubicBezTo>
                      <a:pt x="9" y="34"/>
                      <a:pt x="14" y="43"/>
                      <a:pt x="18" y="50"/>
                    </a:cubicBezTo>
                    <a:cubicBezTo>
                      <a:pt x="22" y="58"/>
                      <a:pt x="27" y="65"/>
                      <a:pt x="31" y="72"/>
                    </a:cubicBezTo>
                    <a:cubicBezTo>
                      <a:pt x="35" y="78"/>
                      <a:pt x="35" y="78"/>
                      <a:pt x="35" y="78"/>
                    </a:cubicBezTo>
                    <a:cubicBezTo>
                      <a:pt x="64" y="59"/>
                      <a:pt x="64" y="59"/>
                      <a:pt x="64" y="59"/>
                    </a:cubicBezTo>
                    <a:cubicBezTo>
                      <a:pt x="60" y="52"/>
                      <a:pt x="60" y="52"/>
                      <a:pt x="60" y="52"/>
                    </a:cubicBezTo>
                    <a:cubicBezTo>
                      <a:pt x="57" y="47"/>
                      <a:pt x="53" y="41"/>
                      <a:pt x="49" y="3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3" name="Freeform 122"/>
              <p:cNvSpPr>
                <a:spLocks/>
              </p:cNvSpPr>
              <p:nvPr/>
            </p:nvSpPr>
            <p:spPr bwMode="black">
              <a:xfrm>
                <a:off x="7521575" y="3054350"/>
                <a:ext cx="55563" cy="47625"/>
              </a:xfrm>
              <a:custGeom>
                <a:avLst/>
                <a:gdLst>
                  <a:gd name="T0" fmla="*/ 23 w 75"/>
                  <a:gd name="T1" fmla="*/ 4 h 62"/>
                  <a:gd name="T2" fmla="*/ 17 w 75"/>
                  <a:gd name="T3" fmla="*/ 0 h 62"/>
                  <a:gd name="T4" fmla="*/ 0 w 75"/>
                  <a:gd name="T5" fmla="*/ 31 h 62"/>
                  <a:gd name="T6" fmla="*/ 6 w 75"/>
                  <a:gd name="T7" fmla="*/ 35 h 62"/>
                  <a:gd name="T8" fmla="*/ 57 w 75"/>
                  <a:gd name="T9" fmla="*/ 59 h 62"/>
                  <a:gd name="T10" fmla="*/ 66 w 75"/>
                  <a:gd name="T11" fmla="*/ 62 h 62"/>
                  <a:gd name="T12" fmla="*/ 75 w 75"/>
                  <a:gd name="T13" fmla="*/ 28 h 62"/>
                  <a:gd name="T14" fmla="*/ 66 w 75"/>
                  <a:gd name="T15" fmla="*/ 25 h 62"/>
                  <a:gd name="T16" fmla="*/ 23 w 75"/>
                  <a:gd name="T17"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62">
                    <a:moveTo>
                      <a:pt x="23" y="4"/>
                    </a:moveTo>
                    <a:cubicBezTo>
                      <a:pt x="17" y="0"/>
                      <a:pt x="17" y="0"/>
                      <a:pt x="17" y="0"/>
                    </a:cubicBezTo>
                    <a:cubicBezTo>
                      <a:pt x="0" y="31"/>
                      <a:pt x="0" y="31"/>
                      <a:pt x="0" y="31"/>
                    </a:cubicBezTo>
                    <a:cubicBezTo>
                      <a:pt x="6" y="35"/>
                      <a:pt x="6" y="35"/>
                      <a:pt x="6" y="35"/>
                    </a:cubicBezTo>
                    <a:cubicBezTo>
                      <a:pt x="42" y="54"/>
                      <a:pt x="52" y="58"/>
                      <a:pt x="57" y="59"/>
                    </a:cubicBezTo>
                    <a:cubicBezTo>
                      <a:pt x="66" y="62"/>
                      <a:pt x="66" y="62"/>
                      <a:pt x="66" y="62"/>
                    </a:cubicBezTo>
                    <a:cubicBezTo>
                      <a:pt x="75" y="28"/>
                      <a:pt x="75" y="28"/>
                      <a:pt x="75" y="28"/>
                    </a:cubicBezTo>
                    <a:cubicBezTo>
                      <a:pt x="66" y="25"/>
                      <a:pt x="66" y="25"/>
                      <a:pt x="66" y="25"/>
                    </a:cubicBezTo>
                    <a:cubicBezTo>
                      <a:pt x="65" y="25"/>
                      <a:pt x="58" y="23"/>
                      <a:pt x="23"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4" name="Freeform 123"/>
              <p:cNvSpPr>
                <a:spLocks/>
              </p:cNvSpPr>
              <p:nvPr/>
            </p:nvSpPr>
            <p:spPr bwMode="black">
              <a:xfrm>
                <a:off x="7640638" y="3154363"/>
                <a:ext cx="57150" cy="38100"/>
              </a:xfrm>
              <a:custGeom>
                <a:avLst/>
                <a:gdLst>
                  <a:gd name="T0" fmla="*/ 19 w 76"/>
                  <a:gd name="T1" fmla="*/ 3 h 52"/>
                  <a:gd name="T2" fmla="*/ 12 w 76"/>
                  <a:gd name="T3" fmla="*/ 0 h 52"/>
                  <a:gd name="T4" fmla="*/ 0 w 76"/>
                  <a:gd name="T5" fmla="*/ 33 h 52"/>
                  <a:gd name="T6" fmla="*/ 7 w 76"/>
                  <a:gd name="T7" fmla="*/ 36 h 52"/>
                  <a:gd name="T8" fmla="*/ 61 w 76"/>
                  <a:gd name="T9" fmla="*/ 51 h 52"/>
                  <a:gd name="T10" fmla="*/ 68 w 76"/>
                  <a:gd name="T11" fmla="*/ 52 h 52"/>
                  <a:gd name="T12" fmla="*/ 76 w 76"/>
                  <a:gd name="T13" fmla="*/ 18 h 52"/>
                  <a:gd name="T14" fmla="*/ 68 w 76"/>
                  <a:gd name="T15" fmla="*/ 16 h 52"/>
                  <a:gd name="T16" fmla="*/ 19 w 76"/>
                  <a:gd name="T17" fmla="*/ 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52">
                    <a:moveTo>
                      <a:pt x="19" y="3"/>
                    </a:moveTo>
                    <a:cubicBezTo>
                      <a:pt x="12" y="0"/>
                      <a:pt x="12" y="0"/>
                      <a:pt x="12" y="0"/>
                    </a:cubicBezTo>
                    <a:cubicBezTo>
                      <a:pt x="0" y="33"/>
                      <a:pt x="0" y="33"/>
                      <a:pt x="0" y="33"/>
                    </a:cubicBezTo>
                    <a:cubicBezTo>
                      <a:pt x="7" y="36"/>
                      <a:pt x="7" y="36"/>
                      <a:pt x="7" y="36"/>
                    </a:cubicBezTo>
                    <a:cubicBezTo>
                      <a:pt x="23" y="41"/>
                      <a:pt x="41" y="46"/>
                      <a:pt x="61" y="51"/>
                    </a:cubicBezTo>
                    <a:cubicBezTo>
                      <a:pt x="68" y="52"/>
                      <a:pt x="68" y="52"/>
                      <a:pt x="68" y="52"/>
                    </a:cubicBezTo>
                    <a:cubicBezTo>
                      <a:pt x="76" y="18"/>
                      <a:pt x="76" y="18"/>
                      <a:pt x="76" y="18"/>
                    </a:cubicBezTo>
                    <a:cubicBezTo>
                      <a:pt x="68" y="16"/>
                      <a:pt x="68" y="16"/>
                      <a:pt x="68" y="16"/>
                    </a:cubicBezTo>
                    <a:cubicBezTo>
                      <a:pt x="50" y="12"/>
                      <a:pt x="33" y="8"/>
                      <a:pt x="19"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5" name="Freeform 124"/>
              <p:cNvSpPr>
                <a:spLocks/>
              </p:cNvSpPr>
              <p:nvPr/>
            </p:nvSpPr>
            <p:spPr bwMode="black">
              <a:xfrm>
                <a:off x="7451725" y="3016250"/>
                <a:ext cx="57150" cy="47625"/>
              </a:xfrm>
              <a:custGeom>
                <a:avLst/>
                <a:gdLst>
                  <a:gd name="T0" fmla="*/ 24 w 77"/>
                  <a:gd name="T1" fmla="*/ 3 h 64"/>
                  <a:gd name="T2" fmla="*/ 17 w 77"/>
                  <a:gd name="T3" fmla="*/ 0 h 64"/>
                  <a:gd name="T4" fmla="*/ 0 w 77"/>
                  <a:gd name="T5" fmla="*/ 30 h 64"/>
                  <a:gd name="T6" fmla="*/ 6 w 77"/>
                  <a:gd name="T7" fmla="*/ 34 h 64"/>
                  <a:gd name="T8" fmla="*/ 53 w 77"/>
                  <a:gd name="T9" fmla="*/ 61 h 64"/>
                  <a:gd name="T10" fmla="*/ 59 w 77"/>
                  <a:gd name="T11" fmla="*/ 64 h 64"/>
                  <a:gd name="T12" fmla="*/ 77 w 77"/>
                  <a:gd name="T13" fmla="*/ 34 h 64"/>
                  <a:gd name="T14" fmla="*/ 70 w 77"/>
                  <a:gd name="T15" fmla="*/ 30 h 64"/>
                  <a:gd name="T16" fmla="*/ 24 w 77"/>
                  <a:gd name="T17" fmla="*/ 3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7" h="64">
                    <a:moveTo>
                      <a:pt x="24" y="3"/>
                    </a:moveTo>
                    <a:cubicBezTo>
                      <a:pt x="17" y="0"/>
                      <a:pt x="17" y="0"/>
                      <a:pt x="17" y="0"/>
                    </a:cubicBezTo>
                    <a:cubicBezTo>
                      <a:pt x="0" y="30"/>
                      <a:pt x="0" y="30"/>
                      <a:pt x="0" y="30"/>
                    </a:cubicBezTo>
                    <a:cubicBezTo>
                      <a:pt x="6" y="34"/>
                      <a:pt x="6" y="34"/>
                      <a:pt x="6" y="34"/>
                    </a:cubicBezTo>
                    <a:cubicBezTo>
                      <a:pt x="23" y="43"/>
                      <a:pt x="38" y="52"/>
                      <a:pt x="53" y="61"/>
                    </a:cubicBezTo>
                    <a:cubicBezTo>
                      <a:pt x="59" y="64"/>
                      <a:pt x="59" y="64"/>
                      <a:pt x="59" y="64"/>
                    </a:cubicBezTo>
                    <a:cubicBezTo>
                      <a:pt x="77" y="34"/>
                      <a:pt x="77" y="34"/>
                      <a:pt x="77" y="34"/>
                    </a:cubicBezTo>
                    <a:cubicBezTo>
                      <a:pt x="70" y="30"/>
                      <a:pt x="70" y="30"/>
                      <a:pt x="70" y="30"/>
                    </a:cubicBezTo>
                    <a:cubicBezTo>
                      <a:pt x="56" y="22"/>
                      <a:pt x="41" y="13"/>
                      <a:pt x="24"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sp>
            <p:nvSpPr>
              <p:cNvPr id="126" name="Freeform 125"/>
              <p:cNvSpPr>
                <a:spLocks noEditPoints="1"/>
              </p:cNvSpPr>
              <p:nvPr/>
            </p:nvSpPr>
            <p:spPr bwMode="black">
              <a:xfrm>
                <a:off x="7108825" y="2208213"/>
                <a:ext cx="1198563" cy="892175"/>
              </a:xfrm>
              <a:custGeom>
                <a:avLst/>
                <a:gdLst>
                  <a:gd name="T0" fmla="*/ 1583 w 1601"/>
                  <a:gd name="T1" fmla="*/ 409 h 1191"/>
                  <a:gd name="T2" fmla="*/ 891 w 1601"/>
                  <a:gd name="T3" fmla="*/ 6 h 1191"/>
                  <a:gd name="T4" fmla="*/ 841 w 1601"/>
                  <a:gd name="T5" fmla="*/ 6 h 1191"/>
                  <a:gd name="T6" fmla="*/ 861 w 1601"/>
                  <a:gd name="T7" fmla="*/ 834 h 1191"/>
                  <a:gd name="T8" fmla="*/ 596 w 1601"/>
                  <a:gd name="T9" fmla="*/ 987 h 1191"/>
                  <a:gd name="T10" fmla="*/ 148 w 1601"/>
                  <a:gd name="T11" fmla="*/ 797 h 1191"/>
                  <a:gd name="T12" fmla="*/ 200 w 1601"/>
                  <a:gd name="T13" fmla="*/ 762 h 1191"/>
                  <a:gd name="T14" fmla="*/ 886 w 1601"/>
                  <a:gd name="T15" fmla="*/ 1163 h 1191"/>
                  <a:gd name="T16" fmla="*/ 853 w 1601"/>
                  <a:gd name="T17" fmla="*/ 1191 h 1191"/>
                  <a:gd name="T18" fmla="*/ 677 w 1601"/>
                  <a:gd name="T19" fmla="*/ 1097 h 1191"/>
                  <a:gd name="T20" fmla="*/ 730 w 1601"/>
                  <a:gd name="T21" fmla="*/ 1062 h 1191"/>
                  <a:gd name="T22" fmla="*/ 831 w 1601"/>
                  <a:gd name="T23" fmla="*/ 926 h 1191"/>
                  <a:gd name="T24" fmla="*/ 56 w 1601"/>
                  <a:gd name="T25" fmla="*/ 679 h 1191"/>
                  <a:gd name="T26" fmla="*/ 66 w 1601"/>
                  <a:gd name="T27" fmla="*/ 687 h 1191"/>
                  <a:gd name="T28" fmla="*/ 27 w 1601"/>
                  <a:gd name="T29" fmla="*/ 728 h 1191"/>
                  <a:gd name="T30" fmla="*/ 0 w 1601"/>
                  <a:gd name="T31" fmla="*/ 691 h 1191"/>
                  <a:gd name="T32" fmla="*/ 17 w 1601"/>
                  <a:gd name="T33" fmla="*/ 416 h 1191"/>
                  <a:gd name="T34" fmla="*/ 96 w 1601"/>
                  <a:gd name="T35" fmla="*/ 442 h 1191"/>
                  <a:gd name="T36" fmla="*/ 877 w 1601"/>
                  <a:gd name="T37" fmla="*/ 881 h 1191"/>
                  <a:gd name="T38" fmla="*/ 1600 w 1601"/>
                  <a:gd name="T39" fmla="*/ 438 h 1191"/>
                  <a:gd name="T40" fmla="*/ 1601 w 1601"/>
                  <a:gd name="T41" fmla="*/ 669 h 1191"/>
                  <a:gd name="T42" fmla="*/ 919 w 1601"/>
                  <a:gd name="T43" fmla="*/ 1087 h 1191"/>
                  <a:gd name="T44" fmla="*/ 894 w 1601"/>
                  <a:gd name="T45" fmla="*/ 853 h 1191"/>
                  <a:gd name="T46" fmla="*/ 525 w 1601"/>
                  <a:gd name="T47" fmla="*/ 886 h 1191"/>
                  <a:gd name="T48" fmla="*/ 316 w 1601"/>
                  <a:gd name="T49" fmla="*/ 770 h 1191"/>
                  <a:gd name="T50" fmla="*/ 300 w 1601"/>
                  <a:gd name="T51" fmla="*/ 721 h 1191"/>
                  <a:gd name="T52" fmla="*/ 523 w 1601"/>
                  <a:gd name="T53" fmla="*/ 822 h 1191"/>
                  <a:gd name="T54" fmla="*/ 539 w 1601"/>
                  <a:gd name="T55" fmla="*/ 870 h 1191"/>
                  <a:gd name="T56" fmla="*/ 712 w 1601"/>
                  <a:gd name="T57" fmla="*/ 1033 h 1191"/>
                  <a:gd name="T58" fmla="*/ 648 w 1601"/>
                  <a:gd name="T59" fmla="*/ 1091 h 1191"/>
                  <a:gd name="T60" fmla="*/ 617 w 1601"/>
                  <a:gd name="T61" fmla="*/ 1070 h 1191"/>
                  <a:gd name="T62" fmla="*/ 625 w 1601"/>
                  <a:gd name="T63" fmla="*/ 914 h 1191"/>
                  <a:gd name="T64" fmla="*/ 712 w 1601"/>
                  <a:gd name="T65" fmla="*/ 885 h 1191"/>
                  <a:gd name="T66" fmla="*/ 708 w 1601"/>
                  <a:gd name="T67" fmla="*/ 909 h 1191"/>
                  <a:gd name="T68" fmla="*/ 659 w 1601"/>
                  <a:gd name="T69" fmla="*/ 1044 h 1191"/>
                  <a:gd name="T70" fmla="*/ 712 w 1601"/>
                  <a:gd name="T71" fmla="*/ 1033 h 1191"/>
                  <a:gd name="T72" fmla="*/ 177 w 1601"/>
                  <a:gd name="T73" fmla="*/ 756 h 1191"/>
                  <a:gd name="T74" fmla="*/ 92 w 1601"/>
                  <a:gd name="T75" fmla="*/ 786 h 1191"/>
                  <a:gd name="T76" fmla="*/ 86 w 1601"/>
                  <a:gd name="T77" fmla="*/ 632 h 1191"/>
                  <a:gd name="T78" fmla="*/ 154 w 1601"/>
                  <a:gd name="T79" fmla="*/ 580 h 1191"/>
                  <a:gd name="T80" fmla="*/ 181 w 1601"/>
                  <a:gd name="T81" fmla="*/ 585 h 1191"/>
                  <a:gd name="T82" fmla="*/ 129 w 1601"/>
                  <a:gd name="T83" fmla="*/ 637 h 1191"/>
                  <a:gd name="T84" fmla="*/ 154 w 1601"/>
                  <a:gd name="T85" fmla="*/ 729 h 1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01" h="1191">
                    <a:moveTo>
                      <a:pt x="861" y="834"/>
                    </a:moveTo>
                    <a:cubicBezTo>
                      <a:pt x="1583" y="409"/>
                      <a:pt x="1583" y="409"/>
                      <a:pt x="1583" y="409"/>
                    </a:cubicBezTo>
                    <a:cubicBezTo>
                      <a:pt x="1581" y="407"/>
                      <a:pt x="1579" y="406"/>
                      <a:pt x="1576" y="404"/>
                    </a:cubicBezTo>
                    <a:cubicBezTo>
                      <a:pt x="891" y="6"/>
                      <a:pt x="891" y="6"/>
                      <a:pt x="891" y="6"/>
                    </a:cubicBezTo>
                    <a:cubicBezTo>
                      <a:pt x="884" y="2"/>
                      <a:pt x="875" y="0"/>
                      <a:pt x="866" y="0"/>
                    </a:cubicBezTo>
                    <a:cubicBezTo>
                      <a:pt x="857" y="0"/>
                      <a:pt x="848" y="2"/>
                      <a:pt x="841" y="6"/>
                    </a:cubicBezTo>
                    <a:cubicBezTo>
                      <a:pt x="130" y="422"/>
                      <a:pt x="130" y="422"/>
                      <a:pt x="130" y="422"/>
                    </a:cubicBezTo>
                    <a:lnTo>
                      <a:pt x="861" y="834"/>
                    </a:lnTo>
                    <a:close/>
                    <a:moveTo>
                      <a:pt x="200" y="762"/>
                    </a:moveTo>
                    <a:cubicBezTo>
                      <a:pt x="596" y="987"/>
                      <a:pt x="596" y="987"/>
                      <a:pt x="596" y="987"/>
                    </a:cubicBezTo>
                    <a:cubicBezTo>
                      <a:pt x="596" y="1051"/>
                      <a:pt x="596" y="1051"/>
                      <a:pt x="596" y="1051"/>
                    </a:cubicBezTo>
                    <a:cubicBezTo>
                      <a:pt x="148" y="797"/>
                      <a:pt x="148" y="797"/>
                      <a:pt x="148" y="797"/>
                    </a:cubicBezTo>
                    <a:cubicBezTo>
                      <a:pt x="188" y="773"/>
                      <a:pt x="188" y="773"/>
                      <a:pt x="188" y="773"/>
                    </a:cubicBezTo>
                    <a:cubicBezTo>
                      <a:pt x="192" y="771"/>
                      <a:pt x="197" y="767"/>
                      <a:pt x="200" y="762"/>
                    </a:cubicBezTo>
                    <a:close/>
                    <a:moveTo>
                      <a:pt x="886" y="897"/>
                    </a:moveTo>
                    <a:cubicBezTo>
                      <a:pt x="886" y="1163"/>
                      <a:pt x="886" y="1163"/>
                      <a:pt x="886" y="1163"/>
                    </a:cubicBezTo>
                    <a:cubicBezTo>
                      <a:pt x="884" y="1173"/>
                      <a:pt x="878" y="1182"/>
                      <a:pt x="870" y="1187"/>
                    </a:cubicBezTo>
                    <a:cubicBezTo>
                      <a:pt x="865" y="1190"/>
                      <a:pt x="859" y="1191"/>
                      <a:pt x="853" y="1191"/>
                    </a:cubicBezTo>
                    <a:cubicBezTo>
                      <a:pt x="847" y="1191"/>
                      <a:pt x="840" y="1190"/>
                      <a:pt x="834" y="1186"/>
                    </a:cubicBezTo>
                    <a:cubicBezTo>
                      <a:pt x="677" y="1097"/>
                      <a:pt x="677" y="1097"/>
                      <a:pt x="677" y="1097"/>
                    </a:cubicBezTo>
                    <a:cubicBezTo>
                      <a:pt x="718" y="1073"/>
                      <a:pt x="718" y="1073"/>
                      <a:pt x="718" y="1073"/>
                    </a:cubicBezTo>
                    <a:cubicBezTo>
                      <a:pt x="723" y="1071"/>
                      <a:pt x="727" y="1067"/>
                      <a:pt x="730" y="1062"/>
                    </a:cubicBezTo>
                    <a:cubicBezTo>
                      <a:pt x="831" y="1120"/>
                      <a:pt x="831" y="1120"/>
                      <a:pt x="831" y="1120"/>
                    </a:cubicBezTo>
                    <a:cubicBezTo>
                      <a:pt x="831" y="926"/>
                      <a:pt x="831" y="926"/>
                      <a:pt x="831" y="926"/>
                    </a:cubicBezTo>
                    <a:cubicBezTo>
                      <a:pt x="56" y="483"/>
                      <a:pt x="56" y="483"/>
                      <a:pt x="56" y="483"/>
                    </a:cubicBezTo>
                    <a:cubicBezTo>
                      <a:pt x="56" y="679"/>
                      <a:pt x="56" y="679"/>
                      <a:pt x="56" y="679"/>
                    </a:cubicBezTo>
                    <a:cubicBezTo>
                      <a:pt x="57" y="681"/>
                      <a:pt x="57" y="681"/>
                      <a:pt x="57" y="681"/>
                    </a:cubicBezTo>
                    <a:cubicBezTo>
                      <a:pt x="66" y="687"/>
                      <a:pt x="66" y="687"/>
                      <a:pt x="66" y="687"/>
                    </a:cubicBezTo>
                    <a:cubicBezTo>
                      <a:pt x="66" y="750"/>
                      <a:pt x="66" y="750"/>
                      <a:pt x="66" y="750"/>
                    </a:cubicBezTo>
                    <a:cubicBezTo>
                      <a:pt x="27" y="728"/>
                      <a:pt x="27" y="728"/>
                      <a:pt x="27" y="728"/>
                    </a:cubicBezTo>
                    <a:cubicBezTo>
                      <a:pt x="4" y="710"/>
                      <a:pt x="4" y="710"/>
                      <a:pt x="4" y="710"/>
                    </a:cubicBezTo>
                    <a:cubicBezTo>
                      <a:pt x="0" y="691"/>
                      <a:pt x="0" y="691"/>
                      <a:pt x="0" y="691"/>
                    </a:cubicBezTo>
                    <a:cubicBezTo>
                      <a:pt x="0" y="448"/>
                      <a:pt x="0" y="448"/>
                      <a:pt x="0" y="448"/>
                    </a:cubicBezTo>
                    <a:cubicBezTo>
                      <a:pt x="0" y="434"/>
                      <a:pt x="6" y="423"/>
                      <a:pt x="17" y="416"/>
                    </a:cubicBezTo>
                    <a:cubicBezTo>
                      <a:pt x="28" y="410"/>
                      <a:pt x="41" y="410"/>
                      <a:pt x="53" y="417"/>
                    </a:cubicBezTo>
                    <a:cubicBezTo>
                      <a:pt x="96" y="442"/>
                      <a:pt x="96" y="442"/>
                      <a:pt x="96" y="442"/>
                    </a:cubicBezTo>
                    <a:cubicBezTo>
                      <a:pt x="97" y="441"/>
                      <a:pt x="97" y="441"/>
                      <a:pt x="97" y="441"/>
                    </a:cubicBezTo>
                    <a:cubicBezTo>
                      <a:pt x="877" y="881"/>
                      <a:pt x="877" y="881"/>
                      <a:pt x="877" y="881"/>
                    </a:cubicBezTo>
                    <a:cubicBezTo>
                      <a:pt x="881" y="883"/>
                      <a:pt x="886" y="892"/>
                      <a:pt x="886" y="897"/>
                    </a:cubicBezTo>
                    <a:close/>
                    <a:moveTo>
                      <a:pt x="1600" y="438"/>
                    </a:moveTo>
                    <a:cubicBezTo>
                      <a:pt x="1601" y="441"/>
                      <a:pt x="1601" y="444"/>
                      <a:pt x="1601" y="448"/>
                    </a:cubicBezTo>
                    <a:cubicBezTo>
                      <a:pt x="1601" y="669"/>
                      <a:pt x="1601" y="669"/>
                      <a:pt x="1601" y="669"/>
                    </a:cubicBezTo>
                    <a:cubicBezTo>
                      <a:pt x="1601" y="686"/>
                      <a:pt x="1591" y="704"/>
                      <a:pt x="1576" y="712"/>
                    </a:cubicBezTo>
                    <a:cubicBezTo>
                      <a:pt x="919" y="1087"/>
                      <a:pt x="919" y="1087"/>
                      <a:pt x="919" y="1087"/>
                    </a:cubicBezTo>
                    <a:cubicBezTo>
                      <a:pt x="919" y="897"/>
                      <a:pt x="919" y="897"/>
                      <a:pt x="919" y="897"/>
                    </a:cubicBezTo>
                    <a:cubicBezTo>
                      <a:pt x="919" y="880"/>
                      <a:pt x="909" y="862"/>
                      <a:pt x="894" y="853"/>
                    </a:cubicBezTo>
                    <a:lnTo>
                      <a:pt x="1600" y="438"/>
                    </a:lnTo>
                    <a:close/>
                    <a:moveTo>
                      <a:pt x="525" y="886"/>
                    </a:moveTo>
                    <a:cubicBezTo>
                      <a:pt x="522" y="886"/>
                      <a:pt x="519" y="885"/>
                      <a:pt x="516" y="884"/>
                    </a:cubicBezTo>
                    <a:cubicBezTo>
                      <a:pt x="316" y="770"/>
                      <a:pt x="316" y="770"/>
                      <a:pt x="316" y="770"/>
                    </a:cubicBezTo>
                    <a:cubicBezTo>
                      <a:pt x="307" y="765"/>
                      <a:pt x="300" y="753"/>
                      <a:pt x="300" y="742"/>
                    </a:cubicBezTo>
                    <a:cubicBezTo>
                      <a:pt x="300" y="721"/>
                      <a:pt x="300" y="721"/>
                      <a:pt x="300" y="721"/>
                    </a:cubicBezTo>
                    <a:cubicBezTo>
                      <a:pt x="300" y="708"/>
                      <a:pt x="311" y="701"/>
                      <a:pt x="323" y="708"/>
                    </a:cubicBezTo>
                    <a:cubicBezTo>
                      <a:pt x="523" y="822"/>
                      <a:pt x="523" y="822"/>
                      <a:pt x="523" y="822"/>
                    </a:cubicBezTo>
                    <a:cubicBezTo>
                      <a:pt x="532" y="827"/>
                      <a:pt x="539" y="839"/>
                      <a:pt x="539" y="849"/>
                    </a:cubicBezTo>
                    <a:cubicBezTo>
                      <a:pt x="539" y="870"/>
                      <a:pt x="539" y="870"/>
                      <a:pt x="539" y="870"/>
                    </a:cubicBezTo>
                    <a:cubicBezTo>
                      <a:pt x="539" y="880"/>
                      <a:pt x="533" y="886"/>
                      <a:pt x="525" y="886"/>
                    </a:cubicBezTo>
                    <a:close/>
                    <a:moveTo>
                      <a:pt x="712" y="1033"/>
                    </a:moveTo>
                    <a:cubicBezTo>
                      <a:pt x="718" y="1040"/>
                      <a:pt x="716" y="1051"/>
                      <a:pt x="708" y="1056"/>
                    </a:cubicBezTo>
                    <a:cubicBezTo>
                      <a:pt x="648" y="1091"/>
                      <a:pt x="648" y="1091"/>
                      <a:pt x="648" y="1091"/>
                    </a:cubicBezTo>
                    <a:cubicBezTo>
                      <a:pt x="640" y="1096"/>
                      <a:pt x="626" y="1090"/>
                      <a:pt x="622" y="1086"/>
                    </a:cubicBezTo>
                    <a:cubicBezTo>
                      <a:pt x="618" y="1082"/>
                      <a:pt x="617" y="1070"/>
                      <a:pt x="617" y="1070"/>
                    </a:cubicBezTo>
                    <a:cubicBezTo>
                      <a:pt x="617" y="932"/>
                      <a:pt x="617" y="932"/>
                      <a:pt x="617" y="932"/>
                    </a:cubicBezTo>
                    <a:cubicBezTo>
                      <a:pt x="617" y="932"/>
                      <a:pt x="618" y="918"/>
                      <a:pt x="625" y="914"/>
                    </a:cubicBezTo>
                    <a:cubicBezTo>
                      <a:pt x="684" y="880"/>
                      <a:pt x="684" y="880"/>
                      <a:pt x="684" y="880"/>
                    </a:cubicBezTo>
                    <a:cubicBezTo>
                      <a:pt x="693" y="875"/>
                      <a:pt x="706" y="878"/>
                      <a:pt x="712" y="885"/>
                    </a:cubicBezTo>
                    <a:cubicBezTo>
                      <a:pt x="712" y="885"/>
                      <a:pt x="712" y="885"/>
                      <a:pt x="712" y="885"/>
                    </a:cubicBezTo>
                    <a:cubicBezTo>
                      <a:pt x="717" y="893"/>
                      <a:pt x="716" y="904"/>
                      <a:pt x="708" y="909"/>
                    </a:cubicBezTo>
                    <a:cubicBezTo>
                      <a:pt x="659" y="937"/>
                      <a:pt x="659" y="937"/>
                      <a:pt x="659" y="937"/>
                    </a:cubicBezTo>
                    <a:cubicBezTo>
                      <a:pt x="659" y="1044"/>
                      <a:pt x="659" y="1044"/>
                      <a:pt x="659" y="1044"/>
                    </a:cubicBezTo>
                    <a:cubicBezTo>
                      <a:pt x="684" y="1029"/>
                      <a:pt x="684" y="1029"/>
                      <a:pt x="684" y="1029"/>
                    </a:cubicBezTo>
                    <a:cubicBezTo>
                      <a:pt x="693" y="1024"/>
                      <a:pt x="706" y="1025"/>
                      <a:pt x="712" y="1033"/>
                    </a:cubicBezTo>
                    <a:close/>
                    <a:moveTo>
                      <a:pt x="182" y="733"/>
                    </a:moveTo>
                    <a:cubicBezTo>
                      <a:pt x="188" y="740"/>
                      <a:pt x="186" y="751"/>
                      <a:pt x="177" y="756"/>
                    </a:cubicBezTo>
                    <a:cubicBezTo>
                      <a:pt x="118" y="791"/>
                      <a:pt x="118" y="791"/>
                      <a:pt x="118" y="791"/>
                    </a:cubicBezTo>
                    <a:cubicBezTo>
                      <a:pt x="109" y="796"/>
                      <a:pt x="96" y="790"/>
                      <a:pt x="92" y="786"/>
                    </a:cubicBezTo>
                    <a:cubicBezTo>
                      <a:pt x="88" y="782"/>
                      <a:pt x="86" y="770"/>
                      <a:pt x="86" y="770"/>
                    </a:cubicBezTo>
                    <a:cubicBezTo>
                      <a:pt x="86" y="632"/>
                      <a:pt x="86" y="632"/>
                      <a:pt x="86" y="632"/>
                    </a:cubicBezTo>
                    <a:cubicBezTo>
                      <a:pt x="86" y="632"/>
                      <a:pt x="88" y="618"/>
                      <a:pt x="95" y="614"/>
                    </a:cubicBezTo>
                    <a:cubicBezTo>
                      <a:pt x="154" y="580"/>
                      <a:pt x="154" y="580"/>
                      <a:pt x="154" y="580"/>
                    </a:cubicBezTo>
                    <a:cubicBezTo>
                      <a:pt x="163" y="575"/>
                      <a:pt x="176" y="578"/>
                      <a:pt x="181" y="585"/>
                    </a:cubicBezTo>
                    <a:cubicBezTo>
                      <a:pt x="181" y="585"/>
                      <a:pt x="181" y="585"/>
                      <a:pt x="181" y="585"/>
                    </a:cubicBezTo>
                    <a:cubicBezTo>
                      <a:pt x="187" y="593"/>
                      <a:pt x="186" y="604"/>
                      <a:pt x="177" y="609"/>
                    </a:cubicBezTo>
                    <a:cubicBezTo>
                      <a:pt x="129" y="637"/>
                      <a:pt x="129" y="637"/>
                      <a:pt x="129" y="637"/>
                    </a:cubicBezTo>
                    <a:cubicBezTo>
                      <a:pt x="129" y="744"/>
                      <a:pt x="129" y="744"/>
                      <a:pt x="129" y="744"/>
                    </a:cubicBezTo>
                    <a:cubicBezTo>
                      <a:pt x="154" y="729"/>
                      <a:pt x="154" y="729"/>
                      <a:pt x="154" y="729"/>
                    </a:cubicBezTo>
                    <a:cubicBezTo>
                      <a:pt x="163" y="724"/>
                      <a:pt x="176" y="725"/>
                      <a:pt x="182" y="7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grpSp>
        <p:sp>
          <p:nvSpPr>
            <p:cNvPr id="69" name="Freeform 68"/>
            <p:cNvSpPr>
              <a:spLocks noEditPoints="1"/>
            </p:cNvSpPr>
            <p:nvPr/>
          </p:nvSpPr>
          <p:spPr bwMode="black">
            <a:xfrm>
              <a:off x="7312594" y="5216411"/>
              <a:ext cx="1117827" cy="1132253"/>
            </a:xfrm>
            <a:custGeom>
              <a:avLst/>
              <a:gdLst>
                <a:gd name="T0" fmla="*/ 590 w 2193"/>
                <a:gd name="T1" fmla="*/ 531 h 2197"/>
                <a:gd name="T2" fmla="*/ 1140 w 2193"/>
                <a:gd name="T3" fmla="*/ 364 h 2197"/>
                <a:gd name="T4" fmla="*/ 1100 w 2193"/>
                <a:gd name="T5" fmla="*/ 435 h 2197"/>
                <a:gd name="T6" fmla="*/ 1066 w 2193"/>
                <a:gd name="T7" fmla="*/ 405 h 2197"/>
                <a:gd name="T8" fmla="*/ 1025 w 2193"/>
                <a:gd name="T9" fmla="*/ 503 h 2197"/>
                <a:gd name="T10" fmla="*/ 951 w 2193"/>
                <a:gd name="T11" fmla="*/ 405 h 2197"/>
                <a:gd name="T12" fmla="*/ 992 w 2193"/>
                <a:gd name="T13" fmla="*/ 503 h 2197"/>
                <a:gd name="T14" fmla="*/ 877 w 2193"/>
                <a:gd name="T15" fmla="*/ 364 h 2197"/>
                <a:gd name="T16" fmla="*/ 917 w 2193"/>
                <a:gd name="T17" fmla="*/ 544 h 2197"/>
                <a:gd name="T18" fmla="*/ 802 w 2193"/>
                <a:gd name="T19" fmla="*/ 435 h 2197"/>
                <a:gd name="T20" fmla="*/ 802 w 2193"/>
                <a:gd name="T21" fmla="*/ 544 h 2197"/>
                <a:gd name="T22" fmla="*/ 768 w 2193"/>
                <a:gd name="T23" fmla="*/ 435 h 2197"/>
                <a:gd name="T24" fmla="*/ 727 w 2193"/>
                <a:gd name="T25" fmla="*/ 503 h 2197"/>
                <a:gd name="T26" fmla="*/ 693 w 2193"/>
                <a:gd name="T27" fmla="*/ 476 h 2197"/>
                <a:gd name="T28" fmla="*/ 655 w 2193"/>
                <a:gd name="T29" fmla="*/ 282 h 2197"/>
                <a:gd name="T30" fmla="*/ 655 w 2193"/>
                <a:gd name="T31" fmla="*/ 282 h 2197"/>
                <a:gd name="T32" fmla="*/ 1140 w 2193"/>
                <a:gd name="T33" fmla="*/ 92 h 2197"/>
                <a:gd name="T34" fmla="*/ 1100 w 2193"/>
                <a:gd name="T35" fmla="*/ 191 h 2197"/>
                <a:gd name="T36" fmla="*/ 1025 w 2193"/>
                <a:gd name="T37" fmla="*/ 92 h 2197"/>
                <a:gd name="T38" fmla="*/ 1066 w 2193"/>
                <a:gd name="T39" fmla="*/ 191 h 2197"/>
                <a:gd name="T40" fmla="*/ 951 w 2193"/>
                <a:gd name="T41" fmla="*/ 52 h 2197"/>
                <a:gd name="T42" fmla="*/ 992 w 2193"/>
                <a:gd name="T43" fmla="*/ 231 h 2197"/>
                <a:gd name="T44" fmla="*/ 877 w 2193"/>
                <a:gd name="T45" fmla="*/ 123 h 2197"/>
                <a:gd name="T46" fmla="*/ 877 w 2193"/>
                <a:gd name="T47" fmla="*/ 231 h 2197"/>
                <a:gd name="T48" fmla="*/ 842 w 2193"/>
                <a:gd name="T49" fmla="*/ 123 h 2197"/>
                <a:gd name="T50" fmla="*/ 802 w 2193"/>
                <a:gd name="T51" fmla="*/ 191 h 2197"/>
                <a:gd name="T52" fmla="*/ 768 w 2193"/>
                <a:gd name="T53" fmla="*/ 163 h 2197"/>
                <a:gd name="T54" fmla="*/ 653 w 2193"/>
                <a:gd name="T55" fmla="*/ 52 h 2197"/>
                <a:gd name="T56" fmla="*/ 653 w 2193"/>
                <a:gd name="T57" fmla="*/ 163 h 2197"/>
                <a:gd name="T58" fmla="*/ 1315 w 2193"/>
                <a:gd name="T59" fmla="*/ 2023 h 2197"/>
                <a:gd name="T60" fmla="*/ 1444 w 2193"/>
                <a:gd name="T61" fmla="*/ 2179 h 2197"/>
                <a:gd name="T62" fmla="*/ 1597 w 2193"/>
                <a:gd name="T63" fmla="*/ 1488 h 2197"/>
                <a:gd name="T64" fmla="*/ 2182 w 2193"/>
                <a:gd name="T65" fmla="*/ 1590 h 2197"/>
                <a:gd name="T66" fmla="*/ 925 w 2193"/>
                <a:gd name="T67" fmla="*/ 1617 h 2197"/>
                <a:gd name="T68" fmla="*/ 1137 w 2193"/>
                <a:gd name="T69" fmla="*/ 1617 h 2197"/>
                <a:gd name="T70" fmla="*/ 2090 w 2193"/>
                <a:gd name="T71" fmla="*/ 1142 h 2197"/>
                <a:gd name="T72" fmla="*/ 1538 w 2193"/>
                <a:gd name="T73" fmla="*/ 908 h 2197"/>
                <a:gd name="T74" fmla="*/ 1043 w 2193"/>
                <a:gd name="T75" fmla="*/ 908 h 2197"/>
                <a:gd name="T76" fmla="*/ 103 w 2193"/>
                <a:gd name="T77" fmla="*/ 1377 h 2197"/>
                <a:gd name="T78" fmla="*/ 1675 w 2193"/>
                <a:gd name="T79" fmla="*/ 1407 h 2197"/>
                <a:gd name="T80" fmla="*/ 1268 w 2193"/>
                <a:gd name="T81" fmla="*/ 1660 h 2197"/>
                <a:gd name="T82" fmla="*/ 1268 w 2193"/>
                <a:gd name="T83" fmla="*/ 1660 h 2197"/>
                <a:gd name="T84" fmla="*/ 1140 w 2193"/>
                <a:gd name="T85" fmla="*/ 788 h 2197"/>
                <a:gd name="T86" fmla="*/ 1025 w 2193"/>
                <a:gd name="T87" fmla="*/ 677 h 2197"/>
                <a:gd name="T88" fmla="*/ 1025 w 2193"/>
                <a:gd name="T89" fmla="*/ 788 h 2197"/>
                <a:gd name="T90" fmla="*/ 653 w 2193"/>
                <a:gd name="T91" fmla="*/ 788 h 2197"/>
                <a:gd name="T92" fmla="*/ 693 w 2193"/>
                <a:gd name="T93" fmla="*/ 717 h 2197"/>
                <a:gd name="T94" fmla="*/ 727 w 2193"/>
                <a:gd name="T95" fmla="*/ 748 h 2197"/>
                <a:gd name="T96" fmla="*/ 842 w 2193"/>
                <a:gd name="T97" fmla="*/ 856 h 2197"/>
                <a:gd name="T98" fmla="*/ 842 w 2193"/>
                <a:gd name="T99" fmla="*/ 748 h 2197"/>
                <a:gd name="T100" fmla="*/ 877 w 2193"/>
                <a:gd name="T101" fmla="*/ 856 h 2197"/>
                <a:gd name="T102" fmla="*/ 917 w 2193"/>
                <a:gd name="T103" fmla="*/ 788 h 2197"/>
                <a:gd name="T104" fmla="*/ 951 w 2193"/>
                <a:gd name="T105" fmla="*/ 816 h 2197"/>
                <a:gd name="T106" fmla="*/ 992 w 2193"/>
                <a:gd name="T107" fmla="*/ 717 h 2197"/>
                <a:gd name="T108" fmla="*/ 1066 w 2193"/>
                <a:gd name="T109" fmla="*/ 856 h 2197"/>
                <a:gd name="T110" fmla="*/ 176 w 2193"/>
                <a:gd name="T111" fmla="*/ 1407 h 2197"/>
                <a:gd name="T112" fmla="*/ 0 w 2193"/>
                <a:gd name="T113" fmla="*/ 1622 h 2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93" h="2197">
                  <a:moveTo>
                    <a:pt x="655" y="595"/>
                  </a:moveTo>
                  <a:cubicBezTo>
                    <a:pt x="1538" y="595"/>
                    <a:pt x="1538" y="595"/>
                    <a:pt x="1538" y="595"/>
                  </a:cubicBezTo>
                  <a:cubicBezTo>
                    <a:pt x="1574" y="595"/>
                    <a:pt x="1603" y="566"/>
                    <a:pt x="1603" y="531"/>
                  </a:cubicBezTo>
                  <a:cubicBezTo>
                    <a:pt x="1603" y="377"/>
                    <a:pt x="1603" y="377"/>
                    <a:pt x="1603" y="377"/>
                  </a:cubicBezTo>
                  <a:cubicBezTo>
                    <a:pt x="1603" y="342"/>
                    <a:pt x="1574" y="313"/>
                    <a:pt x="1538" y="313"/>
                  </a:cubicBezTo>
                  <a:cubicBezTo>
                    <a:pt x="655" y="313"/>
                    <a:pt x="655" y="313"/>
                    <a:pt x="655" y="313"/>
                  </a:cubicBezTo>
                  <a:cubicBezTo>
                    <a:pt x="619" y="313"/>
                    <a:pt x="590" y="342"/>
                    <a:pt x="590" y="377"/>
                  </a:cubicBezTo>
                  <a:cubicBezTo>
                    <a:pt x="590" y="531"/>
                    <a:pt x="590" y="531"/>
                    <a:pt x="590" y="531"/>
                  </a:cubicBezTo>
                  <a:cubicBezTo>
                    <a:pt x="590" y="566"/>
                    <a:pt x="619" y="595"/>
                    <a:pt x="655" y="595"/>
                  </a:cubicBezTo>
                  <a:close/>
                  <a:moveTo>
                    <a:pt x="1464" y="403"/>
                  </a:moveTo>
                  <a:cubicBezTo>
                    <a:pt x="1492" y="403"/>
                    <a:pt x="1515" y="426"/>
                    <a:pt x="1515" y="454"/>
                  </a:cubicBezTo>
                  <a:cubicBezTo>
                    <a:pt x="1515" y="482"/>
                    <a:pt x="1492" y="505"/>
                    <a:pt x="1464" y="505"/>
                  </a:cubicBezTo>
                  <a:cubicBezTo>
                    <a:pt x="1436" y="505"/>
                    <a:pt x="1413" y="482"/>
                    <a:pt x="1413" y="454"/>
                  </a:cubicBezTo>
                  <a:cubicBezTo>
                    <a:pt x="1413" y="426"/>
                    <a:pt x="1436" y="403"/>
                    <a:pt x="1464" y="403"/>
                  </a:cubicBezTo>
                  <a:close/>
                  <a:moveTo>
                    <a:pt x="1100" y="364"/>
                  </a:moveTo>
                  <a:cubicBezTo>
                    <a:pt x="1140" y="364"/>
                    <a:pt x="1140" y="364"/>
                    <a:pt x="1140" y="364"/>
                  </a:cubicBezTo>
                  <a:cubicBezTo>
                    <a:pt x="1140" y="405"/>
                    <a:pt x="1140" y="405"/>
                    <a:pt x="1140" y="405"/>
                  </a:cubicBezTo>
                  <a:cubicBezTo>
                    <a:pt x="1100" y="405"/>
                    <a:pt x="1100" y="405"/>
                    <a:pt x="1100" y="405"/>
                  </a:cubicBezTo>
                  <a:lnTo>
                    <a:pt x="1100" y="364"/>
                  </a:lnTo>
                  <a:close/>
                  <a:moveTo>
                    <a:pt x="1100" y="435"/>
                  </a:moveTo>
                  <a:cubicBezTo>
                    <a:pt x="1140" y="435"/>
                    <a:pt x="1140" y="435"/>
                    <a:pt x="1140" y="435"/>
                  </a:cubicBezTo>
                  <a:cubicBezTo>
                    <a:pt x="1140" y="476"/>
                    <a:pt x="1140" y="476"/>
                    <a:pt x="1140" y="476"/>
                  </a:cubicBezTo>
                  <a:cubicBezTo>
                    <a:pt x="1100" y="476"/>
                    <a:pt x="1100" y="476"/>
                    <a:pt x="1100" y="476"/>
                  </a:cubicBezTo>
                  <a:lnTo>
                    <a:pt x="1100" y="435"/>
                  </a:lnTo>
                  <a:close/>
                  <a:moveTo>
                    <a:pt x="1100" y="503"/>
                  </a:moveTo>
                  <a:cubicBezTo>
                    <a:pt x="1140" y="503"/>
                    <a:pt x="1140" y="503"/>
                    <a:pt x="1140" y="503"/>
                  </a:cubicBezTo>
                  <a:cubicBezTo>
                    <a:pt x="1140" y="544"/>
                    <a:pt x="1140" y="544"/>
                    <a:pt x="1140" y="544"/>
                  </a:cubicBezTo>
                  <a:cubicBezTo>
                    <a:pt x="1100" y="544"/>
                    <a:pt x="1100" y="544"/>
                    <a:pt x="1100" y="544"/>
                  </a:cubicBezTo>
                  <a:lnTo>
                    <a:pt x="1100" y="503"/>
                  </a:lnTo>
                  <a:close/>
                  <a:moveTo>
                    <a:pt x="1025" y="364"/>
                  </a:moveTo>
                  <a:cubicBezTo>
                    <a:pt x="1066" y="364"/>
                    <a:pt x="1066" y="364"/>
                    <a:pt x="1066" y="364"/>
                  </a:cubicBezTo>
                  <a:cubicBezTo>
                    <a:pt x="1066" y="405"/>
                    <a:pt x="1066" y="405"/>
                    <a:pt x="1066" y="405"/>
                  </a:cubicBezTo>
                  <a:cubicBezTo>
                    <a:pt x="1025" y="405"/>
                    <a:pt x="1025" y="405"/>
                    <a:pt x="1025" y="405"/>
                  </a:cubicBezTo>
                  <a:lnTo>
                    <a:pt x="1025" y="364"/>
                  </a:lnTo>
                  <a:close/>
                  <a:moveTo>
                    <a:pt x="1025" y="435"/>
                  </a:moveTo>
                  <a:cubicBezTo>
                    <a:pt x="1066" y="435"/>
                    <a:pt x="1066" y="435"/>
                    <a:pt x="1066" y="435"/>
                  </a:cubicBezTo>
                  <a:cubicBezTo>
                    <a:pt x="1066" y="476"/>
                    <a:pt x="1066" y="476"/>
                    <a:pt x="1066" y="476"/>
                  </a:cubicBezTo>
                  <a:cubicBezTo>
                    <a:pt x="1025" y="476"/>
                    <a:pt x="1025" y="476"/>
                    <a:pt x="1025" y="476"/>
                  </a:cubicBezTo>
                  <a:lnTo>
                    <a:pt x="1025" y="435"/>
                  </a:lnTo>
                  <a:close/>
                  <a:moveTo>
                    <a:pt x="1025" y="503"/>
                  </a:moveTo>
                  <a:cubicBezTo>
                    <a:pt x="1066" y="503"/>
                    <a:pt x="1066" y="503"/>
                    <a:pt x="1066" y="503"/>
                  </a:cubicBezTo>
                  <a:cubicBezTo>
                    <a:pt x="1066" y="544"/>
                    <a:pt x="1066" y="544"/>
                    <a:pt x="1066" y="544"/>
                  </a:cubicBezTo>
                  <a:cubicBezTo>
                    <a:pt x="1025" y="544"/>
                    <a:pt x="1025" y="544"/>
                    <a:pt x="1025" y="544"/>
                  </a:cubicBezTo>
                  <a:lnTo>
                    <a:pt x="1025" y="503"/>
                  </a:lnTo>
                  <a:close/>
                  <a:moveTo>
                    <a:pt x="951" y="364"/>
                  </a:moveTo>
                  <a:cubicBezTo>
                    <a:pt x="992" y="364"/>
                    <a:pt x="992" y="364"/>
                    <a:pt x="992" y="364"/>
                  </a:cubicBezTo>
                  <a:cubicBezTo>
                    <a:pt x="992" y="405"/>
                    <a:pt x="992" y="405"/>
                    <a:pt x="992" y="405"/>
                  </a:cubicBezTo>
                  <a:cubicBezTo>
                    <a:pt x="951" y="405"/>
                    <a:pt x="951" y="405"/>
                    <a:pt x="951" y="405"/>
                  </a:cubicBezTo>
                  <a:lnTo>
                    <a:pt x="951" y="364"/>
                  </a:lnTo>
                  <a:close/>
                  <a:moveTo>
                    <a:pt x="951" y="435"/>
                  </a:moveTo>
                  <a:cubicBezTo>
                    <a:pt x="992" y="435"/>
                    <a:pt x="992" y="435"/>
                    <a:pt x="992" y="435"/>
                  </a:cubicBezTo>
                  <a:cubicBezTo>
                    <a:pt x="992" y="476"/>
                    <a:pt x="992" y="476"/>
                    <a:pt x="992" y="476"/>
                  </a:cubicBezTo>
                  <a:cubicBezTo>
                    <a:pt x="951" y="476"/>
                    <a:pt x="951" y="476"/>
                    <a:pt x="951" y="476"/>
                  </a:cubicBezTo>
                  <a:lnTo>
                    <a:pt x="951" y="435"/>
                  </a:lnTo>
                  <a:close/>
                  <a:moveTo>
                    <a:pt x="951" y="503"/>
                  </a:moveTo>
                  <a:cubicBezTo>
                    <a:pt x="992" y="503"/>
                    <a:pt x="992" y="503"/>
                    <a:pt x="992" y="503"/>
                  </a:cubicBezTo>
                  <a:cubicBezTo>
                    <a:pt x="992" y="544"/>
                    <a:pt x="992" y="544"/>
                    <a:pt x="992" y="544"/>
                  </a:cubicBezTo>
                  <a:cubicBezTo>
                    <a:pt x="951" y="544"/>
                    <a:pt x="951" y="544"/>
                    <a:pt x="951" y="544"/>
                  </a:cubicBezTo>
                  <a:lnTo>
                    <a:pt x="951" y="503"/>
                  </a:lnTo>
                  <a:close/>
                  <a:moveTo>
                    <a:pt x="877" y="364"/>
                  </a:moveTo>
                  <a:cubicBezTo>
                    <a:pt x="917" y="364"/>
                    <a:pt x="917" y="364"/>
                    <a:pt x="917" y="364"/>
                  </a:cubicBezTo>
                  <a:cubicBezTo>
                    <a:pt x="917" y="405"/>
                    <a:pt x="917" y="405"/>
                    <a:pt x="917" y="405"/>
                  </a:cubicBezTo>
                  <a:cubicBezTo>
                    <a:pt x="877" y="405"/>
                    <a:pt x="877" y="405"/>
                    <a:pt x="877" y="405"/>
                  </a:cubicBezTo>
                  <a:lnTo>
                    <a:pt x="877" y="364"/>
                  </a:lnTo>
                  <a:close/>
                  <a:moveTo>
                    <a:pt x="877" y="435"/>
                  </a:moveTo>
                  <a:cubicBezTo>
                    <a:pt x="917" y="435"/>
                    <a:pt x="917" y="435"/>
                    <a:pt x="917" y="435"/>
                  </a:cubicBezTo>
                  <a:cubicBezTo>
                    <a:pt x="917" y="476"/>
                    <a:pt x="917" y="476"/>
                    <a:pt x="917" y="476"/>
                  </a:cubicBezTo>
                  <a:cubicBezTo>
                    <a:pt x="877" y="476"/>
                    <a:pt x="877" y="476"/>
                    <a:pt x="877" y="476"/>
                  </a:cubicBezTo>
                  <a:lnTo>
                    <a:pt x="877" y="435"/>
                  </a:lnTo>
                  <a:close/>
                  <a:moveTo>
                    <a:pt x="877" y="503"/>
                  </a:moveTo>
                  <a:cubicBezTo>
                    <a:pt x="917" y="503"/>
                    <a:pt x="917" y="503"/>
                    <a:pt x="917" y="503"/>
                  </a:cubicBezTo>
                  <a:cubicBezTo>
                    <a:pt x="917" y="544"/>
                    <a:pt x="917" y="544"/>
                    <a:pt x="917" y="544"/>
                  </a:cubicBezTo>
                  <a:cubicBezTo>
                    <a:pt x="877" y="544"/>
                    <a:pt x="877" y="544"/>
                    <a:pt x="877" y="544"/>
                  </a:cubicBezTo>
                  <a:lnTo>
                    <a:pt x="877" y="503"/>
                  </a:lnTo>
                  <a:close/>
                  <a:moveTo>
                    <a:pt x="802" y="364"/>
                  </a:moveTo>
                  <a:cubicBezTo>
                    <a:pt x="842" y="364"/>
                    <a:pt x="842" y="364"/>
                    <a:pt x="842" y="364"/>
                  </a:cubicBezTo>
                  <a:cubicBezTo>
                    <a:pt x="842" y="405"/>
                    <a:pt x="842" y="405"/>
                    <a:pt x="842" y="405"/>
                  </a:cubicBezTo>
                  <a:cubicBezTo>
                    <a:pt x="802" y="405"/>
                    <a:pt x="802" y="405"/>
                    <a:pt x="802" y="405"/>
                  </a:cubicBezTo>
                  <a:lnTo>
                    <a:pt x="802" y="364"/>
                  </a:lnTo>
                  <a:close/>
                  <a:moveTo>
                    <a:pt x="802" y="435"/>
                  </a:moveTo>
                  <a:cubicBezTo>
                    <a:pt x="842" y="435"/>
                    <a:pt x="842" y="435"/>
                    <a:pt x="842" y="435"/>
                  </a:cubicBezTo>
                  <a:cubicBezTo>
                    <a:pt x="842" y="476"/>
                    <a:pt x="842" y="476"/>
                    <a:pt x="842" y="476"/>
                  </a:cubicBezTo>
                  <a:cubicBezTo>
                    <a:pt x="802" y="476"/>
                    <a:pt x="802" y="476"/>
                    <a:pt x="802" y="476"/>
                  </a:cubicBezTo>
                  <a:lnTo>
                    <a:pt x="802" y="435"/>
                  </a:lnTo>
                  <a:close/>
                  <a:moveTo>
                    <a:pt x="802" y="503"/>
                  </a:moveTo>
                  <a:cubicBezTo>
                    <a:pt x="842" y="503"/>
                    <a:pt x="842" y="503"/>
                    <a:pt x="842" y="503"/>
                  </a:cubicBezTo>
                  <a:cubicBezTo>
                    <a:pt x="842" y="544"/>
                    <a:pt x="842" y="544"/>
                    <a:pt x="842" y="544"/>
                  </a:cubicBezTo>
                  <a:cubicBezTo>
                    <a:pt x="802" y="544"/>
                    <a:pt x="802" y="544"/>
                    <a:pt x="802" y="544"/>
                  </a:cubicBezTo>
                  <a:lnTo>
                    <a:pt x="802" y="503"/>
                  </a:lnTo>
                  <a:close/>
                  <a:moveTo>
                    <a:pt x="727" y="364"/>
                  </a:moveTo>
                  <a:cubicBezTo>
                    <a:pt x="768" y="364"/>
                    <a:pt x="768" y="364"/>
                    <a:pt x="768" y="364"/>
                  </a:cubicBezTo>
                  <a:cubicBezTo>
                    <a:pt x="768" y="405"/>
                    <a:pt x="768" y="405"/>
                    <a:pt x="768" y="405"/>
                  </a:cubicBezTo>
                  <a:cubicBezTo>
                    <a:pt x="727" y="405"/>
                    <a:pt x="727" y="405"/>
                    <a:pt x="727" y="405"/>
                  </a:cubicBezTo>
                  <a:lnTo>
                    <a:pt x="727" y="364"/>
                  </a:lnTo>
                  <a:close/>
                  <a:moveTo>
                    <a:pt x="727" y="435"/>
                  </a:moveTo>
                  <a:cubicBezTo>
                    <a:pt x="768" y="435"/>
                    <a:pt x="768" y="435"/>
                    <a:pt x="768" y="435"/>
                  </a:cubicBezTo>
                  <a:cubicBezTo>
                    <a:pt x="768" y="476"/>
                    <a:pt x="768" y="476"/>
                    <a:pt x="768" y="476"/>
                  </a:cubicBezTo>
                  <a:cubicBezTo>
                    <a:pt x="727" y="476"/>
                    <a:pt x="727" y="476"/>
                    <a:pt x="727" y="476"/>
                  </a:cubicBezTo>
                  <a:lnTo>
                    <a:pt x="727" y="435"/>
                  </a:lnTo>
                  <a:close/>
                  <a:moveTo>
                    <a:pt x="727" y="503"/>
                  </a:moveTo>
                  <a:cubicBezTo>
                    <a:pt x="768" y="503"/>
                    <a:pt x="768" y="503"/>
                    <a:pt x="768" y="503"/>
                  </a:cubicBezTo>
                  <a:cubicBezTo>
                    <a:pt x="768" y="544"/>
                    <a:pt x="768" y="544"/>
                    <a:pt x="768" y="544"/>
                  </a:cubicBezTo>
                  <a:cubicBezTo>
                    <a:pt x="727" y="544"/>
                    <a:pt x="727" y="544"/>
                    <a:pt x="727" y="544"/>
                  </a:cubicBezTo>
                  <a:lnTo>
                    <a:pt x="727" y="503"/>
                  </a:lnTo>
                  <a:close/>
                  <a:moveTo>
                    <a:pt x="653" y="364"/>
                  </a:moveTo>
                  <a:cubicBezTo>
                    <a:pt x="693" y="364"/>
                    <a:pt x="693" y="364"/>
                    <a:pt x="693" y="364"/>
                  </a:cubicBezTo>
                  <a:cubicBezTo>
                    <a:pt x="693" y="405"/>
                    <a:pt x="693" y="405"/>
                    <a:pt x="693" y="405"/>
                  </a:cubicBezTo>
                  <a:cubicBezTo>
                    <a:pt x="653" y="405"/>
                    <a:pt x="653" y="405"/>
                    <a:pt x="653" y="405"/>
                  </a:cubicBezTo>
                  <a:lnTo>
                    <a:pt x="653" y="364"/>
                  </a:lnTo>
                  <a:close/>
                  <a:moveTo>
                    <a:pt x="653" y="435"/>
                  </a:moveTo>
                  <a:cubicBezTo>
                    <a:pt x="693" y="435"/>
                    <a:pt x="693" y="435"/>
                    <a:pt x="693" y="435"/>
                  </a:cubicBezTo>
                  <a:cubicBezTo>
                    <a:pt x="693" y="476"/>
                    <a:pt x="693" y="476"/>
                    <a:pt x="693" y="476"/>
                  </a:cubicBezTo>
                  <a:cubicBezTo>
                    <a:pt x="653" y="476"/>
                    <a:pt x="653" y="476"/>
                    <a:pt x="653" y="476"/>
                  </a:cubicBezTo>
                  <a:lnTo>
                    <a:pt x="653" y="435"/>
                  </a:lnTo>
                  <a:close/>
                  <a:moveTo>
                    <a:pt x="653" y="503"/>
                  </a:moveTo>
                  <a:cubicBezTo>
                    <a:pt x="693" y="503"/>
                    <a:pt x="693" y="503"/>
                    <a:pt x="693" y="503"/>
                  </a:cubicBezTo>
                  <a:cubicBezTo>
                    <a:pt x="693" y="544"/>
                    <a:pt x="693" y="544"/>
                    <a:pt x="693" y="544"/>
                  </a:cubicBezTo>
                  <a:cubicBezTo>
                    <a:pt x="653" y="544"/>
                    <a:pt x="653" y="544"/>
                    <a:pt x="653" y="544"/>
                  </a:cubicBezTo>
                  <a:lnTo>
                    <a:pt x="653" y="503"/>
                  </a:lnTo>
                  <a:close/>
                  <a:moveTo>
                    <a:pt x="655" y="282"/>
                  </a:moveTo>
                  <a:cubicBezTo>
                    <a:pt x="1538" y="282"/>
                    <a:pt x="1538" y="282"/>
                    <a:pt x="1538" y="282"/>
                  </a:cubicBezTo>
                  <a:cubicBezTo>
                    <a:pt x="1574" y="282"/>
                    <a:pt x="1603" y="254"/>
                    <a:pt x="1603" y="218"/>
                  </a:cubicBezTo>
                  <a:cubicBezTo>
                    <a:pt x="1603" y="65"/>
                    <a:pt x="1603" y="65"/>
                    <a:pt x="1603" y="65"/>
                  </a:cubicBezTo>
                  <a:cubicBezTo>
                    <a:pt x="1603" y="29"/>
                    <a:pt x="1574" y="0"/>
                    <a:pt x="1538" y="0"/>
                  </a:cubicBezTo>
                  <a:cubicBezTo>
                    <a:pt x="655" y="0"/>
                    <a:pt x="655" y="0"/>
                    <a:pt x="655" y="0"/>
                  </a:cubicBezTo>
                  <a:cubicBezTo>
                    <a:pt x="619" y="0"/>
                    <a:pt x="590" y="29"/>
                    <a:pt x="590" y="65"/>
                  </a:cubicBezTo>
                  <a:cubicBezTo>
                    <a:pt x="590" y="218"/>
                    <a:pt x="590" y="218"/>
                    <a:pt x="590" y="218"/>
                  </a:cubicBezTo>
                  <a:cubicBezTo>
                    <a:pt x="590" y="254"/>
                    <a:pt x="619" y="282"/>
                    <a:pt x="655" y="282"/>
                  </a:cubicBezTo>
                  <a:close/>
                  <a:moveTo>
                    <a:pt x="1464" y="90"/>
                  </a:moveTo>
                  <a:cubicBezTo>
                    <a:pt x="1492" y="90"/>
                    <a:pt x="1515" y="113"/>
                    <a:pt x="1515" y="141"/>
                  </a:cubicBezTo>
                  <a:cubicBezTo>
                    <a:pt x="1515" y="170"/>
                    <a:pt x="1492" y="192"/>
                    <a:pt x="1464" y="192"/>
                  </a:cubicBezTo>
                  <a:cubicBezTo>
                    <a:pt x="1436" y="192"/>
                    <a:pt x="1413" y="170"/>
                    <a:pt x="1413" y="141"/>
                  </a:cubicBezTo>
                  <a:cubicBezTo>
                    <a:pt x="1413" y="113"/>
                    <a:pt x="1436" y="90"/>
                    <a:pt x="1464" y="90"/>
                  </a:cubicBezTo>
                  <a:close/>
                  <a:moveTo>
                    <a:pt x="1100" y="52"/>
                  </a:moveTo>
                  <a:cubicBezTo>
                    <a:pt x="1140" y="52"/>
                    <a:pt x="1140" y="52"/>
                    <a:pt x="1140" y="52"/>
                  </a:cubicBezTo>
                  <a:cubicBezTo>
                    <a:pt x="1140" y="92"/>
                    <a:pt x="1140" y="92"/>
                    <a:pt x="1140" y="92"/>
                  </a:cubicBezTo>
                  <a:cubicBezTo>
                    <a:pt x="1100" y="92"/>
                    <a:pt x="1100" y="92"/>
                    <a:pt x="1100" y="92"/>
                  </a:cubicBezTo>
                  <a:lnTo>
                    <a:pt x="1100" y="52"/>
                  </a:lnTo>
                  <a:close/>
                  <a:moveTo>
                    <a:pt x="1100" y="123"/>
                  </a:moveTo>
                  <a:cubicBezTo>
                    <a:pt x="1140" y="123"/>
                    <a:pt x="1140" y="123"/>
                    <a:pt x="1140" y="123"/>
                  </a:cubicBezTo>
                  <a:cubicBezTo>
                    <a:pt x="1140" y="163"/>
                    <a:pt x="1140" y="163"/>
                    <a:pt x="1140" y="163"/>
                  </a:cubicBezTo>
                  <a:cubicBezTo>
                    <a:pt x="1100" y="163"/>
                    <a:pt x="1100" y="163"/>
                    <a:pt x="1100" y="163"/>
                  </a:cubicBezTo>
                  <a:lnTo>
                    <a:pt x="1100" y="123"/>
                  </a:lnTo>
                  <a:close/>
                  <a:moveTo>
                    <a:pt x="1100" y="191"/>
                  </a:moveTo>
                  <a:cubicBezTo>
                    <a:pt x="1140" y="191"/>
                    <a:pt x="1140" y="191"/>
                    <a:pt x="1140" y="191"/>
                  </a:cubicBezTo>
                  <a:cubicBezTo>
                    <a:pt x="1140" y="231"/>
                    <a:pt x="1140" y="231"/>
                    <a:pt x="1140" y="231"/>
                  </a:cubicBezTo>
                  <a:cubicBezTo>
                    <a:pt x="1100" y="231"/>
                    <a:pt x="1100" y="231"/>
                    <a:pt x="1100" y="231"/>
                  </a:cubicBezTo>
                  <a:lnTo>
                    <a:pt x="1100" y="191"/>
                  </a:lnTo>
                  <a:close/>
                  <a:moveTo>
                    <a:pt x="1025" y="52"/>
                  </a:moveTo>
                  <a:cubicBezTo>
                    <a:pt x="1066" y="52"/>
                    <a:pt x="1066" y="52"/>
                    <a:pt x="1066" y="52"/>
                  </a:cubicBezTo>
                  <a:cubicBezTo>
                    <a:pt x="1066" y="92"/>
                    <a:pt x="1066" y="92"/>
                    <a:pt x="1066" y="92"/>
                  </a:cubicBezTo>
                  <a:cubicBezTo>
                    <a:pt x="1025" y="92"/>
                    <a:pt x="1025" y="92"/>
                    <a:pt x="1025" y="92"/>
                  </a:cubicBezTo>
                  <a:lnTo>
                    <a:pt x="1025" y="52"/>
                  </a:lnTo>
                  <a:close/>
                  <a:moveTo>
                    <a:pt x="1025" y="123"/>
                  </a:moveTo>
                  <a:cubicBezTo>
                    <a:pt x="1066" y="123"/>
                    <a:pt x="1066" y="123"/>
                    <a:pt x="1066" y="123"/>
                  </a:cubicBezTo>
                  <a:cubicBezTo>
                    <a:pt x="1066" y="163"/>
                    <a:pt x="1066" y="163"/>
                    <a:pt x="1066" y="163"/>
                  </a:cubicBezTo>
                  <a:cubicBezTo>
                    <a:pt x="1025" y="163"/>
                    <a:pt x="1025" y="163"/>
                    <a:pt x="1025" y="163"/>
                  </a:cubicBezTo>
                  <a:lnTo>
                    <a:pt x="1025" y="123"/>
                  </a:lnTo>
                  <a:close/>
                  <a:moveTo>
                    <a:pt x="1025" y="191"/>
                  </a:moveTo>
                  <a:cubicBezTo>
                    <a:pt x="1066" y="191"/>
                    <a:pt x="1066" y="191"/>
                    <a:pt x="1066" y="191"/>
                  </a:cubicBezTo>
                  <a:cubicBezTo>
                    <a:pt x="1066" y="231"/>
                    <a:pt x="1066" y="231"/>
                    <a:pt x="1066" y="231"/>
                  </a:cubicBezTo>
                  <a:cubicBezTo>
                    <a:pt x="1025" y="231"/>
                    <a:pt x="1025" y="231"/>
                    <a:pt x="1025" y="231"/>
                  </a:cubicBezTo>
                  <a:lnTo>
                    <a:pt x="1025" y="191"/>
                  </a:lnTo>
                  <a:close/>
                  <a:moveTo>
                    <a:pt x="951" y="52"/>
                  </a:moveTo>
                  <a:cubicBezTo>
                    <a:pt x="992" y="52"/>
                    <a:pt x="992" y="52"/>
                    <a:pt x="992" y="52"/>
                  </a:cubicBezTo>
                  <a:cubicBezTo>
                    <a:pt x="992" y="92"/>
                    <a:pt x="992" y="92"/>
                    <a:pt x="992" y="92"/>
                  </a:cubicBezTo>
                  <a:cubicBezTo>
                    <a:pt x="951" y="92"/>
                    <a:pt x="951" y="92"/>
                    <a:pt x="951" y="92"/>
                  </a:cubicBezTo>
                  <a:lnTo>
                    <a:pt x="951" y="52"/>
                  </a:lnTo>
                  <a:close/>
                  <a:moveTo>
                    <a:pt x="951" y="123"/>
                  </a:moveTo>
                  <a:cubicBezTo>
                    <a:pt x="992" y="123"/>
                    <a:pt x="992" y="123"/>
                    <a:pt x="992" y="123"/>
                  </a:cubicBezTo>
                  <a:cubicBezTo>
                    <a:pt x="992" y="163"/>
                    <a:pt x="992" y="163"/>
                    <a:pt x="992" y="163"/>
                  </a:cubicBezTo>
                  <a:cubicBezTo>
                    <a:pt x="951" y="163"/>
                    <a:pt x="951" y="163"/>
                    <a:pt x="951" y="163"/>
                  </a:cubicBezTo>
                  <a:lnTo>
                    <a:pt x="951" y="123"/>
                  </a:lnTo>
                  <a:close/>
                  <a:moveTo>
                    <a:pt x="951" y="191"/>
                  </a:moveTo>
                  <a:cubicBezTo>
                    <a:pt x="992" y="191"/>
                    <a:pt x="992" y="191"/>
                    <a:pt x="992" y="191"/>
                  </a:cubicBezTo>
                  <a:cubicBezTo>
                    <a:pt x="992" y="231"/>
                    <a:pt x="992" y="231"/>
                    <a:pt x="992" y="231"/>
                  </a:cubicBezTo>
                  <a:cubicBezTo>
                    <a:pt x="951" y="231"/>
                    <a:pt x="951" y="231"/>
                    <a:pt x="951" y="231"/>
                  </a:cubicBezTo>
                  <a:lnTo>
                    <a:pt x="951" y="191"/>
                  </a:lnTo>
                  <a:close/>
                  <a:moveTo>
                    <a:pt x="877" y="52"/>
                  </a:moveTo>
                  <a:cubicBezTo>
                    <a:pt x="917" y="52"/>
                    <a:pt x="917" y="52"/>
                    <a:pt x="917" y="52"/>
                  </a:cubicBezTo>
                  <a:cubicBezTo>
                    <a:pt x="917" y="92"/>
                    <a:pt x="917" y="92"/>
                    <a:pt x="917" y="92"/>
                  </a:cubicBezTo>
                  <a:cubicBezTo>
                    <a:pt x="877" y="92"/>
                    <a:pt x="877" y="92"/>
                    <a:pt x="877" y="92"/>
                  </a:cubicBezTo>
                  <a:lnTo>
                    <a:pt x="877" y="52"/>
                  </a:lnTo>
                  <a:close/>
                  <a:moveTo>
                    <a:pt x="877" y="123"/>
                  </a:moveTo>
                  <a:cubicBezTo>
                    <a:pt x="917" y="123"/>
                    <a:pt x="917" y="123"/>
                    <a:pt x="917" y="123"/>
                  </a:cubicBezTo>
                  <a:cubicBezTo>
                    <a:pt x="917" y="163"/>
                    <a:pt x="917" y="163"/>
                    <a:pt x="917" y="163"/>
                  </a:cubicBezTo>
                  <a:cubicBezTo>
                    <a:pt x="877" y="163"/>
                    <a:pt x="877" y="163"/>
                    <a:pt x="877" y="163"/>
                  </a:cubicBezTo>
                  <a:lnTo>
                    <a:pt x="877" y="123"/>
                  </a:lnTo>
                  <a:close/>
                  <a:moveTo>
                    <a:pt x="877" y="191"/>
                  </a:moveTo>
                  <a:cubicBezTo>
                    <a:pt x="917" y="191"/>
                    <a:pt x="917" y="191"/>
                    <a:pt x="917" y="191"/>
                  </a:cubicBezTo>
                  <a:cubicBezTo>
                    <a:pt x="917" y="231"/>
                    <a:pt x="917" y="231"/>
                    <a:pt x="917" y="231"/>
                  </a:cubicBezTo>
                  <a:cubicBezTo>
                    <a:pt x="877" y="231"/>
                    <a:pt x="877" y="231"/>
                    <a:pt x="877" y="231"/>
                  </a:cubicBezTo>
                  <a:lnTo>
                    <a:pt x="877" y="191"/>
                  </a:lnTo>
                  <a:close/>
                  <a:moveTo>
                    <a:pt x="802" y="52"/>
                  </a:moveTo>
                  <a:cubicBezTo>
                    <a:pt x="842" y="52"/>
                    <a:pt x="842" y="52"/>
                    <a:pt x="842" y="52"/>
                  </a:cubicBezTo>
                  <a:cubicBezTo>
                    <a:pt x="842" y="92"/>
                    <a:pt x="842" y="92"/>
                    <a:pt x="842" y="92"/>
                  </a:cubicBezTo>
                  <a:cubicBezTo>
                    <a:pt x="802" y="92"/>
                    <a:pt x="802" y="92"/>
                    <a:pt x="802" y="92"/>
                  </a:cubicBezTo>
                  <a:lnTo>
                    <a:pt x="802" y="52"/>
                  </a:lnTo>
                  <a:close/>
                  <a:moveTo>
                    <a:pt x="802" y="123"/>
                  </a:moveTo>
                  <a:cubicBezTo>
                    <a:pt x="842" y="123"/>
                    <a:pt x="842" y="123"/>
                    <a:pt x="842" y="123"/>
                  </a:cubicBezTo>
                  <a:cubicBezTo>
                    <a:pt x="842" y="163"/>
                    <a:pt x="842" y="163"/>
                    <a:pt x="842" y="163"/>
                  </a:cubicBezTo>
                  <a:cubicBezTo>
                    <a:pt x="802" y="163"/>
                    <a:pt x="802" y="163"/>
                    <a:pt x="802" y="163"/>
                  </a:cubicBezTo>
                  <a:lnTo>
                    <a:pt x="802" y="123"/>
                  </a:lnTo>
                  <a:close/>
                  <a:moveTo>
                    <a:pt x="802" y="191"/>
                  </a:moveTo>
                  <a:cubicBezTo>
                    <a:pt x="842" y="191"/>
                    <a:pt x="842" y="191"/>
                    <a:pt x="842" y="191"/>
                  </a:cubicBezTo>
                  <a:cubicBezTo>
                    <a:pt x="842" y="231"/>
                    <a:pt x="842" y="231"/>
                    <a:pt x="842" y="231"/>
                  </a:cubicBezTo>
                  <a:cubicBezTo>
                    <a:pt x="802" y="231"/>
                    <a:pt x="802" y="231"/>
                    <a:pt x="802" y="231"/>
                  </a:cubicBezTo>
                  <a:lnTo>
                    <a:pt x="802" y="191"/>
                  </a:lnTo>
                  <a:close/>
                  <a:moveTo>
                    <a:pt x="727" y="52"/>
                  </a:moveTo>
                  <a:cubicBezTo>
                    <a:pt x="768" y="52"/>
                    <a:pt x="768" y="52"/>
                    <a:pt x="768" y="52"/>
                  </a:cubicBezTo>
                  <a:cubicBezTo>
                    <a:pt x="768" y="92"/>
                    <a:pt x="768" y="92"/>
                    <a:pt x="768" y="92"/>
                  </a:cubicBezTo>
                  <a:cubicBezTo>
                    <a:pt x="727" y="92"/>
                    <a:pt x="727" y="92"/>
                    <a:pt x="727" y="92"/>
                  </a:cubicBezTo>
                  <a:lnTo>
                    <a:pt x="727" y="52"/>
                  </a:lnTo>
                  <a:close/>
                  <a:moveTo>
                    <a:pt x="727" y="123"/>
                  </a:moveTo>
                  <a:cubicBezTo>
                    <a:pt x="768" y="123"/>
                    <a:pt x="768" y="123"/>
                    <a:pt x="768" y="123"/>
                  </a:cubicBezTo>
                  <a:cubicBezTo>
                    <a:pt x="768" y="163"/>
                    <a:pt x="768" y="163"/>
                    <a:pt x="768" y="163"/>
                  </a:cubicBezTo>
                  <a:cubicBezTo>
                    <a:pt x="727" y="163"/>
                    <a:pt x="727" y="163"/>
                    <a:pt x="727" y="163"/>
                  </a:cubicBezTo>
                  <a:lnTo>
                    <a:pt x="727" y="123"/>
                  </a:lnTo>
                  <a:close/>
                  <a:moveTo>
                    <a:pt x="727" y="191"/>
                  </a:moveTo>
                  <a:cubicBezTo>
                    <a:pt x="768" y="191"/>
                    <a:pt x="768" y="191"/>
                    <a:pt x="768" y="191"/>
                  </a:cubicBezTo>
                  <a:cubicBezTo>
                    <a:pt x="768" y="231"/>
                    <a:pt x="768" y="231"/>
                    <a:pt x="768" y="231"/>
                  </a:cubicBezTo>
                  <a:cubicBezTo>
                    <a:pt x="727" y="231"/>
                    <a:pt x="727" y="231"/>
                    <a:pt x="727" y="231"/>
                  </a:cubicBezTo>
                  <a:lnTo>
                    <a:pt x="727" y="191"/>
                  </a:lnTo>
                  <a:close/>
                  <a:moveTo>
                    <a:pt x="653" y="52"/>
                  </a:moveTo>
                  <a:cubicBezTo>
                    <a:pt x="693" y="52"/>
                    <a:pt x="693" y="52"/>
                    <a:pt x="693" y="52"/>
                  </a:cubicBezTo>
                  <a:cubicBezTo>
                    <a:pt x="693" y="92"/>
                    <a:pt x="693" y="92"/>
                    <a:pt x="693" y="92"/>
                  </a:cubicBezTo>
                  <a:cubicBezTo>
                    <a:pt x="653" y="92"/>
                    <a:pt x="653" y="92"/>
                    <a:pt x="653" y="92"/>
                  </a:cubicBezTo>
                  <a:lnTo>
                    <a:pt x="653" y="52"/>
                  </a:lnTo>
                  <a:close/>
                  <a:moveTo>
                    <a:pt x="653" y="123"/>
                  </a:moveTo>
                  <a:cubicBezTo>
                    <a:pt x="693" y="123"/>
                    <a:pt x="693" y="123"/>
                    <a:pt x="693" y="123"/>
                  </a:cubicBezTo>
                  <a:cubicBezTo>
                    <a:pt x="693" y="163"/>
                    <a:pt x="693" y="163"/>
                    <a:pt x="693" y="163"/>
                  </a:cubicBezTo>
                  <a:cubicBezTo>
                    <a:pt x="653" y="163"/>
                    <a:pt x="653" y="163"/>
                    <a:pt x="653" y="163"/>
                  </a:cubicBezTo>
                  <a:lnTo>
                    <a:pt x="653" y="123"/>
                  </a:lnTo>
                  <a:close/>
                  <a:moveTo>
                    <a:pt x="653" y="191"/>
                  </a:moveTo>
                  <a:cubicBezTo>
                    <a:pt x="693" y="191"/>
                    <a:pt x="693" y="191"/>
                    <a:pt x="693" y="191"/>
                  </a:cubicBezTo>
                  <a:cubicBezTo>
                    <a:pt x="693" y="231"/>
                    <a:pt x="693" y="231"/>
                    <a:pt x="693" y="231"/>
                  </a:cubicBezTo>
                  <a:cubicBezTo>
                    <a:pt x="653" y="231"/>
                    <a:pt x="653" y="231"/>
                    <a:pt x="653" y="231"/>
                  </a:cubicBezTo>
                  <a:lnTo>
                    <a:pt x="653" y="191"/>
                  </a:lnTo>
                  <a:close/>
                  <a:moveTo>
                    <a:pt x="1345" y="2036"/>
                  </a:moveTo>
                  <a:cubicBezTo>
                    <a:pt x="1339" y="2029"/>
                    <a:pt x="1325" y="2023"/>
                    <a:pt x="1315" y="2023"/>
                  </a:cubicBezTo>
                  <a:cubicBezTo>
                    <a:pt x="878" y="2023"/>
                    <a:pt x="878" y="2023"/>
                    <a:pt x="878" y="2023"/>
                  </a:cubicBezTo>
                  <a:cubicBezTo>
                    <a:pt x="868" y="2023"/>
                    <a:pt x="855" y="2029"/>
                    <a:pt x="848" y="2036"/>
                  </a:cubicBezTo>
                  <a:cubicBezTo>
                    <a:pt x="761" y="2138"/>
                    <a:pt x="761" y="2138"/>
                    <a:pt x="761" y="2138"/>
                  </a:cubicBezTo>
                  <a:cubicBezTo>
                    <a:pt x="755" y="2146"/>
                    <a:pt x="749" y="2160"/>
                    <a:pt x="749" y="2170"/>
                  </a:cubicBezTo>
                  <a:cubicBezTo>
                    <a:pt x="749" y="2179"/>
                    <a:pt x="749" y="2179"/>
                    <a:pt x="749" y="2179"/>
                  </a:cubicBezTo>
                  <a:cubicBezTo>
                    <a:pt x="749" y="2189"/>
                    <a:pt x="757" y="2197"/>
                    <a:pt x="767" y="2197"/>
                  </a:cubicBezTo>
                  <a:cubicBezTo>
                    <a:pt x="1426" y="2197"/>
                    <a:pt x="1426" y="2197"/>
                    <a:pt x="1426" y="2197"/>
                  </a:cubicBezTo>
                  <a:cubicBezTo>
                    <a:pt x="1436" y="2197"/>
                    <a:pt x="1444" y="2189"/>
                    <a:pt x="1444" y="2179"/>
                  </a:cubicBezTo>
                  <a:cubicBezTo>
                    <a:pt x="1444" y="2170"/>
                    <a:pt x="1444" y="2170"/>
                    <a:pt x="1444" y="2170"/>
                  </a:cubicBezTo>
                  <a:cubicBezTo>
                    <a:pt x="1444" y="2160"/>
                    <a:pt x="1439" y="2146"/>
                    <a:pt x="1432" y="2138"/>
                  </a:cubicBezTo>
                  <a:lnTo>
                    <a:pt x="1345" y="2036"/>
                  </a:lnTo>
                  <a:close/>
                  <a:moveTo>
                    <a:pt x="2182" y="1590"/>
                  </a:moveTo>
                  <a:cubicBezTo>
                    <a:pt x="2095" y="1488"/>
                    <a:pt x="2095" y="1488"/>
                    <a:pt x="2095" y="1488"/>
                  </a:cubicBezTo>
                  <a:cubicBezTo>
                    <a:pt x="2088" y="1480"/>
                    <a:pt x="2075" y="1474"/>
                    <a:pt x="2065" y="1474"/>
                  </a:cubicBezTo>
                  <a:cubicBezTo>
                    <a:pt x="1627" y="1474"/>
                    <a:pt x="1627" y="1474"/>
                    <a:pt x="1627" y="1474"/>
                  </a:cubicBezTo>
                  <a:cubicBezTo>
                    <a:pt x="1617" y="1474"/>
                    <a:pt x="1604" y="1480"/>
                    <a:pt x="1597" y="1488"/>
                  </a:cubicBezTo>
                  <a:cubicBezTo>
                    <a:pt x="1510" y="1590"/>
                    <a:pt x="1510" y="1590"/>
                    <a:pt x="1510" y="1590"/>
                  </a:cubicBezTo>
                  <a:cubicBezTo>
                    <a:pt x="1504" y="1598"/>
                    <a:pt x="1499" y="1612"/>
                    <a:pt x="1499" y="1622"/>
                  </a:cubicBezTo>
                  <a:cubicBezTo>
                    <a:pt x="1499" y="1630"/>
                    <a:pt x="1499" y="1630"/>
                    <a:pt x="1499" y="1630"/>
                  </a:cubicBezTo>
                  <a:cubicBezTo>
                    <a:pt x="1499" y="1640"/>
                    <a:pt x="1507" y="1649"/>
                    <a:pt x="1517" y="1649"/>
                  </a:cubicBezTo>
                  <a:cubicBezTo>
                    <a:pt x="2175" y="1649"/>
                    <a:pt x="2175" y="1649"/>
                    <a:pt x="2175" y="1649"/>
                  </a:cubicBezTo>
                  <a:cubicBezTo>
                    <a:pt x="2185" y="1649"/>
                    <a:pt x="2193" y="1640"/>
                    <a:pt x="2193" y="1630"/>
                  </a:cubicBezTo>
                  <a:cubicBezTo>
                    <a:pt x="2193" y="1622"/>
                    <a:pt x="2193" y="1622"/>
                    <a:pt x="2193" y="1622"/>
                  </a:cubicBezTo>
                  <a:cubicBezTo>
                    <a:pt x="2193" y="1612"/>
                    <a:pt x="2188" y="1598"/>
                    <a:pt x="2182" y="1590"/>
                  </a:cubicBezTo>
                  <a:close/>
                  <a:moveTo>
                    <a:pt x="176" y="1449"/>
                  </a:moveTo>
                  <a:cubicBezTo>
                    <a:pt x="519" y="1449"/>
                    <a:pt x="519" y="1449"/>
                    <a:pt x="519" y="1449"/>
                  </a:cubicBezTo>
                  <a:cubicBezTo>
                    <a:pt x="559" y="1449"/>
                    <a:pt x="591" y="1417"/>
                    <a:pt x="591" y="1377"/>
                  </a:cubicBezTo>
                  <a:cubicBezTo>
                    <a:pt x="591" y="1322"/>
                    <a:pt x="591" y="1322"/>
                    <a:pt x="591" y="1322"/>
                  </a:cubicBezTo>
                  <a:cubicBezTo>
                    <a:pt x="920" y="1322"/>
                    <a:pt x="920" y="1322"/>
                    <a:pt x="920" y="1322"/>
                  </a:cubicBezTo>
                  <a:cubicBezTo>
                    <a:pt x="936" y="1388"/>
                    <a:pt x="990" y="1440"/>
                    <a:pt x="1057" y="1455"/>
                  </a:cubicBezTo>
                  <a:cubicBezTo>
                    <a:pt x="1057" y="1617"/>
                    <a:pt x="1057" y="1617"/>
                    <a:pt x="1057" y="1617"/>
                  </a:cubicBezTo>
                  <a:cubicBezTo>
                    <a:pt x="925" y="1617"/>
                    <a:pt x="925" y="1617"/>
                    <a:pt x="925" y="1617"/>
                  </a:cubicBezTo>
                  <a:cubicBezTo>
                    <a:pt x="885" y="1617"/>
                    <a:pt x="853" y="1650"/>
                    <a:pt x="853" y="1690"/>
                  </a:cubicBezTo>
                  <a:cubicBezTo>
                    <a:pt x="853" y="1925"/>
                    <a:pt x="853" y="1925"/>
                    <a:pt x="853" y="1925"/>
                  </a:cubicBezTo>
                  <a:cubicBezTo>
                    <a:pt x="853" y="1965"/>
                    <a:pt x="885" y="1997"/>
                    <a:pt x="925" y="1997"/>
                  </a:cubicBezTo>
                  <a:cubicBezTo>
                    <a:pt x="1268" y="1997"/>
                    <a:pt x="1268" y="1997"/>
                    <a:pt x="1268" y="1997"/>
                  </a:cubicBezTo>
                  <a:cubicBezTo>
                    <a:pt x="1308" y="1997"/>
                    <a:pt x="1341" y="1965"/>
                    <a:pt x="1341" y="1925"/>
                  </a:cubicBezTo>
                  <a:cubicBezTo>
                    <a:pt x="1341" y="1690"/>
                    <a:pt x="1341" y="1690"/>
                    <a:pt x="1341" y="1690"/>
                  </a:cubicBezTo>
                  <a:cubicBezTo>
                    <a:pt x="1341" y="1650"/>
                    <a:pt x="1308" y="1617"/>
                    <a:pt x="1268" y="1617"/>
                  </a:cubicBezTo>
                  <a:cubicBezTo>
                    <a:pt x="1137" y="1617"/>
                    <a:pt x="1137" y="1617"/>
                    <a:pt x="1137" y="1617"/>
                  </a:cubicBezTo>
                  <a:cubicBezTo>
                    <a:pt x="1137" y="1455"/>
                    <a:pt x="1137" y="1455"/>
                    <a:pt x="1137" y="1455"/>
                  </a:cubicBezTo>
                  <a:cubicBezTo>
                    <a:pt x="1204" y="1440"/>
                    <a:pt x="1257" y="1388"/>
                    <a:pt x="1273" y="1322"/>
                  </a:cubicBezTo>
                  <a:cubicBezTo>
                    <a:pt x="1602" y="1322"/>
                    <a:pt x="1602" y="1322"/>
                    <a:pt x="1602" y="1322"/>
                  </a:cubicBezTo>
                  <a:cubicBezTo>
                    <a:pt x="1602" y="1377"/>
                    <a:pt x="1602" y="1377"/>
                    <a:pt x="1602" y="1377"/>
                  </a:cubicBezTo>
                  <a:cubicBezTo>
                    <a:pt x="1602" y="1417"/>
                    <a:pt x="1634" y="1449"/>
                    <a:pt x="1675" y="1449"/>
                  </a:cubicBezTo>
                  <a:cubicBezTo>
                    <a:pt x="2018" y="1449"/>
                    <a:pt x="2018" y="1449"/>
                    <a:pt x="2018" y="1449"/>
                  </a:cubicBezTo>
                  <a:cubicBezTo>
                    <a:pt x="2058" y="1449"/>
                    <a:pt x="2090" y="1417"/>
                    <a:pt x="2090" y="1377"/>
                  </a:cubicBezTo>
                  <a:cubicBezTo>
                    <a:pt x="2090" y="1142"/>
                    <a:pt x="2090" y="1142"/>
                    <a:pt x="2090" y="1142"/>
                  </a:cubicBezTo>
                  <a:cubicBezTo>
                    <a:pt x="2090" y="1102"/>
                    <a:pt x="2058" y="1069"/>
                    <a:pt x="2018" y="1069"/>
                  </a:cubicBezTo>
                  <a:cubicBezTo>
                    <a:pt x="1675" y="1069"/>
                    <a:pt x="1675" y="1069"/>
                    <a:pt x="1675" y="1069"/>
                  </a:cubicBezTo>
                  <a:cubicBezTo>
                    <a:pt x="1634" y="1069"/>
                    <a:pt x="1602" y="1102"/>
                    <a:pt x="1602" y="1142"/>
                  </a:cubicBezTo>
                  <a:cubicBezTo>
                    <a:pt x="1602" y="1242"/>
                    <a:pt x="1602" y="1242"/>
                    <a:pt x="1602" y="1242"/>
                  </a:cubicBezTo>
                  <a:cubicBezTo>
                    <a:pt x="1275" y="1242"/>
                    <a:pt x="1275" y="1242"/>
                    <a:pt x="1275" y="1242"/>
                  </a:cubicBezTo>
                  <a:cubicBezTo>
                    <a:pt x="1262" y="1176"/>
                    <a:pt x="1214" y="1122"/>
                    <a:pt x="1150" y="1103"/>
                  </a:cubicBezTo>
                  <a:cubicBezTo>
                    <a:pt x="1150" y="908"/>
                    <a:pt x="1150" y="908"/>
                    <a:pt x="1150" y="908"/>
                  </a:cubicBezTo>
                  <a:cubicBezTo>
                    <a:pt x="1538" y="908"/>
                    <a:pt x="1538" y="908"/>
                    <a:pt x="1538" y="908"/>
                  </a:cubicBezTo>
                  <a:cubicBezTo>
                    <a:pt x="1574" y="908"/>
                    <a:pt x="1603" y="879"/>
                    <a:pt x="1603" y="843"/>
                  </a:cubicBezTo>
                  <a:cubicBezTo>
                    <a:pt x="1603" y="690"/>
                    <a:pt x="1603" y="690"/>
                    <a:pt x="1603" y="690"/>
                  </a:cubicBezTo>
                  <a:cubicBezTo>
                    <a:pt x="1603" y="654"/>
                    <a:pt x="1574" y="625"/>
                    <a:pt x="1538" y="625"/>
                  </a:cubicBezTo>
                  <a:cubicBezTo>
                    <a:pt x="655" y="625"/>
                    <a:pt x="655" y="625"/>
                    <a:pt x="655" y="625"/>
                  </a:cubicBezTo>
                  <a:cubicBezTo>
                    <a:pt x="619" y="625"/>
                    <a:pt x="590" y="654"/>
                    <a:pt x="590" y="690"/>
                  </a:cubicBezTo>
                  <a:cubicBezTo>
                    <a:pt x="590" y="843"/>
                    <a:pt x="590" y="843"/>
                    <a:pt x="590" y="843"/>
                  </a:cubicBezTo>
                  <a:cubicBezTo>
                    <a:pt x="590" y="879"/>
                    <a:pt x="619" y="908"/>
                    <a:pt x="655" y="908"/>
                  </a:cubicBezTo>
                  <a:cubicBezTo>
                    <a:pt x="1043" y="908"/>
                    <a:pt x="1043" y="908"/>
                    <a:pt x="1043" y="908"/>
                  </a:cubicBezTo>
                  <a:cubicBezTo>
                    <a:pt x="1043" y="1103"/>
                    <a:pt x="1043" y="1103"/>
                    <a:pt x="1043" y="1103"/>
                  </a:cubicBezTo>
                  <a:cubicBezTo>
                    <a:pt x="980" y="1122"/>
                    <a:pt x="931" y="1176"/>
                    <a:pt x="918" y="1242"/>
                  </a:cubicBezTo>
                  <a:cubicBezTo>
                    <a:pt x="591" y="1242"/>
                    <a:pt x="591" y="1242"/>
                    <a:pt x="591" y="1242"/>
                  </a:cubicBezTo>
                  <a:cubicBezTo>
                    <a:pt x="591" y="1142"/>
                    <a:pt x="591" y="1142"/>
                    <a:pt x="591" y="1142"/>
                  </a:cubicBezTo>
                  <a:cubicBezTo>
                    <a:pt x="591" y="1102"/>
                    <a:pt x="559" y="1069"/>
                    <a:pt x="519" y="1069"/>
                  </a:cubicBezTo>
                  <a:cubicBezTo>
                    <a:pt x="176" y="1069"/>
                    <a:pt x="176" y="1069"/>
                    <a:pt x="176" y="1069"/>
                  </a:cubicBezTo>
                  <a:cubicBezTo>
                    <a:pt x="136" y="1069"/>
                    <a:pt x="103" y="1102"/>
                    <a:pt x="103" y="1142"/>
                  </a:cubicBezTo>
                  <a:cubicBezTo>
                    <a:pt x="103" y="1377"/>
                    <a:pt x="103" y="1377"/>
                    <a:pt x="103" y="1377"/>
                  </a:cubicBezTo>
                  <a:cubicBezTo>
                    <a:pt x="103" y="1417"/>
                    <a:pt x="136" y="1449"/>
                    <a:pt x="176" y="1449"/>
                  </a:cubicBezTo>
                  <a:close/>
                  <a:moveTo>
                    <a:pt x="1644" y="1142"/>
                  </a:moveTo>
                  <a:cubicBezTo>
                    <a:pt x="1644" y="1125"/>
                    <a:pt x="1658" y="1111"/>
                    <a:pt x="1675" y="1111"/>
                  </a:cubicBezTo>
                  <a:cubicBezTo>
                    <a:pt x="2018" y="1111"/>
                    <a:pt x="2018" y="1111"/>
                    <a:pt x="2018" y="1111"/>
                  </a:cubicBezTo>
                  <a:cubicBezTo>
                    <a:pt x="2034" y="1111"/>
                    <a:pt x="2048" y="1125"/>
                    <a:pt x="2048" y="1142"/>
                  </a:cubicBezTo>
                  <a:cubicBezTo>
                    <a:pt x="2048" y="1377"/>
                    <a:pt x="2048" y="1377"/>
                    <a:pt x="2048" y="1377"/>
                  </a:cubicBezTo>
                  <a:cubicBezTo>
                    <a:pt x="2048" y="1393"/>
                    <a:pt x="2034" y="1407"/>
                    <a:pt x="2018" y="1407"/>
                  </a:cubicBezTo>
                  <a:cubicBezTo>
                    <a:pt x="1675" y="1407"/>
                    <a:pt x="1675" y="1407"/>
                    <a:pt x="1675" y="1407"/>
                  </a:cubicBezTo>
                  <a:cubicBezTo>
                    <a:pt x="1658" y="1407"/>
                    <a:pt x="1644" y="1393"/>
                    <a:pt x="1644" y="1377"/>
                  </a:cubicBezTo>
                  <a:lnTo>
                    <a:pt x="1644" y="1142"/>
                  </a:lnTo>
                  <a:close/>
                  <a:moveTo>
                    <a:pt x="1464" y="715"/>
                  </a:moveTo>
                  <a:cubicBezTo>
                    <a:pt x="1492" y="715"/>
                    <a:pt x="1515" y="738"/>
                    <a:pt x="1515" y="766"/>
                  </a:cubicBezTo>
                  <a:cubicBezTo>
                    <a:pt x="1515" y="795"/>
                    <a:pt x="1492" y="818"/>
                    <a:pt x="1464" y="818"/>
                  </a:cubicBezTo>
                  <a:cubicBezTo>
                    <a:pt x="1436" y="818"/>
                    <a:pt x="1413" y="795"/>
                    <a:pt x="1413" y="766"/>
                  </a:cubicBezTo>
                  <a:cubicBezTo>
                    <a:pt x="1413" y="738"/>
                    <a:pt x="1436" y="715"/>
                    <a:pt x="1464" y="715"/>
                  </a:cubicBezTo>
                  <a:close/>
                  <a:moveTo>
                    <a:pt x="1268" y="1660"/>
                  </a:moveTo>
                  <a:cubicBezTo>
                    <a:pt x="1285" y="1660"/>
                    <a:pt x="1298" y="1673"/>
                    <a:pt x="1298" y="1690"/>
                  </a:cubicBezTo>
                  <a:cubicBezTo>
                    <a:pt x="1298" y="1925"/>
                    <a:pt x="1298" y="1925"/>
                    <a:pt x="1298" y="1925"/>
                  </a:cubicBezTo>
                  <a:cubicBezTo>
                    <a:pt x="1298" y="1942"/>
                    <a:pt x="1285" y="1955"/>
                    <a:pt x="1268" y="1955"/>
                  </a:cubicBezTo>
                  <a:cubicBezTo>
                    <a:pt x="925" y="1955"/>
                    <a:pt x="925" y="1955"/>
                    <a:pt x="925" y="1955"/>
                  </a:cubicBezTo>
                  <a:cubicBezTo>
                    <a:pt x="908" y="1955"/>
                    <a:pt x="895" y="1942"/>
                    <a:pt x="895" y="1925"/>
                  </a:cubicBezTo>
                  <a:cubicBezTo>
                    <a:pt x="895" y="1690"/>
                    <a:pt x="895" y="1690"/>
                    <a:pt x="895" y="1690"/>
                  </a:cubicBezTo>
                  <a:cubicBezTo>
                    <a:pt x="895" y="1673"/>
                    <a:pt x="908" y="1660"/>
                    <a:pt x="925" y="1660"/>
                  </a:cubicBezTo>
                  <a:lnTo>
                    <a:pt x="1268" y="1660"/>
                  </a:lnTo>
                  <a:close/>
                  <a:moveTo>
                    <a:pt x="1100" y="677"/>
                  </a:moveTo>
                  <a:cubicBezTo>
                    <a:pt x="1140" y="677"/>
                    <a:pt x="1140" y="677"/>
                    <a:pt x="1140" y="677"/>
                  </a:cubicBezTo>
                  <a:cubicBezTo>
                    <a:pt x="1140" y="717"/>
                    <a:pt x="1140" y="717"/>
                    <a:pt x="1140" y="717"/>
                  </a:cubicBezTo>
                  <a:cubicBezTo>
                    <a:pt x="1100" y="717"/>
                    <a:pt x="1100" y="717"/>
                    <a:pt x="1100" y="717"/>
                  </a:cubicBezTo>
                  <a:lnTo>
                    <a:pt x="1100" y="677"/>
                  </a:lnTo>
                  <a:close/>
                  <a:moveTo>
                    <a:pt x="1100" y="748"/>
                  </a:moveTo>
                  <a:cubicBezTo>
                    <a:pt x="1140" y="748"/>
                    <a:pt x="1140" y="748"/>
                    <a:pt x="1140" y="748"/>
                  </a:cubicBezTo>
                  <a:cubicBezTo>
                    <a:pt x="1140" y="788"/>
                    <a:pt x="1140" y="788"/>
                    <a:pt x="1140" y="788"/>
                  </a:cubicBezTo>
                  <a:cubicBezTo>
                    <a:pt x="1100" y="788"/>
                    <a:pt x="1100" y="788"/>
                    <a:pt x="1100" y="788"/>
                  </a:cubicBezTo>
                  <a:lnTo>
                    <a:pt x="1100" y="748"/>
                  </a:lnTo>
                  <a:close/>
                  <a:moveTo>
                    <a:pt x="1100" y="816"/>
                  </a:moveTo>
                  <a:cubicBezTo>
                    <a:pt x="1140" y="816"/>
                    <a:pt x="1140" y="816"/>
                    <a:pt x="1140" y="816"/>
                  </a:cubicBezTo>
                  <a:cubicBezTo>
                    <a:pt x="1140" y="856"/>
                    <a:pt x="1140" y="856"/>
                    <a:pt x="1140" y="856"/>
                  </a:cubicBezTo>
                  <a:cubicBezTo>
                    <a:pt x="1100" y="856"/>
                    <a:pt x="1100" y="856"/>
                    <a:pt x="1100" y="856"/>
                  </a:cubicBezTo>
                  <a:lnTo>
                    <a:pt x="1100" y="816"/>
                  </a:lnTo>
                  <a:close/>
                  <a:moveTo>
                    <a:pt x="1025" y="677"/>
                  </a:moveTo>
                  <a:cubicBezTo>
                    <a:pt x="1066" y="677"/>
                    <a:pt x="1066" y="677"/>
                    <a:pt x="1066" y="677"/>
                  </a:cubicBezTo>
                  <a:cubicBezTo>
                    <a:pt x="1066" y="717"/>
                    <a:pt x="1066" y="717"/>
                    <a:pt x="1066" y="717"/>
                  </a:cubicBezTo>
                  <a:cubicBezTo>
                    <a:pt x="1025" y="717"/>
                    <a:pt x="1025" y="717"/>
                    <a:pt x="1025" y="717"/>
                  </a:cubicBezTo>
                  <a:lnTo>
                    <a:pt x="1025" y="677"/>
                  </a:lnTo>
                  <a:close/>
                  <a:moveTo>
                    <a:pt x="1025" y="748"/>
                  </a:moveTo>
                  <a:cubicBezTo>
                    <a:pt x="1066" y="748"/>
                    <a:pt x="1066" y="748"/>
                    <a:pt x="1066" y="748"/>
                  </a:cubicBezTo>
                  <a:cubicBezTo>
                    <a:pt x="1066" y="788"/>
                    <a:pt x="1066" y="788"/>
                    <a:pt x="1066" y="788"/>
                  </a:cubicBezTo>
                  <a:cubicBezTo>
                    <a:pt x="1025" y="788"/>
                    <a:pt x="1025" y="788"/>
                    <a:pt x="1025" y="788"/>
                  </a:cubicBezTo>
                  <a:lnTo>
                    <a:pt x="1025" y="748"/>
                  </a:lnTo>
                  <a:close/>
                  <a:moveTo>
                    <a:pt x="693" y="856"/>
                  </a:moveTo>
                  <a:cubicBezTo>
                    <a:pt x="653" y="856"/>
                    <a:pt x="653" y="856"/>
                    <a:pt x="653" y="856"/>
                  </a:cubicBezTo>
                  <a:cubicBezTo>
                    <a:pt x="653" y="816"/>
                    <a:pt x="653" y="816"/>
                    <a:pt x="653" y="816"/>
                  </a:cubicBezTo>
                  <a:cubicBezTo>
                    <a:pt x="693" y="816"/>
                    <a:pt x="693" y="816"/>
                    <a:pt x="693" y="816"/>
                  </a:cubicBezTo>
                  <a:lnTo>
                    <a:pt x="693" y="856"/>
                  </a:lnTo>
                  <a:close/>
                  <a:moveTo>
                    <a:pt x="693" y="788"/>
                  </a:moveTo>
                  <a:cubicBezTo>
                    <a:pt x="653" y="788"/>
                    <a:pt x="653" y="788"/>
                    <a:pt x="653" y="788"/>
                  </a:cubicBezTo>
                  <a:cubicBezTo>
                    <a:pt x="653" y="748"/>
                    <a:pt x="653" y="748"/>
                    <a:pt x="653" y="748"/>
                  </a:cubicBezTo>
                  <a:cubicBezTo>
                    <a:pt x="693" y="748"/>
                    <a:pt x="693" y="748"/>
                    <a:pt x="693" y="748"/>
                  </a:cubicBezTo>
                  <a:lnTo>
                    <a:pt x="693" y="788"/>
                  </a:lnTo>
                  <a:close/>
                  <a:moveTo>
                    <a:pt x="693" y="717"/>
                  </a:moveTo>
                  <a:cubicBezTo>
                    <a:pt x="653" y="717"/>
                    <a:pt x="653" y="717"/>
                    <a:pt x="653" y="717"/>
                  </a:cubicBezTo>
                  <a:cubicBezTo>
                    <a:pt x="653" y="677"/>
                    <a:pt x="653" y="677"/>
                    <a:pt x="653" y="677"/>
                  </a:cubicBezTo>
                  <a:cubicBezTo>
                    <a:pt x="693" y="677"/>
                    <a:pt x="693" y="677"/>
                    <a:pt x="693" y="677"/>
                  </a:cubicBezTo>
                  <a:lnTo>
                    <a:pt x="693" y="717"/>
                  </a:lnTo>
                  <a:close/>
                  <a:moveTo>
                    <a:pt x="768" y="856"/>
                  </a:moveTo>
                  <a:cubicBezTo>
                    <a:pt x="727" y="856"/>
                    <a:pt x="727" y="856"/>
                    <a:pt x="727" y="856"/>
                  </a:cubicBezTo>
                  <a:cubicBezTo>
                    <a:pt x="727" y="816"/>
                    <a:pt x="727" y="816"/>
                    <a:pt x="727" y="816"/>
                  </a:cubicBezTo>
                  <a:cubicBezTo>
                    <a:pt x="768" y="816"/>
                    <a:pt x="768" y="816"/>
                    <a:pt x="768" y="816"/>
                  </a:cubicBezTo>
                  <a:lnTo>
                    <a:pt x="768" y="856"/>
                  </a:lnTo>
                  <a:close/>
                  <a:moveTo>
                    <a:pt x="768" y="788"/>
                  </a:moveTo>
                  <a:cubicBezTo>
                    <a:pt x="727" y="788"/>
                    <a:pt x="727" y="788"/>
                    <a:pt x="727" y="788"/>
                  </a:cubicBezTo>
                  <a:cubicBezTo>
                    <a:pt x="727" y="748"/>
                    <a:pt x="727" y="748"/>
                    <a:pt x="727" y="748"/>
                  </a:cubicBezTo>
                  <a:cubicBezTo>
                    <a:pt x="768" y="748"/>
                    <a:pt x="768" y="748"/>
                    <a:pt x="768" y="748"/>
                  </a:cubicBezTo>
                  <a:lnTo>
                    <a:pt x="768" y="788"/>
                  </a:lnTo>
                  <a:close/>
                  <a:moveTo>
                    <a:pt x="768" y="717"/>
                  </a:moveTo>
                  <a:cubicBezTo>
                    <a:pt x="727" y="717"/>
                    <a:pt x="727" y="717"/>
                    <a:pt x="727" y="717"/>
                  </a:cubicBezTo>
                  <a:cubicBezTo>
                    <a:pt x="727" y="677"/>
                    <a:pt x="727" y="677"/>
                    <a:pt x="727" y="677"/>
                  </a:cubicBezTo>
                  <a:cubicBezTo>
                    <a:pt x="768" y="677"/>
                    <a:pt x="768" y="677"/>
                    <a:pt x="768" y="677"/>
                  </a:cubicBezTo>
                  <a:lnTo>
                    <a:pt x="768" y="717"/>
                  </a:lnTo>
                  <a:close/>
                  <a:moveTo>
                    <a:pt x="842" y="856"/>
                  </a:moveTo>
                  <a:cubicBezTo>
                    <a:pt x="802" y="856"/>
                    <a:pt x="802" y="856"/>
                    <a:pt x="802" y="856"/>
                  </a:cubicBezTo>
                  <a:cubicBezTo>
                    <a:pt x="802" y="816"/>
                    <a:pt x="802" y="816"/>
                    <a:pt x="802" y="816"/>
                  </a:cubicBezTo>
                  <a:cubicBezTo>
                    <a:pt x="842" y="816"/>
                    <a:pt x="842" y="816"/>
                    <a:pt x="842" y="816"/>
                  </a:cubicBezTo>
                  <a:lnTo>
                    <a:pt x="842" y="856"/>
                  </a:lnTo>
                  <a:close/>
                  <a:moveTo>
                    <a:pt x="842" y="788"/>
                  </a:moveTo>
                  <a:cubicBezTo>
                    <a:pt x="802" y="788"/>
                    <a:pt x="802" y="788"/>
                    <a:pt x="802" y="788"/>
                  </a:cubicBezTo>
                  <a:cubicBezTo>
                    <a:pt x="802" y="748"/>
                    <a:pt x="802" y="748"/>
                    <a:pt x="802" y="748"/>
                  </a:cubicBezTo>
                  <a:cubicBezTo>
                    <a:pt x="842" y="748"/>
                    <a:pt x="842" y="748"/>
                    <a:pt x="842" y="748"/>
                  </a:cubicBezTo>
                  <a:lnTo>
                    <a:pt x="842" y="788"/>
                  </a:lnTo>
                  <a:close/>
                  <a:moveTo>
                    <a:pt x="842" y="717"/>
                  </a:moveTo>
                  <a:cubicBezTo>
                    <a:pt x="802" y="717"/>
                    <a:pt x="802" y="717"/>
                    <a:pt x="802" y="717"/>
                  </a:cubicBezTo>
                  <a:cubicBezTo>
                    <a:pt x="802" y="677"/>
                    <a:pt x="802" y="677"/>
                    <a:pt x="802" y="677"/>
                  </a:cubicBezTo>
                  <a:cubicBezTo>
                    <a:pt x="842" y="677"/>
                    <a:pt x="842" y="677"/>
                    <a:pt x="842" y="677"/>
                  </a:cubicBezTo>
                  <a:lnTo>
                    <a:pt x="842" y="717"/>
                  </a:lnTo>
                  <a:close/>
                  <a:moveTo>
                    <a:pt x="917" y="856"/>
                  </a:moveTo>
                  <a:cubicBezTo>
                    <a:pt x="877" y="856"/>
                    <a:pt x="877" y="856"/>
                    <a:pt x="877" y="856"/>
                  </a:cubicBezTo>
                  <a:cubicBezTo>
                    <a:pt x="877" y="816"/>
                    <a:pt x="877" y="816"/>
                    <a:pt x="877" y="816"/>
                  </a:cubicBezTo>
                  <a:cubicBezTo>
                    <a:pt x="917" y="816"/>
                    <a:pt x="917" y="816"/>
                    <a:pt x="917" y="816"/>
                  </a:cubicBezTo>
                  <a:lnTo>
                    <a:pt x="917" y="856"/>
                  </a:lnTo>
                  <a:close/>
                  <a:moveTo>
                    <a:pt x="917" y="788"/>
                  </a:moveTo>
                  <a:cubicBezTo>
                    <a:pt x="877" y="788"/>
                    <a:pt x="877" y="788"/>
                    <a:pt x="877" y="788"/>
                  </a:cubicBezTo>
                  <a:cubicBezTo>
                    <a:pt x="877" y="748"/>
                    <a:pt x="877" y="748"/>
                    <a:pt x="877" y="748"/>
                  </a:cubicBezTo>
                  <a:cubicBezTo>
                    <a:pt x="917" y="748"/>
                    <a:pt x="917" y="748"/>
                    <a:pt x="917" y="748"/>
                  </a:cubicBezTo>
                  <a:lnTo>
                    <a:pt x="917" y="788"/>
                  </a:lnTo>
                  <a:close/>
                  <a:moveTo>
                    <a:pt x="917" y="717"/>
                  </a:moveTo>
                  <a:cubicBezTo>
                    <a:pt x="877" y="717"/>
                    <a:pt x="877" y="717"/>
                    <a:pt x="877" y="717"/>
                  </a:cubicBezTo>
                  <a:cubicBezTo>
                    <a:pt x="877" y="677"/>
                    <a:pt x="877" y="677"/>
                    <a:pt x="877" y="677"/>
                  </a:cubicBezTo>
                  <a:cubicBezTo>
                    <a:pt x="917" y="677"/>
                    <a:pt x="917" y="677"/>
                    <a:pt x="917" y="677"/>
                  </a:cubicBezTo>
                  <a:lnTo>
                    <a:pt x="917" y="717"/>
                  </a:lnTo>
                  <a:close/>
                  <a:moveTo>
                    <a:pt x="992" y="856"/>
                  </a:moveTo>
                  <a:cubicBezTo>
                    <a:pt x="951" y="856"/>
                    <a:pt x="951" y="856"/>
                    <a:pt x="951" y="856"/>
                  </a:cubicBezTo>
                  <a:cubicBezTo>
                    <a:pt x="951" y="816"/>
                    <a:pt x="951" y="816"/>
                    <a:pt x="951" y="816"/>
                  </a:cubicBezTo>
                  <a:cubicBezTo>
                    <a:pt x="992" y="816"/>
                    <a:pt x="992" y="816"/>
                    <a:pt x="992" y="816"/>
                  </a:cubicBezTo>
                  <a:lnTo>
                    <a:pt x="992" y="856"/>
                  </a:lnTo>
                  <a:close/>
                  <a:moveTo>
                    <a:pt x="992" y="788"/>
                  </a:moveTo>
                  <a:cubicBezTo>
                    <a:pt x="951" y="788"/>
                    <a:pt x="951" y="788"/>
                    <a:pt x="951" y="788"/>
                  </a:cubicBezTo>
                  <a:cubicBezTo>
                    <a:pt x="951" y="748"/>
                    <a:pt x="951" y="748"/>
                    <a:pt x="951" y="748"/>
                  </a:cubicBezTo>
                  <a:cubicBezTo>
                    <a:pt x="992" y="748"/>
                    <a:pt x="992" y="748"/>
                    <a:pt x="992" y="748"/>
                  </a:cubicBezTo>
                  <a:lnTo>
                    <a:pt x="992" y="788"/>
                  </a:lnTo>
                  <a:close/>
                  <a:moveTo>
                    <a:pt x="992" y="717"/>
                  </a:moveTo>
                  <a:cubicBezTo>
                    <a:pt x="951" y="717"/>
                    <a:pt x="951" y="717"/>
                    <a:pt x="951" y="717"/>
                  </a:cubicBezTo>
                  <a:cubicBezTo>
                    <a:pt x="951" y="677"/>
                    <a:pt x="951" y="677"/>
                    <a:pt x="951" y="677"/>
                  </a:cubicBezTo>
                  <a:cubicBezTo>
                    <a:pt x="992" y="677"/>
                    <a:pt x="992" y="677"/>
                    <a:pt x="992" y="677"/>
                  </a:cubicBezTo>
                  <a:lnTo>
                    <a:pt x="992" y="717"/>
                  </a:lnTo>
                  <a:close/>
                  <a:moveTo>
                    <a:pt x="1025" y="856"/>
                  </a:moveTo>
                  <a:cubicBezTo>
                    <a:pt x="1025" y="816"/>
                    <a:pt x="1025" y="816"/>
                    <a:pt x="1025" y="816"/>
                  </a:cubicBezTo>
                  <a:cubicBezTo>
                    <a:pt x="1066" y="816"/>
                    <a:pt x="1066" y="816"/>
                    <a:pt x="1066" y="816"/>
                  </a:cubicBezTo>
                  <a:cubicBezTo>
                    <a:pt x="1066" y="856"/>
                    <a:pt x="1066" y="856"/>
                    <a:pt x="1066" y="856"/>
                  </a:cubicBezTo>
                  <a:lnTo>
                    <a:pt x="1025" y="856"/>
                  </a:lnTo>
                  <a:close/>
                  <a:moveTo>
                    <a:pt x="145" y="1142"/>
                  </a:moveTo>
                  <a:cubicBezTo>
                    <a:pt x="145" y="1125"/>
                    <a:pt x="159" y="1111"/>
                    <a:pt x="176" y="1111"/>
                  </a:cubicBezTo>
                  <a:cubicBezTo>
                    <a:pt x="519" y="1111"/>
                    <a:pt x="519" y="1111"/>
                    <a:pt x="519" y="1111"/>
                  </a:cubicBezTo>
                  <a:cubicBezTo>
                    <a:pt x="535" y="1111"/>
                    <a:pt x="549" y="1125"/>
                    <a:pt x="549" y="1142"/>
                  </a:cubicBezTo>
                  <a:cubicBezTo>
                    <a:pt x="549" y="1377"/>
                    <a:pt x="549" y="1377"/>
                    <a:pt x="549" y="1377"/>
                  </a:cubicBezTo>
                  <a:cubicBezTo>
                    <a:pt x="549" y="1393"/>
                    <a:pt x="535" y="1407"/>
                    <a:pt x="519" y="1407"/>
                  </a:cubicBezTo>
                  <a:cubicBezTo>
                    <a:pt x="176" y="1407"/>
                    <a:pt x="176" y="1407"/>
                    <a:pt x="176" y="1407"/>
                  </a:cubicBezTo>
                  <a:cubicBezTo>
                    <a:pt x="159" y="1407"/>
                    <a:pt x="145" y="1393"/>
                    <a:pt x="145" y="1377"/>
                  </a:cubicBezTo>
                  <a:lnTo>
                    <a:pt x="145" y="1142"/>
                  </a:lnTo>
                  <a:close/>
                  <a:moveTo>
                    <a:pt x="596" y="1488"/>
                  </a:moveTo>
                  <a:cubicBezTo>
                    <a:pt x="589" y="1480"/>
                    <a:pt x="576" y="1474"/>
                    <a:pt x="566" y="1474"/>
                  </a:cubicBezTo>
                  <a:cubicBezTo>
                    <a:pt x="128" y="1474"/>
                    <a:pt x="128" y="1474"/>
                    <a:pt x="128" y="1474"/>
                  </a:cubicBezTo>
                  <a:cubicBezTo>
                    <a:pt x="118" y="1474"/>
                    <a:pt x="105" y="1480"/>
                    <a:pt x="99" y="1488"/>
                  </a:cubicBezTo>
                  <a:cubicBezTo>
                    <a:pt x="12" y="1590"/>
                    <a:pt x="12" y="1590"/>
                    <a:pt x="12" y="1590"/>
                  </a:cubicBezTo>
                  <a:cubicBezTo>
                    <a:pt x="5" y="1598"/>
                    <a:pt x="0" y="1612"/>
                    <a:pt x="0" y="1622"/>
                  </a:cubicBezTo>
                  <a:cubicBezTo>
                    <a:pt x="0" y="1630"/>
                    <a:pt x="0" y="1630"/>
                    <a:pt x="0" y="1630"/>
                  </a:cubicBezTo>
                  <a:cubicBezTo>
                    <a:pt x="0" y="1640"/>
                    <a:pt x="8" y="1649"/>
                    <a:pt x="18" y="1649"/>
                  </a:cubicBezTo>
                  <a:cubicBezTo>
                    <a:pt x="676" y="1649"/>
                    <a:pt x="676" y="1649"/>
                    <a:pt x="676" y="1649"/>
                  </a:cubicBezTo>
                  <a:cubicBezTo>
                    <a:pt x="686" y="1649"/>
                    <a:pt x="694" y="1640"/>
                    <a:pt x="694" y="1630"/>
                  </a:cubicBezTo>
                  <a:cubicBezTo>
                    <a:pt x="694" y="1622"/>
                    <a:pt x="694" y="1622"/>
                    <a:pt x="694" y="1622"/>
                  </a:cubicBezTo>
                  <a:cubicBezTo>
                    <a:pt x="694" y="1612"/>
                    <a:pt x="689" y="1598"/>
                    <a:pt x="683" y="1590"/>
                  </a:cubicBezTo>
                  <a:lnTo>
                    <a:pt x="596" y="1488"/>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endParaRPr lang="en-US" sz="1600"/>
            </a:p>
          </p:txBody>
        </p:sp>
        <p:pic>
          <p:nvPicPr>
            <p:cNvPr id="71" name="Picture 70" descr="C:\Users\sakuu\Documents\Ballmer WPC\AI\Vacation.png"/>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black">
            <a:xfrm>
              <a:off x="2946626" y="5083102"/>
              <a:ext cx="539711" cy="955240"/>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Arrow Connector 71"/>
            <p:cNvCxnSpPr/>
            <p:nvPr/>
          </p:nvCxnSpPr>
          <p:spPr>
            <a:xfrm flipV="1">
              <a:off x="3591892" y="5591399"/>
              <a:ext cx="548783" cy="0"/>
            </a:xfrm>
            <a:prstGeom prst="straightConnector1">
              <a:avLst/>
            </a:prstGeom>
            <a:ln w="571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5365972" y="5591752"/>
              <a:ext cx="548783" cy="0"/>
            </a:xfrm>
            <a:prstGeom prst="straightConnector1">
              <a:avLst/>
            </a:prstGeom>
            <a:ln w="571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932554" y="5591399"/>
              <a:ext cx="548783" cy="0"/>
            </a:xfrm>
            <a:prstGeom prst="straightConnector1">
              <a:avLst/>
            </a:prstGeom>
            <a:ln w="571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pic>
        <p:nvPicPr>
          <p:cNvPr id="70" name="Picture 6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045303" y="6005051"/>
            <a:ext cx="592992" cy="365760"/>
          </a:xfrm>
          <a:prstGeom prst="rect">
            <a:avLst/>
          </a:prstGeom>
        </p:spPr>
      </p:pic>
    </p:spTree>
    <p:extLst>
      <p:ext uri="{BB962C8B-B14F-4D97-AF65-F5344CB8AC3E}">
        <p14:creationId xmlns:p14="http://schemas.microsoft.com/office/powerpoint/2010/main" val="32486782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500"/>
                                        <p:tgtEl>
                                          <p:spTgt spid="8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animEffect transition="in" filter="fade">
                                      <p:cBhvr>
                                        <p:cTn id="11" dur="500"/>
                                        <p:tgtEl>
                                          <p:spTgt spid="8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animEffect transition="in" filter="fade">
                                      <p:cBhvr>
                                        <p:cTn id="15" dur="500"/>
                                        <p:tgtEl>
                                          <p:spTgt spid="8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5">
                                            <p:txEl>
                                              <p:pRg st="3" end="3"/>
                                            </p:txEl>
                                          </p:spTgt>
                                        </p:tgtEl>
                                        <p:attrNameLst>
                                          <p:attrName>style.visibility</p:attrName>
                                        </p:attrNameLst>
                                      </p:cBhvr>
                                      <p:to>
                                        <p:strVal val="visible"/>
                                      </p:to>
                                    </p:set>
                                    <p:animEffect transition="in" filter="fade">
                                      <p:cBhvr>
                                        <p:cTn id="19" dur="500"/>
                                        <p:tgtEl>
                                          <p:spTgt spid="85">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85">
                                            <p:txEl>
                                              <p:pRg st="4" end="4"/>
                                            </p:txEl>
                                          </p:spTgt>
                                        </p:tgtEl>
                                        <p:attrNameLst>
                                          <p:attrName>style.visibility</p:attrName>
                                        </p:attrNameLst>
                                      </p:cBhvr>
                                      <p:to>
                                        <p:strVal val="visible"/>
                                      </p:to>
                                    </p:set>
                                    <p:animEffect transition="in" filter="fade">
                                      <p:cBhvr>
                                        <p:cTn id="22" dur="500"/>
                                        <p:tgtEl>
                                          <p:spTgt spid="8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85">
                                            <p:txEl>
                                              <p:pRg st="5" end="5"/>
                                            </p:txEl>
                                          </p:spTgt>
                                        </p:tgtEl>
                                        <p:attrNameLst>
                                          <p:attrName>style.visibility</p:attrName>
                                        </p:attrNameLst>
                                      </p:cBhvr>
                                      <p:to>
                                        <p:strVal val="visible"/>
                                      </p:to>
                                    </p:set>
                                    <p:animEffect transition="in" filter="fade">
                                      <p:cBhvr>
                                        <p:cTn id="25" dur="500"/>
                                        <p:tgtEl>
                                          <p:spTgt spid="8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5">
                                            <p:txEl>
                                              <p:pRg st="6" end="6"/>
                                            </p:txEl>
                                          </p:spTgt>
                                        </p:tgtEl>
                                        <p:attrNameLst>
                                          <p:attrName>style.visibility</p:attrName>
                                        </p:attrNameLst>
                                      </p:cBhvr>
                                      <p:to>
                                        <p:strVal val="visible"/>
                                      </p:to>
                                    </p:set>
                                    <p:animEffect transition="in" filter="fade">
                                      <p:cBhvr>
                                        <p:cTn id="28" dur="500"/>
                                        <p:tgtEl>
                                          <p:spTgt spid="85">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85">
                                            <p:txEl>
                                              <p:pRg st="7" end="7"/>
                                            </p:txEl>
                                          </p:spTgt>
                                        </p:tgtEl>
                                        <p:attrNameLst>
                                          <p:attrName>style.visibility</p:attrName>
                                        </p:attrNameLst>
                                      </p:cBhvr>
                                      <p:to>
                                        <p:strVal val="visible"/>
                                      </p:to>
                                    </p:set>
                                    <p:animEffect transition="in" filter="fade">
                                      <p:cBhvr>
                                        <p:cTn id="31" dur="500"/>
                                        <p:tgtEl>
                                          <p:spTgt spid="8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85">
                                            <p:txEl>
                                              <p:pRg st="8" end="8"/>
                                            </p:txEl>
                                          </p:spTgt>
                                        </p:tgtEl>
                                        <p:attrNameLst>
                                          <p:attrName>style.visibility</p:attrName>
                                        </p:attrNameLst>
                                      </p:cBhvr>
                                      <p:to>
                                        <p:strVal val="visible"/>
                                      </p:to>
                                    </p:set>
                                    <p:animEffect transition="in" filter="fade">
                                      <p:cBhvr>
                                        <p:cTn id="34" dur="500"/>
                                        <p:tgtEl>
                                          <p:spTgt spid="85">
                                            <p:txEl>
                                              <p:pRg st="8" end="8"/>
                                            </p:txEl>
                                          </p:spTgt>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65"/>
                                        </p:tgtEl>
                                        <p:attrNameLst>
                                          <p:attrName>style.visibility</p:attrName>
                                        </p:attrNameLst>
                                      </p:cBhvr>
                                      <p:to>
                                        <p:strVal val="visible"/>
                                      </p:to>
                                    </p:set>
                                    <p:animEffect transition="in" filter="wipe(left)">
                                      <p:cBhvr>
                                        <p:cTn id="38" dur="1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64797"/>
          </a:xfrm>
        </p:spPr>
        <p:txBody>
          <a:bodyPr/>
          <a:lstStyle/>
          <a:p>
            <a:r>
              <a:rPr lang="en-US" dirty="0"/>
              <a:t>CIM </a:t>
            </a:r>
            <a:r>
              <a:rPr lang="en-US" dirty="0" err="1" smtClean="0"/>
              <a:t>Cmdlets</a:t>
            </a:r>
            <a:endParaRPr lang="en-US" dirty="0"/>
          </a:p>
        </p:txBody>
      </p:sp>
      <p:sp>
        <p:nvSpPr>
          <p:cNvPr id="85" name="Text Placeholder 2"/>
          <p:cNvSpPr>
            <a:spLocks noGrp="1"/>
          </p:cNvSpPr>
          <p:nvPr>
            <p:ph idx="1"/>
          </p:nvPr>
        </p:nvSpPr>
        <p:spPr>
          <a:xfrm>
            <a:off x="389436" y="1447800"/>
            <a:ext cx="8363938" cy="3887218"/>
          </a:xfrm>
        </p:spPr>
        <p:txBody>
          <a:bodyPr/>
          <a:lstStyle/>
          <a:p>
            <a:r>
              <a:rPr lang="en-US" dirty="0"/>
              <a:t>Uses </a:t>
            </a:r>
            <a:r>
              <a:rPr lang="en-US" dirty="0" err="1" smtClean="0"/>
              <a:t>WinRM</a:t>
            </a:r>
            <a:r>
              <a:rPr lang="en-US" dirty="0" smtClean="0"/>
              <a:t> (no need to open high ports anymore)</a:t>
            </a:r>
            <a:endParaRPr lang="en-US" dirty="0"/>
          </a:p>
          <a:p>
            <a:endParaRPr lang="en-US" sz="1200" dirty="0" smtClean="0"/>
          </a:p>
          <a:p>
            <a:r>
              <a:rPr lang="en-US" dirty="0" smtClean="0"/>
              <a:t>First, </a:t>
            </a:r>
            <a:r>
              <a:rPr lang="en-US" dirty="0"/>
              <a:t>create CIM session</a:t>
            </a:r>
          </a:p>
          <a:p>
            <a:pPr lvl="1"/>
            <a:r>
              <a:rPr lang="en-US" dirty="0"/>
              <a:t>$</a:t>
            </a:r>
            <a:r>
              <a:rPr lang="en-US" dirty="0" err="1"/>
              <a:t>cim</a:t>
            </a:r>
            <a:r>
              <a:rPr lang="en-US" dirty="0"/>
              <a:t> = New-</a:t>
            </a:r>
            <a:r>
              <a:rPr lang="en-US" dirty="0" err="1"/>
              <a:t>CimSession</a:t>
            </a:r>
            <a:r>
              <a:rPr lang="en-US" dirty="0"/>
              <a:t> </a:t>
            </a:r>
            <a:r>
              <a:rPr lang="en-US" dirty="0" smtClean="0"/>
              <a:t>–</a:t>
            </a:r>
            <a:r>
              <a:rPr lang="en-US" dirty="0" err="1" smtClean="0"/>
              <a:t>ComputerName</a:t>
            </a:r>
            <a:r>
              <a:rPr lang="en-US" dirty="0" smtClean="0"/>
              <a:t> Server1</a:t>
            </a:r>
            <a:endParaRPr lang="en-US" dirty="0"/>
          </a:p>
          <a:p>
            <a:endParaRPr lang="en-US" sz="1200" dirty="0" smtClean="0"/>
          </a:p>
          <a:p>
            <a:r>
              <a:rPr lang="en-US" dirty="0" smtClean="0"/>
              <a:t>Then, </a:t>
            </a:r>
            <a:r>
              <a:rPr lang="en-US" dirty="0"/>
              <a:t>use like “regular” WMI</a:t>
            </a:r>
          </a:p>
          <a:p>
            <a:pPr lvl="1"/>
            <a:r>
              <a:rPr lang="en-US" dirty="0"/>
              <a:t>Get-</a:t>
            </a:r>
            <a:r>
              <a:rPr lang="en-US" dirty="0" err="1"/>
              <a:t>CimInstance</a:t>
            </a:r>
            <a:r>
              <a:rPr lang="en-US" dirty="0"/>
              <a:t> -</a:t>
            </a:r>
            <a:r>
              <a:rPr lang="en-US" dirty="0" err="1"/>
              <a:t>ClassName</a:t>
            </a:r>
            <a:r>
              <a:rPr lang="en-US" dirty="0"/>
              <a:t> Win32_BIOS -</a:t>
            </a:r>
            <a:r>
              <a:rPr lang="en-US" dirty="0" err="1"/>
              <a:t>CimSession</a:t>
            </a:r>
            <a:r>
              <a:rPr lang="en-US" dirty="0"/>
              <a:t> $</a:t>
            </a:r>
            <a:r>
              <a:rPr lang="en-US" dirty="0" err="1"/>
              <a:t>cim</a:t>
            </a:r>
            <a:endParaRPr lang="en-US" dirty="0"/>
          </a:p>
          <a:p>
            <a:endParaRPr lang="en-US" sz="1200" dirty="0" smtClean="0"/>
          </a:p>
          <a:p>
            <a:r>
              <a:rPr lang="en-US" dirty="0" smtClean="0"/>
              <a:t>Many </a:t>
            </a:r>
            <a:r>
              <a:rPr lang="en-US" dirty="0"/>
              <a:t>WMI classes already “wrapped”</a:t>
            </a:r>
          </a:p>
          <a:p>
            <a:endParaRPr lang="en-US" sz="1200" dirty="0" smtClean="0"/>
          </a:p>
          <a:p>
            <a:r>
              <a:rPr lang="en-US" dirty="0" smtClean="0"/>
              <a:t>Over </a:t>
            </a:r>
            <a:r>
              <a:rPr lang="en-US" dirty="0"/>
              <a:t>800 functions</a:t>
            </a:r>
          </a:p>
          <a:p>
            <a:pPr lvl="1"/>
            <a:r>
              <a:rPr lang="en-US" dirty="0"/>
              <a:t>Permits: Get-Disk, Get-Volume, Get-</a:t>
            </a:r>
            <a:r>
              <a:rPr lang="en-US" dirty="0" err="1"/>
              <a:t>NetAdapter</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4794" y="5824229"/>
            <a:ext cx="467458" cy="565297"/>
          </a:xfrm>
          <a:prstGeom prst="rect">
            <a:avLst/>
          </a:prstGeom>
        </p:spPr>
      </p:pic>
    </p:spTree>
    <p:extLst>
      <p:ext uri="{BB962C8B-B14F-4D97-AF65-F5344CB8AC3E}">
        <p14:creationId xmlns:p14="http://schemas.microsoft.com/office/powerpoint/2010/main" val="2692340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500"/>
                                        <p:tgtEl>
                                          <p:spTgt spid="8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
                                            <p:txEl>
                                              <p:pRg st="2" end="2"/>
                                            </p:txEl>
                                          </p:spTgt>
                                        </p:tgtEl>
                                        <p:attrNameLst>
                                          <p:attrName>style.visibility</p:attrName>
                                        </p:attrNameLst>
                                      </p:cBhvr>
                                      <p:to>
                                        <p:strVal val="visible"/>
                                      </p:to>
                                    </p:set>
                                    <p:animEffect transition="in" filter="fade">
                                      <p:cBhvr>
                                        <p:cTn id="11" dur="500"/>
                                        <p:tgtEl>
                                          <p:spTgt spid="85">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
                                            <p:txEl>
                                              <p:pRg st="3" end="3"/>
                                            </p:txEl>
                                          </p:spTgt>
                                        </p:tgtEl>
                                        <p:attrNameLst>
                                          <p:attrName>style.visibility</p:attrName>
                                        </p:attrNameLst>
                                      </p:cBhvr>
                                      <p:to>
                                        <p:strVal val="visible"/>
                                      </p:to>
                                    </p:set>
                                    <p:animEffect transition="in" filter="fade">
                                      <p:cBhvr>
                                        <p:cTn id="15" dur="500"/>
                                        <p:tgtEl>
                                          <p:spTgt spid="85">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5">
                                            <p:txEl>
                                              <p:pRg st="5" end="5"/>
                                            </p:txEl>
                                          </p:spTgt>
                                        </p:tgtEl>
                                        <p:attrNameLst>
                                          <p:attrName>style.visibility</p:attrName>
                                        </p:attrNameLst>
                                      </p:cBhvr>
                                      <p:to>
                                        <p:strVal val="visible"/>
                                      </p:to>
                                    </p:set>
                                    <p:animEffect transition="in" filter="fade">
                                      <p:cBhvr>
                                        <p:cTn id="19" dur="500"/>
                                        <p:tgtEl>
                                          <p:spTgt spid="85">
                                            <p:txEl>
                                              <p:pRg st="5" end="5"/>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5">
                                            <p:txEl>
                                              <p:pRg st="6" end="6"/>
                                            </p:txEl>
                                          </p:spTgt>
                                        </p:tgtEl>
                                        <p:attrNameLst>
                                          <p:attrName>style.visibility</p:attrName>
                                        </p:attrNameLst>
                                      </p:cBhvr>
                                      <p:to>
                                        <p:strVal val="visible"/>
                                      </p:to>
                                    </p:set>
                                    <p:animEffect transition="in" filter="fade">
                                      <p:cBhvr>
                                        <p:cTn id="23" dur="500"/>
                                        <p:tgtEl>
                                          <p:spTgt spid="85">
                                            <p:txEl>
                                              <p:pRg st="6" end="6"/>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5">
                                            <p:txEl>
                                              <p:pRg st="8" end="8"/>
                                            </p:txEl>
                                          </p:spTgt>
                                        </p:tgtEl>
                                        <p:attrNameLst>
                                          <p:attrName>style.visibility</p:attrName>
                                        </p:attrNameLst>
                                      </p:cBhvr>
                                      <p:to>
                                        <p:strVal val="visible"/>
                                      </p:to>
                                    </p:set>
                                    <p:animEffect transition="in" filter="fade">
                                      <p:cBhvr>
                                        <p:cTn id="27" dur="500"/>
                                        <p:tgtEl>
                                          <p:spTgt spid="85">
                                            <p:txEl>
                                              <p:pRg st="8" end="8"/>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85">
                                            <p:txEl>
                                              <p:pRg st="10" end="10"/>
                                            </p:txEl>
                                          </p:spTgt>
                                        </p:tgtEl>
                                        <p:attrNameLst>
                                          <p:attrName>style.visibility</p:attrName>
                                        </p:attrNameLst>
                                      </p:cBhvr>
                                      <p:to>
                                        <p:strVal val="visible"/>
                                      </p:to>
                                    </p:set>
                                    <p:animEffect transition="in" filter="fade">
                                      <p:cBhvr>
                                        <p:cTn id="31" dur="500"/>
                                        <p:tgtEl>
                                          <p:spTgt spid="85">
                                            <p:txEl>
                                              <p:pRg st="10" end="10"/>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85">
                                            <p:txEl>
                                              <p:pRg st="11" end="11"/>
                                            </p:txEl>
                                          </p:spTgt>
                                        </p:tgtEl>
                                        <p:attrNameLst>
                                          <p:attrName>style.visibility</p:attrName>
                                        </p:attrNameLst>
                                      </p:cBhvr>
                                      <p:to>
                                        <p:strVal val="visible"/>
                                      </p:to>
                                    </p:set>
                                    <p:animEffect transition="in" filter="fade">
                                      <p:cBhvr>
                                        <p:cTn id="35" dur="500"/>
                                        <p:tgtEl>
                                          <p:spTgt spid="8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Workflow</a:t>
            </a:r>
          </a:p>
        </p:txBody>
      </p:sp>
      <p:sp>
        <p:nvSpPr>
          <p:cNvPr id="85" name="Text Placeholder 2"/>
          <p:cNvSpPr>
            <a:spLocks noGrp="1"/>
          </p:cNvSpPr>
          <p:nvPr>
            <p:ph idx="1"/>
          </p:nvPr>
        </p:nvSpPr>
        <p:spPr>
          <a:xfrm>
            <a:off x="389436" y="1447800"/>
            <a:ext cx="8363938" cy="2757037"/>
          </a:xfrm>
        </p:spPr>
        <p:txBody>
          <a:bodyPr/>
          <a:lstStyle/>
          <a:p>
            <a:pPr>
              <a:spcAft>
                <a:spcPts val="900"/>
              </a:spcAft>
            </a:pPr>
            <a:r>
              <a:rPr lang="en-US" sz="2101" dirty="0"/>
              <a:t>A high-level orchestrated </a:t>
            </a:r>
            <a:r>
              <a:rPr lang="en-US" sz="2101" dirty="0" smtClean="0"/>
              <a:t>execution (not </a:t>
            </a:r>
            <a:r>
              <a:rPr lang="en-US" sz="2101" dirty="0"/>
              <a:t>just another way to script)</a:t>
            </a:r>
          </a:p>
          <a:p>
            <a:pPr>
              <a:spcAft>
                <a:spcPts val="900"/>
              </a:spcAft>
            </a:pPr>
            <a:r>
              <a:rPr lang="en-US" sz="2101" dirty="0"/>
              <a:t>Provides flexibility for reliably running sequenced, parallel, and long-running tasks</a:t>
            </a:r>
          </a:p>
          <a:p>
            <a:pPr>
              <a:spcAft>
                <a:spcPts val="900"/>
              </a:spcAft>
            </a:pPr>
            <a:r>
              <a:rPr lang="en-US" sz="2101" dirty="0"/>
              <a:t>Supports persistence, can "survive" restarts using checkpoints</a:t>
            </a:r>
          </a:p>
          <a:p>
            <a:pPr>
              <a:spcAft>
                <a:spcPts val="900"/>
              </a:spcAft>
            </a:pPr>
            <a:r>
              <a:rPr lang="en-US" sz="2101" dirty="0" smtClean="0"/>
              <a:t>Built </a:t>
            </a:r>
            <a:r>
              <a:rPr lang="en-US" sz="2101" dirty="0"/>
              <a:t>on Windows Workflow Foundation and .NET 4.0</a:t>
            </a:r>
          </a:p>
          <a:p>
            <a:pPr>
              <a:spcAft>
                <a:spcPts val="900"/>
              </a:spcAft>
            </a:pPr>
            <a:r>
              <a:rPr lang="en-US" sz="2101" dirty="0"/>
              <a:t>Author workflows as PowerShell scripts or using XAML, management through *-Job </a:t>
            </a:r>
            <a:r>
              <a:rPr lang="en-US" sz="2101" dirty="0" err="1"/>
              <a:t>cmdlets</a:t>
            </a:r>
            <a:endParaRPr lang="en-US" sz="2101"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2214" y="5910554"/>
            <a:ext cx="452696" cy="457200"/>
          </a:xfrm>
          <a:prstGeom prst="rect">
            <a:avLst/>
          </a:prstGeom>
        </p:spPr>
      </p:pic>
    </p:spTree>
    <p:extLst>
      <p:ext uri="{BB962C8B-B14F-4D97-AF65-F5344CB8AC3E}">
        <p14:creationId xmlns:p14="http://schemas.microsoft.com/office/powerpoint/2010/main" val="3582258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500"/>
                                        <p:tgtEl>
                                          <p:spTgt spid="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1" end="1"/>
                                            </p:txEl>
                                          </p:spTgt>
                                        </p:tgtEl>
                                        <p:attrNameLst>
                                          <p:attrName>style.visibility</p:attrName>
                                        </p:attrNameLst>
                                      </p:cBhvr>
                                      <p:to>
                                        <p:strVal val="visible"/>
                                      </p:to>
                                    </p:set>
                                    <p:animEffect transition="in" filter="fade">
                                      <p:cBhvr>
                                        <p:cTn id="12" dur="500"/>
                                        <p:tgtEl>
                                          <p:spTgt spid="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xEl>
                                              <p:pRg st="2" end="2"/>
                                            </p:txEl>
                                          </p:spTgt>
                                        </p:tgtEl>
                                        <p:attrNameLst>
                                          <p:attrName>style.visibility</p:attrName>
                                        </p:attrNameLst>
                                      </p:cBhvr>
                                      <p:to>
                                        <p:strVal val="visible"/>
                                      </p:to>
                                    </p:set>
                                    <p:animEffect transition="in" filter="fade">
                                      <p:cBhvr>
                                        <p:cTn id="17" dur="500"/>
                                        <p:tgtEl>
                                          <p:spTgt spid="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5">
                                            <p:txEl>
                                              <p:pRg st="3" end="3"/>
                                            </p:txEl>
                                          </p:spTgt>
                                        </p:tgtEl>
                                        <p:attrNameLst>
                                          <p:attrName>style.visibility</p:attrName>
                                        </p:attrNameLst>
                                      </p:cBhvr>
                                      <p:to>
                                        <p:strVal val="visible"/>
                                      </p:to>
                                    </p:set>
                                    <p:animEffect transition="in" filter="fade">
                                      <p:cBhvr>
                                        <p:cTn id="22" dur="500"/>
                                        <p:tgtEl>
                                          <p:spTgt spid="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5">
                                            <p:txEl>
                                              <p:pRg st="4" end="4"/>
                                            </p:txEl>
                                          </p:spTgt>
                                        </p:tgtEl>
                                        <p:attrNameLst>
                                          <p:attrName>style.visibility</p:attrName>
                                        </p:attrNameLst>
                                      </p:cBhvr>
                                      <p:to>
                                        <p:strVal val="visible"/>
                                      </p:to>
                                    </p:set>
                                    <p:animEffect transition="in" filter="fade">
                                      <p:cBhvr>
                                        <p:cTn id="27" dur="500"/>
                                        <p:tgtEl>
                                          <p:spTgt spid="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 3.0 –</a:t>
            </a:r>
            <a:r>
              <a:rPr lang="en-US" dirty="0" err="1" smtClean="0"/>
              <a:t>gt</a:t>
            </a:r>
            <a:r>
              <a:rPr lang="en-US" dirty="0" smtClean="0"/>
              <a:t> PS 2.0</a:t>
            </a:r>
            <a:endParaRPr lang="en-US" dirty="0"/>
          </a:p>
        </p:txBody>
      </p:sp>
      <p:sp>
        <p:nvSpPr>
          <p:cNvPr id="85" name="Text Placeholder 2"/>
          <p:cNvSpPr>
            <a:spLocks noGrp="1"/>
          </p:cNvSpPr>
          <p:nvPr>
            <p:ph idx="1"/>
          </p:nvPr>
        </p:nvSpPr>
        <p:spPr>
          <a:xfrm>
            <a:off x="389436" y="1447800"/>
            <a:ext cx="8363938" cy="2175083"/>
          </a:xfrm>
        </p:spPr>
        <p:txBody>
          <a:bodyPr/>
          <a:lstStyle/>
          <a:p>
            <a:pPr>
              <a:spcAft>
                <a:spcPts val="900"/>
              </a:spcAft>
            </a:pPr>
            <a:r>
              <a:rPr lang="en-US" sz="2101" dirty="0" smtClean="0"/>
              <a:t>Simple and easy for new users</a:t>
            </a:r>
          </a:p>
          <a:p>
            <a:pPr>
              <a:spcAft>
                <a:spcPts val="900"/>
              </a:spcAft>
            </a:pPr>
            <a:r>
              <a:rPr lang="en-US" sz="2101" dirty="0" smtClean="0"/>
              <a:t>A lot more </a:t>
            </a:r>
            <a:r>
              <a:rPr lang="en-US" sz="2101" dirty="0" err="1" smtClean="0"/>
              <a:t>cmdlets</a:t>
            </a:r>
            <a:endParaRPr lang="en-US" sz="2101" dirty="0" smtClean="0"/>
          </a:p>
          <a:p>
            <a:pPr>
              <a:spcAft>
                <a:spcPts val="900"/>
              </a:spcAft>
            </a:pPr>
            <a:r>
              <a:rPr lang="en-US" sz="2101" dirty="0" smtClean="0"/>
              <a:t>A lot of new features</a:t>
            </a:r>
          </a:p>
          <a:p>
            <a:pPr>
              <a:spcAft>
                <a:spcPts val="900"/>
              </a:spcAft>
            </a:pPr>
            <a:r>
              <a:rPr lang="en-US" sz="2101" dirty="0" smtClean="0"/>
              <a:t>Improved ISE</a:t>
            </a:r>
          </a:p>
          <a:p>
            <a:pPr>
              <a:spcAft>
                <a:spcPts val="900"/>
              </a:spcAft>
            </a:pPr>
            <a:r>
              <a:rPr lang="en-US" sz="2101" dirty="0" smtClean="0"/>
              <a:t>Improved Performance</a:t>
            </a:r>
          </a:p>
        </p:txBody>
      </p:sp>
      <p:pic>
        <p:nvPicPr>
          <p:cNvPr id="5" name="Picture 5" descr="\\MAGNUM\Projects\Microsoft\Cloud Power FY12\Design\ICONS_PNG\Scale.png"/>
          <p:cNvPicPr>
            <a:picLocks noChangeAspect="1" noChangeArrowheads="1"/>
          </p:cNvPicPr>
          <p:nvPr/>
        </p:nvPicPr>
        <p:blipFill>
          <a:blip r:embed="rId3" cstate="print">
            <a:lum bright="100000"/>
          </a:blip>
          <a:srcRect/>
          <a:stretch>
            <a:fillRect/>
          </a:stretch>
        </p:blipFill>
        <p:spPr bwMode="auto">
          <a:xfrm>
            <a:off x="8007125" y="5871857"/>
            <a:ext cx="640080" cy="640080"/>
          </a:xfrm>
          <a:prstGeom prst="rect">
            <a:avLst/>
          </a:prstGeom>
          <a:noFill/>
        </p:spPr>
      </p:pic>
    </p:spTree>
    <p:extLst>
      <p:ext uri="{BB962C8B-B14F-4D97-AF65-F5344CB8AC3E}">
        <p14:creationId xmlns:p14="http://schemas.microsoft.com/office/powerpoint/2010/main" val="2461491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500"/>
                                        <p:tgtEl>
                                          <p:spTgt spid="8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5">
                                            <p:txEl>
                                              <p:pRg st="1" end="1"/>
                                            </p:txEl>
                                          </p:spTgt>
                                        </p:tgtEl>
                                        <p:attrNameLst>
                                          <p:attrName>style.visibility</p:attrName>
                                        </p:attrNameLst>
                                      </p:cBhvr>
                                      <p:to>
                                        <p:strVal val="visible"/>
                                      </p:to>
                                    </p:set>
                                    <p:animEffect transition="in" filter="fade">
                                      <p:cBhvr>
                                        <p:cTn id="11" dur="500"/>
                                        <p:tgtEl>
                                          <p:spTgt spid="85">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85">
                                            <p:txEl>
                                              <p:pRg st="2" end="2"/>
                                            </p:txEl>
                                          </p:spTgt>
                                        </p:tgtEl>
                                        <p:attrNameLst>
                                          <p:attrName>style.visibility</p:attrName>
                                        </p:attrNameLst>
                                      </p:cBhvr>
                                      <p:to>
                                        <p:strVal val="visible"/>
                                      </p:to>
                                    </p:set>
                                    <p:animEffect transition="in" filter="fade">
                                      <p:cBhvr>
                                        <p:cTn id="15" dur="500"/>
                                        <p:tgtEl>
                                          <p:spTgt spid="85">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5">
                                            <p:txEl>
                                              <p:pRg st="3" end="3"/>
                                            </p:txEl>
                                          </p:spTgt>
                                        </p:tgtEl>
                                        <p:attrNameLst>
                                          <p:attrName>style.visibility</p:attrName>
                                        </p:attrNameLst>
                                      </p:cBhvr>
                                      <p:to>
                                        <p:strVal val="visible"/>
                                      </p:to>
                                    </p:set>
                                    <p:animEffect transition="in" filter="fade">
                                      <p:cBhvr>
                                        <p:cTn id="19" dur="500"/>
                                        <p:tgtEl>
                                          <p:spTgt spid="85">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85">
                                            <p:txEl>
                                              <p:pRg st="4" end="4"/>
                                            </p:txEl>
                                          </p:spTgt>
                                        </p:tgtEl>
                                        <p:attrNameLst>
                                          <p:attrName>style.visibility</p:attrName>
                                        </p:attrNameLst>
                                      </p:cBhvr>
                                      <p:to>
                                        <p:strVal val="visible"/>
                                      </p:to>
                                    </p:set>
                                    <p:animEffect transition="in" filter="fade">
                                      <p:cBhvr>
                                        <p:cTn id="23" dur="500"/>
                                        <p:tgtEl>
                                          <p:spTgt spid="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85" name="Text Placeholder 2"/>
          <p:cNvSpPr>
            <a:spLocks noGrp="1"/>
          </p:cNvSpPr>
          <p:nvPr>
            <p:ph idx="1"/>
          </p:nvPr>
        </p:nvSpPr>
        <p:spPr>
          <a:xfrm>
            <a:off x="389436" y="1447800"/>
            <a:ext cx="8363938" cy="4210383"/>
          </a:xfrm>
        </p:spPr>
        <p:txBody>
          <a:bodyPr/>
          <a:lstStyle/>
          <a:p>
            <a:pPr>
              <a:lnSpc>
                <a:spcPct val="100000"/>
              </a:lnSpc>
            </a:pPr>
            <a:r>
              <a:rPr lang="en-US" sz="1800" dirty="0"/>
              <a:t>Download </a:t>
            </a:r>
            <a:r>
              <a:rPr lang="en-US" sz="1800" dirty="0" smtClean="0"/>
              <a:t>the Windows </a:t>
            </a:r>
            <a:r>
              <a:rPr lang="en-US" sz="1800" dirty="0"/>
              <a:t>Management Framework 3.0: </a:t>
            </a:r>
          </a:p>
          <a:p>
            <a:pPr marL="213208" lvl="1" indent="0">
              <a:lnSpc>
                <a:spcPct val="100000"/>
              </a:lnSpc>
              <a:buNone/>
            </a:pPr>
            <a:r>
              <a:rPr lang="en-US" sz="1800" dirty="0">
                <a:hlinkClick r:id="rId3"/>
              </a:rPr>
              <a:t>http://</a:t>
            </a:r>
            <a:r>
              <a:rPr lang="en-US" sz="1800" dirty="0" smtClean="0">
                <a:hlinkClick r:id="rId3"/>
              </a:rPr>
              <a:t>www.microsoft.com/en-us/download/details.aspx?id=34595</a:t>
            </a:r>
            <a:endParaRPr lang="en-US" sz="1800" dirty="0" smtClean="0"/>
          </a:p>
          <a:p>
            <a:pPr>
              <a:lnSpc>
                <a:spcPct val="100000"/>
              </a:lnSpc>
            </a:pPr>
            <a:endParaRPr lang="en-US" sz="1800" dirty="0" smtClean="0"/>
          </a:p>
          <a:p>
            <a:pPr>
              <a:lnSpc>
                <a:spcPct val="100000"/>
              </a:lnSpc>
            </a:pPr>
            <a:r>
              <a:rPr lang="en-US" sz="1800" dirty="0" smtClean="0"/>
              <a:t>Windows </a:t>
            </a:r>
            <a:r>
              <a:rPr lang="en-US" sz="1800" dirty="0"/>
              <a:t>PowerShell Blog - Site Home - MSDN Blogs: </a:t>
            </a:r>
          </a:p>
          <a:p>
            <a:pPr marL="213208" lvl="1" indent="0">
              <a:lnSpc>
                <a:spcPct val="100000"/>
              </a:lnSpc>
              <a:buNone/>
            </a:pPr>
            <a:r>
              <a:rPr lang="en-US" sz="1800" dirty="0">
                <a:hlinkClick r:id="rId4"/>
              </a:rPr>
              <a:t>http://blogs.msdn.com/b/powershell</a:t>
            </a:r>
            <a:r>
              <a:rPr lang="en-US" sz="1800" dirty="0" smtClean="0">
                <a:hlinkClick r:id="rId4"/>
              </a:rPr>
              <a:t>/</a:t>
            </a:r>
            <a:endParaRPr lang="en-US" sz="1800" dirty="0" smtClean="0"/>
          </a:p>
          <a:p>
            <a:pPr>
              <a:lnSpc>
                <a:spcPct val="100000"/>
              </a:lnSpc>
            </a:pPr>
            <a:endParaRPr lang="en-US" sz="1800" dirty="0" smtClean="0"/>
          </a:p>
          <a:p>
            <a:pPr>
              <a:lnSpc>
                <a:spcPct val="100000"/>
              </a:lnSpc>
            </a:pPr>
            <a:r>
              <a:rPr lang="en-US" sz="1800" dirty="0"/>
              <a:t>PowerShell V3 Featured Articles </a:t>
            </a:r>
            <a:r>
              <a:rPr lang="en-US" sz="1800" dirty="0" smtClean="0"/>
              <a:t>- </a:t>
            </a:r>
            <a:r>
              <a:rPr lang="en-US" sz="1800" dirty="0"/>
              <a:t>TechNet Wiki: </a:t>
            </a:r>
          </a:p>
          <a:p>
            <a:pPr marL="213208" lvl="1" indent="0">
              <a:lnSpc>
                <a:spcPct val="100000"/>
              </a:lnSpc>
              <a:buNone/>
            </a:pPr>
            <a:r>
              <a:rPr lang="en-US" sz="1800" dirty="0">
                <a:hlinkClick r:id="rId5"/>
              </a:rPr>
              <a:t>http://</a:t>
            </a:r>
            <a:r>
              <a:rPr lang="en-US" sz="1800" dirty="0" smtClean="0">
                <a:hlinkClick r:id="rId5"/>
              </a:rPr>
              <a:t>social.technet.microsoft.com/wiki/contents/articles/4741.powershell-v3-featured-articles-en-us.aspx</a:t>
            </a:r>
            <a:endParaRPr lang="en-US" sz="1800" dirty="0" smtClean="0"/>
          </a:p>
          <a:p>
            <a:pPr>
              <a:lnSpc>
                <a:spcPct val="100000"/>
              </a:lnSpc>
            </a:pPr>
            <a:endParaRPr lang="en-US" sz="1800" dirty="0" smtClean="0"/>
          </a:p>
          <a:p>
            <a:pPr>
              <a:lnSpc>
                <a:spcPct val="100000"/>
              </a:lnSpc>
            </a:pPr>
            <a:r>
              <a:rPr lang="en-US" sz="1800" dirty="0" smtClean="0"/>
              <a:t>Windows </a:t>
            </a:r>
            <a:r>
              <a:rPr lang="en-US" sz="1800" dirty="0"/>
              <a:t>PowerShell and Server Manager Quick </a:t>
            </a:r>
            <a:r>
              <a:rPr lang="en-US" sz="1800" dirty="0" smtClean="0"/>
              <a:t>References: </a:t>
            </a:r>
            <a:endParaRPr lang="en-US" sz="1800" dirty="0"/>
          </a:p>
          <a:p>
            <a:pPr marL="213208" lvl="1" indent="0">
              <a:lnSpc>
                <a:spcPct val="100000"/>
              </a:lnSpc>
              <a:buNone/>
            </a:pPr>
            <a:r>
              <a:rPr lang="en-US" sz="1800" dirty="0">
                <a:hlinkClick r:id="rId6"/>
              </a:rPr>
              <a:t>http://</a:t>
            </a:r>
            <a:r>
              <a:rPr lang="en-US" sz="1800" dirty="0" smtClean="0">
                <a:hlinkClick r:id="rId6"/>
              </a:rPr>
              <a:t>www.microsoft.com/en-us/download/details.aspx?id=30002</a:t>
            </a:r>
            <a:endParaRPr lang="en-US" sz="1800" dirty="0" smtClean="0"/>
          </a:p>
          <a:p>
            <a:pPr marL="0" indent="0">
              <a:lnSpc>
                <a:spcPct val="100000"/>
              </a:lnSpc>
              <a:buNone/>
            </a:pPr>
            <a:endParaRPr lang="en-US" sz="1800" dirty="0"/>
          </a:p>
        </p:txBody>
      </p:sp>
      <p:pic>
        <p:nvPicPr>
          <p:cNvPr id="5" name="Picture 5" descr="\\MAGNUM\Projects\Microsoft\Cloud Power FY12\Design\ICONS_PNG\Consistent_Development_and_Deployment_Platform.png"/>
          <p:cNvPicPr>
            <a:picLocks noChangeAspect="1" noChangeArrowheads="1"/>
          </p:cNvPicPr>
          <p:nvPr/>
        </p:nvPicPr>
        <p:blipFill>
          <a:blip r:embed="rId7" cstate="print">
            <a:lum bright="100000"/>
          </a:blip>
          <a:srcRect/>
          <a:stretch>
            <a:fillRect/>
          </a:stretch>
        </p:blipFill>
        <p:spPr bwMode="auto">
          <a:xfrm>
            <a:off x="8010299" y="5830386"/>
            <a:ext cx="612000" cy="612000"/>
          </a:xfrm>
          <a:prstGeom prst="rect">
            <a:avLst/>
          </a:prstGeom>
          <a:noFill/>
        </p:spPr>
      </p:pic>
    </p:spTree>
    <p:extLst>
      <p:ext uri="{BB962C8B-B14F-4D97-AF65-F5344CB8AC3E}">
        <p14:creationId xmlns:p14="http://schemas.microsoft.com/office/powerpoint/2010/main" val="775834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9436" y="228600"/>
            <a:ext cx="8363938" cy="664797"/>
          </a:xfrm>
        </p:spPr>
        <p:txBody>
          <a:bodyPr/>
          <a:lstStyle/>
          <a:p>
            <a:r>
              <a:rPr lang="en-US" dirty="0" smtClean="0"/>
              <a:t>Rich Platform for Script Sharing</a:t>
            </a:r>
            <a:endParaRPr lang="en-US" dirty="0"/>
          </a:p>
        </p:txBody>
      </p:sp>
      <p:sp>
        <p:nvSpPr>
          <p:cNvPr id="4" name="Text Placeholder 3"/>
          <p:cNvSpPr>
            <a:spLocks noGrp="1"/>
          </p:cNvSpPr>
          <p:nvPr>
            <p:ph type="body" sz="quarter" idx="4294967295"/>
          </p:nvPr>
        </p:nvSpPr>
        <p:spPr>
          <a:xfrm>
            <a:off x="389436" y="1942712"/>
            <a:ext cx="4197050" cy="3819413"/>
          </a:xfrm>
          <a:prstGeom prst="rect">
            <a:avLst/>
          </a:prstGeom>
        </p:spPr>
        <p:txBody>
          <a:bodyPr/>
          <a:lstStyle/>
          <a:p>
            <a:pPr>
              <a:lnSpc>
                <a:spcPct val="85000"/>
              </a:lnSpc>
              <a:spcAft>
                <a:spcPts val="450"/>
              </a:spcAft>
            </a:pPr>
            <a:r>
              <a:rPr lang="en-US" sz="2101" dirty="0"/>
              <a:t>TechNet Script Center</a:t>
            </a:r>
          </a:p>
          <a:p>
            <a:pPr>
              <a:lnSpc>
                <a:spcPct val="85000"/>
              </a:lnSpc>
              <a:spcAft>
                <a:spcPts val="450"/>
              </a:spcAft>
            </a:pPr>
            <a:r>
              <a:rPr lang="en-US" sz="2101" dirty="0"/>
              <a:t>Script Repository</a:t>
            </a:r>
          </a:p>
          <a:p>
            <a:pPr>
              <a:lnSpc>
                <a:spcPct val="85000"/>
              </a:lnSpc>
              <a:spcAft>
                <a:spcPts val="450"/>
              </a:spcAft>
            </a:pPr>
            <a:r>
              <a:rPr lang="en-US" sz="2101" dirty="0"/>
              <a:t>Script Explorer</a:t>
            </a:r>
          </a:p>
          <a:p>
            <a:pPr>
              <a:lnSpc>
                <a:spcPct val="85000"/>
              </a:lnSpc>
              <a:spcAft>
                <a:spcPts val="450"/>
              </a:spcAft>
            </a:pPr>
            <a:r>
              <a:rPr lang="en-US" sz="2101" dirty="0"/>
              <a:t>ISE Add-ons Website</a:t>
            </a:r>
          </a:p>
          <a:p>
            <a:pPr>
              <a:lnSpc>
                <a:spcPct val="85000"/>
              </a:lnSpc>
              <a:spcAft>
                <a:spcPts val="450"/>
              </a:spcAft>
            </a:pPr>
            <a:r>
              <a:rPr lang="en-US" sz="2101" dirty="0"/>
              <a:t>PowerShell Modules</a:t>
            </a:r>
          </a:p>
          <a:p>
            <a:pPr>
              <a:lnSpc>
                <a:spcPct val="85000"/>
              </a:lnSpc>
              <a:spcAft>
                <a:spcPts val="450"/>
              </a:spcAft>
            </a:pPr>
            <a:r>
              <a:rPr lang="en-US" sz="2101" dirty="0"/>
              <a:t>PoshCode.org</a:t>
            </a:r>
          </a:p>
          <a:p>
            <a:pPr>
              <a:lnSpc>
                <a:spcPct val="85000"/>
              </a:lnSpc>
              <a:spcAft>
                <a:spcPts val="450"/>
              </a:spcAft>
            </a:pPr>
            <a:r>
              <a:rPr lang="en-US" sz="2101" dirty="0"/>
              <a:t>PowerShellCommunity.org</a:t>
            </a:r>
          </a:p>
          <a:p>
            <a:pPr>
              <a:lnSpc>
                <a:spcPct val="85000"/>
              </a:lnSpc>
              <a:spcAft>
                <a:spcPts val="450"/>
              </a:spcAft>
            </a:pPr>
            <a:r>
              <a:rPr lang="en-US" sz="2101" dirty="0"/>
              <a:t>PowerShell.com</a:t>
            </a:r>
          </a:p>
          <a:p>
            <a:pPr>
              <a:lnSpc>
                <a:spcPct val="85000"/>
              </a:lnSpc>
              <a:spcAft>
                <a:spcPts val="450"/>
              </a:spcAft>
            </a:pPr>
            <a:r>
              <a:rPr lang="en-US" sz="2101" dirty="0"/>
              <a:t>PowerShellGroup.org</a:t>
            </a:r>
          </a:p>
          <a:p>
            <a:pPr>
              <a:lnSpc>
                <a:spcPct val="85000"/>
              </a:lnSpc>
              <a:spcAft>
                <a:spcPts val="450"/>
              </a:spcAft>
            </a:pPr>
            <a:r>
              <a:rPr lang="en-US" sz="2101" dirty="0"/>
              <a:t>Windows PowerShell ISVs</a:t>
            </a:r>
          </a:p>
        </p:txBody>
      </p:sp>
      <p:grpSp>
        <p:nvGrpSpPr>
          <p:cNvPr id="10" name="Group 9"/>
          <p:cNvGrpSpPr/>
          <p:nvPr/>
        </p:nvGrpSpPr>
        <p:grpSpPr>
          <a:xfrm>
            <a:off x="5112201" y="1592318"/>
            <a:ext cx="3644223" cy="4100387"/>
            <a:chOff x="6892527" y="1052736"/>
            <a:chExt cx="4962525" cy="5665645"/>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2527" y="1052736"/>
              <a:ext cx="4962525" cy="365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bwMode="auto">
            <a:xfrm>
              <a:off x="7036543" y="3212976"/>
              <a:ext cx="1008112" cy="1492598"/>
            </a:xfrm>
            <a:prstGeom prst="rect">
              <a:avLst/>
            </a:prstGeom>
            <a:noFill/>
            <a:ln w="57150">
              <a:solidFill>
                <a:srgbClr val="63CFEF"/>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68595" tIns="34297" rIns="68595" bIns="34297" numCol="1" rtlCol="0" anchor="ctr" anchorCtr="0" compatLnSpc="1">
              <a:prstTxWarp prst="textNoShape">
                <a:avLst/>
              </a:prstTxWarp>
            </a:bodyPr>
            <a:lstStyle/>
            <a:p>
              <a:pPr algn="ctr" defTabSz="685757"/>
              <a:endParaRPr lang="en-US" sz="1650" dirty="0">
                <a:solidFill>
                  <a:srgbClr val="FFFFFF">
                    <a:alpha val="98824"/>
                  </a:srgbClr>
                </a:solidFill>
                <a:latin typeface="Segoe UI" pitchFamily="34" charset="0"/>
                <a:ea typeface="Segoe UI" pitchFamily="34" charset="0"/>
                <a:cs typeface="Segoe UI" pitchFamily="34" charset="0"/>
              </a:endParaRPr>
            </a:p>
          </p:txBody>
        </p:sp>
        <p:cxnSp>
          <p:nvCxnSpPr>
            <p:cNvPr id="6" name="Straight Connector 5"/>
            <p:cNvCxnSpPr/>
            <p:nvPr/>
          </p:nvCxnSpPr>
          <p:spPr>
            <a:xfrm>
              <a:off x="8044655" y="3212976"/>
              <a:ext cx="3392424" cy="539496"/>
            </a:xfrm>
            <a:prstGeom prst="line">
              <a:avLst/>
            </a:prstGeom>
            <a:ln w="57150">
              <a:solidFill>
                <a:srgbClr val="63CFE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036543" y="4706701"/>
              <a:ext cx="2194560" cy="2011680"/>
            </a:xfrm>
            <a:prstGeom prst="line">
              <a:avLst/>
            </a:prstGeom>
            <a:ln w="57150">
              <a:solidFill>
                <a:srgbClr val="63CFEF"/>
              </a:solidFill>
            </a:ln>
          </p:spPr>
          <p:style>
            <a:lnRef idx="1">
              <a:schemeClr val="accent1"/>
            </a:lnRef>
            <a:fillRef idx="0">
              <a:schemeClr val="accent1"/>
            </a:fillRef>
            <a:effectRef idx="0">
              <a:schemeClr val="accent1"/>
            </a:effectRef>
            <a:fontRef idx="minor">
              <a:schemeClr val="tx1"/>
            </a:fontRef>
          </p:style>
        </p:cxn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791" y="3789040"/>
              <a:ext cx="2114550" cy="2895600"/>
            </a:xfrm>
            <a:prstGeom prst="rect">
              <a:avLst/>
            </a:prstGeom>
            <a:noFill/>
            <a:ln w="57150">
              <a:solidFill>
                <a:srgbClr val="63CF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1" name="Picture 5" descr="\\MAGNUM\Projects\Microsoft\Cloud Power FY12\Design\ICONS_PNG\Consistent_Development_and_Deployment_Platform.png"/>
          <p:cNvPicPr>
            <a:picLocks noChangeAspect="1" noChangeArrowheads="1"/>
          </p:cNvPicPr>
          <p:nvPr/>
        </p:nvPicPr>
        <p:blipFill>
          <a:blip r:embed="rId4" cstate="print">
            <a:lum bright="100000"/>
          </a:blip>
          <a:srcRect/>
          <a:stretch>
            <a:fillRect/>
          </a:stretch>
        </p:blipFill>
        <p:spPr bwMode="auto">
          <a:xfrm>
            <a:off x="8010299" y="5830386"/>
            <a:ext cx="612000" cy="612000"/>
          </a:xfrm>
          <a:prstGeom prst="rect">
            <a:avLst/>
          </a:prstGeom>
          <a:noFill/>
        </p:spPr>
      </p:pic>
    </p:spTree>
    <p:extLst>
      <p:ext uri="{BB962C8B-B14F-4D97-AF65-F5344CB8AC3E}">
        <p14:creationId xmlns:p14="http://schemas.microsoft.com/office/powerpoint/2010/main" val="2473793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Windows PowerShell?</a:t>
            </a:r>
          </a:p>
        </p:txBody>
      </p:sp>
      <p:sp>
        <p:nvSpPr>
          <p:cNvPr id="3" name="Content Placeholder 2"/>
          <p:cNvSpPr>
            <a:spLocks noGrp="1"/>
          </p:cNvSpPr>
          <p:nvPr>
            <p:ph idx="1"/>
          </p:nvPr>
        </p:nvSpPr>
        <p:spPr>
          <a:xfrm>
            <a:off x="389436" y="1447800"/>
            <a:ext cx="8363938" cy="3176254"/>
          </a:xfrm>
        </p:spPr>
        <p:txBody>
          <a:bodyPr/>
          <a:lstStyle/>
          <a:p>
            <a:r>
              <a:rPr lang="en-US" dirty="0"/>
              <a:t>Console</a:t>
            </a:r>
          </a:p>
          <a:p>
            <a:pPr lvl="1"/>
            <a:r>
              <a:rPr lang="en-US" dirty="0"/>
              <a:t>Interactive commands</a:t>
            </a:r>
          </a:p>
          <a:p>
            <a:pPr lvl="1"/>
            <a:r>
              <a:rPr lang="en-US" dirty="0"/>
              <a:t>Query and configure </a:t>
            </a:r>
          </a:p>
          <a:p>
            <a:pPr lvl="1"/>
            <a:r>
              <a:rPr lang="en-US" dirty="0"/>
              <a:t>Run </a:t>
            </a:r>
            <a:r>
              <a:rPr lang="en-US" dirty="0" smtClean="0"/>
              <a:t>jobs</a:t>
            </a:r>
          </a:p>
          <a:p>
            <a:pPr lvl="1"/>
            <a:endParaRPr lang="en-US" dirty="0"/>
          </a:p>
          <a:p>
            <a:r>
              <a:rPr lang="en-US" dirty="0"/>
              <a:t>Scripting language</a:t>
            </a:r>
          </a:p>
          <a:p>
            <a:pPr lvl="1"/>
            <a:r>
              <a:rPr lang="en-US" dirty="0"/>
              <a:t>Automate </a:t>
            </a:r>
            <a:r>
              <a:rPr lang="en-US" dirty="0" smtClean="0"/>
              <a:t>everything </a:t>
            </a:r>
            <a:endParaRPr lang="en-US" dirty="0"/>
          </a:p>
          <a:p>
            <a:pPr lvl="1"/>
            <a:r>
              <a:rPr lang="en-US" dirty="0"/>
              <a:t>Sharable and reusable</a:t>
            </a:r>
          </a:p>
          <a:p>
            <a:endParaRPr lang="en-US" dirty="0" smtClean="0"/>
          </a:p>
        </p:txBody>
      </p:sp>
      <p:pic>
        <p:nvPicPr>
          <p:cNvPr id="6" name="Picture 5"/>
          <p:cNvPicPr>
            <a:picLocks noChangeAspect="1"/>
          </p:cNvPicPr>
          <p:nvPr/>
        </p:nvPicPr>
        <p:blipFill>
          <a:blip r:embed="rId2"/>
          <a:stretch>
            <a:fillRect/>
          </a:stretch>
        </p:blipFill>
        <p:spPr>
          <a:xfrm>
            <a:off x="3851884" y="1279164"/>
            <a:ext cx="3484056" cy="3038001"/>
          </a:xfrm>
          <a:prstGeom prst="rect">
            <a:avLst/>
          </a:prstGeom>
        </p:spPr>
      </p:pic>
      <p:pic>
        <p:nvPicPr>
          <p:cNvPr id="7" name="Picture 6"/>
          <p:cNvPicPr>
            <a:picLocks noChangeAspect="1"/>
          </p:cNvPicPr>
          <p:nvPr/>
        </p:nvPicPr>
        <p:blipFill>
          <a:blip r:embed="rId3"/>
          <a:stretch>
            <a:fillRect/>
          </a:stretch>
        </p:blipFill>
        <p:spPr>
          <a:xfrm>
            <a:off x="5116088" y="2340964"/>
            <a:ext cx="3312053" cy="3045422"/>
          </a:xfrm>
          <a:prstGeom prst="rect">
            <a:avLst/>
          </a:prstGeom>
        </p:spPr>
      </p:pic>
      <p:pic>
        <p:nvPicPr>
          <p:cNvPr id="8" name="Picture 7" descr="\\MAGNUM\Projects\Microsoft\Cloud Power FY12\Design\Icons\PNGs\Repair.png"/>
          <p:cNvPicPr>
            <a:picLocks noChangeAspect="1" noChangeArrowheads="1"/>
          </p:cNvPicPr>
          <p:nvPr/>
        </p:nvPicPr>
        <p:blipFill>
          <a:blip r:embed="rId4" cstate="print">
            <a:lum bright="100000"/>
          </a:blip>
          <a:srcRect/>
          <a:stretch>
            <a:fillRect/>
          </a:stretch>
        </p:blipFill>
        <p:spPr bwMode="auto">
          <a:xfrm>
            <a:off x="7979812" y="5852213"/>
            <a:ext cx="640080" cy="640080"/>
          </a:xfrm>
          <a:prstGeom prst="rect">
            <a:avLst/>
          </a:prstGeom>
          <a:noFill/>
        </p:spPr>
      </p:pic>
    </p:spTree>
    <p:extLst>
      <p:ext uri="{BB962C8B-B14F-4D97-AF65-F5344CB8AC3E}">
        <p14:creationId xmlns:p14="http://schemas.microsoft.com/office/powerpoint/2010/main" val="43231369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Microsoft Virtual </a:t>
            </a:r>
            <a:r>
              <a:rPr lang="en-US" dirty="0" smtClean="0"/>
              <a:t>Academy</a:t>
            </a:r>
            <a:endParaRPr lang="en-US" dirty="0"/>
          </a:p>
        </p:txBody>
      </p:sp>
      <p:sp>
        <p:nvSpPr>
          <p:cNvPr id="85" name="Text Placeholder 2"/>
          <p:cNvSpPr>
            <a:spLocks noGrp="1"/>
          </p:cNvSpPr>
          <p:nvPr>
            <p:ph idx="1"/>
          </p:nvPr>
        </p:nvSpPr>
        <p:spPr>
          <a:xfrm>
            <a:off x="389436" y="1447800"/>
            <a:ext cx="8363938" cy="3468770"/>
          </a:xfrm>
        </p:spPr>
        <p:txBody>
          <a:bodyPr/>
          <a:lstStyle/>
          <a:p>
            <a:pPr>
              <a:spcAft>
                <a:spcPts val="900"/>
              </a:spcAft>
            </a:pPr>
            <a:r>
              <a:rPr lang="en-US" dirty="0"/>
              <a:t>Windows Server 2012: Management &amp; Automation</a:t>
            </a:r>
          </a:p>
          <a:p>
            <a:pPr marL="213208" lvl="1" indent="0">
              <a:spcAft>
                <a:spcPts val="900"/>
              </a:spcAft>
              <a:buNone/>
            </a:pPr>
            <a:r>
              <a:rPr lang="en-US" dirty="0" smtClean="0">
                <a:hlinkClick r:id="rId3"/>
              </a:rPr>
              <a:t>http</a:t>
            </a:r>
            <a:r>
              <a:rPr lang="en-US" dirty="0">
                <a:hlinkClick r:id="rId3"/>
              </a:rPr>
              <a:t>://</a:t>
            </a:r>
            <a:r>
              <a:rPr lang="en-US" dirty="0" smtClean="0">
                <a:hlinkClick r:id="rId3"/>
              </a:rPr>
              <a:t>www.microsoftvirtualacademy.com/tracks/windows-server-2012-manageability-and-automation</a:t>
            </a:r>
            <a:endParaRPr lang="en-US" dirty="0"/>
          </a:p>
          <a:p>
            <a:pPr lvl="1">
              <a:lnSpc>
                <a:spcPct val="150000"/>
              </a:lnSpc>
            </a:pPr>
            <a:r>
              <a:rPr lang="en-US" sz="1800" dirty="0"/>
              <a:t>Standards Based Management </a:t>
            </a:r>
            <a:r>
              <a:rPr lang="en-US" sz="1800" dirty="0" smtClean="0"/>
              <a:t>Framework</a:t>
            </a:r>
          </a:p>
          <a:p>
            <a:pPr lvl="1">
              <a:lnSpc>
                <a:spcPct val="150000"/>
              </a:lnSpc>
            </a:pPr>
            <a:r>
              <a:rPr lang="en-US" sz="1800" dirty="0" smtClean="0"/>
              <a:t>Server Management with Windows PowerShell 3.0</a:t>
            </a:r>
          </a:p>
          <a:p>
            <a:pPr lvl="1">
              <a:lnSpc>
                <a:spcPct val="150000"/>
              </a:lnSpc>
            </a:pPr>
            <a:r>
              <a:rPr lang="en-US" sz="1800" dirty="0" smtClean="0"/>
              <a:t>Multi-Server Management with Server Manager</a:t>
            </a:r>
            <a:endParaRPr lang="en-US" sz="1800" dirty="0"/>
          </a:p>
          <a:p>
            <a:pPr>
              <a:spcAft>
                <a:spcPts val="900"/>
              </a:spcAft>
            </a:pPr>
            <a:endParaRPr lang="en-US" dirty="0" smtClean="0"/>
          </a:p>
          <a:p>
            <a:pPr>
              <a:spcAft>
                <a:spcPts val="900"/>
              </a:spcAft>
            </a:pPr>
            <a:endParaRPr lang="en-US" sz="2101" dirty="0"/>
          </a:p>
        </p:txBody>
      </p:sp>
      <p:pic>
        <p:nvPicPr>
          <p:cNvPr id="6" name="Picture 7" descr="\\MAGNUM\Projects\Microsoft\Cloud Power FY12\Design\ICONS_PNG\Rich_user_experience.png"/>
          <p:cNvPicPr>
            <a:picLocks noChangeAspect="1" noChangeArrowheads="1"/>
          </p:cNvPicPr>
          <p:nvPr/>
        </p:nvPicPr>
        <p:blipFill>
          <a:blip r:embed="rId4" cstate="print">
            <a:lum bright="100000"/>
          </a:blip>
          <a:srcRect/>
          <a:stretch>
            <a:fillRect/>
          </a:stretch>
        </p:blipFill>
        <p:spPr bwMode="auto">
          <a:xfrm>
            <a:off x="7919359" y="5727700"/>
            <a:ext cx="756000" cy="756000"/>
          </a:xfrm>
          <a:prstGeom prst="rect">
            <a:avLst/>
          </a:prstGeom>
          <a:noFill/>
        </p:spPr>
      </p:pic>
    </p:spTree>
    <p:extLst>
      <p:ext uri="{BB962C8B-B14F-4D97-AF65-F5344CB8AC3E}">
        <p14:creationId xmlns:p14="http://schemas.microsoft.com/office/powerpoint/2010/main" val="3417818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Effect transition="in" filter="fade">
                                      <p:cBhvr>
                                        <p:cTn id="7" dur="500"/>
                                        <p:tgtEl>
                                          <p:spTgt spid="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xEl>
                                              <p:pRg st="1" end="1"/>
                                            </p:txEl>
                                          </p:spTgt>
                                        </p:tgtEl>
                                        <p:attrNameLst>
                                          <p:attrName>style.visibility</p:attrName>
                                        </p:attrNameLst>
                                      </p:cBhvr>
                                      <p:to>
                                        <p:strVal val="visible"/>
                                      </p:to>
                                    </p:set>
                                    <p:animEffect transition="in" filter="fade">
                                      <p:cBhvr>
                                        <p:cTn id="12" dur="500"/>
                                        <p:tgtEl>
                                          <p:spTgt spid="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xEl>
                                              <p:pRg st="2" end="2"/>
                                            </p:txEl>
                                          </p:spTgt>
                                        </p:tgtEl>
                                        <p:attrNameLst>
                                          <p:attrName>style.visibility</p:attrName>
                                        </p:attrNameLst>
                                      </p:cBhvr>
                                      <p:to>
                                        <p:strVal val="visible"/>
                                      </p:to>
                                    </p:set>
                                    <p:animEffect transition="in" filter="fade">
                                      <p:cBhvr>
                                        <p:cTn id="17" dur="500"/>
                                        <p:tgtEl>
                                          <p:spTgt spid="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5">
                                            <p:txEl>
                                              <p:pRg st="3" end="3"/>
                                            </p:txEl>
                                          </p:spTgt>
                                        </p:tgtEl>
                                        <p:attrNameLst>
                                          <p:attrName>style.visibility</p:attrName>
                                        </p:attrNameLst>
                                      </p:cBhvr>
                                      <p:to>
                                        <p:strVal val="visible"/>
                                      </p:to>
                                    </p:set>
                                    <p:animEffect transition="in" filter="fade">
                                      <p:cBhvr>
                                        <p:cTn id="22" dur="500"/>
                                        <p:tgtEl>
                                          <p:spTgt spid="8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5">
                                            <p:txEl>
                                              <p:pRg st="4" end="4"/>
                                            </p:txEl>
                                          </p:spTgt>
                                        </p:tgtEl>
                                        <p:attrNameLst>
                                          <p:attrName>style.visibility</p:attrName>
                                        </p:attrNameLst>
                                      </p:cBhvr>
                                      <p:to>
                                        <p:strVal val="visible"/>
                                      </p:to>
                                    </p:set>
                                    <p:animEffect transition="in" filter="fade">
                                      <p:cBhvr>
                                        <p:cTn id="27" dur="500"/>
                                        <p:tgtEl>
                                          <p:spTgt spid="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4671" y="5908565"/>
            <a:ext cx="8382000" cy="430887"/>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685848" eaLnBrk="0" hangingPunct="0"/>
            <a:r>
              <a:rPr lang="en-US" sz="700" dirty="0">
                <a:gradFill>
                  <a:gsLst>
                    <a:gs pos="0">
                      <a:srgbClr val="FFFFFF"/>
                    </a:gs>
                    <a:gs pos="100000">
                      <a:srgbClr val="FFFFFF"/>
                    </a:gs>
                  </a:gsLst>
                  <a:lin ang="5400000" scaled="0"/>
                </a:gradFill>
                <a:latin typeface="Segoe UI" pitchFamily="34" charset="0"/>
                <a:cs typeface="Arial" charset="0"/>
              </a:rPr>
              <a:t>© 2012 Microsoft Corporation. All rights reserved. Microsoft, Windows, Windows Vista and other product names are or may be registered trademarks and/or trademarks in the U.S. and/or other countries.</a:t>
            </a:r>
          </a:p>
          <a:p>
            <a:pPr defTabSz="685848" eaLnBrk="0" hangingPunct="0"/>
            <a:r>
              <a:rPr lang="en-US" sz="700" dirty="0">
                <a:gradFill>
                  <a:gsLst>
                    <a:gs pos="0">
                      <a:srgbClr val="FFFFFF"/>
                    </a:gs>
                    <a:gs pos="100000">
                      <a:srgbClr val="FFFFFF"/>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rgbClr val="FFFFFF"/>
                    </a:gs>
                    <a:gs pos="100000">
                      <a:srgbClr val="FFFFFF"/>
                    </a:gs>
                  </a:gsLst>
                  <a:lin ang="5400000" scaled="0"/>
                </a:gradFill>
                <a:latin typeface="Segoe UI" pitchFamily="34" charset="0"/>
                <a:cs typeface="Arial" charset="0"/>
              </a:rPr>
              <a:t/>
            </a:r>
            <a:br>
              <a:rPr lang="en-US" sz="700" dirty="0" smtClean="0">
                <a:gradFill>
                  <a:gsLst>
                    <a:gs pos="0">
                      <a:srgbClr val="FFFFFF"/>
                    </a:gs>
                    <a:gs pos="100000">
                      <a:srgbClr val="FFFFFF"/>
                    </a:gs>
                  </a:gsLst>
                  <a:lin ang="5400000" scaled="0"/>
                </a:gradFill>
                <a:latin typeface="Segoe UI" pitchFamily="34" charset="0"/>
                <a:cs typeface="Arial" charset="0"/>
              </a:rPr>
            </a:br>
            <a:r>
              <a:rPr lang="en-US" sz="700" dirty="0" smtClean="0">
                <a:gradFill>
                  <a:gsLst>
                    <a:gs pos="0">
                      <a:srgbClr val="FFFFFF"/>
                    </a:gs>
                    <a:gs pos="100000">
                      <a:srgbClr val="FFFFFF"/>
                    </a:gs>
                  </a:gsLst>
                  <a:lin ang="5400000" scaled="0"/>
                </a:gradFill>
                <a:latin typeface="Segoe UI" pitchFamily="34" charset="0"/>
                <a:cs typeface="Arial" charset="0"/>
              </a:rPr>
              <a:t>MICROSOFT </a:t>
            </a:r>
            <a:r>
              <a:rPr lang="en-US" sz="700" dirty="0">
                <a:gradFill>
                  <a:gsLst>
                    <a:gs pos="0">
                      <a:srgbClr val="FFFFFF"/>
                    </a:gs>
                    <a:gs pos="100000">
                      <a:srgbClr val="FFFFFF"/>
                    </a:gs>
                  </a:gsLst>
                  <a:lin ang="5400000" scaled="0"/>
                </a:gradFill>
                <a:latin typeface="Segoe UI" pitchFamily="34" charset="0"/>
                <a:cs typeface="Arial" charset="0"/>
              </a:rPr>
              <a:t>MAKES NO WARRANTIES, EXPRESS, IMPLIED OR STATUTORY, AS TO THE INFORMATION IN THIS PRESENTATION.</a:t>
            </a:r>
          </a:p>
        </p:txBody>
      </p:sp>
      <p:pic>
        <p:nvPicPr>
          <p:cNvPr id="9" name="Picture 2" descr="C:\Users\rogerso\AppData\Local\Microsoft\Windows\Temporary Internet Files\Content.IE5\L4TLHE53\ddc40190-21a0-4736-8e40-ab004c184d33\MSFT_logotype_rgb_Wh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 y="2135430"/>
            <a:ext cx="6025230" cy="2308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84693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Journey</a:t>
            </a:r>
            <a:endParaRPr lang="en-US" dirty="0"/>
          </a:p>
        </p:txBody>
      </p:sp>
      <p:sp>
        <p:nvSpPr>
          <p:cNvPr id="3" name="Content Placeholder 2"/>
          <p:cNvSpPr>
            <a:spLocks noGrp="1"/>
          </p:cNvSpPr>
          <p:nvPr>
            <p:ph idx="1"/>
          </p:nvPr>
        </p:nvSpPr>
        <p:spPr>
          <a:xfrm>
            <a:off x="389436" y="1447800"/>
            <a:ext cx="8363938" cy="4191917"/>
          </a:xfrm>
        </p:spPr>
        <p:txBody>
          <a:bodyPr/>
          <a:lstStyle/>
          <a:p>
            <a:r>
              <a:rPr lang="en-US" dirty="0" smtClean="0"/>
              <a:t>PowerShell 1.0</a:t>
            </a:r>
          </a:p>
          <a:p>
            <a:pPr lvl="1"/>
            <a:r>
              <a:rPr lang="en-US" dirty="0" smtClean="0"/>
              <a:t>Introduced a great scripting language </a:t>
            </a:r>
          </a:p>
          <a:p>
            <a:pPr marL="259661" lvl="1" indent="0">
              <a:buNone/>
            </a:pPr>
            <a:r>
              <a:rPr lang="en-US" dirty="0" smtClean="0"/>
              <a:t>	for local machine management</a:t>
            </a:r>
          </a:p>
          <a:p>
            <a:pPr lvl="1"/>
            <a:r>
              <a:rPr lang="en-US" dirty="0" smtClean="0"/>
              <a:t>Microsoft Exchange made a big bet on PowerShell</a:t>
            </a:r>
          </a:p>
          <a:p>
            <a:pPr lvl="1"/>
            <a:r>
              <a:rPr lang="en-US" dirty="0" smtClean="0"/>
              <a:t>Optional feature in Windows Server 2008</a:t>
            </a:r>
          </a:p>
          <a:p>
            <a:pPr lvl="1"/>
            <a:endParaRPr lang="en-US" dirty="0" smtClean="0"/>
          </a:p>
          <a:p>
            <a:r>
              <a:rPr lang="en-US" dirty="0" smtClean="0"/>
              <a:t>PowerShell 2.0</a:t>
            </a:r>
          </a:p>
          <a:p>
            <a:pPr lvl="1"/>
            <a:r>
              <a:rPr lang="en-US" dirty="0" smtClean="0"/>
              <a:t>Introduced Remoting</a:t>
            </a:r>
          </a:p>
          <a:p>
            <a:pPr lvl="1"/>
            <a:r>
              <a:rPr lang="en-US" dirty="0" smtClean="0"/>
              <a:t>Introduced ISE</a:t>
            </a:r>
          </a:p>
          <a:p>
            <a:pPr lvl="1"/>
            <a:r>
              <a:rPr lang="en-US" dirty="0" smtClean="0"/>
              <a:t>Introduced Modules</a:t>
            </a:r>
          </a:p>
          <a:p>
            <a:pPr lvl="1"/>
            <a:r>
              <a:rPr lang="en-US" dirty="0" smtClean="0"/>
              <a:t>Pre-installed in Windows 7 and Windows Server 2008 R2</a:t>
            </a:r>
          </a:p>
          <a:p>
            <a:endParaRPr lang="en-US" dirty="0"/>
          </a:p>
        </p:txBody>
      </p:sp>
      <p:pic>
        <p:nvPicPr>
          <p:cNvPr id="5" name="Picture 5" descr="\\MAGNUM\Projects\Microsoft\Cloud Power FY12\Design\ICONS_PNG\Increase.png"/>
          <p:cNvPicPr>
            <a:picLocks noChangeAspect="1" noChangeArrowheads="1"/>
          </p:cNvPicPr>
          <p:nvPr/>
        </p:nvPicPr>
        <p:blipFill>
          <a:blip r:embed="rId2" cstate="print">
            <a:lum bright="100000"/>
          </a:blip>
          <a:srcRect/>
          <a:stretch>
            <a:fillRect/>
          </a:stretch>
        </p:blipFill>
        <p:spPr bwMode="auto">
          <a:xfrm>
            <a:off x="7974776" y="5837868"/>
            <a:ext cx="640080" cy="640080"/>
          </a:xfrm>
          <a:prstGeom prst="rect">
            <a:avLst/>
          </a:prstGeom>
          <a:noFill/>
        </p:spPr>
      </p:pic>
    </p:spTree>
    <p:extLst>
      <p:ext uri="{BB962C8B-B14F-4D97-AF65-F5344CB8AC3E}">
        <p14:creationId xmlns:p14="http://schemas.microsoft.com/office/powerpoint/2010/main" val="33310634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Available Everywhere</a:t>
            </a:r>
            <a:endParaRPr lang="en-US" dirty="0"/>
          </a:p>
        </p:txBody>
      </p:sp>
      <p:sp>
        <p:nvSpPr>
          <p:cNvPr id="3" name="Text Placeholder 2"/>
          <p:cNvSpPr>
            <a:spLocks noGrp="1"/>
          </p:cNvSpPr>
          <p:nvPr>
            <p:ph idx="1"/>
          </p:nvPr>
        </p:nvSpPr>
        <p:spPr/>
        <p:txBody>
          <a:bodyPr/>
          <a:lstStyle/>
          <a:p>
            <a:r>
              <a:rPr lang="en-US" dirty="0" smtClean="0"/>
              <a:t>Windows 8, Windows RT, &amp; Windows Server 2012</a:t>
            </a:r>
          </a:p>
          <a:p>
            <a:pPr lvl="1"/>
            <a:r>
              <a:rPr lang="en-US" dirty="0" smtClean="0"/>
              <a:t>PowerShell Remoting enabled by default on server SKUs</a:t>
            </a:r>
          </a:p>
          <a:p>
            <a:pPr lvl="1"/>
            <a:r>
              <a:rPr lang="en-US" dirty="0" smtClean="0"/>
              <a:t>With or without Server Graphical Shell or Graphical Management Tools</a:t>
            </a:r>
          </a:p>
          <a:p>
            <a:endParaRPr lang="en-US" dirty="0" smtClean="0"/>
          </a:p>
          <a:p>
            <a:r>
              <a:rPr lang="en-US" dirty="0" smtClean="0"/>
              <a:t>Windows </a:t>
            </a:r>
            <a:r>
              <a:rPr lang="en-US" dirty="0" err="1" smtClean="0"/>
              <a:t>Preinstallation</a:t>
            </a:r>
            <a:r>
              <a:rPr lang="en-US" dirty="0" smtClean="0"/>
              <a:t> Environment (WinPE) 4.0</a:t>
            </a:r>
          </a:p>
          <a:p>
            <a:endParaRPr lang="en-US" dirty="0" smtClean="0"/>
          </a:p>
          <a:p>
            <a:r>
              <a:rPr lang="en-US" dirty="0" smtClean="0"/>
              <a:t>Windows Management Framework 3.0</a:t>
            </a:r>
          </a:p>
          <a:p>
            <a:pPr lvl="1"/>
            <a:r>
              <a:rPr lang="en-US" dirty="0" smtClean="0"/>
              <a:t>Windows Server 2008 / Windows 7 / Windows Server 2008 R2 (+Server Core)</a:t>
            </a:r>
            <a:endParaRPr lang="en-US" dirty="0"/>
          </a:p>
        </p:txBody>
      </p:sp>
      <p:pic>
        <p:nvPicPr>
          <p:cNvPr id="4" name="Picture 4" descr="\\MAGNUM\Projects\Microsoft\Cloud Power FY12\Design\Icons\PNGs\IT_guy.png"/>
          <p:cNvPicPr>
            <a:picLocks noChangeAspect="1" noChangeArrowheads="1"/>
          </p:cNvPicPr>
          <p:nvPr/>
        </p:nvPicPr>
        <p:blipFill>
          <a:blip r:embed="rId3" cstate="print">
            <a:lum bright="100000"/>
          </a:blip>
          <a:stretch>
            <a:fillRect/>
          </a:stretch>
        </p:blipFill>
        <p:spPr bwMode="auto">
          <a:xfrm>
            <a:off x="8010990" y="5805535"/>
            <a:ext cx="640080" cy="640080"/>
          </a:xfrm>
          <a:prstGeom prst="rect">
            <a:avLst/>
          </a:prstGeom>
          <a:noFill/>
        </p:spPr>
      </p:pic>
    </p:spTree>
    <p:extLst>
      <p:ext uri="{BB962C8B-B14F-4D97-AF65-F5344CB8AC3E}">
        <p14:creationId xmlns:p14="http://schemas.microsoft.com/office/powerpoint/2010/main" val="4216828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Coverage Comparison</a:t>
            </a:r>
            <a:endParaRPr lang="en-US" dirty="0">
              <a:solidFill>
                <a:srgbClr val="FF0000"/>
              </a:solidFill>
            </a:endParaRPr>
          </a:p>
        </p:txBody>
      </p:sp>
      <p:sp>
        <p:nvSpPr>
          <p:cNvPr id="3" name="Text Placeholder 2"/>
          <p:cNvSpPr>
            <a:spLocks noGrp="1"/>
          </p:cNvSpPr>
          <p:nvPr>
            <p:ph type="body" idx="1"/>
          </p:nvPr>
        </p:nvSpPr>
        <p:spPr>
          <a:xfrm>
            <a:off x="389436" y="1609050"/>
            <a:ext cx="4115872" cy="664797"/>
          </a:xfrm>
        </p:spPr>
        <p:txBody>
          <a:bodyPr/>
          <a:lstStyle/>
          <a:p>
            <a:r>
              <a:rPr lang="en-US" sz="2400" b="0" dirty="0">
                <a:solidFill>
                  <a:schemeClr val="tx1">
                    <a:lumMod val="65000"/>
                    <a:lumOff val="35000"/>
                  </a:schemeClr>
                </a:solidFill>
              </a:rPr>
              <a:t>Windows Server 2008 R2 shipped with </a:t>
            </a:r>
            <a:r>
              <a:rPr lang="en-US" sz="2400" b="0" dirty="0">
                <a:solidFill>
                  <a:srgbClr val="0071BC"/>
                </a:solidFill>
              </a:rPr>
              <a:t>587 </a:t>
            </a:r>
            <a:r>
              <a:rPr lang="en-US" sz="2400" b="0" dirty="0" err="1" smtClean="0">
                <a:solidFill>
                  <a:schemeClr val="tx1">
                    <a:lumMod val="65000"/>
                    <a:lumOff val="35000"/>
                  </a:schemeClr>
                </a:solidFill>
              </a:rPr>
              <a:t>cmdlets</a:t>
            </a:r>
            <a:endParaRPr lang="en-US" sz="2400" b="0" dirty="0">
              <a:solidFill>
                <a:schemeClr val="tx1">
                  <a:lumMod val="65000"/>
                  <a:lumOff val="35000"/>
                </a:schemeClr>
              </a:solidFill>
            </a:endParaRPr>
          </a:p>
        </p:txBody>
      </p:sp>
      <p:sp>
        <p:nvSpPr>
          <p:cNvPr id="5" name="Text Placeholder 4"/>
          <p:cNvSpPr>
            <a:spLocks noGrp="1"/>
          </p:cNvSpPr>
          <p:nvPr>
            <p:ph sz="half" idx="2"/>
          </p:nvPr>
        </p:nvSpPr>
        <p:spPr>
          <a:xfrm>
            <a:off x="381000" y="2640595"/>
            <a:ext cx="4114800" cy="3154710"/>
          </a:xfrm>
        </p:spPr>
        <p:txBody>
          <a:bodyPr/>
          <a:lstStyle/>
          <a:p>
            <a:pPr marL="0" indent="0">
              <a:buNone/>
            </a:pPr>
            <a:endParaRPr lang="en-US" sz="1800" dirty="0">
              <a:solidFill>
                <a:schemeClr val="tx1">
                  <a:lumMod val="65000"/>
                  <a:lumOff val="35000"/>
                </a:schemeClr>
              </a:solidFill>
            </a:endParaRPr>
          </a:p>
          <a:p>
            <a:r>
              <a:rPr lang="en-US" sz="2400" dirty="0" smtClean="0">
                <a:solidFill>
                  <a:schemeClr val="tx1">
                    <a:lumMod val="65000"/>
                    <a:lumOff val="35000"/>
                  </a:schemeClr>
                </a:solidFill>
              </a:rPr>
              <a:t>How many </a:t>
            </a:r>
            <a:r>
              <a:rPr lang="en-US" sz="2400" dirty="0" err="1" smtClean="0">
                <a:solidFill>
                  <a:schemeClr val="tx1">
                    <a:lumMod val="65000"/>
                    <a:lumOff val="35000"/>
                  </a:schemeClr>
                </a:solidFill>
              </a:rPr>
              <a:t>cmdlets</a:t>
            </a:r>
            <a:r>
              <a:rPr lang="en-US" sz="2400" dirty="0" smtClean="0">
                <a:solidFill>
                  <a:schemeClr val="tx1">
                    <a:lumMod val="65000"/>
                    <a:lumOff val="35000"/>
                  </a:schemeClr>
                </a:solidFill>
              </a:rPr>
              <a:t> shipped in Windows Server 2012?</a:t>
            </a:r>
          </a:p>
          <a:p>
            <a:pPr marL="682410" lvl="1" indent="-385865">
              <a:buFont typeface="+mj-lt"/>
              <a:buAutoNum type="alphaUcPeriod"/>
            </a:pPr>
            <a:r>
              <a:rPr lang="en-US" sz="3200" dirty="0">
                <a:solidFill>
                  <a:schemeClr val="tx1">
                    <a:lumMod val="65000"/>
                    <a:lumOff val="35000"/>
                  </a:schemeClr>
                </a:solidFill>
              </a:rPr>
              <a:t>2032</a:t>
            </a:r>
          </a:p>
          <a:p>
            <a:pPr marL="682410" lvl="1" indent="-385865">
              <a:buFont typeface="+mj-lt"/>
              <a:buAutoNum type="alphaUcPeriod"/>
            </a:pPr>
            <a:r>
              <a:rPr lang="en-US" sz="3200" dirty="0">
                <a:solidFill>
                  <a:schemeClr val="tx1">
                    <a:lumMod val="65000"/>
                    <a:lumOff val="35000"/>
                  </a:schemeClr>
                </a:solidFill>
              </a:rPr>
              <a:t>2192</a:t>
            </a:r>
          </a:p>
          <a:p>
            <a:pPr marL="682410" lvl="1" indent="-385865">
              <a:buFont typeface="+mj-lt"/>
              <a:buAutoNum type="alphaUcPeriod"/>
            </a:pPr>
            <a:r>
              <a:rPr lang="en-US" sz="3200" dirty="0">
                <a:solidFill>
                  <a:schemeClr val="tx1">
                    <a:lumMod val="65000"/>
                    <a:lumOff val="35000"/>
                  </a:schemeClr>
                </a:solidFill>
              </a:rPr>
              <a:t>2321</a:t>
            </a:r>
          </a:p>
          <a:p>
            <a:pPr marL="682410" lvl="1" indent="-385865">
              <a:buFont typeface="+mj-lt"/>
              <a:buAutoNum type="alphaUcPeriod"/>
            </a:pPr>
            <a:r>
              <a:rPr lang="en-US" sz="3200" dirty="0">
                <a:solidFill>
                  <a:schemeClr val="tx1">
                    <a:lumMod val="65000"/>
                    <a:lumOff val="35000"/>
                  </a:schemeClr>
                </a:solidFill>
              </a:rPr>
              <a:t>2418</a:t>
            </a:r>
          </a:p>
        </p:txBody>
      </p:sp>
      <p:sp>
        <p:nvSpPr>
          <p:cNvPr id="4" name="Text Placeholder 3"/>
          <p:cNvSpPr>
            <a:spLocks noGrp="1"/>
          </p:cNvSpPr>
          <p:nvPr>
            <p:ph type="body" sz="quarter" idx="3"/>
          </p:nvPr>
        </p:nvSpPr>
        <p:spPr>
          <a:xfrm>
            <a:off x="4637501" y="1609050"/>
            <a:ext cx="4115872" cy="664797"/>
          </a:xfrm>
        </p:spPr>
        <p:txBody>
          <a:bodyPr/>
          <a:lstStyle/>
          <a:p>
            <a:r>
              <a:rPr lang="en-US" sz="2400" b="0" dirty="0">
                <a:solidFill>
                  <a:schemeClr val="tx1">
                    <a:lumMod val="65000"/>
                    <a:lumOff val="35000"/>
                  </a:schemeClr>
                </a:solidFill>
              </a:rPr>
              <a:t>Windows Server 2008 R2 shipped with </a:t>
            </a:r>
            <a:r>
              <a:rPr lang="en-US" sz="2400" b="0" dirty="0">
                <a:solidFill>
                  <a:srgbClr val="0071BC"/>
                </a:solidFill>
              </a:rPr>
              <a:t>12 </a:t>
            </a:r>
            <a:r>
              <a:rPr lang="en-US" sz="2400" b="0" dirty="0" smtClean="0">
                <a:solidFill>
                  <a:schemeClr val="tx1">
                    <a:lumMod val="65000"/>
                    <a:lumOff val="35000"/>
                  </a:schemeClr>
                </a:solidFill>
              </a:rPr>
              <a:t>modules</a:t>
            </a:r>
            <a:endParaRPr lang="en-US" sz="2400" b="0" dirty="0">
              <a:solidFill>
                <a:schemeClr val="tx1">
                  <a:lumMod val="65000"/>
                  <a:lumOff val="35000"/>
                </a:schemeClr>
              </a:solidFill>
            </a:endParaRPr>
          </a:p>
        </p:txBody>
      </p:sp>
      <p:sp>
        <p:nvSpPr>
          <p:cNvPr id="8" name="Content Placeholder 7"/>
          <p:cNvSpPr>
            <a:spLocks noGrp="1"/>
          </p:cNvSpPr>
          <p:nvPr>
            <p:ph sz="quarter" idx="4"/>
          </p:nvPr>
        </p:nvSpPr>
        <p:spPr>
          <a:xfrm>
            <a:off x="4637501" y="2640596"/>
            <a:ext cx="4115872" cy="3154710"/>
          </a:xfrm>
        </p:spPr>
        <p:txBody>
          <a:bodyPr/>
          <a:lstStyle/>
          <a:p>
            <a:pPr marL="0" indent="0">
              <a:buNone/>
            </a:pPr>
            <a:endParaRPr lang="en-US" sz="1800" dirty="0">
              <a:solidFill>
                <a:schemeClr val="tx1">
                  <a:lumMod val="65000"/>
                  <a:lumOff val="35000"/>
                </a:schemeClr>
              </a:solidFill>
            </a:endParaRPr>
          </a:p>
          <a:p>
            <a:r>
              <a:rPr lang="en-US" sz="2400" dirty="0" smtClean="0">
                <a:solidFill>
                  <a:schemeClr val="tx1">
                    <a:lumMod val="65000"/>
                    <a:lumOff val="35000"/>
                  </a:schemeClr>
                </a:solidFill>
              </a:rPr>
              <a:t>How many modules shipped in Windows Server 2012?</a:t>
            </a:r>
          </a:p>
          <a:p>
            <a:pPr marL="682410" lvl="1" indent="-385865">
              <a:buFont typeface="+mj-lt"/>
              <a:buAutoNum type="alphaUcPeriod"/>
            </a:pPr>
            <a:r>
              <a:rPr lang="en-US" sz="3200" dirty="0">
                <a:solidFill>
                  <a:schemeClr val="tx1">
                    <a:lumMod val="65000"/>
                    <a:lumOff val="35000"/>
                  </a:schemeClr>
                </a:solidFill>
              </a:rPr>
              <a:t>56</a:t>
            </a:r>
          </a:p>
          <a:p>
            <a:pPr marL="682410" lvl="1" indent="-385865">
              <a:buFont typeface="+mj-lt"/>
              <a:buAutoNum type="alphaUcPeriod"/>
            </a:pPr>
            <a:r>
              <a:rPr lang="en-US" sz="3200" dirty="0">
                <a:solidFill>
                  <a:schemeClr val="tx1">
                    <a:lumMod val="65000"/>
                    <a:lumOff val="35000"/>
                  </a:schemeClr>
                </a:solidFill>
              </a:rPr>
              <a:t>67</a:t>
            </a:r>
          </a:p>
          <a:p>
            <a:pPr marL="682410" lvl="1" indent="-385865">
              <a:buFont typeface="+mj-lt"/>
              <a:buAutoNum type="alphaUcPeriod"/>
            </a:pPr>
            <a:r>
              <a:rPr lang="en-US" sz="3200" dirty="0">
                <a:solidFill>
                  <a:schemeClr val="tx1">
                    <a:lumMod val="65000"/>
                    <a:lumOff val="35000"/>
                  </a:schemeClr>
                </a:solidFill>
              </a:rPr>
              <a:t>85</a:t>
            </a:r>
          </a:p>
          <a:p>
            <a:pPr marL="682410" lvl="1" indent="-385865">
              <a:buFont typeface="+mj-lt"/>
              <a:buAutoNum type="alphaUcPeriod"/>
            </a:pPr>
            <a:r>
              <a:rPr lang="en-US" sz="3200" dirty="0">
                <a:solidFill>
                  <a:schemeClr val="tx1">
                    <a:lumMod val="65000"/>
                    <a:lumOff val="35000"/>
                  </a:schemeClr>
                </a:solidFill>
              </a:rPr>
              <a:t>79</a:t>
            </a:r>
          </a:p>
        </p:txBody>
      </p:sp>
      <p:pic>
        <p:nvPicPr>
          <p:cNvPr id="9" name="Picture 6" descr="\\MAGNUM\Projects\Microsoft\Cloud Power FY12\Design\ICONS_PNG\Ingerity.png"/>
          <p:cNvPicPr>
            <a:picLocks noChangeAspect="1" noChangeArrowheads="1"/>
          </p:cNvPicPr>
          <p:nvPr/>
        </p:nvPicPr>
        <p:blipFill>
          <a:blip r:embed="rId3" cstate="print">
            <a:lum bright="100000"/>
          </a:blip>
          <a:srcRect/>
          <a:stretch>
            <a:fillRect/>
          </a:stretch>
        </p:blipFill>
        <p:spPr bwMode="auto">
          <a:xfrm>
            <a:off x="7957996" y="5782380"/>
            <a:ext cx="640080" cy="640080"/>
          </a:xfrm>
          <a:prstGeom prst="rect">
            <a:avLst/>
          </a:prstGeom>
          <a:noFill/>
        </p:spPr>
      </p:pic>
    </p:spTree>
    <p:extLst>
      <p:ext uri="{BB962C8B-B14F-4D97-AF65-F5344CB8AC3E}">
        <p14:creationId xmlns:p14="http://schemas.microsoft.com/office/powerpoint/2010/main" val="578439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childTnLst>
                                </p:cTn>
                              </p:par>
                              <p:par>
                                <p:cTn id="18" presetID="1" presetClass="entr" presetSubtype="0" fill="hold" nodeType="withEffect">
                                  <p:stCondLst>
                                    <p:cond delay="0"/>
                                  </p:stCondLst>
                                  <p:iterate type="lt">
                                    <p:tmAbs val="0"/>
                                  </p:iterate>
                                  <p:childTnLst>
                                    <p:set>
                                      <p:cBhvr>
                                        <p:cTn id="19" dur="1" fill="hold">
                                          <p:stCondLst>
                                            <p:cond delay="0"/>
                                          </p:stCondLst>
                                        </p:cTn>
                                        <p:tgtEl>
                                          <p:spTgt spid="5">
                                            <p:txEl>
                                              <p:pRg st="4" end="4"/>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5" presetClass="emph" presetSubtype="0" nodeType="clickEffect">
                                  <p:stCondLst>
                                    <p:cond delay="0"/>
                                  </p:stCondLst>
                                  <p:iterate type="lt">
                                    <p:tmAbs val="25"/>
                                  </p:iterate>
                                  <p:childTnLst>
                                    <p:set>
                                      <p:cBhvr override="childStyle">
                                        <p:cTn id="25" dur="indefinite"/>
                                        <p:tgtEl>
                                          <p:spTgt spid="5">
                                            <p:txEl>
                                              <p:pRg st="4" end="4"/>
                                            </p:txEl>
                                          </p:spTgt>
                                        </p:tgtEl>
                                        <p:attrNameLst>
                                          <p:attrName>style.fontWeight</p:attrName>
                                        </p:attrNameLst>
                                      </p:cBhvr>
                                      <p:to>
                                        <p:strVal val="bold"/>
                                      </p:to>
                                    </p:set>
                                  </p:childTnLst>
                                </p:cTn>
                              </p:par>
                              <p:par>
                                <p:cTn id="26" presetID="34" presetClass="emph" presetSubtype="0" fill="hold" nodeType="withEffect">
                                  <p:stCondLst>
                                    <p:cond delay="0"/>
                                  </p:stCondLst>
                                  <p:iterate type="lt">
                                    <p:tmPct val="10000"/>
                                  </p:iterate>
                                  <p:childTnLst>
                                    <p:animMotion origin="layout" path="M -1.11111E-6 2.96296E-6 L -1.11111E-6 -0.07223 " pathEditMode="relative" rAng="0" ptsTypes="AA">
                                      <p:cBhvr>
                                        <p:cTn id="27" dur="250" accel="50000" decel="50000" autoRev="1" fill="hold">
                                          <p:stCondLst>
                                            <p:cond delay="0"/>
                                          </p:stCondLst>
                                        </p:cTn>
                                        <p:tgtEl>
                                          <p:spTgt spid="5">
                                            <p:txEl>
                                              <p:pRg st="4" end="4"/>
                                            </p:txEl>
                                          </p:spTgt>
                                        </p:tgtEl>
                                        <p:attrNameLst>
                                          <p:attrName>ppt_x</p:attrName>
                                          <p:attrName>ppt_y</p:attrName>
                                        </p:attrNameLst>
                                      </p:cBhvr>
                                      <p:rCtr x="0" y="-3611"/>
                                    </p:animMotion>
                                    <p:animRot by="1500000">
                                      <p:cBhvr>
                                        <p:cTn id="28" dur="125" fill="hold">
                                          <p:stCondLst>
                                            <p:cond delay="0"/>
                                          </p:stCondLst>
                                        </p:cTn>
                                        <p:tgtEl>
                                          <p:spTgt spid="5">
                                            <p:txEl>
                                              <p:pRg st="4" end="4"/>
                                            </p:txEl>
                                          </p:spTgt>
                                        </p:tgtEl>
                                        <p:attrNameLst>
                                          <p:attrName>r</p:attrName>
                                        </p:attrNameLst>
                                      </p:cBhvr>
                                    </p:animRot>
                                    <p:animRot by="-1500000">
                                      <p:cBhvr>
                                        <p:cTn id="29" dur="125" fill="hold">
                                          <p:stCondLst>
                                            <p:cond delay="125"/>
                                          </p:stCondLst>
                                        </p:cTn>
                                        <p:tgtEl>
                                          <p:spTgt spid="5">
                                            <p:txEl>
                                              <p:pRg st="4" end="4"/>
                                            </p:txEl>
                                          </p:spTgt>
                                        </p:tgtEl>
                                        <p:attrNameLst>
                                          <p:attrName>r</p:attrName>
                                        </p:attrNameLst>
                                      </p:cBhvr>
                                    </p:animRot>
                                    <p:animRot by="-1500000">
                                      <p:cBhvr>
                                        <p:cTn id="30" dur="125" fill="hold">
                                          <p:stCondLst>
                                            <p:cond delay="250"/>
                                          </p:stCondLst>
                                        </p:cTn>
                                        <p:tgtEl>
                                          <p:spTgt spid="5">
                                            <p:txEl>
                                              <p:pRg st="4" end="4"/>
                                            </p:txEl>
                                          </p:spTgt>
                                        </p:tgtEl>
                                        <p:attrNameLst>
                                          <p:attrName>r</p:attrName>
                                        </p:attrNameLst>
                                      </p:cBhvr>
                                    </p:animRot>
                                    <p:animRot by="1500000">
                                      <p:cBhvr>
                                        <p:cTn id="31" dur="125" fill="hold">
                                          <p:stCondLst>
                                            <p:cond delay="375"/>
                                          </p:stCondLst>
                                        </p:cTn>
                                        <p:tgtEl>
                                          <p:spTgt spid="5">
                                            <p:txEl>
                                              <p:pRg st="4" end="4"/>
                                            </p:txEl>
                                          </p:spTgt>
                                        </p:tgtEl>
                                        <p:attrNameLst>
                                          <p:attrName>r</p:attrName>
                                        </p:attrNameLst>
                                      </p:cBhvr>
                                    </p:animRot>
                                  </p:childTnLst>
                                </p:cTn>
                              </p:par>
                              <p:par>
                                <p:cTn id="32" presetID="3" presetClass="emph" presetSubtype="1" nodeType="withEffect">
                                  <p:stCondLst>
                                    <p:cond delay="0"/>
                                  </p:stCondLst>
                                  <p:iterate type="lt">
                                    <p:tmAbs val="0"/>
                                  </p:iterate>
                                  <p:childTnLst>
                                    <p:set>
                                      <p:cBhvr override="childStyle">
                                        <p:cTn id="33" dur="indefinite"/>
                                        <p:tgtEl>
                                          <p:spTgt spid="5">
                                            <p:txEl>
                                              <p:pRg st="4" end="4"/>
                                            </p:txEl>
                                          </p:spTgt>
                                        </p:tgtEl>
                                        <p:attrNameLst>
                                          <p:attrName>style.color</p:attrName>
                                        </p:attrNameLst>
                                      </p:cBhvr>
                                      <p:to>
                                        <p:clrVal>
                                          <a:schemeClr val="folHlink"/>
                                        </p:clrVal>
                                      </p:to>
                                    </p:set>
                                  </p:childTnLst>
                                </p:cTn>
                              </p:par>
                              <p:par>
                                <p:cTn id="34" presetID="1" presetClass="exit" presetSubtype="0" fill="hold" nodeType="withEffect">
                                  <p:stCondLst>
                                    <p:cond delay="0"/>
                                  </p:stCondLst>
                                  <p:childTnLst>
                                    <p:set>
                                      <p:cBhvr>
                                        <p:cTn id="35" dur="1" fill="hold">
                                          <p:stCondLst>
                                            <p:cond delay="0"/>
                                          </p:stCondLst>
                                        </p:cTn>
                                        <p:tgtEl>
                                          <p:spTgt spid="5">
                                            <p:txEl>
                                              <p:pRg st="2" end="2"/>
                                            </p:txEl>
                                          </p:spTgt>
                                        </p:tgtEl>
                                        <p:attrNameLst>
                                          <p:attrName>style.visibility</p:attrName>
                                        </p:attrNameLst>
                                      </p:cBhvr>
                                      <p:to>
                                        <p:strVal val="hidden"/>
                                      </p:to>
                                    </p:set>
                                  </p:childTnLst>
                                </p:cTn>
                              </p:par>
                              <p:par>
                                <p:cTn id="36" presetID="1" presetClass="exit" presetSubtype="0" fill="hold"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5">
                                            <p:txEl>
                                              <p:pRg st="5" end="5"/>
                                            </p:txEl>
                                          </p:spTgt>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fade">
                                      <p:cBhvr>
                                        <p:cTn id="44" dur="500"/>
                                        <p:tgtEl>
                                          <p:spTgt spid="4">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iterate type="lt">
                                    <p:tmAbs val="0"/>
                                  </p:iterate>
                                  <p:childTnLst>
                                    <p:set>
                                      <p:cBhvr>
                                        <p:cTn id="56" dur="1" fill="hold">
                                          <p:stCondLst>
                                            <p:cond delay="0"/>
                                          </p:stCondLst>
                                        </p:cTn>
                                        <p:tgtEl>
                                          <p:spTgt spid="8">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5" presetClass="emph" presetSubtype="0" nodeType="clickEffect">
                                  <p:stCondLst>
                                    <p:cond delay="0"/>
                                  </p:stCondLst>
                                  <p:iterate type="lt">
                                    <p:tmAbs val="25"/>
                                  </p:iterate>
                                  <p:childTnLst>
                                    <p:set>
                                      <p:cBhvr override="childStyle">
                                        <p:cTn id="62" dur="indefinite"/>
                                        <p:tgtEl>
                                          <p:spTgt spid="8">
                                            <p:txEl>
                                              <p:pRg st="4" end="4"/>
                                            </p:txEl>
                                          </p:spTgt>
                                        </p:tgtEl>
                                        <p:attrNameLst>
                                          <p:attrName>style.fontWeight</p:attrName>
                                        </p:attrNameLst>
                                      </p:cBhvr>
                                      <p:to>
                                        <p:strVal val="bold"/>
                                      </p:to>
                                    </p:set>
                                  </p:childTnLst>
                                </p:cTn>
                              </p:par>
                              <p:par>
                                <p:cTn id="63" presetID="34" presetClass="emph" presetSubtype="0" fill="hold" nodeType="withEffect">
                                  <p:stCondLst>
                                    <p:cond delay="0"/>
                                  </p:stCondLst>
                                  <p:iterate type="lt">
                                    <p:tmPct val="10000"/>
                                  </p:iterate>
                                  <p:childTnLst>
                                    <p:animMotion origin="layout" path="M -1.38889E-6 2.96296E-6 L -1.38889E-6 -0.07223 " pathEditMode="relative" rAng="0" ptsTypes="AA">
                                      <p:cBhvr>
                                        <p:cTn id="64" dur="250" accel="50000" decel="50000" autoRev="1" fill="hold">
                                          <p:stCondLst>
                                            <p:cond delay="0"/>
                                          </p:stCondLst>
                                        </p:cTn>
                                        <p:tgtEl>
                                          <p:spTgt spid="8">
                                            <p:txEl>
                                              <p:pRg st="4" end="4"/>
                                            </p:txEl>
                                          </p:spTgt>
                                        </p:tgtEl>
                                        <p:attrNameLst>
                                          <p:attrName>ppt_x</p:attrName>
                                          <p:attrName>ppt_y</p:attrName>
                                        </p:attrNameLst>
                                      </p:cBhvr>
                                      <p:rCtr x="0" y="-3611"/>
                                    </p:animMotion>
                                    <p:animRot by="1500000">
                                      <p:cBhvr>
                                        <p:cTn id="65" dur="125" fill="hold">
                                          <p:stCondLst>
                                            <p:cond delay="0"/>
                                          </p:stCondLst>
                                        </p:cTn>
                                        <p:tgtEl>
                                          <p:spTgt spid="8">
                                            <p:txEl>
                                              <p:pRg st="4" end="4"/>
                                            </p:txEl>
                                          </p:spTgt>
                                        </p:tgtEl>
                                        <p:attrNameLst>
                                          <p:attrName>r</p:attrName>
                                        </p:attrNameLst>
                                      </p:cBhvr>
                                    </p:animRot>
                                    <p:animRot by="-1500000">
                                      <p:cBhvr>
                                        <p:cTn id="66" dur="125" fill="hold">
                                          <p:stCondLst>
                                            <p:cond delay="125"/>
                                          </p:stCondLst>
                                        </p:cTn>
                                        <p:tgtEl>
                                          <p:spTgt spid="8">
                                            <p:txEl>
                                              <p:pRg st="4" end="4"/>
                                            </p:txEl>
                                          </p:spTgt>
                                        </p:tgtEl>
                                        <p:attrNameLst>
                                          <p:attrName>r</p:attrName>
                                        </p:attrNameLst>
                                      </p:cBhvr>
                                    </p:animRot>
                                    <p:animRot by="-1500000">
                                      <p:cBhvr>
                                        <p:cTn id="67" dur="125" fill="hold">
                                          <p:stCondLst>
                                            <p:cond delay="250"/>
                                          </p:stCondLst>
                                        </p:cTn>
                                        <p:tgtEl>
                                          <p:spTgt spid="8">
                                            <p:txEl>
                                              <p:pRg st="4" end="4"/>
                                            </p:txEl>
                                          </p:spTgt>
                                        </p:tgtEl>
                                        <p:attrNameLst>
                                          <p:attrName>r</p:attrName>
                                        </p:attrNameLst>
                                      </p:cBhvr>
                                    </p:animRot>
                                    <p:animRot by="1500000">
                                      <p:cBhvr>
                                        <p:cTn id="68" dur="125" fill="hold">
                                          <p:stCondLst>
                                            <p:cond delay="375"/>
                                          </p:stCondLst>
                                        </p:cTn>
                                        <p:tgtEl>
                                          <p:spTgt spid="8">
                                            <p:txEl>
                                              <p:pRg st="4" end="4"/>
                                            </p:txEl>
                                          </p:spTgt>
                                        </p:tgtEl>
                                        <p:attrNameLst>
                                          <p:attrName>r</p:attrName>
                                        </p:attrNameLst>
                                      </p:cBhvr>
                                    </p:animRot>
                                  </p:childTnLst>
                                </p:cTn>
                              </p:par>
                              <p:par>
                                <p:cTn id="69" presetID="3" presetClass="emph" presetSubtype="1" nodeType="withEffect">
                                  <p:stCondLst>
                                    <p:cond delay="0"/>
                                  </p:stCondLst>
                                  <p:iterate type="lt">
                                    <p:tmAbs val="0"/>
                                  </p:iterate>
                                  <p:childTnLst>
                                    <p:set>
                                      <p:cBhvr override="childStyle">
                                        <p:cTn id="70" dur="indefinite"/>
                                        <p:tgtEl>
                                          <p:spTgt spid="8">
                                            <p:txEl>
                                              <p:pRg st="4" end="4"/>
                                            </p:txEl>
                                          </p:spTgt>
                                        </p:tgtEl>
                                        <p:attrNameLst>
                                          <p:attrName>style.color</p:attrName>
                                        </p:attrNameLst>
                                      </p:cBhvr>
                                      <p:to>
                                        <p:clrVal>
                                          <a:schemeClr val="folHlink"/>
                                        </p:clrVal>
                                      </p:to>
                                    </p:set>
                                  </p:childTnLst>
                                </p:cTn>
                              </p:par>
                              <p:par>
                                <p:cTn id="71" presetID="1" presetClass="exit" presetSubtype="0" fill="hold" nodeType="withEffect">
                                  <p:stCondLst>
                                    <p:cond delay="0"/>
                                  </p:stCondLst>
                                  <p:childTnLst>
                                    <p:set>
                                      <p:cBhvr>
                                        <p:cTn id="72" dur="1" fill="hold">
                                          <p:stCondLst>
                                            <p:cond delay="0"/>
                                          </p:stCondLst>
                                        </p:cTn>
                                        <p:tgtEl>
                                          <p:spTgt spid="8">
                                            <p:txEl>
                                              <p:pRg st="2" end="2"/>
                                            </p:txEl>
                                          </p:spTgt>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8">
                                            <p:txEl>
                                              <p:pRg st="3" end="3"/>
                                            </p:txEl>
                                          </p:spTgt>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8">
                                            <p:txEl>
                                              <p:pRg st="3" end="3"/>
                                            </p:txEl>
                                          </p:spTgt>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8">
                                            <p:txEl>
                                              <p:pRg st="5" end="5"/>
                                            </p:txEl>
                                          </p:spTgt>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8">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Placeholder 2"/>
          <p:cNvSpPr txBox="1">
            <a:spLocks/>
          </p:cNvSpPr>
          <p:nvPr/>
        </p:nvSpPr>
        <p:spPr>
          <a:xfrm>
            <a:off x="637078" y="1646338"/>
            <a:ext cx="1881446" cy="430887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200"/>
              </a:lnSpc>
              <a:spcBef>
                <a:spcPts val="0"/>
              </a:spcBef>
              <a:buNone/>
            </a:pPr>
            <a:r>
              <a:rPr lang="en-US" sz="750" dirty="0"/>
              <a:t>Windows PowerShell Workflow</a:t>
            </a:r>
          </a:p>
          <a:p>
            <a:pPr marL="0" indent="0">
              <a:lnSpc>
                <a:spcPts val="1200"/>
              </a:lnSpc>
              <a:spcBef>
                <a:spcPts val="0"/>
              </a:spcBef>
              <a:buNone/>
            </a:pPr>
            <a:r>
              <a:rPr lang="en-US" sz="750" dirty="0"/>
              <a:t>.NET Framework 4 support</a:t>
            </a:r>
          </a:p>
          <a:p>
            <a:pPr marL="0" indent="0">
              <a:lnSpc>
                <a:spcPts val="1200"/>
              </a:lnSpc>
              <a:spcBef>
                <a:spcPts val="0"/>
              </a:spcBef>
              <a:buNone/>
            </a:pPr>
            <a:r>
              <a:rPr lang="en-US" sz="750" dirty="0"/>
              <a:t>Add-Member improvements</a:t>
            </a:r>
          </a:p>
          <a:p>
            <a:pPr marL="0" indent="0">
              <a:lnSpc>
                <a:spcPts val="1200"/>
              </a:lnSpc>
              <a:spcBef>
                <a:spcPts val="0"/>
              </a:spcBef>
              <a:buNone/>
            </a:pPr>
            <a:r>
              <a:rPr lang="en-US" sz="750" dirty="0"/>
              <a:t>Computer </a:t>
            </a:r>
            <a:r>
              <a:rPr lang="en-US" sz="750" dirty="0" err="1"/>
              <a:t>cmdlets</a:t>
            </a:r>
            <a:endParaRPr lang="en-US" sz="750" dirty="0"/>
          </a:p>
          <a:p>
            <a:pPr marL="0" indent="0">
              <a:lnSpc>
                <a:spcPts val="1200"/>
              </a:lnSpc>
              <a:spcBef>
                <a:spcPts val="0"/>
              </a:spcBef>
              <a:buNone/>
            </a:pPr>
            <a:r>
              <a:rPr lang="en-US" sz="750" dirty="0"/>
              <a:t>CSV handling improvements</a:t>
            </a:r>
          </a:p>
          <a:p>
            <a:pPr marL="0" indent="0">
              <a:lnSpc>
                <a:spcPts val="1200"/>
              </a:lnSpc>
              <a:spcBef>
                <a:spcPts val="0"/>
              </a:spcBef>
              <a:buNone/>
            </a:pPr>
            <a:r>
              <a:rPr lang="en-US" sz="750" dirty="0"/>
              <a:t>Get-</a:t>
            </a:r>
            <a:r>
              <a:rPr lang="en-US" sz="750" dirty="0" err="1"/>
              <a:t>ChildItem</a:t>
            </a:r>
            <a:r>
              <a:rPr lang="en-US" sz="750" dirty="0"/>
              <a:t> attributes</a:t>
            </a:r>
          </a:p>
          <a:p>
            <a:pPr marL="0" indent="0">
              <a:lnSpc>
                <a:spcPts val="1200"/>
              </a:lnSpc>
              <a:spcBef>
                <a:spcPts val="0"/>
              </a:spcBef>
              <a:buNone/>
            </a:pPr>
            <a:r>
              <a:rPr lang="en-US" sz="750" dirty="0"/>
              <a:t>Get-Command improvements</a:t>
            </a:r>
          </a:p>
          <a:p>
            <a:pPr marL="0" indent="0">
              <a:lnSpc>
                <a:spcPts val="1200"/>
              </a:lnSpc>
              <a:spcBef>
                <a:spcPts val="0"/>
              </a:spcBef>
              <a:buNone/>
            </a:pPr>
            <a:r>
              <a:rPr lang="en-US" sz="750" dirty="0"/>
              <a:t>Get-Content -Tail</a:t>
            </a:r>
          </a:p>
          <a:p>
            <a:pPr marL="0" indent="0">
              <a:lnSpc>
                <a:spcPts val="1200"/>
              </a:lnSpc>
              <a:spcBef>
                <a:spcPts val="0"/>
              </a:spcBef>
              <a:buNone/>
            </a:pPr>
            <a:r>
              <a:rPr lang="en-US" sz="750" dirty="0"/>
              <a:t>Disconnected sessions</a:t>
            </a:r>
          </a:p>
          <a:p>
            <a:pPr marL="0" indent="0">
              <a:lnSpc>
                <a:spcPts val="1200"/>
              </a:lnSpc>
              <a:spcBef>
                <a:spcPts val="0"/>
              </a:spcBef>
              <a:buNone/>
            </a:pPr>
            <a:r>
              <a:rPr lang="en-US" sz="750" dirty="0"/>
              <a:t>Better history support</a:t>
            </a:r>
          </a:p>
          <a:p>
            <a:pPr marL="0" indent="0">
              <a:lnSpc>
                <a:spcPts val="1200"/>
              </a:lnSpc>
              <a:spcBef>
                <a:spcPts val="0"/>
              </a:spcBef>
              <a:buNone/>
            </a:pPr>
            <a:r>
              <a:rPr lang="en-US" sz="750" dirty="0"/>
              <a:t>Security cmdlet fixes</a:t>
            </a:r>
          </a:p>
          <a:p>
            <a:pPr marL="0" indent="0">
              <a:lnSpc>
                <a:spcPts val="1200"/>
              </a:lnSpc>
              <a:spcBef>
                <a:spcPts val="0"/>
              </a:spcBef>
              <a:buNone/>
            </a:pPr>
            <a:r>
              <a:rPr lang="en-US" sz="750" dirty="0"/>
              <a:t>Select-Object optimizations</a:t>
            </a:r>
          </a:p>
          <a:p>
            <a:pPr marL="0" indent="0">
              <a:lnSpc>
                <a:spcPts val="1200"/>
              </a:lnSpc>
              <a:spcBef>
                <a:spcPts val="0"/>
              </a:spcBef>
              <a:buNone/>
            </a:pPr>
            <a:r>
              <a:rPr lang="en-US" sz="750" dirty="0"/>
              <a:t>Select-String improvements</a:t>
            </a:r>
          </a:p>
          <a:p>
            <a:pPr marL="0" indent="0">
              <a:lnSpc>
                <a:spcPts val="1200"/>
              </a:lnSpc>
              <a:spcBef>
                <a:spcPts val="0"/>
              </a:spcBef>
              <a:buNone/>
            </a:pPr>
            <a:r>
              <a:rPr lang="en-US" sz="750" dirty="0"/>
              <a:t>Tee-Object -Append</a:t>
            </a:r>
          </a:p>
          <a:p>
            <a:pPr marL="0" indent="0">
              <a:lnSpc>
                <a:spcPts val="1200"/>
              </a:lnSpc>
              <a:spcBef>
                <a:spcPts val="0"/>
              </a:spcBef>
              <a:buNone/>
            </a:pPr>
            <a:r>
              <a:rPr lang="en-US" sz="750" dirty="0"/>
              <a:t>Idle timeout &amp; server buffering control</a:t>
            </a:r>
          </a:p>
          <a:p>
            <a:pPr marL="0" indent="0">
              <a:lnSpc>
                <a:spcPts val="1200"/>
              </a:lnSpc>
              <a:spcBef>
                <a:spcPts val="0"/>
              </a:spcBef>
              <a:buNone/>
            </a:pPr>
            <a:r>
              <a:rPr lang="en-US" sz="750" dirty="0"/>
              <a:t>Invoke-Command in disconnected sessions</a:t>
            </a:r>
          </a:p>
          <a:p>
            <a:pPr marL="0" indent="0">
              <a:lnSpc>
                <a:spcPts val="1200"/>
              </a:lnSpc>
              <a:spcBef>
                <a:spcPts val="0"/>
              </a:spcBef>
              <a:buNone/>
            </a:pPr>
            <a:r>
              <a:rPr lang="en-US" sz="750" dirty="0"/>
              <a:t>Disconnected jobs</a:t>
            </a:r>
          </a:p>
          <a:p>
            <a:pPr marL="0" indent="0">
              <a:lnSpc>
                <a:spcPts val="1200"/>
              </a:lnSpc>
              <a:spcBef>
                <a:spcPts val="0"/>
              </a:spcBef>
              <a:buNone/>
            </a:pPr>
            <a:r>
              <a:rPr lang="en-US" sz="750" dirty="0"/>
              <a:t>STA mode by default</a:t>
            </a:r>
          </a:p>
          <a:p>
            <a:pPr marL="0" indent="0">
              <a:lnSpc>
                <a:spcPts val="1200"/>
              </a:lnSpc>
              <a:spcBef>
                <a:spcPts val="0"/>
              </a:spcBef>
              <a:buNone/>
            </a:pPr>
            <a:r>
              <a:rPr lang="en-US" sz="750" dirty="0"/>
              <a:t>Run with PowerShell context menu</a:t>
            </a:r>
          </a:p>
          <a:p>
            <a:pPr marL="0" indent="0">
              <a:lnSpc>
                <a:spcPts val="1200"/>
              </a:lnSpc>
              <a:spcBef>
                <a:spcPts val="0"/>
              </a:spcBef>
              <a:buNone/>
            </a:pPr>
            <a:r>
              <a:rPr lang="en-US" sz="750" dirty="0"/>
              <a:t>Updated console font &amp; branding</a:t>
            </a:r>
          </a:p>
          <a:p>
            <a:pPr marL="0" indent="0">
              <a:lnSpc>
                <a:spcPts val="1200"/>
              </a:lnSpc>
              <a:spcBef>
                <a:spcPts val="0"/>
              </a:spcBef>
              <a:buNone/>
            </a:pPr>
            <a:r>
              <a:rPr lang="en-US" sz="750" dirty="0"/>
              <a:t>Console host start </a:t>
            </a:r>
            <a:r>
              <a:rPr lang="en-US" sz="750" dirty="0" err="1"/>
              <a:t>perf</a:t>
            </a:r>
            <a:r>
              <a:rPr lang="en-US" sz="750" dirty="0"/>
              <a:t> improvements</a:t>
            </a:r>
          </a:p>
          <a:p>
            <a:pPr marL="0" indent="0">
              <a:lnSpc>
                <a:spcPts val="1200"/>
              </a:lnSpc>
              <a:spcBef>
                <a:spcPts val="0"/>
              </a:spcBef>
              <a:buNone/>
            </a:pPr>
            <a:r>
              <a:rPr lang="en-US" sz="750" dirty="0"/>
              <a:t>ETW logging and tracing</a:t>
            </a:r>
          </a:p>
          <a:p>
            <a:pPr marL="0" indent="0">
              <a:lnSpc>
                <a:spcPts val="1200"/>
              </a:lnSpc>
              <a:spcBef>
                <a:spcPts val="0"/>
              </a:spcBef>
              <a:buNone/>
            </a:pPr>
            <a:r>
              <a:rPr lang="en-US" sz="750" dirty="0"/>
              <a:t>Scheduled jobs</a:t>
            </a:r>
          </a:p>
          <a:p>
            <a:pPr marL="0" indent="0">
              <a:lnSpc>
                <a:spcPts val="1200"/>
              </a:lnSpc>
              <a:spcBef>
                <a:spcPts val="0"/>
              </a:spcBef>
              <a:buNone/>
            </a:pPr>
            <a:r>
              <a:rPr lang="en-US" sz="750" dirty="0"/>
              <a:t>New Group Policy settings</a:t>
            </a:r>
          </a:p>
          <a:p>
            <a:pPr marL="0" indent="0">
              <a:lnSpc>
                <a:spcPts val="1200"/>
              </a:lnSpc>
              <a:spcBef>
                <a:spcPts val="0"/>
              </a:spcBef>
              <a:buNone/>
            </a:pPr>
            <a:r>
              <a:rPr lang="en-US" sz="750" dirty="0"/>
              <a:t>Output redirection for all streams</a:t>
            </a:r>
          </a:p>
          <a:p>
            <a:pPr marL="0" indent="0">
              <a:lnSpc>
                <a:spcPts val="1200"/>
              </a:lnSpc>
              <a:spcBef>
                <a:spcPts val="0"/>
              </a:spcBef>
              <a:buNone/>
            </a:pPr>
            <a:r>
              <a:rPr lang="en-US" sz="750" dirty="0"/>
              <a:t>Dynamic types &amp; formats</a:t>
            </a:r>
          </a:p>
          <a:p>
            <a:pPr marL="0" indent="0">
              <a:lnSpc>
                <a:spcPts val="1200"/>
              </a:lnSpc>
              <a:spcBef>
                <a:spcPts val="0"/>
              </a:spcBef>
              <a:buNone/>
            </a:pPr>
            <a:r>
              <a:rPr lang="en-US" sz="750" dirty="0"/>
              <a:t>Word wrap</a:t>
            </a:r>
          </a:p>
          <a:p>
            <a:pPr marL="0" indent="0">
              <a:lnSpc>
                <a:spcPts val="1200"/>
              </a:lnSpc>
              <a:spcBef>
                <a:spcPts val="0"/>
              </a:spcBef>
              <a:buNone/>
            </a:pPr>
            <a:r>
              <a:rPr lang="en-US" sz="750" dirty="0"/>
              <a:t>Default properties on custom objects</a:t>
            </a:r>
          </a:p>
        </p:txBody>
      </p:sp>
      <p:sp>
        <p:nvSpPr>
          <p:cNvPr id="2" name="Title 1"/>
          <p:cNvSpPr>
            <a:spLocks noGrp="1"/>
          </p:cNvSpPr>
          <p:nvPr>
            <p:ph type="title"/>
          </p:nvPr>
        </p:nvSpPr>
        <p:spPr/>
        <p:txBody>
          <a:bodyPr/>
          <a:lstStyle/>
          <a:p>
            <a:r>
              <a:rPr lang="en-US" dirty="0" smtClean="0"/>
              <a:t>Windows PowerShell 3.0 Features</a:t>
            </a:r>
            <a:endParaRPr lang="en-US" dirty="0">
              <a:solidFill>
                <a:srgbClr val="FF0000"/>
              </a:solidFill>
            </a:endParaRPr>
          </a:p>
        </p:txBody>
      </p:sp>
      <p:sp>
        <p:nvSpPr>
          <p:cNvPr id="3" name="Text Placeholder 2"/>
          <p:cNvSpPr>
            <a:spLocks noGrp="1"/>
          </p:cNvSpPr>
          <p:nvPr>
            <p:ph idx="1"/>
          </p:nvPr>
        </p:nvSpPr>
        <p:spPr>
          <a:xfrm>
            <a:off x="389436" y="1447800"/>
            <a:ext cx="8363938" cy="137153"/>
          </a:xfrm>
        </p:spPr>
        <p:txBody>
          <a:bodyPr/>
          <a:lstStyle/>
          <a:p>
            <a:pPr marL="0" indent="0">
              <a:lnSpc>
                <a:spcPts val="1200"/>
              </a:lnSpc>
              <a:spcBef>
                <a:spcPts val="0"/>
              </a:spcBef>
              <a:buNone/>
            </a:pPr>
            <a:endParaRPr lang="en-US" sz="750" dirty="0"/>
          </a:p>
        </p:txBody>
      </p:sp>
      <p:sp>
        <p:nvSpPr>
          <p:cNvPr id="4" name="Text Placeholder 2"/>
          <p:cNvSpPr txBox="1">
            <a:spLocks/>
          </p:cNvSpPr>
          <p:nvPr/>
        </p:nvSpPr>
        <p:spPr>
          <a:xfrm>
            <a:off x="2597128" y="1646339"/>
            <a:ext cx="1881446" cy="430887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200"/>
              </a:lnSpc>
              <a:spcBef>
                <a:spcPts val="0"/>
              </a:spcBef>
              <a:buNone/>
            </a:pPr>
            <a:r>
              <a:rPr lang="en-US" sz="750" dirty="0"/>
              <a:t>Updatable help system</a:t>
            </a:r>
          </a:p>
          <a:p>
            <a:pPr marL="0" indent="0">
              <a:lnSpc>
                <a:spcPts val="1200"/>
              </a:lnSpc>
              <a:spcBef>
                <a:spcPts val="0"/>
              </a:spcBef>
              <a:buNone/>
            </a:pPr>
            <a:r>
              <a:rPr lang="en-US" sz="750" dirty="0"/>
              <a:t>Method overload discovery</a:t>
            </a:r>
          </a:p>
          <a:p>
            <a:pPr marL="0" indent="0">
              <a:lnSpc>
                <a:spcPts val="1200"/>
              </a:lnSpc>
              <a:spcBef>
                <a:spcPts val="0"/>
              </a:spcBef>
              <a:buNone/>
            </a:pPr>
            <a:r>
              <a:rPr lang="en-US" sz="750" dirty="0" err="1"/>
              <a:t>HelpUri</a:t>
            </a:r>
            <a:r>
              <a:rPr lang="en-US" sz="750" dirty="0"/>
              <a:t> attribute support</a:t>
            </a:r>
          </a:p>
          <a:p>
            <a:pPr marL="0" indent="0">
              <a:lnSpc>
                <a:spcPts val="1200"/>
              </a:lnSpc>
              <a:spcBef>
                <a:spcPts val="0"/>
              </a:spcBef>
              <a:buNone/>
            </a:pPr>
            <a:r>
              <a:rPr lang="en-US" sz="750" dirty="0" err="1"/>
              <a:t>HelpFile</a:t>
            </a:r>
            <a:r>
              <a:rPr lang="en-US" sz="750" dirty="0"/>
              <a:t> property on </a:t>
            </a:r>
            <a:r>
              <a:rPr lang="en-US" sz="750" dirty="0" err="1"/>
              <a:t>FunctionInfo</a:t>
            </a:r>
            <a:endParaRPr lang="en-US" sz="750" dirty="0"/>
          </a:p>
          <a:p>
            <a:pPr marL="0" indent="0">
              <a:lnSpc>
                <a:spcPts val="1200"/>
              </a:lnSpc>
              <a:spcBef>
                <a:spcPts val="0"/>
              </a:spcBef>
              <a:buNone/>
            </a:pPr>
            <a:r>
              <a:rPr lang="en-US" sz="750" dirty="0"/>
              <a:t>Custom parameter value defaults</a:t>
            </a:r>
          </a:p>
          <a:p>
            <a:pPr marL="0" indent="0">
              <a:lnSpc>
                <a:spcPts val="1200"/>
              </a:lnSpc>
              <a:spcBef>
                <a:spcPts val="0"/>
              </a:spcBef>
              <a:buNone/>
            </a:pPr>
            <a:r>
              <a:rPr lang="en-US" sz="750" dirty="0"/>
              <a:t>Simplified Where and ForEach</a:t>
            </a:r>
          </a:p>
          <a:p>
            <a:pPr marL="0" indent="0">
              <a:lnSpc>
                <a:spcPts val="1200"/>
              </a:lnSpc>
              <a:spcBef>
                <a:spcPts val="0"/>
              </a:spcBef>
              <a:buNone/>
            </a:pPr>
            <a:r>
              <a:rPr lang="en-US" sz="750" dirty="0"/>
              <a:t>Remoting local variables via $using</a:t>
            </a:r>
          </a:p>
          <a:p>
            <a:pPr marL="0" indent="0">
              <a:lnSpc>
                <a:spcPts val="1200"/>
              </a:lnSpc>
              <a:spcBef>
                <a:spcPts val="0"/>
              </a:spcBef>
              <a:buNone/>
            </a:pPr>
            <a:r>
              <a:rPr lang="en-US" sz="750" dirty="0"/>
              <a:t>Array syntax for scalars</a:t>
            </a:r>
          </a:p>
          <a:p>
            <a:pPr marL="0" indent="0">
              <a:lnSpc>
                <a:spcPts val="1200"/>
              </a:lnSpc>
              <a:spcBef>
                <a:spcPts val="0"/>
              </a:spcBef>
              <a:buNone/>
            </a:pPr>
            <a:r>
              <a:rPr lang="en-US" sz="750" dirty="0"/>
              <a:t>New parser built on DLR</a:t>
            </a:r>
          </a:p>
          <a:p>
            <a:pPr marL="0" indent="0">
              <a:lnSpc>
                <a:spcPts val="1200"/>
              </a:lnSpc>
              <a:spcBef>
                <a:spcPts val="0"/>
              </a:spcBef>
              <a:buNone/>
            </a:pPr>
            <a:r>
              <a:rPr lang="en-US" sz="750" dirty="0"/>
              <a:t>Generic method invocation</a:t>
            </a:r>
          </a:p>
          <a:p>
            <a:pPr marL="0" indent="0">
              <a:lnSpc>
                <a:spcPts val="1200"/>
              </a:lnSpc>
              <a:spcBef>
                <a:spcPts val="0"/>
              </a:spcBef>
              <a:buNone/>
            </a:pPr>
            <a:r>
              <a:rPr lang="en-US" sz="750" dirty="0"/>
              <a:t>Typecasting </a:t>
            </a:r>
            <a:r>
              <a:rPr lang="en-US" sz="750" dirty="0" err="1"/>
              <a:t>deserialized</a:t>
            </a:r>
            <a:r>
              <a:rPr lang="en-US" sz="750" dirty="0"/>
              <a:t> objects</a:t>
            </a:r>
          </a:p>
          <a:p>
            <a:pPr marL="0" indent="0">
              <a:lnSpc>
                <a:spcPts val="1200"/>
              </a:lnSpc>
              <a:spcBef>
                <a:spcPts val="0"/>
              </a:spcBef>
              <a:buNone/>
            </a:pPr>
            <a:r>
              <a:rPr lang="en-US" sz="750" dirty="0"/>
              <a:t>Improved method overload selection</a:t>
            </a:r>
          </a:p>
          <a:p>
            <a:pPr marL="0" indent="0">
              <a:lnSpc>
                <a:spcPts val="1200"/>
              </a:lnSpc>
              <a:spcBef>
                <a:spcPts val="0"/>
              </a:spcBef>
              <a:buNone/>
            </a:pPr>
            <a:r>
              <a:rPr lang="en-US" sz="750" dirty="0"/>
              <a:t>New objects from hash tables</a:t>
            </a:r>
          </a:p>
          <a:p>
            <a:pPr marL="0" indent="0">
              <a:lnSpc>
                <a:spcPts val="1200"/>
              </a:lnSpc>
              <a:spcBef>
                <a:spcPts val="0"/>
              </a:spcBef>
              <a:buNone/>
            </a:pPr>
            <a:r>
              <a:rPr lang="en-US" sz="750" dirty="0"/>
              <a:t>Ordered hash tables</a:t>
            </a:r>
          </a:p>
          <a:p>
            <a:pPr marL="0" indent="0">
              <a:lnSpc>
                <a:spcPts val="1200"/>
              </a:lnSpc>
              <a:spcBef>
                <a:spcPts val="0"/>
              </a:spcBef>
              <a:buNone/>
            </a:pPr>
            <a:r>
              <a:rPr lang="en-US" sz="750" dirty="0"/>
              <a:t>Typecasting for parameter values</a:t>
            </a:r>
          </a:p>
          <a:p>
            <a:pPr marL="0" indent="0">
              <a:lnSpc>
                <a:spcPts val="1200"/>
              </a:lnSpc>
              <a:spcBef>
                <a:spcPts val="0"/>
              </a:spcBef>
              <a:buNone/>
            </a:pPr>
            <a:r>
              <a:rPr lang="en-US" sz="750" dirty="0"/>
              <a:t>Pipeline paging APIs</a:t>
            </a:r>
          </a:p>
          <a:p>
            <a:pPr marL="0" indent="0">
              <a:lnSpc>
                <a:spcPts val="1200"/>
              </a:lnSpc>
              <a:spcBef>
                <a:spcPts val="0"/>
              </a:spcBef>
              <a:buNone/>
            </a:pPr>
            <a:r>
              <a:rPr lang="en-US" sz="750" dirty="0"/>
              <a:t>Nested pipeline APIs</a:t>
            </a:r>
          </a:p>
          <a:p>
            <a:pPr marL="0" indent="0">
              <a:lnSpc>
                <a:spcPts val="1200"/>
              </a:lnSpc>
              <a:spcBef>
                <a:spcPts val="0"/>
              </a:spcBef>
              <a:buNone/>
            </a:pPr>
            <a:r>
              <a:rPr lang="en-US" sz="750" dirty="0"/>
              <a:t>$</a:t>
            </a:r>
            <a:r>
              <a:rPr lang="en-US" sz="750" dirty="0" err="1"/>
              <a:t>PSScriptRoot</a:t>
            </a:r>
            <a:r>
              <a:rPr lang="en-US" sz="750" dirty="0"/>
              <a:t> and $</a:t>
            </a:r>
            <a:r>
              <a:rPr lang="en-US" sz="750" dirty="0" err="1"/>
              <a:t>PSCommandPath</a:t>
            </a:r>
            <a:endParaRPr lang="en-US" sz="750" dirty="0"/>
          </a:p>
          <a:p>
            <a:pPr marL="0" indent="0">
              <a:lnSpc>
                <a:spcPts val="1200"/>
              </a:lnSpc>
              <a:spcBef>
                <a:spcPts val="0"/>
              </a:spcBef>
              <a:buNone/>
            </a:pPr>
            <a:r>
              <a:rPr lang="en-US" sz="750" dirty="0"/>
              <a:t>Improved module discovery &amp; import</a:t>
            </a:r>
          </a:p>
          <a:p>
            <a:pPr marL="0" indent="0">
              <a:lnSpc>
                <a:spcPts val="1200"/>
              </a:lnSpc>
              <a:spcBef>
                <a:spcPts val="0"/>
              </a:spcBef>
              <a:buNone/>
            </a:pPr>
            <a:r>
              <a:rPr lang="en-US" sz="750" dirty="0"/>
              <a:t>New module manifest keys</a:t>
            </a:r>
          </a:p>
          <a:p>
            <a:pPr marL="0" indent="0">
              <a:lnSpc>
                <a:spcPts val="1200"/>
              </a:lnSpc>
              <a:spcBef>
                <a:spcPts val="0"/>
              </a:spcBef>
              <a:buNone/>
            </a:pPr>
            <a:r>
              <a:rPr lang="en-US" sz="750" dirty="0"/>
              <a:t>Public abstract syntax tree</a:t>
            </a:r>
          </a:p>
          <a:p>
            <a:pPr marL="0" indent="0">
              <a:lnSpc>
                <a:spcPts val="1200"/>
              </a:lnSpc>
              <a:spcBef>
                <a:spcPts val="0"/>
              </a:spcBef>
              <a:buNone/>
            </a:pPr>
            <a:r>
              <a:rPr lang="en-US" sz="750" dirty="0"/>
              <a:t>Runspace pool cleanup API</a:t>
            </a:r>
          </a:p>
          <a:p>
            <a:pPr marL="0" indent="0">
              <a:lnSpc>
                <a:spcPts val="1200"/>
              </a:lnSpc>
              <a:spcBef>
                <a:spcPts val="0"/>
              </a:spcBef>
              <a:buNone/>
            </a:pPr>
            <a:r>
              <a:rPr lang="en-US" sz="750" dirty="0"/>
              <a:t>Public tab completion</a:t>
            </a:r>
          </a:p>
          <a:p>
            <a:pPr marL="0" indent="0">
              <a:lnSpc>
                <a:spcPts val="1200"/>
              </a:lnSpc>
              <a:spcBef>
                <a:spcPts val="0"/>
              </a:spcBef>
              <a:buNone/>
            </a:pPr>
            <a:r>
              <a:rPr lang="en-US" sz="750" dirty="0"/>
              <a:t>Windows RT API support</a:t>
            </a:r>
          </a:p>
          <a:p>
            <a:pPr marL="0" indent="0">
              <a:lnSpc>
                <a:spcPts val="1200"/>
              </a:lnSpc>
              <a:spcBef>
                <a:spcPts val="0"/>
              </a:spcBef>
              <a:buNone/>
            </a:pPr>
            <a:r>
              <a:rPr lang="en-US" sz="750" dirty="0"/>
              <a:t>Obsolete cmdlet attribute</a:t>
            </a:r>
          </a:p>
          <a:p>
            <a:pPr marL="0" indent="0">
              <a:lnSpc>
                <a:spcPts val="1200"/>
              </a:lnSpc>
              <a:spcBef>
                <a:spcPts val="0"/>
              </a:spcBef>
              <a:buNone/>
            </a:pPr>
            <a:r>
              <a:rPr lang="en-US" sz="750" dirty="0"/>
              <a:t>Verb &amp; noun on </a:t>
            </a:r>
            <a:r>
              <a:rPr lang="en-US" sz="750" dirty="0" err="1"/>
              <a:t>FunctionInfo</a:t>
            </a:r>
            <a:endParaRPr lang="en-US" sz="750" dirty="0"/>
          </a:p>
          <a:p>
            <a:pPr marL="0" indent="0">
              <a:lnSpc>
                <a:spcPts val="1200"/>
              </a:lnSpc>
              <a:spcBef>
                <a:spcPts val="0"/>
              </a:spcBef>
              <a:buNone/>
            </a:pPr>
            <a:r>
              <a:rPr lang="en-US" sz="750" dirty="0"/>
              <a:t>Web &amp; REST </a:t>
            </a:r>
            <a:r>
              <a:rPr lang="en-US" sz="750" dirty="0" err="1"/>
              <a:t>cmdlets</a:t>
            </a:r>
            <a:endParaRPr lang="en-US" sz="750" dirty="0"/>
          </a:p>
          <a:p>
            <a:pPr marL="0" indent="0">
              <a:lnSpc>
                <a:spcPts val="1200"/>
              </a:lnSpc>
              <a:spcBef>
                <a:spcPts val="0"/>
              </a:spcBef>
              <a:buNone/>
            </a:pPr>
            <a:r>
              <a:rPr lang="en-US" sz="750" dirty="0"/>
              <a:t>JSON </a:t>
            </a:r>
            <a:r>
              <a:rPr lang="en-US" sz="750" dirty="0" err="1"/>
              <a:t>cmdlets</a:t>
            </a:r>
            <a:endParaRPr lang="en-US" sz="750" dirty="0"/>
          </a:p>
        </p:txBody>
      </p:sp>
      <p:sp>
        <p:nvSpPr>
          <p:cNvPr id="5" name="Text Placeholder 2"/>
          <p:cNvSpPr txBox="1">
            <a:spLocks/>
          </p:cNvSpPr>
          <p:nvPr/>
        </p:nvSpPr>
        <p:spPr>
          <a:xfrm>
            <a:off x="4557178" y="1646338"/>
            <a:ext cx="1881446" cy="430887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200"/>
              </a:lnSpc>
              <a:spcBef>
                <a:spcPts val="0"/>
              </a:spcBef>
              <a:buNone/>
            </a:pPr>
            <a:r>
              <a:rPr lang="en-US" sz="750" dirty="0"/>
              <a:t>CIM cmdlet authoring from WMI v2</a:t>
            </a:r>
          </a:p>
          <a:p>
            <a:pPr marL="0" indent="0">
              <a:lnSpc>
                <a:spcPts val="1200"/>
              </a:lnSpc>
              <a:spcBef>
                <a:spcPts val="0"/>
              </a:spcBef>
              <a:buNone/>
            </a:pPr>
            <a:r>
              <a:rPr lang="en-US" sz="750" dirty="0"/>
              <a:t>CIM .NET APIs</a:t>
            </a:r>
          </a:p>
          <a:p>
            <a:pPr marL="0" indent="0">
              <a:lnSpc>
                <a:spcPts val="1200"/>
              </a:lnSpc>
              <a:spcBef>
                <a:spcPts val="0"/>
              </a:spcBef>
              <a:buNone/>
            </a:pPr>
            <a:r>
              <a:rPr lang="en-US" sz="750" dirty="0"/>
              <a:t>Core CIM </a:t>
            </a:r>
            <a:r>
              <a:rPr lang="en-US" sz="750" dirty="0" err="1"/>
              <a:t>cmdlets</a:t>
            </a:r>
            <a:endParaRPr lang="en-US" sz="750" dirty="0"/>
          </a:p>
          <a:p>
            <a:pPr marL="0" indent="0">
              <a:lnSpc>
                <a:spcPts val="1200"/>
              </a:lnSpc>
              <a:spcBef>
                <a:spcPts val="0"/>
              </a:spcBef>
              <a:buNone/>
            </a:pPr>
            <a:r>
              <a:rPr lang="en-US" sz="750" dirty="0"/>
              <a:t>Runtime script compilation</a:t>
            </a:r>
          </a:p>
          <a:p>
            <a:pPr marL="0" indent="0">
              <a:lnSpc>
                <a:spcPts val="1200"/>
              </a:lnSpc>
              <a:spcBef>
                <a:spcPts val="0"/>
              </a:spcBef>
              <a:buNone/>
            </a:pPr>
            <a:r>
              <a:rPr lang="en-US" sz="750" dirty="0"/>
              <a:t>Engine reliability improvements</a:t>
            </a:r>
          </a:p>
          <a:p>
            <a:pPr marL="0" indent="0">
              <a:lnSpc>
                <a:spcPts val="1200"/>
              </a:lnSpc>
              <a:spcBef>
                <a:spcPts val="0"/>
              </a:spcBef>
              <a:buNone/>
            </a:pPr>
            <a:r>
              <a:rPr lang="en-US" sz="750" dirty="0"/>
              <a:t>Better Get-ChildItem network perf</a:t>
            </a:r>
          </a:p>
          <a:p>
            <a:pPr marL="0" indent="0">
              <a:lnSpc>
                <a:spcPts val="1200"/>
              </a:lnSpc>
              <a:spcBef>
                <a:spcPts val="0"/>
              </a:spcBef>
              <a:buNone/>
            </a:pPr>
            <a:r>
              <a:rPr lang="en-US" sz="750" dirty="0"/>
              <a:t>Cmdlet definition files</a:t>
            </a:r>
          </a:p>
          <a:p>
            <a:pPr marL="0" indent="0">
              <a:lnSpc>
                <a:spcPts val="1200"/>
              </a:lnSpc>
              <a:spcBef>
                <a:spcPts val="0"/>
              </a:spcBef>
              <a:buNone/>
            </a:pPr>
            <a:r>
              <a:rPr lang="en-US" sz="750" dirty="0"/>
              <a:t>Certificate provider improvements</a:t>
            </a:r>
          </a:p>
          <a:p>
            <a:pPr marL="0" indent="0">
              <a:lnSpc>
                <a:spcPts val="1200"/>
              </a:lnSpc>
              <a:spcBef>
                <a:spcPts val="0"/>
              </a:spcBef>
              <a:buNone/>
            </a:pPr>
            <a:r>
              <a:rPr lang="en-US" sz="750" dirty="0"/>
              <a:t>Credentials for </a:t>
            </a:r>
            <a:r>
              <a:rPr lang="en-US" sz="750" dirty="0" err="1"/>
              <a:t>FileSystem</a:t>
            </a:r>
            <a:r>
              <a:rPr lang="en-US" sz="750" dirty="0"/>
              <a:t> provider</a:t>
            </a:r>
          </a:p>
          <a:p>
            <a:pPr marL="0" indent="0">
              <a:lnSpc>
                <a:spcPts val="1200"/>
              </a:lnSpc>
              <a:spcBef>
                <a:spcPts val="0"/>
              </a:spcBef>
              <a:buNone/>
            </a:pPr>
            <a:r>
              <a:rPr lang="en-US" sz="750" dirty="0"/>
              <a:t>Alternate NTFS data stream support</a:t>
            </a:r>
          </a:p>
          <a:p>
            <a:pPr marL="0" indent="0">
              <a:lnSpc>
                <a:spcPts val="1200"/>
              </a:lnSpc>
              <a:spcBef>
                <a:spcPts val="0"/>
              </a:spcBef>
              <a:buNone/>
            </a:pPr>
            <a:r>
              <a:rPr lang="en-US" sz="750" dirty="0"/>
              <a:t>Move-Item across drives</a:t>
            </a:r>
          </a:p>
          <a:p>
            <a:pPr marL="0" indent="0">
              <a:lnSpc>
                <a:spcPts val="1200"/>
              </a:lnSpc>
              <a:spcBef>
                <a:spcPts val="0"/>
              </a:spcBef>
              <a:buNone/>
            </a:pPr>
            <a:r>
              <a:rPr lang="en-US" sz="750" dirty="0"/>
              <a:t>Remote module discovery &amp; import</a:t>
            </a:r>
          </a:p>
          <a:p>
            <a:pPr marL="0" indent="0">
              <a:lnSpc>
                <a:spcPts val="1200"/>
              </a:lnSpc>
              <a:spcBef>
                <a:spcPts val="0"/>
              </a:spcBef>
              <a:buNone/>
            </a:pPr>
            <a:r>
              <a:rPr lang="en-US" sz="750" dirty="0"/>
              <a:t>Remote session </a:t>
            </a:r>
            <a:r>
              <a:rPr lang="en-US" sz="750" dirty="0" err="1"/>
              <a:t>autodisconnect</a:t>
            </a:r>
            <a:r>
              <a:rPr lang="en-US" sz="750" dirty="0"/>
              <a:t> &amp; retry</a:t>
            </a:r>
          </a:p>
          <a:p>
            <a:pPr marL="0" indent="0">
              <a:lnSpc>
                <a:spcPts val="1200"/>
              </a:lnSpc>
              <a:spcBef>
                <a:spcPts val="0"/>
              </a:spcBef>
              <a:buNone/>
            </a:pPr>
            <a:r>
              <a:rPr lang="en-US" sz="750" dirty="0"/>
              <a:t>Transport options for remote sessions</a:t>
            </a:r>
          </a:p>
          <a:p>
            <a:pPr marL="0" indent="0">
              <a:lnSpc>
                <a:spcPts val="1200"/>
              </a:lnSpc>
              <a:spcBef>
                <a:spcPts val="0"/>
              </a:spcBef>
              <a:buNone/>
            </a:pPr>
            <a:r>
              <a:rPr lang="en-US" sz="750" dirty="0"/>
              <a:t>Module logging</a:t>
            </a:r>
          </a:p>
          <a:p>
            <a:pPr marL="0" indent="0">
              <a:lnSpc>
                <a:spcPts val="1200"/>
              </a:lnSpc>
              <a:spcBef>
                <a:spcPts val="0"/>
              </a:spcBef>
              <a:buNone/>
            </a:pPr>
            <a:r>
              <a:rPr lang="en-US" sz="750" dirty="0"/>
              <a:t>RunAs and SharedHost support</a:t>
            </a:r>
          </a:p>
          <a:p>
            <a:pPr marL="0" indent="0">
              <a:lnSpc>
                <a:spcPts val="1200"/>
              </a:lnSpc>
              <a:spcBef>
                <a:spcPts val="0"/>
              </a:spcBef>
              <a:buNone/>
            </a:pPr>
            <a:r>
              <a:rPr lang="en-US" sz="750" dirty="0"/>
              <a:t>Job integration with Task Scheduler</a:t>
            </a:r>
          </a:p>
          <a:p>
            <a:pPr marL="0" indent="0">
              <a:lnSpc>
                <a:spcPts val="1200"/>
              </a:lnSpc>
              <a:spcBef>
                <a:spcPts val="0"/>
              </a:spcBef>
              <a:buNone/>
            </a:pPr>
            <a:r>
              <a:rPr lang="en-US" sz="750" dirty="0"/>
              <a:t>Alternate credential support for jobs</a:t>
            </a:r>
          </a:p>
          <a:p>
            <a:pPr marL="0" indent="0">
              <a:lnSpc>
                <a:spcPts val="1200"/>
              </a:lnSpc>
              <a:spcBef>
                <a:spcPts val="0"/>
              </a:spcBef>
              <a:buNone/>
            </a:pPr>
            <a:r>
              <a:rPr lang="en-US" sz="750" dirty="0"/>
              <a:t>Module </a:t>
            </a:r>
            <a:r>
              <a:rPr lang="en-US" sz="750" dirty="0" err="1"/>
              <a:t>autoloading</a:t>
            </a:r>
            <a:endParaRPr lang="en-US" sz="750" dirty="0"/>
          </a:p>
          <a:p>
            <a:pPr marL="0" indent="0">
              <a:lnSpc>
                <a:spcPts val="1200"/>
              </a:lnSpc>
              <a:spcBef>
                <a:spcPts val="0"/>
              </a:spcBef>
              <a:buNone/>
            </a:pPr>
            <a:r>
              <a:rPr lang="en-US" sz="750" dirty="0"/>
              <a:t>Command discovery improvements</a:t>
            </a:r>
          </a:p>
          <a:p>
            <a:pPr marL="0" indent="0">
              <a:lnSpc>
                <a:spcPts val="1200"/>
              </a:lnSpc>
              <a:spcBef>
                <a:spcPts val="0"/>
              </a:spcBef>
              <a:buNone/>
            </a:pPr>
            <a:r>
              <a:rPr lang="en-US" sz="750" dirty="0"/>
              <a:t>Special character handling</a:t>
            </a:r>
          </a:p>
          <a:p>
            <a:pPr marL="0" indent="0">
              <a:lnSpc>
                <a:spcPts val="1200"/>
              </a:lnSpc>
              <a:spcBef>
                <a:spcPts val="0"/>
              </a:spcBef>
              <a:buNone/>
            </a:pPr>
            <a:r>
              <a:rPr lang="en-US" sz="750" dirty="0" err="1"/>
              <a:t>LiteralPath</a:t>
            </a:r>
            <a:r>
              <a:rPr lang="en-US" sz="750" dirty="0"/>
              <a:t> support for core </a:t>
            </a:r>
            <a:r>
              <a:rPr lang="en-US" sz="750" dirty="0" err="1"/>
              <a:t>cmdlets</a:t>
            </a:r>
            <a:endParaRPr lang="en-US" sz="750" dirty="0"/>
          </a:p>
          <a:p>
            <a:pPr marL="0" indent="0">
              <a:lnSpc>
                <a:spcPts val="1200"/>
              </a:lnSpc>
              <a:spcBef>
                <a:spcPts val="0"/>
              </a:spcBef>
              <a:buNone/>
            </a:pPr>
            <a:r>
              <a:rPr lang="en-US" sz="750" dirty="0"/>
              <a:t>Improved tab completion</a:t>
            </a:r>
          </a:p>
          <a:p>
            <a:pPr marL="0" indent="0">
              <a:lnSpc>
                <a:spcPts val="1200"/>
              </a:lnSpc>
              <a:spcBef>
                <a:spcPts val="0"/>
              </a:spcBef>
              <a:buNone/>
            </a:pPr>
            <a:r>
              <a:rPr lang="en-US" sz="750" dirty="0"/>
              <a:t>Session configuration files</a:t>
            </a:r>
          </a:p>
          <a:p>
            <a:pPr marL="0" indent="0">
              <a:lnSpc>
                <a:spcPts val="1200"/>
              </a:lnSpc>
              <a:spcBef>
                <a:spcPts val="0"/>
              </a:spcBef>
              <a:buNone/>
            </a:pPr>
            <a:r>
              <a:rPr lang="en-US" sz="750" dirty="0"/>
              <a:t>Intellisense</a:t>
            </a:r>
          </a:p>
          <a:p>
            <a:pPr marL="0" indent="0">
              <a:lnSpc>
                <a:spcPts val="1200"/>
              </a:lnSpc>
              <a:spcBef>
                <a:spcPts val="0"/>
              </a:spcBef>
              <a:buNone/>
            </a:pPr>
            <a:r>
              <a:rPr lang="en-US" sz="750" dirty="0"/>
              <a:t>Windows Management Framework 3.0</a:t>
            </a:r>
          </a:p>
          <a:p>
            <a:pPr marL="0" indent="0">
              <a:lnSpc>
                <a:spcPts val="1200"/>
              </a:lnSpc>
              <a:spcBef>
                <a:spcPts val="0"/>
              </a:spcBef>
              <a:buNone/>
            </a:pPr>
            <a:r>
              <a:rPr lang="en-US" sz="750" dirty="0"/>
              <a:t>WinPE support</a:t>
            </a:r>
          </a:p>
          <a:p>
            <a:pPr marL="0" indent="0">
              <a:lnSpc>
                <a:spcPts val="1200"/>
              </a:lnSpc>
              <a:spcBef>
                <a:spcPts val="0"/>
              </a:spcBef>
              <a:buNone/>
            </a:pPr>
            <a:r>
              <a:rPr lang="en-US" sz="750" dirty="0"/>
              <a:t>Windows RT support</a:t>
            </a:r>
          </a:p>
        </p:txBody>
      </p:sp>
      <p:sp>
        <p:nvSpPr>
          <p:cNvPr id="6" name="Text Placeholder 2"/>
          <p:cNvSpPr txBox="1">
            <a:spLocks/>
          </p:cNvSpPr>
          <p:nvPr/>
        </p:nvSpPr>
        <p:spPr>
          <a:xfrm>
            <a:off x="6517229" y="1646339"/>
            <a:ext cx="1461408" cy="4308872"/>
          </a:xfrm>
          <a:prstGeom prst="rect">
            <a:avLst/>
          </a:prstGeom>
        </p:spPr>
        <p:txBody>
          <a:bodyPr vert="horz" wrap="square" lIns="0" tIns="0" rIns="0" bIns="0" rtlCol="0">
            <a:spAutoFit/>
          </a:bodyPr>
          <a:lstStyle>
            <a:lvl1pPr marL="460375" indent="-460375" algn="l" defTabSz="914363" rtl="0" eaLnBrk="1" latinLnBrk="0" hangingPunct="1">
              <a:lnSpc>
                <a:spcPct val="90000"/>
              </a:lnSpc>
              <a:spcBef>
                <a:spcPct val="20000"/>
              </a:spcBef>
              <a:buSzPct val="90000"/>
              <a:buFontTx/>
              <a:buBlip>
                <a:blip r:embed="rId3"/>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90000"/>
              <a:buFontTx/>
              <a:buBlip>
                <a:blip r:embed="rId3"/>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90000"/>
              <a:buFontTx/>
              <a:buBlip>
                <a:blip r:embed="rId3"/>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90000"/>
              <a:buFontTx/>
              <a:buBlip>
                <a:blip r:embed="rId3"/>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200"/>
              </a:lnSpc>
              <a:spcBef>
                <a:spcPts val="0"/>
              </a:spcBef>
              <a:buNone/>
            </a:pPr>
            <a:r>
              <a:rPr lang="en-US" sz="750" dirty="0"/>
              <a:t>Windows PowerShell Web Access</a:t>
            </a:r>
          </a:p>
          <a:p>
            <a:pPr marL="0" indent="0">
              <a:lnSpc>
                <a:spcPts val="1200"/>
              </a:lnSpc>
              <a:spcBef>
                <a:spcPts val="0"/>
              </a:spcBef>
              <a:buNone/>
            </a:pPr>
            <a:r>
              <a:rPr lang="en-US" sz="750" dirty="0"/>
              <a:t>XAML-based workflows</a:t>
            </a:r>
          </a:p>
          <a:p>
            <a:pPr marL="0" indent="0">
              <a:lnSpc>
                <a:spcPts val="1200"/>
              </a:lnSpc>
              <a:spcBef>
                <a:spcPts val="0"/>
              </a:spcBef>
              <a:buNone/>
            </a:pPr>
            <a:r>
              <a:rPr lang="en-US" sz="750" dirty="0"/>
              <a:t>Script-based workflows</a:t>
            </a:r>
          </a:p>
          <a:p>
            <a:pPr marL="0" indent="0">
              <a:lnSpc>
                <a:spcPts val="1200"/>
              </a:lnSpc>
              <a:spcBef>
                <a:spcPts val="0"/>
              </a:spcBef>
              <a:buNone/>
            </a:pPr>
            <a:r>
              <a:rPr lang="en-US" sz="750" dirty="0"/>
              <a:t>Control Panel </a:t>
            </a:r>
            <a:r>
              <a:rPr lang="en-US" sz="750" dirty="0" err="1"/>
              <a:t>cmdlets</a:t>
            </a:r>
            <a:endParaRPr lang="en-US" sz="750" dirty="0"/>
          </a:p>
          <a:p>
            <a:pPr marL="0" indent="0">
              <a:lnSpc>
                <a:spcPts val="1200"/>
              </a:lnSpc>
              <a:spcBef>
                <a:spcPts val="0"/>
              </a:spcBef>
              <a:buNone/>
            </a:pPr>
            <a:r>
              <a:rPr lang="en-US" sz="750" dirty="0"/>
              <a:t>Unblock-File cmdlet</a:t>
            </a:r>
          </a:p>
          <a:p>
            <a:pPr marL="0" indent="0">
              <a:lnSpc>
                <a:spcPts val="1200"/>
              </a:lnSpc>
              <a:spcBef>
                <a:spcPts val="0"/>
              </a:spcBef>
              <a:buNone/>
            </a:pPr>
            <a:r>
              <a:rPr lang="en-US" sz="750" dirty="0"/>
              <a:t>Workflow help</a:t>
            </a:r>
          </a:p>
          <a:p>
            <a:pPr marL="0" indent="0">
              <a:lnSpc>
                <a:spcPts val="1200"/>
              </a:lnSpc>
              <a:spcBef>
                <a:spcPts val="0"/>
              </a:spcBef>
              <a:buNone/>
            </a:pPr>
            <a:r>
              <a:rPr lang="en-US" sz="750" dirty="0"/>
              <a:t>Cmdlet to activity conversion</a:t>
            </a:r>
          </a:p>
          <a:p>
            <a:pPr marL="0" indent="0">
              <a:lnSpc>
                <a:spcPts val="1200"/>
              </a:lnSpc>
              <a:spcBef>
                <a:spcPts val="0"/>
              </a:spcBef>
              <a:buNone/>
            </a:pPr>
            <a:r>
              <a:rPr lang="en-US" sz="750" dirty="0"/>
              <a:t>Workflow persistence</a:t>
            </a:r>
          </a:p>
          <a:p>
            <a:pPr marL="0" indent="0">
              <a:lnSpc>
                <a:spcPts val="1200"/>
              </a:lnSpc>
              <a:spcBef>
                <a:spcPts val="0"/>
              </a:spcBef>
              <a:buNone/>
            </a:pPr>
            <a:r>
              <a:rPr lang="en-US" sz="750" dirty="0"/>
              <a:t>Improved WMI object formatting</a:t>
            </a:r>
          </a:p>
          <a:p>
            <a:pPr marL="0" indent="0">
              <a:lnSpc>
                <a:spcPts val="1200"/>
              </a:lnSpc>
              <a:spcBef>
                <a:spcPts val="0"/>
              </a:spcBef>
              <a:buNone/>
            </a:pPr>
            <a:r>
              <a:rPr lang="en-US" sz="750" dirty="0"/>
              <a:t>Heterogeneous object formatting</a:t>
            </a:r>
          </a:p>
          <a:p>
            <a:pPr marL="0" indent="0">
              <a:lnSpc>
                <a:spcPts val="1200"/>
              </a:lnSpc>
              <a:spcBef>
                <a:spcPts val="0"/>
              </a:spcBef>
              <a:buNone/>
            </a:pPr>
            <a:r>
              <a:rPr lang="en-US" sz="750" dirty="0"/>
              <a:t>Workflow logging</a:t>
            </a:r>
          </a:p>
          <a:p>
            <a:pPr marL="0" indent="0">
              <a:lnSpc>
                <a:spcPts val="1200"/>
              </a:lnSpc>
              <a:spcBef>
                <a:spcPts val="0"/>
              </a:spcBef>
              <a:buNone/>
            </a:pPr>
            <a:r>
              <a:rPr lang="en-US" sz="750" dirty="0"/>
              <a:t>Workflow extensibility</a:t>
            </a:r>
          </a:p>
          <a:p>
            <a:pPr marL="0" indent="0">
              <a:lnSpc>
                <a:spcPts val="1200"/>
              </a:lnSpc>
              <a:spcBef>
                <a:spcPts val="0"/>
              </a:spcBef>
              <a:buNone/>
            </a:pPr>
            <a:r>
              <a:rPr lang="en-US" sz="750" dirty="0"/>
              <a:t>Common workflow parameters</a:t>
            </a:r>
          </a:p>
          <a:p>
            <a:pPr marL="0" indent="0">
              <a:lnSpc>
                <a:spcPts val="1200"/>
              </a:lnSpc>
              <a:spcBef>
                <a:spcPts val="0"/>
              </a:spcBef>
              <a:buNone/>
            </a:pPr>
            <a:r>
              <a:rPr lang="en-US" sz="750" dirty="0"/>
              <a:t>Workflow execution environment</a:t>
            </a:r>
          </a:p>
          <a:p>
            <a:pPr marL="0" indent="0">
              <a:lnSpc>
                <a:spcPts val="1200"/>
              </a:lnSpc>
              <a:spcBef>
                <a:spcPts val="0"/>
              </a:spcBef>
              <a:buNone/>
            </a:pPr>
            <a:r>
              <a:rPr lang="en-US" sz="750" dirty="0"/>
              <a:t>Windows PowerShell Web Services</a:t>
            </a:r>
          </a:p>
          <a:p>
            <a:pPr marL="0" indent="0">
              <a:lnSpc>
                <a:spcPts val="1200"/>
              </a:lnSpc>
              <a:spcBef>
                <a:spcPts val="0"/>
              </a:spcBef>
              <a:buNone/>
            </a:pPr>
            <a:r>
              <a:rPr lang="en-US" sz="750" dirty="0"/>
              <a:t>Snippets</a:t>
            </a:r>
          </a:p>
          <a:p>
            <a:pPr marL="0" indent="0">
              <a:lnSpc>
                <a:spcPts val="1200"/>
              </a:lnSpc>
              <a:spcBef>
                <a:spcPts val="0"/>
              </a:spcBef>
              <a:buNone/>
            </a:pPr>
            <a:r>
              <a:rPr lang="en-US" sz="750" dirty="0"/>
              <a:t>ISE Add-ons</a:t>
            </a:r>
          </a:p>
          <a:p>
            <a:pPr marL="0" indent="0">
              <a:lnSpc>
                <a:spcPts val="1200"/>
              </a:lnSpc>
              <a:spcBef>
                <a:spcPts val="0"/>
              </a:spcBef>
              <a:buNone/>
            </a:pPr>
            <a:r>
              <a:rPr lang="en-US" sz="750" dirty="0"/>
              <a:t>IntelliSense support</a:t>
            </a:r>
          </a:p>
          <a:p>
            <a:pPr marL="0" indent="0">
              <a:lnSpc>
                <a:spcPts val="1200"/>
              </a:lnSpc>
              <a:spcBef>
                <a:spcPts val="0"/>
              </a:spcBef>
              <a:buNone/>
            </a:pPr>
            <a:r>
              <a:rPr lang="en-US" sz="750" dirty="0"/>
              <a:t>Show-Command</a:t>
            </a:r>
          </a:p>
          <a:p>
            <a:pPr marL="0" indent="0">
              <a:lnSpc>
                <a:spcPts val="1200"/>
              </a:lnSpc>
              <a:spcBef>
                <a:spcPts val="0"/>
              </a:spcBef>
              <a:buNone/>
            </a:pPr>
            <a:r>
              <a:rPr lang="en-US" sz="750" dirty="0"/>
              <a:t>Get-Help -ShowWindow</a:t>
            </a:r>
          </a:p>
          <a:p>
            <a:pPr marL="0" indent="0">
              <a:lnSpc>
                <a:spcPts val="1200"/>
              </a:lnSpc>
              <a:spcBef>
                <a:spcPts val="0"/>
              </a:spcBef>
              <a:buNone/>
            </a:pPr>
            <a:r>
              <a:rPr lang="en-US" sz="750" dirty="0"/>
              <a:t>Restart Manager support</a:t>
            </a:r>
          </a:p>
          <a:p>
            <a:pPr marL="0" indent="0">
              <a:lnSpc>
                <a:spcPts val="1200"/>
              </a:lnSpc>
              <a:spcBef>
                <a:spcPts val="0"/>
              </a:spcBef>
              <a:buNone/>
            </a:pPr>
            <a:r>
              <a:rPr lang="en-US" sz="750" dirty="0"/>
              <a:t>Script </a:t>
            </a:r>
            <a:r>
              <a:rPr lang="en-US" sz="750" dirty="0" err="1"/>
              <a:t>autosave</a:t>
            </a:r>
            <a:r>
              <a:rPr lang="en-US" sz="750" dirty="0"/>
              <a:t> support</a:t>
            </a:r>
          </a:p>
          <a:p>
            <a:pPr marL="0" indent="0">
              <a:lnSpc>
                <a:spcPts val="1200"/>
              </a:lnSpc>
              <a:spcBef>
                <a:spcPts val="0"/>
              </a:spcBef>
              <a:buNone/>
            </a:pPr>
            <a:r>
              <a:rPr lang="en-US" sz="750" dirty="0"/>
              <a:t>Out-GridView -</a:t>
            </a:r>
            <a:r>
              <a:rPr lang="en-US" sz="750" dirty="0" err="1"/>
              <a:t>PassThru</a:t>
            </a:r>
            <a:endParaRPr lang="en-US" sz="750" dirty="0"/>
          </a:p>
          <a:p>
            <a:pPr marL="0" indent="0">
              <a:lnSpc>
                <a:spcPts val="1200"/>
              </a:lnSpc>
              <a:spcBef>
                <a:spcPts val="0"/>
              </a:spcBef>
              <a:buNone/>
            </a:pPr>
            <a:r>
              <a:rPr lang="en-US" sz="750" dirty="0"/>
              <a:t>XML syntax highlighting</a:t>
            </a:r>
          </a:p>
          <a:p>
            <a:pPr marL="0" indent="0">
              <a:lnSpc>
                <a:spcPts val="1200"/>
              </a:lnSpc>
              <a:spcBef>
                <a:spcPts val="0"/>
              </a:spcBef>
              <a:buNone/>
            </a:pPr>
            <a:r>
              <a:rPr lang="en-US" sz="750" dirty="0"/>
              <a:t>Block select</a:t>
            </a:r>
          </a:p>
          <a:p>
            <a:pPr marL="0" indent="0">
              <a:lnSpc>
                <a:spcPts val="1200"/>
              </a:lnSpc>
              <a:spcBef>
                <a:spcPts val="0"/>
              </a:spcBef>
              <a:buNone/>
            </a:pPr>
            <a:r>
              <a:rPr lang="en-US" sz="750" dirty="0"/>
              <a:t>Collapsible regions</a:t>
            </a:r>
          </a:p>
          <a:p>
            <a:pPr marL="0" indent="0">
              <a:lnSpc>
                <a:spcPts val="1200"/>
              </a:lnSpc>
              <a:spcBef>
                <a:spcPts val="0"/>
              </a:spcBef>
              <a:buNone/>
            </a:pPr>
            <a:r>
              <a:rPr lang="en-US" sz="750" dirty="0"/>
              <a:t>Contextual F1 support</a:t>
            </a:r>
          </a:p>
          <a:p>
            <a:pPr marL="0" indent="0">
              <a:lnSpc>
                <a:spcPts val="1200"/>
              </a:lnSpc>
              <a:spcBef>
                <a:spcPts val="0"/>
              </a:spcBef>
              <a:buNone/>
            </a:pPr>
            <a:r>
              <a:rPr lang="en-US" sz="750" dirty="0"/>
              <a:t>Script Explorer</a:t>
            </a:r>
          </a:p>
        </p:txBody>
      </p:sp>
      <p:grpSp>
        <p:nvGrpSpPr>
          <p:cNvPr id="23" name="Group 22"/>
          <p:cNvGrpSpPr/>
          <p:nvPr/>
        </p:nvGrpSpPr>
        <p:grpSpPr>
          <a:xfrm>
            <a:off x="5780042" y="5475293"/>
            <a:ext cx="1864178" cy="378140"/>
            <a:chOff x="117748" y="980728"/>
            <a:chExt cx="3312368" cy="504056"/>
          </a:xfrm>
          <a:effectLst>
            <a:glow rad="63500">
              <a:schemeClr val="accent5">
                <a:satMod val="175000"/>
                <a:alpha val="40000"/>
              </a:schemeClr>
            </a:glow>
          </a:effectLst>
        </p:grpSpPr>
        <p:sp>
          <p:nvSpPr>
            <p:cNvPr id="24" name="Rectangle 23"/>
            <p:cNvSpPr/>
            <p:nvPr/>
          </p:nvSpPr>
          <p:spPr bwMode="auto">
            <a:xfrm>
              <a:off x="117748" y="980728"/>
              <a:ext cx="331236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Disconnected </a:t>
              </a:r>
              <a:r>
                <a:rPr lang="en-US" sz="900" b="1" dirty="0">
                  <a:solidFill>
                    <a:srgbClr val="FFFFFF">
                      <a:alpha val="98824"/>
                    </a:srgbClr>
                  </a:solidFill>
                  <a:latin typeface="Segoe UI" pitchFamily="34" charset="0"/>
                  <a:ea typeface="Segoe UI" pitchFamily="34" charset="0"/>
                  <a:cs typeface="Segoe UI" pitchFamily="34" charset="0"/>
                </a:rPr>
                <a:t>Sessions</a:t>
              </a:r>
            </a:p>
          </p:txBody>
        </p:sp>
        <p:sp>
          <p:nvSpPr>
            <p:cNvPr id="25" name="Rectangle 24"/>
            <p:cNvSpPr/>
            <p:nvPr/>
          </p:nvSpPr>
          <p:spPr bwMode="auto">
            <a:xfrm>
              <a:off x="117748" y="980728"/>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26" name="Group 25"/>
          <p:cNvGrpSpPr/>
          <p:nvPr/>
        </p:nvGrpSpPr>
        <p:grpSpPr>
          <a:xfrm>
            <a:off x="1182233" y="5198929"/>
            <a:ext cx="1864178" cy="378140"/>
            <a:chOff x="117748" y="980728"/>
            <a:chExt cx="3312368" cy="504056"/>
          </a:xfrm>
          <a:effectLst>
            <a:glow rad="63500">
              <a:schemeClr val="accent5">
                <a:satMod val="175000"/>
                <a:alpha val="40000"/>
              </a:schemeClr>
            </a:glow>
          </a:effectLst>
        </p:grpSpPr>
        <p:sp>
          <p:nvSpPr>
            <p:cNvPr id="27" name="Rectangle 26"/>
            <p:cNvSpPr/>
            <p:nvPr/>
          </p:nvSpPr>
          <p:spPr bwMode="auto">
            <a:xfrm>
              <a:off x="117748" y="980728"/>
              <a:ext cx="331236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Scheduled </a:t>
              </a:r>
              <a:r>
                <a:rPr lang="en-US" sz="900" b="1" dirty="0">
                  <a:solidFill>
                    <a:srgbClr val="FFFFFF">
                      <a:alpha val="98824"/>
                    </a:srgbClr>
                  </a:solidFill>
                  <a:latin typeface="Segoe UI" pitchFamily="34" charset="0"/>
                  <a:ea typeface="Segoe UI" pitchFamily="34" charset="0"/>
                  <a:cs typeface="Segoe UI" pitchFamily="34" charset="0"/>
                </a:rPr>
                <a:t>Jobs</a:t>
              </a:r>
            </a:p>
          </p:txBody>
        </p:sp>
        <p:sp>
          <p:nvSpPr>
            <p:cNvPr id="28" name="Rectangle 27"/>
            <p:cNvSpPr/>
            <p:nvPr/>
          </p:nvSpPr>
          <p:spPr bwMode="auto">
            <a:xfrm>
              <a:off x="117748" y="980728"/>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9" name="Group 8"/>
          <p:cNvGrpSpPr/>
          <p:nvPr/>
        </p:nvGrpSpPr>
        <p:grpSpPr>
          <a:xfrm>
            <a:off x="3337636" y="2879971"/>
            <a:ext cx="1848691" cy="378140"/>
            <a:chOff x="3430116" y="3527885"/>
            <a:chExt cx="3284850" cy="504056"/>
          </a:xfrm>
          <a:effectLst>
            <a:glow rad="63500">
              <a:schemeClr val="accent5">
                <a:satMod val="175000"/>
                <a:alpha val="40000"/>
              </a:schemeClr>
            </a:glow>
          </a:effectLst>
        </p:grpSpPr>
        <p:sp>
          <p:nvSpPr>
            <p:cNvPr id="14" name="Rectangle 13"/>
            <p:cNvSpPr/>
            <p:nvPr/>
          </p:nvSpPr>
          <p:spPr bwMode="auto">
            <a:xfrm>
              <a:off x="3430116" y="3527885"/>
              <a:ext cx="3284850"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Simplified </a:t>
              </a:r>
              <a:r>
                <a:rPr lang="en-US" sz="900" b="1" dirty="0">
                  <a:solidFill>
                    <a:srgbClr val="FFFFFF">
                      <a:alpha val="98824"/>
                    </a:srgbClr>
                  </a:solidFill>
                  <a:latin typeface="Segoe UI" pitchFamily="34" charset="0"/>
                  <a:ea typeface="Segoe UI" pitchFamily="34" charset="0"/>
                  <a:cs typeface="Segoe UI" pitchFamily="34" charset="0"/>
                </a:rPr>
                <a:t>ForEach</a:t>
              </a:r>
            </a:p>
          </p:txBody>
        </p:sp>
        <p:sp>
          <p:nvSpPr>
            <p:cNvPr id="29" name="Rectangle 28"/>
            <p:cNvSpPr/>
            <p:nvPr/>
          </p:nvSpPr>
          <p:spPr bwMode="auto">
            <a:xfrm>
              <a:off x="3430116" y="3527885"/>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31" name="Group 30"/>
          <p:cNvGrpSpPr/>
          <p:nvPr/>
        </p:nvGrpSpPr>
        <p:grpSpPr>
          <a:xfrm>
            <a:off x="2171191" y="4003686"/>
            <a:ext cx="1661550" cy="378140"/>
            <a:chOff x="3430116" y="2276872"/>
            <a:chExt cx="2952328" cy="504056"/>
          </a:xfrm>
          <a:effectLst>
            <a:glow rad="63500">
              <a:schemeClr val="accent5">
                <a:satMod val="175000"/>
                <a:alpha val="40000"/>
              </a:schemeClr>
            </a:glow>
          </a:effectLst>
        </p:grpSpPr>
        <p:sp>
          <p:nvSpPr>
            <p:cNvPr id="32" name="Rectangle 31"/>
            <p:cNvSpPr/>
            <p:nvPr/>
          </p:nvSpPr>
          <p:spPr bwMode="auto">
            <a:xfrm>
              <a:off x="3430116" y="2276872"/>
              <a:ext cx="295232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a:t>
              </a:r>
              <a:r>
                <a:rPr lang="en-US" sz="900" b="1" spc="-53" dirty="0" smtClean="0">
                  <a:solidFill>
                    <a:srgbClr val="FFFFFF">
                      <a:alpha val="98824"/>
                    </a:srgbClr>
                  </a:solidFill>
                  <a:latin typeface="Segoe UI" pitchFamily="34" charset="0"/>
                  <a:ea typeface="Segoe UI" pitchFamily="34" charset="0"/>
                  <a:cs typeface="Segoe UI" pitchFamily="34" charset="0"/>
                </a:rPr>
                <a:t>Command </a:t>
              </a:r>
              <a:r>
                <a:rPr lang="en-US" sz="900" b="1" spc="-53" dirty="0">
                  <a:solidFill>
                    <a:srgbClr val="FFFFFF">
                      <a:alpha val="98824"/>
                    </a:srgbClr>
                  </a:solidFill>
                  <a:latin typeface="Segoe UI" pitchFamily="34" charset="0"/>
                  <a:ea typeface="Segoe UI" pitchFamily="34" charset="0"/>
                  <a:cs typeface="Segoe UI" pitchFamily="34" charset="0"/>
                </a:rPr>
                <a:t>Discovery</a:t>
              </a:r>
              <a:endParaRPr lang="en-US" sz="900" b="1" dirty="0">
                <a:solidFill>
                  <a:srgbClr val="FFFFFF">
                    <a:alpha val="98824"/>
                  </a:srgbClr>
                </a:solidFill>
                <a:latin typeface="Segoe UI" pitchFamily="34" charset="0"/>
                <a:ea typeface="Segoe UI" pitchFamily="34" charset="0"/>
                <a:cs typeface="Segoe UI" pitchFamily="34" charset="0"/>
              </a:endParaRPr>
            </a:p>
          </p:txBody>
        </p:sp>
        <p:sp>
          <p:nvSpPr>
            <p:cNvPr id="33" name="Rectangle 32"/>
            <p:cNvSpPr/>
            <p:nvPr/>
          </p:nvSpPr>
          <p:spPr bwMode="auto">
            <a:xfrm>
              <a:off x="3430116" y="2276872"/>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43" name="Group 42"/>
          <p:cNvGrpSpPr/>
          <p:nvPr/>
        </p:nvGrpSpPr>
        <p:grpSpPr>
          <a:xfrm>
            <a:off x="4626601" y="4621296"/>
            <a:ext cx="1742601" cy="383946"/>
            <a:chOff x="6454452" y="1276579"/>
            <a:chExt cx="3096344" cy="511795"/>
          </a:xfrm>
          <a:effectLst>
            <a:glow rad="63500">
              <a:schemeClr val="accent5">
                <a:satMod val="175000"/>
                <a:alpha val="40000"/>
              </a:schemeClr>
            </a:glow>
          </a:effectLst>
        </p:grpSpPr>
        <p:sp>
          <p:nvSpPr>
            <p:cNvPr id="44" name="Rectangle 43"/>
            <p:cNvSpPr/>
            <p:nvPr/>
          </p:nvSpPr>
          <p:spPr bwMode="auto">
            <a:xfrm>
              <a:off x="6462938" y="1276579"/>
              <a:ext cx="3087858" cy="511795"/>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Module </a:t>
              </a:r>
              <a:r>
                <a:rPr lang="en-US" sz="900" b="1" dirty="0">
                  <a:solidFill>
                    <a:srgbClr val="FFFFFF">
                      <a:alpha val="98824"/>
                    </a:srgbClr>
                  </a:solidFill>
                  <a:latin typeface="Segoe UI" pitchFamily="34" charset="0"/>
                  <a:ea typeface="Segoe UI" pitchFamily="34" charset="0"/>
                  <a:cs typeface="Segoe UI" pitchFamily="34" charset="0"/>
                </a:rPr>
                <a:t>Autoloading</a:t>
              </a:r>
            </a:p>
          </p:txBody>
        </p:sp>
        <p:sp>
          <p:nvSpPr>
            <p:cNvPr id="45" name="Rectangle 44"/>
            <p:cNvSpPr/>
            <p:nvPr/>
          </p:nvSpPr>
          <p:spPr bwMode="auto">
            <a:xfrm>
              <a:off x="6454452" y="1284318"/>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8" name="Group 7"/>
          <p:cNvGrpSpPr/>
          <p:nvPr/>
        </p:nvGrpSpPr>
        <p:grpSpPr>
          <a:xfrm>
            <a:off x="5131632" y="1868837"/>
            <a:ext cx="1783125" cy="378140"/>
            <a:chOff x="3430116" y="1700808"/>
            <a:chExt cx="2279448" cy="504056"/>
          </a:xfrm>
          <a:effectLst>
            <a:glow rad="63500">
              <a:schemeClr val="accent5">
                <a:satMod val="175000"/>
                <a:alpha val="40000"/>
              </a:schemeClr>
            </a:glow>
          </a:effectLst>
        </p:grpSpPr>
        <p:sp>
          <p:nvSpPr>
            <p:cNvPr id="50" name="Rectangle 49"/>
            <p:cNvSpPr/>
            <p:nvPr/>
          </p:nvSpPr>
          <p:spPr bwMode="auto">
            <a:xfrm>
              <a:off x="3430116" y="1700808"/>
              <a:ext cx="227944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Parameter </a:t>
              </a:r>
              <a:r>
                <a:rPr lang="en-US" sz="900" b="1" dirty="0">
                  <a:solidFill>
                    <a:srgbClr val="FFFFFF">
                      <a:alpha val="98824"/>
                    </a:srgbClr>
                  </a:solidFill>
                  <a:latin typeface="Segoe UI" pitchFamily="34" charset="0"/>
                  <a:ea typeface="Segoe UI" pitchFamily="34" charset="0"/>
                  <a:cs typeface="Segoe UI" pitchFamily="34" charset="0"/>
                </a:rPr>
                <a:t>Defaults</a:t>
              </a:r>
            </a:p>
          </p:txBody>
        </p:sp>
        <p:sp>
          <p:nvSpPr>
            <p:cNvPr id="51" name="Rectangle 50"/>
            <p:cNvSpPr/>
            <p:nvPr/>
          </p:nvSpPr>
          <p:spPr bwMode="auto">
            <a:xfrm>
              <a:off x="3430117" y="1700808"/>
              <a:ext cx="740223"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35" name="Group 34"/>
          <p:cNvGrpSpPr/>
          <p:nvPr/>
        </p:nvGrpSpPr>
        <p:grpSpPr>
          <a:xfrm>
            <a:off x="1153275" y="2330528"/>
            <a:ext cx="1848691" cy="378140"/>
            <a:chOff x="3430116" y="3527885"/>
            <a:chExt cx="3284850" cy="504056"/>
          </a:xfrm>
          <a:effectLst>
            <a:glow rad="63500">
              <a:schemeClr val="accent5">
                <a:satMod val="175000"/>
                <a:alpha val="40000"/>
              </a:schemeClr>
            </a:glow>
          </a:effectLst>
        </p:grpSpPr>
        <p:sp>
          <p:nvSpPr>
            <p:cNvPr id="36" name="Rectangle 35"/>
            <p:cNvSpPr/>
            <p:nvPr/>
          </p:nvSpPr>
          <p:spPr bwMode="auto">
            <a:xfrm>
              <a:off x="3430116" y="3527885"/>
              <a:ext cx="3284850"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PowerShell ISE</a:t>
              </a:r>
              <a:endParaRPr lang="en-US" sz="900" b="1" dirty="0">
                <a:solidFill>
                  <a:srgbClr val="FFFFFF">
                    <a:alpha val="98824"/>
                  </a:srgbClr>
                </a:solidFill>
                <a:latin typeface="Segoe UI" pitchFamily="34" charset="0"/>
                <a:ea typeface="Segoe UI" pitchFamily="34" charset="0"/>
                <a:cs typeface="Segoe UI" pitchFamily="34" charset="0"/>
              </a:endParaRPr>
            </a:p>
          </p:txBody>
        </p:sp>
        <p:sp>
          <p:nvSpPr>
            <p:cNvPr id="37" name="Rectangle 36"/>
            <p:cNvSpPr/>
            <p:nvPr/>
          </p:nvSpPr>
          <p:spPr bwMode="auto">
            <a:xfrm>
              <a:off x="3430116" y="3527885"/>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grpSp>
        <p:nvGrpSpPr>
          <p:cNvPr id="38" name="Group 37"/>
          <p:cNvGrpSpPr/>
          <p:nvPr/>
        </p:nvGrpSpPr>
        <p:grpSpPr>
          <a:xfrm>
            <a:off x="6176483" y="3566446"/>
            <a:ext cx="1996955" cy="378140"/>
            <a:chOff x="117748" y="980728"/>
            <a:chExt cx="3312368" cy="504056"/>
          </a:xfrm>
          <a:effectLst>
            <a:glow rad="63500">
              <a:schemeClr val="accent5">
                <a:satMod val="175000"/>
                <a:alpha val="40000"/>
              </a:schemeClr>
            </a:glow>
          </a:effectLst>
        </p:grpSpPr>
        <p:sp>
          <p:nvSpPr>
            <p:cNvPr id="39" name="Rectangle 38"/>
            <p:cNvSpPr/>
            <p:nvPr/>
          </p:nvSpPr>
          <p:spPr bwMode="auto">
            <a:xfrm>
              <a:off x="117748" y="980728"/>
              <a:ext cx="3312368" cy="504056"/>
            </a:xfrm>
            <a:prstGeom prst="rect">
              <a:avLst/>
            </a:prstGeom>
            <a:solidFill>
              <a:srgbClr val="0071BC"/>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defTabSz="685757"/>
              <a:r>
                <a:rPr lang="en-US" sz="900" b="1" dirty="0" smtClean="0">
                  <a:solidFill>
                    <a:srgbClr val="FFFFFF">
                      <a:alpha val="98824"/>
                    </a:srgbClr>
                  </a:solidFill>
                  <a:latin typeface="Segoe UI" pitchFamily="34" charset="0"/>
                  <a:ea typeface="Segoe UI" pitchFamily="34" charset="0"/>
                  <a:cs typeface="Segoe UI" pitchFamily="34" charset="0"/>
                </a:rPr>
                <a:t>                 PowerShell Web Access</a:t>
              </a:r>
              <a:endParaRPr lang="en-US" sz="900" b="1" dirty="0">
                <a:solidFill>
                  <a:srgbClr val="FFFFFF">
                    <a:alpha val="98824"/>
                  </a:srgbClr>
                </a:solidFill>
                <a:latin typeface="Segoe UI" pitchFamily="34" charset="0"/>
                <a:ea typeface="Segoe UI" pitchFamily="34" charset="0"/>
                <a:cs typeface="Segoe UI" pitchFamily="34" charset="0"/>
              </a:endParaRPr>
            </a:p>
          </p:txBody>
        </p:sp>
        <p:sp>
          <p:nvSpPr>
            <p:cNvPr id="40" name="Rectangle 39"/>
            <p:cNvSpPr/>
            <p:nvPr/>
          </p:nvSpPr>
          <p:spPr bwMode="auto">
            <a:xfrm>
              <a:off x="117748" y="980728"/>
              <a:ext cx="864096" cy="504056"/>
            </a:xfrm>
            <a:prstGeom prst="rect">
              <a:avLst/>
            </a:prstGeom>
            <a:solidFill>
              <a:srgbClr val="FF0000"/>
            </a:solidFill>
            <a:ln w="19050">
              <a:solidFill>
                <a:schemeClr val="bg1"/>
              </a:solid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none" lIns="68595" tIns="34297" rIns="68595" bIns="34297" numCol="1" rtlCol="0" anchor="ctr" anchorCtr="0" compatLnSpc="1">
              <a:prstTxWarp prst="textNoShape">
                <a:avLst/>
              </a:prstTxWarp>
            </a:bodyPr>
            <a:lstStyle/>
            <a:p>
              <a:pPr algn="ctr" defTabSz="685757"/>
              <a:r>
                <a:rPr lang="en-US" sz="825" b="1" dirty="0">
                  <a:solidFill>
                    <a:srgbClr val="FFFFFF">
                      <a:alpha val="98824"/>
                    </a:srgbClr>
                  </a:solidFill>
                  <a:latin typeface="Segoe UI" pitchFamily="34" charset="0"/>
                  <a:ea typeface="Segoe UI" pitchFamily="34" charset="0"/>
                  <a:cs typeface="Segoe UI" pitchFamily="34" charset="0"/>
                </a:rPr>
                <a:t>DEMO</a:t>
              </a:r>
            </a:p>
          </p:txBody>
        </p:sp>
      </p:grpSp>
      <p:pic>
        <p:nvPicPr>
          <p:cNvPr id="41" name="Picture 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3438" y="5926079"/>
            <a:ext cx="371635" cy="457200"/>
          </a:xfrm>
          <a:prstGeom prst="rect">
            <a:avLst/>
          </a:prstGeom>
        </p:spPr>
      </p:pic>
    </p:spTree>
    <p:extLst>
      <p:ext uri="{BB962C8B-B14F-4D97-AF65-F5344CB8AC3E}">
        <p14:creationId xmlns:p14="http://schemas.microsoft.com/office/powerpoint/2010/main" val="1450788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20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20000">
                                          <p:cBhvr additive="base">
                                            <p:cTn id="7" dur="500" fill="hold"/>
                                            <p:tgtEl>
                                              <p:spTgt spid="23"/>
                                            </p:tgtEl>
                                            <p:attrNameLst>
                                              <p:attrName>ppt_x</p:attrName>
                                            </p:attrNameLst>
                                          </p:cBhvr>
                                          <p:tavLst>
                                            <p:tav tm="0">
                                              <p:val>
                                                <p:strVal val="0-#ppt_w/2"/>
                                              </p:val>
                                            </p:tav>
                                            <p:tav tm="100000">
                                              <p:val>
                                                <p:strVal val="#ppt_x"/>
                                              </p:val>
                                            </p:tav>
                                          </p:tavLst>
                                        </p:anim>
                                        <p:anim calcmode="lin" valueType="num" p14:bounceEnd="20000">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20000">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14:bounceEnd="20000">
                                          <p:cBhvr additive="base">
                                            <p:cTn id="11" dur="500" fill="hold"/>
                                            <p:tgtEl>
                                              <p:spTgt spid="26"/>
                                            </p:tgtEl>
                                            <p:attrNameLst>
                                              <p:attrName>ppt_x</p:attrName>
                                            </p:attrNameLst>
                                          </p:cBhvr>
                                          <p:tavLst>
                                            <p:tav tm="0">
                                              <p:val>
                                                <p:strVal val="0-#ppt_w/2"/>
                                              </p:val>
                                            </p:tav>
                                            <p:tav tm="100000">
                                              <p:val>
                                                <p:strVal val="#ppt_x"/>
                                              </p:val>
                                            </p:tav>
                                          </p:tavLst>
                                        </p:anim>
                                        <p:anim calcmode="lin" valueType="num" p14:bounceEnd="20000">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20000">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14:bounceEnd="20000">
                                          <p:cBhvr additive="base">
                                            <p:cTn id="15" dur="500" fill="hold"/>
                                            <p:tgtEl>
                                              <p:spTgt spid="31"/>
                                            </p:tgtEl>
                                            <p:attrNameLst>
                                              <p:attrName>ppt_x</p:attrName>
                                            </p:attrNameLst>
                                          </p:cBhvr>
                                          <p:tavLst>
                                            <p:tav tm="0">
                                              <p:val>
                                                <p:strVal val="0-#ppt_w/2"/>
                                              </p:val>
                                            </p:tav>
                                            <p:tav tm="100000">
                                              <p:val>
                                                <p:strVal val="#ppt_x"/>
                                              </p:val>
                                            </p:tav>
                                          </p:tavLst>
                                        </p:anim>
                                        <p:anim calcmode="lin" valueType="num" p14:bounceEnd="20000">
                                          <p:cBhvr additive="base">
                                            <p:cTn id="16" dur="5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20000">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14:bounceEnd="20000">
                                          <p:cBhvr additive="base">
                                            <p:cTn id="19" dur="500" fill="hold"/>
                                            <p:tgtEl>
                                              <p:spTgt spid="43"/>
                                            </p:tgtEl>
                                            <p:attrNameLst>
                                              <p:attrName>ppt_x</p:attrName>
                                            </p:attrNameLst>
                                          </p:cBhvr>
                                          <p:tavLst>
                                            <p:tav tm="0">
                                              <p:val>
                                                <p:strVal val="0-#ppt_w/2"/>
                                              </p:val>
                                            </p:tav>
                                            <p:tav tm="100000">
                                              <p:val>
                                                <p:strVal val="#ppt_x"/>
                                              </p:val>
                                            </p:tav>
                                          </p:tavLst>
                                        </p:anim>
                                        <p:anim calcmode="lin" valueType="num" p14:bounceEnd="20000">
                                          <p:cBhvr additive="base">
                                            <p:cTn id="20" dur="500" fill="hold"/>
                                            <p:tgtEl>
                                              <p:spTgt spid="4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0-#ppt_w/2"/>
                                              </p:val>
                                            </p:tav>
                                            <p:tav tm="100000">
                                              <p:val>
                                                <p:strVal val="#ppt_x"/>
                                              </p:val>
                                            </p:tav>
                                          </p:tavLst>
                                        </p:anim>
                                        <p:anim calcmode="lin" valueType="num">
                                          <p:cBhvr additive="base">
                                            <p:cTn id="32" dur="500" fill="hold"/>
                                            <p:tgtEl>
                                              <p:spTgt spid="35"/>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14:presetBounceEnd="20000">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14:bounceEnd="20000">
                                          <p:cBhvr additive="base">
                                            <p:cTn id="35" dur="500" fill="hold"/>
                                            <p:tgtEl>
                                              <p:spTgt spid="38"/>
                                            </p:tgtEl>
                                            <p:attrNameLst>
                                              <p:attrName>ppt_x</p:attrName>
                                            </p:attrNameLst>
                                          </p:cBhvr>
                                          <p:tavLst>
                                            <p:tav tm="0">
                                              <p:val>
                                                <p:strVal val="0-#ppt_w/2"/>
                                              </p:val>
                                            </p:tav>
                                            <p:tav tm="100000">
                                              <p:val>
                                                <p:strVal val="#ppt_x"/>
                                              </p:val>
                                            </p:tav>
                                          </p:tavLst>
                                        </p:anim>
                                        <p:anim calcmode="lin" valueType="num" p14:bounceEnd="20000">
                                          <p:cBhvr additive="base">
                                            <p:cTn id="36"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0-#ppt_w/2"/>
                                              </p:val>
                                            </p:tav>
                                            <p:tav tm="100000">
                                              <p:val>
                                                <p:strVal val="#ppt_x"/>
                                              </p:val>
                                            </p:tav>
                                          </p:tavLst>
                                        </p:anim>
                                        <p:anim calcmode="lin" valueType="num">
                                          <p:cBhvr additive="base">
                                            <p:cTn id="12" dur="500" fill="hold"/>
                                            <p:tgtEl>
                                              <p:spTgt spid="26"/>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fill="hold"/>
                                            <p:tgtEl>
                                              <p:spTgt spid="31"/>
                                            </p:tgtEl>
                                            <p:attrNameLst>
                                              <p:attrName>ppt_x</p:attrName>
                                            </p:attrNameLst>
                                          </p:cBhvr>
                                          <p:tavLst>
                                            <p:tav tm="0">
                                              <p:val>
                                                <p:strVal val="0-#ppt_w/2"/>
                                              </p:val>
                                            </p:tav>
                                            <p:tav tm="100000">
                                              <p:val>
                                                <p:strVal val="#ppt_x"/>
                                              </p:val>
                                            </p:tav>
                                          </p:tavLst>
                                        </p:anim>
                                        <p:anim calcmode="lin" valueType="num">
                                          <p:cBhvr additive="base">
                                            <p:cTn id="16" dur="500" fill="hold"/>
                                            <p:tgtEl>
                                              <p:spTgt spid="31"/>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0-#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 calcmode="lin" valueType="num">
                                          <p:cBhvr additive="base">
                                            <p:cTn id="31" dur="500" fill="hold"/>
                                            <p:tgtEl>
                                              <p:spTgt spid="35"/>
                                            </p:tgtEl>
                                            <p:attrNameLst>
                                              <p:attrName>ppt_x</p:attrName>
                                            </p:attrNameLst>
                                          </p:cBhvr>
                                          <p:tavLst>
                                            <p:tav tm="0">
                                              <p:val>
                                                <p:strVal val="0-#ppt_w/2"/>
                                              </p:val>
                                            </p:tav>
                                            <p:tav tm="100000">
                                              <p:val>
                                                <p:strVal val="#ppt_x"/>
                                              </p:val>
                                            </p:tav>
                                          </p:tavLst>
                                        </p:anim>
                                        <p:anim calcmode="lin" valueType="num">
                                          <p:cBhvr additive="base">
                                            <p:cTn id="32" dur="500" fill="hold"/>
                                            <p:tgtEl>
                                              <p:spTgt spid="35"/>
                                            </p:tgtEl>
                                            <p:attrNameLst>
                                              <p:attrName>ppt_y</p:attrName>
                                            </p:attrNameLst>
                                          </p:cBhvr>
                                          <p:tavLst>
                                            <p:tav tm="0">
                                              <p:val>
                                                <p:strVal val="#ppt_y"/>
                                              </p:val>
                                            </p:tav>
                                            <p:tav tm="100000">
                                              <p:val>
                                                <p:strVal val="#ppt_y"/>
                                              </p:val>
                                            </p:tav>
                                          </p:tavLst>
                                        </p:anim>
                                      </p:childTnLst>
                                    </p:cTn>
                                  </p:par>
                                  <p:par>
                                    <p:cTn id="33" presetID="2" presetClass="entr" presetSubtype="8"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 calcmode="lin" valueType="num">
                                          <p:cBhvr additive="base">
                                            <p:cTn id="35" dur="500" fill="hold"/>
                                            <p:tgtEl>
                                              <p:spTgt spid="38"/>
                                            </p:tgtEl>
                                            <p:attrNameLst>
                                              <p:attrName>ppt_x</p:attrName>
                                            </p:attrNameLst>
                                          </p:cBhvr>
                                          <p:tavLst>
                                            <p:tav tm="0">
                                              <p:val>
                                                <p:strVal val="0-#ppt_w/2"/>
                                              </p:val>
                                            </p:tav>
                                            <p:tav tm="100000">
                                              <p:val>
                                                <p:strVal val="#ppt_x"/>
                                              </p:val>
                                            </p:tav>
                                          </p:tavLst>
                                        </p:anim>
                                        <p:anim calcmode="lin" valueType="num">
                                          <p:cBhvr additive="base">
                                            <p:cTn id="36"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Command Discovery</a:t>
            </a:r>
          </a:p>
        </p:txBody>
      </p:sp>
      <p:sp>
        <p:nvSpPr>
          <p:cNvPr id="4" name="Content Placeholder 3"/>
          <p:cNvSpPr>
            <a:spLocks noGrp="1"/>
          </p:cNvSpPr>
          <p:nvPr>
            <p:ph idx="1"/>
          </p:nvPr>
        </p:nvSpPr>
        <p:spPr>
          <a:xfrm>
            <a:off x="389436" y="1447800"/>
            <a:ext cx="8363938" cy="3305520"/>
          </a:xfrm>
        </p:spPr>
        <p:txBody>
          <a:bodyPr/>
          <a:lstStyle/>
          <a:p>
            <a:r>
              <a:rPr lang="en-US" dirty="0" smtClean="0"/>
              <a:t>The </a:t>
            </a:r>
            <a:r>
              <a:rPr lang="en-US" dirty="0"/>
              <a:t>new Show-Command cmdlet </a:t>
            </a:r>
            <a:r>
              <a:rPr lang="en-US" dirty="0" smtClean="0"/>
              <a:t>is </a:t>
            </a:r>
            <a:r>
              <a:rPr lang="en-US" dirty="0"/>
              <a:t>designed especially for </a:t>
            </a:r>
            <a:r>
              <a:rPr lang="en-US" dirty="0" smtClean="0"/>
              <a:t>beginners</a:t>
            </a:r>
          </a:p>
          <a:p>
            <a:pPr lvl="1"/>
            <a:r>
              <a:rPr lang="en-US" dirty="0" smtClean="0"/>
              <a:t>Search </a:t>
            </a:r>
            <a:r>
              <a:rPr lang="en-US" dirty="0"/>
              <a:t>for commands in a </a:t>
            </a:r>
            <a:r>
              <a:rPr lang="en-US" dirty="0" smtClean="0"/>
              <a:t>window</a:t>
            </a:r>
          </a:p>
          <a:p>
            <a:pPr lvl="1"/>
            <a:endParaRPr lang="en-US" sz="400" dirty="0" smtClean="0"/>
          </a:p>
          <a:p>
            <a:pPr lvl="1"/>
            <a:r>
              <a:rPr lang="en-US" dirty="0" smtClean="0"/>
              <a:t>View </a:t>
            </a:r>
            <a:r>
              <a:rPr lang="en-US" dirty="0"/>
              <a:t>all commands or filter by </a:t>
            </a:r>
            <a:r>
              <a:rPr lang="en-US" dirty="0" smtClean="0"/>
              <a:t>module</a:t>
            </a:r>
          </a:p>
          <a:p>
            <a:pPr lvl="1"/>
            <a:endParaRPr lang="en-US" sz="400" dirty="0" smtClean="0"/>
          </a:p>
          <a:p>
            <a:pPr lvl="1"/>
            <a:r>
              <a:rPr lang="en-US" dirty="0" smtClean="0"/>
              <a:t>Import </a:t>
            </a:r>
            <a:r>
              <a:rPr lang="en-US" dirty="0"/>
              <a:t>a module by clicking a </a:t>
            </a:r>
            <a:r>
              <a:rPr lang="en-US" dirty="0" smtClean="0"/>
              <a:t>button</a:t>
            </a:r>
          </a:p>
          <a:p>
            <a:pPr lvl="1"/>
            <a:endParaRPr lang="en-US" sz="400" dirty="0" smtClean="0"/>
          </a:p>
          <a:p>
            <a:pPr lvl="1"/>
            <a:r>
              <a:rPr lang="en-US" dirty="0" smtClean="0"/>
              <a:t>Use </a:t>
            </a:r>
            <a:r>
              <a:rPr lang="en-US" dirty="0"/>
              <a:t>text boxes and drop-down lists to </a:t>
            </a:r>
          </a:p>
          <a:p>
            <a:pPr marL="259661" lvl="1" indent="0">
              <a:buNone/>
            </a:pPr>
            <a:r>
              <a:rPr lang="en-US" dirty="0" smtClean="0"/>
              <a:t>	construct </a:t>
            </a:r>
            <a:r>
              <a:rPr lang="en-US" dirty="0"/>
              <a:t>a valid </a:t>
            </a:r>
            <a:r>
              <a:rPr lang="en-US" dirty="0" smtClean="0"/>
              <a:t>command</a:t>
            </a:r>
          </a:p>
          <a:p>
            <a:pPr lvl="1"/>
            <a:endParaRPr lang="en-US" sz="400" dirty="0" smtClean="0"/>
          </a:p>
          <a:p>
            <a:pPr lvl="1"/>
            <a:r>
              <a:rPr lang="en-US" dirty="0" smtClean="0"/>
              <a:t>Copy </a:t>
            </a:r>
            <a:r>
              <a:rPr lang="en-US" dirty="0"/>
              <a:t>or run the command without </a:t>
            </a:r>
            <a:endParaRPr lang="en-US" dirty="0" smtClean="0"/>
          </a:p>
          <a:p>
            <a:pPr marL="259661" lvl="1" indent="0">
              <a:buNone/>
            </a:pPr>
            <a:r>
              <a:rPr lang="en-US" dirty="0"/>
              <a:t>	</a:t>
            </a:r>
            <a:r>
              <a:rPr lang="en-US" dirty="0" smtClean="0"/>
              <a:t>ever </a:t>
            </a:r>
            <a:r>
              <a:rPr lang="en-US" dirty="0"/>
              <a:t>leaving the window</a:t>
            </a:r>
          </a:p>
        </p:txBody>
      </p:sp>
      <p:pic>
        <p:nvPicPr>
          <p:cNvPr id="6" name="Picture 8" descr="\\MAGNUM\Projects\Microsoft\Cloud Power FY12\Design\Icons\PNGs\Cross Platform.png"/>
          <p:cNvPicPr>
            <a:picLocks noChangeAspect="1" noChangeArrowheads="1"/>
          </p:cNvPicPr>
          <p:nvPr/>
        </p:nvPicPr>
        <p:blipFill>
          <a:blip r:embed="rId3" cstate="print">
            <a:lum bright="100000"/>
          </a:blip>
          <a:stretch>
            <a:fillRect/>
          </a:stretch>
        </p:blipFill>
        <p:spPr bwMode="auto">
          <a:xfrm>
            <a:off x="8001928" y="5805867"/>
            <a:ext cx="640080" cy="640080"/>
          </a:xfrm>
          <a:prstGeom prst="rect">
            <a:avLst/>
          </a:prstGeom>
          <a:noFill/>
        </p:spPr>
      </p:pic>
      <p:pic>
        <p:nvPicPr>
          <p:cNvPr id="7" name="Picture 6"/>
          <p:cNvPicPr>
            <a:picLocks noChangeAspect="1"/>
          </p:cNvPicPr>
          <p:nvPr/>
        </p:nvPicPr>
        <p:blipFill>
          <a:blip r:embed="rId4"/>
          <a:stretch>
            <a:fillRect/>
          </a:stretch>
        </p:blipFill>
        <p:spPr>
          <a:xfrm>
            <a:off x="5483504" y="2895297"/>
            <a:ext cx="1698871" cy="2682429"/>
          </a:xfrm>
          <a:prstGeom prst="rect">
            <a:avLst/>
          </a:prstGeom>
          <a:ln>
            <a:noFill/>
          </a:ln>
          <a:effectLst>
            <a:outerShdw blurRad="292100" dist="139700" dir="2700000" algn="tl" rotWithShape="0">
              <a:srgbClr val="333333">
                <a:alpha val="65000"/>
              </a:srgbClr>
            </a:outerShdw>
          </a:effectLst>
        </p:spPr>
      </p:pic>
      <p:pic>
        <p:nvPicPr>
          <p:cNvPr id="9" name="Picture 8"/>
          <p:cNvPicPr>
            <a:picLocks noChangeAspect="1"/>
          </p:cNvPicPr>
          <p:nvPr/>
        </p:nvPicPr>
        <p:blipFill>
          <a:blip r:embed="rId5"/>
          <a:stretch>
            <a:fillRect/>
          </a:stretch>
        </p:blipFill>
        <p:spPr>
          <a:xfrm>
            <a:off x="6515660" y="2070891"/>
            <a:ext cx="1698872" cy="26824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56610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250"/>
                                        <p:tgtEl>
                                          <p:spTgt spid="4">
                                            <p:txEl>
                                              <p:pRg st="1" end="1"/>
                                            </p:txEl>
                                          </p:spTgt>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250"/>
                                        <p:tgtEl>
                                          <p:spTgt spid="4">
                                            <p:txEl>
                                              <p:pRg st="3" end="3"/>
                                            </p:txEl>
                                          </p:spTgt>
                                        </p:tgtEl>
                                      </p:cBhvr>
                                    </p:animEffect>
                                  </p:childTnLst>
                                </p:cTn>
                              </p:par>
                            </p:childTnLst>
                          </p:cTn>
                        </p:par>
                        <p:par>
                          <p:cTn id="16" fill="hold">
                            <p:stCondLst>
                              <p:cond delay="750"/>
                            </p:stCondLst>
                            <p:childTnLst>
                              <p:par>
                                <p:cTn id="17" presetID="10" presetClass="entr" presetSubtype="0" fill="hold" nodeType="after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250"/>
                                        <p:tgtEl>
                                          <p:spTgt spid="4">
                                            <p:txEl>
                                              <p:pRg st="5" end="5"/>
                                            </p:txEl>
                                          </p:spTgt>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animEffect transition="in" filter="fade">
                                      <p:cBhvr>
                                        <p:cTn id="23" dur="250"/>
                                        <p:tgtEl>
                                          <p:spTgt spid="4">
                                            <p:txEl>
                                              <p:pRg st="7" end="7"/>
                                            </p:txEl>
                                          </p:spTgt>
                                        </p:tgtEl>
                                      </p:cBhvr>
                                    </p:animEffect>
                                  </p:childTnLst>
                                </p:cTn>
                              </p:par>
                            </p:childTnLst>
                          </p:cTn>
                        </p:par>
                        <p:par>
                          <p:cTn id="24" fill="hold">
                            <p:stCondLst>
                              <p:cond delay="1250"/>
                            </p:stCondLst>
                            <p:childTnLst>
                              <p:par>
                                <p:cTn id="25" presetID="10" presetClass="entr" presetSubtype="0" fill="hold" nodeType="after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250"/>
                                        <p:tgtEl>
                                          <p:spTgt spid="4">
                                            <p:txEl>
                                              <p:pRg st="8" end="8"/>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250"/>
                                        <p:tgtEl>
                                          <p:spTgt spid="4">
                                            <p:txEl>
                                              <p:pRg st="10" end="10"/>
                                            </p:txEl>
                                          </p:spTgt>
                                        </p:tgtEl>
                                      </p:cBhvr>
                                    </p:animEffect>
                                  </p:childTnLst>
                                </p:cTn>
                              </p:par>
                            </p:childTnLst>
                          </p:cTn>
                        </p:par>
                        <p:par>
                          <p:cTn id="32" fill="hold">
                            <p:stCondLst>
                              <p:cond delay="1750"/>
                            </p:stCondLst>
                            <p:childTnLst>
                              <p:par>
                                <p:cTn id="33" presetID="10" presetClass="entr" presetSubtype="0" fill="hold" nodeType="after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animEffect transition="in" filter="fade">
                                      <p:cBhvr>
                                        <p:cTn id="35" dur="250"/>
                                        <p:tgtEl>
                                          <p:spTgt spid="4">
                                            <p:txEl>
                                              <p:pRg st="11" end="11"/>
                                            </p:txEl>
                                          </p:spTgt>
                                        </p:tgtEl>
                                      </p:cBhvr>
                                    </p:animEffect>
                                  </p:childTnLst>
                                </p:cTn>
                              </p:par>
                            </p:childTnLst>
                          </p:cTn>
                        </p:par>
                        <p:par>
                          <p:cTn id="36" fill="hold">
                            <p:stCondLst>
                              <p:cond delay="2000"/>
                            </p:stCondLst>
                            <p:childTnLst>
                              <p:par>
                                <p:cTn id="37" presetID="10" presetClass="entr" presetSubtype="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fade">
                                      <p:cBhvr>
                                        <p:cTn id="39" dur="500"/>
                                        <p:tgtEl>
                                          <p:spTgt spid="7"/>
                                        </p:tgtEl>
                                      </p:cBhvr>
                                    </p:animEffect>
                                  </p:childTnLst>
                                </p:cTn>
                              </p:par>
                              <p:par>
                                <p:cTn id="40" presetID="10" presetClass="entr" presetSubtype="0" fill="hold" nodeType="withEffect">
                                  <p:stCondLst>
                                    <p:cond delay="20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2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Module Autoloading</a:t>
            </a:r>
            <a:endParaRPr lang="en-US" dirty="0"/>
          </a:p>
        </p:txBody>
      </p:sp>
      <p:sp>
        <p:nvSpPr>
          <p:cNvPr id="2" name="Content Placeholder 1"/>
          <p:cNvSpPr>
            <a:spLocks noGrp="1"/>
          </p:cNvSpPr>
          <p:nvPr>
            <p:ph idx="1"/>
          </p:nvPr>
        </p:nvSpPr>
        <p:spPr>
          <a:xfrm>
            <a:off x="389436" y="1447800"/>
            <a:ext cx="8363938" cy="2388346"/>
          </a:xfrm>
        </p:spPr>
        <p:txBody>
          <a:bodyPr/>
          <a:lstStyle/>
          <a:p>
            <a:r>
              <a:rPr lang="en-US" sz="2000" dirty="0" smtClean="0"/>
              <a:t>PowerShell imports modules automatically the first time that you use any command in an installed module</a:t>
            </a:r>
          </a:p>
          <a:p>
            <a:endParaRPr lang="en-US" sz="1600" dirty="0" smtClean="0"/>
          </a:p>
          <a:p>
            <a:r>
              <a:rPr lang="en-US" sz="2000" dirty="0" smtClean="0"/>
              <a:t>Only module that are stored in the location specified by the </a:t>
            </a:r>
            <a:r>
              <a:rPr lang="en-US" sz="2000" dirty="0" err="1" smtClean="0"/>
              <a:t>PSModulePath</a:t>
            </a:r>
            <a:r>
              <a:rPr lang="en-US" sz="2000" dirty="0" smtClean="0"/>
              <a:t> environment variable are automatically imported</a:t>
            </a:r>
          </a:p>
          <a:p>
            <a:endParaRPr lang="en-US" sz="1600" dirty="0" smtClean="0"/>
          </a:p>
          <a:p>
            <a:r>
              <a:rPr lang="en-US" sz="2000" dirty="0" smtClean="0"/>
              <a:t>Controlled by the </a:t>
            </a:r>
            <a:r>
              <a:rPr lang="en-US" sz="2000" dirty="0" smtClean="0">
                <a:latin typeface="Consolas" panose="020B0609020204030204" pitchFamily="49" charset="0"/>
                <a:cs typeface="Consolas" panose="020B0609020204030204" pitchFamily="49" charset="0"/>
              </a:rPr>
              <a:t>$</a:t>
            </a:r>
            <a:r>
              <a:rPr lang="en-US" sz="2000" dirty="0" err="1" smtClean="0">
                <a:latin typeface="Consolas" panose="020B0609020204030204" pitchFamily="49" charset="0"/>
                <a:cs typeface="Consolas" panose="020B0609020204030204" pitchFamily="49" charset="0"/>
              </a:rPr>
              <a:t>PSModuleAutoLoadingPreference</a:t>
            </a:r>
            <a:r>
              <a:rPr lang="en-US" sz="2000" dirty="0" smtClean="0"/>
              <a:t> variable</a:t>
            </a:r>
          </a:p>
          <a:p>
            <a:endParaRPr 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1571368920"/>
              </p:ext>
            </p:extLst>
          </p:nvPr>
        </p:nvGraphicFramePr>
        <p:xfrm>
          <a:off x="632459" y="3682177"/>
          <a:ext cx="6999612" cy="2501339"/>
        </p:xfrm>
        <a:graphic>
          <a:graphicData uri="http://schemas.openxmlformats.org/drawingml/2006/table">
            <a:tbl>
              <a:tblPr bandRow="1">
                <a:tableStyleId>{69CF1AB2-1976-4502-BF36-3FF5EA218861}</a:tableStyleId>
              </a:tblPr>
              <a:tblGrid>
                <a:gridCol w="1721442"/>
                <a:gridCol w="5278170"/>
              </a:tblGrid>
              <a:tr h="753334">
                <a:tc>
                  <a:txBody>
                    <a:bodyPr/>
                    <a:lstStyle/>
                    <a:p>
                      <a:pPr algn="l"/>
                      <a:r>
                        <a:rPr lang="en-US" b="1" dirty="0" smtClean="0">
                          <a:solidFill>
                            <a:schemeClr val="tx1"/>
                          </a:solidFill>
                        </a:rPr>
                        <a:t>All</a:t>
                      </a:r>
                      <a:endParaRPr lang="en-US" b="1" dirty="0">
                        <a:solidFill>
                          <a:schemeClr val="tx1"/>
                        </a:solidFill>
                      </a:endParaRPr>
                    </a:p>
                  </a:txBody>
                  <a:tcPr anchor="ctr">
                    <a:solidFill>
                      <a:srgbClr val="012456"/>
                    </a:solidFill>
                  </a:tcPr>
                </a:tc>
                <a:tc>
                  <a:txBody>
                    <a:bodyPr/>
                    <a:lstStyle/>
                    <a:p>
                      <a:pPr algn="l"/>
                      <a:r>
                        <a:rPr lang="en-US" dirty="0" smtClean="0">
                          <a:solidFill>
                            <a:schemeClr val="tx1"/>
                          </a:solidFill>
                        </a:rPr>
                        <a:t>Modules are imported automatically on first-use. To import a module, get (Get-Command) or use any command in the module.</a:t>
                      </a:r>
                      <a:endParaRPr lang="en-US" dirty="0">
                        <a:solidFill>
                          <a:schemeClr val="tx1"/>
                        </a:solidFill>
                      </a:endParaRPr>
                    </a:p>
                  </a:txBody>
                  <a:tcPr anchor="ctr">
                    <a:solidFill>
                      <a:srgbClr val="012456"/>
                    </a:solidFill>
                  </a:tcPr>
                </a:tc>
              </a:tr>
              <a:tr h="1128920">
                <a:tc>
                  <a:txBody>
                    <a:bodyPr/>
                    <a:lstStyle/>
                    <a:p>
                      <a:pPr algn="l"/>
                      <a:r>
                        <a:rPr lang="en-US" b="1" dirty="0" err="1" smtClean="0">
                          <a:solidFill>
                            <a:schemeClr val="tx1"/>
                          </a:solidFill>
                        </a:rPr>
                        <a:t>ModuleQualified</a:t>
                      </a:r>
                      <a:endParaRPr lang="en-US" b="1" dirty="0">
                        <a:solidFill>
                          <a:schemeClr val="tx1"/>
                        </a:solidFill>
                      </a:endParaRPr>
                    </a:p>
                  </a:txBody>
                  <a:tcPr anchor="ctr">
                    <a:solidFill>
                      <a:srgbClr val="012456"/>
                    </a:solidFill>
                  </a:tcPr>
                </a:tc>
                <a:tc>
                  <a:txBody>
                    <a:bodyPr/>
                    <a:lstStyle/>
                    <a:p>
                      <a:pPr algn="l"/>
                      <a:r>
                        <a:rPr lang="en-US" dirty="0" smtClean="0">
                          <a:solidFill>
                            <a:schemeClr val="tx1"/>
                          </a:solidFill>
                        </a:rPr>
                        <a:t>Modules are imported automatically only when a user uses the</a:t>
                      </a:r>
                      <a:r>
                        <a:rPr lang="en-US" baseline="0" dirty="0" smtClean="0">
                          <a:solidFill>
                            <a:schemeClr val="tx1"/>
                          </a:solidFill>
                        </a:rPr>
                        <a:t> </a:t>
                      </a:r>
                      <a:r>
                        <a:rPr lang="en-US" dirty="0" smtClean="0">
                          <a:solidFill>
                            <a:schemeClr val="tx1"/>
                          </a:solidFill>
                        </a:rPr>
                        <a:t>module-qualified name of a command in the module. For example, if the user types "</a:t>
                      </a:r>
                      <a:r>
                        <a:rPr lang="en-US" dirty="0" err="1" smtClean="0">
                          <a:solidFill>
                            <a:schemeClr val="tx1"/>
                          </a:solidFill>
                        </a:rPr>
                        <a:t>MyModule</a:t>
                      </a:r>
                      <a:r>
                        <a:rPr lang="en-US" dirty="0" smtClean="0">
                          <a:solidFill>
                            <a:schemeClr val="tx1"/>
                          </a:solidFill>
                        </a:rPr>
                        <a:t>\</a:t>
                      </a:r>
                      <a:r>
                        <a:rPr lang="en-US" dirty="0" err="1" smtClean="0">
                          <a:solidFill>
                            <a:schemeClr val="tx1"/>
                          </a:solidFill>
                        </a:rPr>
                        <a:t>MyCommand</a:t>
                      </a:r>
                      <a:r>
                        <a:rPr lang="en-US" dirty="0" smtClean="0">
                          <a:solidFill>
                            <a:schemeClr val="tx1"/>
                          </a:solidFill>
                        </a:rPr>
                        <a:t>", Windows PowerShell imports the </a:t>
                      </a:r>
                      <a:r>
                        <a:rPr lang="en-US" dirty="0" err="1" smtClean="0">
                          <a:solidFill>
                            <a:schemeClr val="tx1"/>
                          </a:solidFill>
                        </a:rPr>
                        <a:t>MyModule</a:t>
                      </a:r>
                      <a:r>
                        <a:rPr lang="en-US" dirty="0" smtClean="0">
                          <a:solidFill>
                            <a:schemeClr val="tx1"/>
                          </a:solidFill>
                        </a:rPr>
                        <a:t> module.</a:t>
                      </a:r>
                      <a:endParaRPr lang="en-US" dirty="0">
                        <a:solidFill>
                          <a:schemeClr val="tx1"/>
                        </a:solidFill>
                      </a:endParaRPr>
                    </a:p>
                  </a:txBody>
                  <a:tcPr anchor="ctr">
                    <a:solidFill>
                      <a:srgbClr val="012456"/>
                    </a:solidFill>
                  </a:tcPr>
                </a:tc>
              </a:tr>
              <a:tr h="619085">
                <a:tc>
                  <a:txBody>
                    <a:bodyPr/>
                    <a:lstStyle/>
                    <a:p>
                      <a:pPr algn="l"/>
                      <a:r>
                        <a:rPr lang="en-US" b="1" dirty="0" smtClean="0">
                          <a:solidFill>
                            <a:schemeClr val="tx1"/>
                          </a:solidFill>
                        </a:rPr>
                        <a:t>None</a:t>
                      </a:r>
                      <a:endParaRPr lang="en-US" b="1" dirty="0">
                        <a:solidFill>
                          <a:schemeClr val="tx1"/>
                        </a:solidFill>
                      </a:endParaRPr>
                    </a:p>
                  </a:txBody>
                  <a:tcPr anchor="ctr">
                    <a:solidFill>
                      <a:srgbClr val="012456"/>
                    </a:solidFill>
                  </a:tcPr>
                </a:tc>
                <a:tc>
                  <a:txBody>
                    <a:bodyPr/>
                    <a:lstStyle/>
                    <a:p>
                      <a:pPr algn="l"/>
                      <a:r>
                        <a:rPr lang="en-US" dirty="0" smtClean="0">
                          <a:solidFill>
                            <a:schemeClr val="tx1"/>
                          </a:solidFill>
                        </a:rPr>
                        <a:t>Automatic importing of modules is disabled in the session. To</a:t>
                      </a:r>
                      <a:r>
                        <a:rPr lang="en-US" baseline="0" dirty="0" smtClean="0">
                          <a:solidFill>
                            <a:schemeClr val="tx1"/>
                          </a:solidFill>
                        </a:rPr>
                        <a:t> </a:t>
                      </a:r>
                      <a:r>
                        <a:rPr lang="en-US" dirty="0" smtClean="0">
                          <a:solidFill>
                            <a:schemeClr val="tx1"/>
                          </a:solidFill>
                        </a:rPr>
                        <a:t>import a module, use the Import-Module cmdlet.</a:t>
                      </a:r>
                      <a:endParaRPr lang="en-US" dirty="0">
                        <a:solidFill>
                          <a:schemeClr val="tx1"/>
                        </a:solidFill>
                      </a:endParaRPr>
                    </a:p>
                  </a:txBody>
                  <a:tcPr anchor="ctr">
                    <a:solidFill>
                      <a:srgbClr val="012456"/>
                    </a:solidFill>
                  </a:tcPr>
                </a:tc>
              </a:tr>
            </a:tbl>
          </a:graphicData>
        </a:graphic>
      </p:graphicFrame>
      <p:pic>
        <p:nvPicPr>
          <p:cNvPr id="5" name="Picture 2" descr="\\MAGNUM\Projects\Microsoft\Cloud Power FY12\Design\Icons\PNGs\Search.png"/>
          <p:cNvPicPr>
            <a:picLocks noChangeAspect="1" noChangeArrowheads="1"/>
          </p:cNvPicPr>
          <p:nvPr/>
        </p:nvPicPr>
        <p:blipFill>
          <a:blip r:embed="rId3" cstate="print">
            <a:lum bright="100000"/>
          </a:blip>
          <a:srcRect/>
          <a:stretch>
            <a:fillRect/>
          </a:stretch>
        </p:blipFill>
        <p:spPr bwMode="auto">
          <a:xfrm>
            <a:off x="8010980" y="5787418"/>
            <a:ext cx="640081" cy="640080"/>
          </a:xfrm>
          <a:prstGeom prst="rect">
            <a:avLst/>
          </a:prstGeom>
          <a:noFill/>
        </p:spPr>
      </p:pic>
    </p:spTree>
    <p:extLst>
      <p:ext uri="{BB962C8B-B14F-4D97-AF65-F5344CB8AC3E}">
        <p14:creationId xmlns:p14="http://schemas.microsoft.com/office/powerpoint/2010/main" val="32852617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64797"/>
          </a:xfrm>
        </p:spPr>
        <p:txBody>
          <a:bodyPr/>
          <a:lstStyle/>
          <a:p>
            <a:r>
              <a:rPr lang="en-US" dirty="0"/>
              <a:t>Windows PowerShell </a:t>
            </a:r>
            <a:r>
              <a:rPr lang="en-US" dirty="0" smtClean="0"/>
              <a:t>ISE</a:t>
            </a:r>
            <a:endParaRPr lang="en-US" dirty="0"/>
          </a:p>
        </p:txBody>
      </p:sp>
      <p:sp>
        <p:nvSpPr>
          <p:cNvPr id="3" name="Text Placeholder 2"/>
          <p:cNvSpPr>
            <a:spLocks noGrp="1"/>
          </p:cNvSpPr>
          <p:nvPr>
            <p:ph idx="1"/>
          </p:nvPr>
        </p:nvSpPr>
        <p:spPr>
          <a:xfrm>
            <a:off x="389436" y="1447800"/>
            <a:ext cx="8363938" cy="2363724"/>
          </a:xfrm>
        </p:spPr>
        <p:txBody>
          <a:bodyPr/>
          <a:lstStyle/>
          <a:p>
            <a:r>
              <a:rPr lang="en-US" dirty="0" smtClean="0"/>
              <a:t>IntelliSense</a:t>
            </a:r>
          </a:p>
          <a:p>
            <a:r>
              <a:rPr lang="en-US" dirty="0" smtClean="0"/>
              <a:t>Show-Command pane</a:t>
            </a:r>
          </a:p>
          <a:p>
            <a:r>
              <a:rPr lang="en-US" dirty="0" smtClean="0"/>
              <a:t>Regions</a:t>
            </a:r>
          </a:p>
          <a:p>
            <a:r>
              <a:rPr lang="en-US" dirty="0" smtClean="0"/>
              <a:t>F1 Help window</a:t>
            </a:r>
          </a:p>
          <a:p>
            <a:r>
              <a:rPr lang="en-US" dirty="0" smtClean="0"/>
              <a:t>Rich copy</a:t>
            </a:r>
          </a:p>
          <a:p>
            <a:r>
              <a:rPr lang="en-US" dirty="0" smtClean="0"/>
              <a:t>Snippets</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7022" y="1733369"/>
            <a:ext cx="3493550" cy="2851062"/>
          </a:xfrm>
          <a:prstGeom prst="rect">
            <a:avLst/>
          </a:prstGeom>
          <a:ln>
            <a:noFill/>
          </a:ln>
          <a:effectLst>
            <a:outerShdw blurRad="292100" dist="139700" dir="2700000" algn="tl" rotWithShape="0">
              <a:srgbClr val="333333">
                <a:alpha val="65000"/>
              </a:srgbClr>
            </a:outerShdw>
          </a:effectLst>
        </p:spPr>
      </p:pic>
      <p:pic>
        <p:nvPicPr>
          <p:cNvPr id="5" name="Picture 4" descr="\\MAGNUM\Projects\Microsoft\Cloud Power FY12\Design\ICONS_PNG\IIS-MULTI-TENANCY.png"/>
          <p:cNvPicPr>
            <a:picLocks noChangeAspect="1" noChangeArrowheads="1"/>
          </p:cNvPicPr>
          <p:nvPr/>
        </p:nvPicPr>
        <p:blipFill>
          <a:blip r:embed="rId4" cstate="print">
            <a:lum bright="100000"/>
          </a:blip>
          <a:srcRect/>
          <a:stretch>
            <a:fillRect/>
          </a:stretch>
        </p:blipFill>
        <p:spPr bwMode="auto">
          <a:xfrm>
            <a:off x="8001935" y="5820617"/>
            <a:ext cx="640080" cy="640080"/>
          </a:xfrm>
          <a:prstGeom prst="rect">
            <a:avLst/>
          </a:prstGeom>
          <a:noFill/>
        </p:spPr>
      </p:pic>
    </p:spTree>
    <p:extLst>
      <p:ext uri="{BB962C8B-B14F-4D97-AF65-F5344CB8AC3E}">
        <p14:creationId xmlns:p14="http://schemas.microsoft.com/office/powerpoint/2010/main" val="25593172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tro_Template_Light_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5084FA3774A8E4FAE458DDDDE26A4B8" ma:contentTypeVersion="0" ma:contentTypeDescription="Create a new document." ma:contentTypeScope="" ma:versionID="04a455ab5352124be1bb38032a638ee2">
  <xsd:schema xmlns:xsd="http://www.w3.org/2001/XMLSchema" xmlns:xs="http://www.w3.org/2001/XMLSchema" xmlns:p="http://schemas.microsoft.com/office/2006/metadata/properties" targetNamespace="http://schemas.microsoft.com/office/2006/metadata/properties" ma:root="true" ma:fieldsID="aa1222beb234debe96d12a98d24ff8a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 ds:uri="http://purl.org/dc/terms/"/>
  </ds:schemaRefs>
</ds:datastoreItem>
</file>

<file path=customXml/itemProps2.xml><?xml version="1.0" encoding="utf-8"?>
<ds:datastoreItem xmlns:ds="http://schemas.openxmlformats.org/officeDocument/2006/customXml" ds:itemID="{058054EE-CB27-4B88-A0A1-01AAF15BD9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Metro Template Dark 4x3</Template>
  <TotalTime>560</TotalTime>
  <Words>3361</Words>
  <Application>Microsoft Office PowerPoint</Application>
  <PresentationFormat>On-screen Show (4:3)</PresentationFormat>
  <Paragraphs>889</Paragraphs>
  <Slides>21</Slides>
  <Notes>18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Consolas</vt:lpstr>
      <vt:lpstr>Segoe Print</vt:lpstr>
      <vt:lpstr>Segoe UI</vt:lpstr>
      <vt:lpstr>Segoe UI Light</vt:lpstr>
      <vt:lpstr>Metro_Template_Light_16x9</vt:lpstr>
      <vt:lpstr>PowerPoint Presentation</vt:lpstr>
      <vt:lpstr>What is Windows PowerShell?</vt:lpstr>
      <vt:lpstr>The Journey</vt:lpstr>
      <vt:lpstr>Available Everywhere</vt:lpstr>
      <vt:lpstr>Coverage Comparison</vt:lpstr>
      <vt:lpstr>Windows PowerShell 3.0 Features</vt:lpstr>
      <vt:lpstr>Command Discovery</vt:lpstr>
      <vt:lpstr>Module Autoloading</vt:lpstr>
      <vt:lpstr>Windows PowerShell ISE</vt:lpstr>
      <vt:lpstr>Simplified ForEach</vt:lpstr>
      <vt:lpstr>Parameter Defaults</vt:lpstr>
      <vt:lpstr>Scheduled Jobs</vt:lpstr>
      <vt:lpstr>Robust Session Connectivity</vt:lpstr>
      <vt:lpstr>PowerShell Web Access</vt:lpstr>
      <vt:lpstr>CIM Cmdlets</vt:lpstr>
      <vt:lpstr>PowerShell Workflow</vt:lpstr>
      <vt:lpstr>PS 3.0 –gt PS 2.0</vt:lpstr>
      <vt:lpstr>Resources</vt:lpstr>
      <vt:lpstr>Rich Platform for Script Sharing</vt:lpstr>
      <vt:lpstr>Microsoft Virtual Academy</vt:lpstr>
      <vt:lpstr>PowerPoint Presentation</vt:lpstr>
    </vt:vector>
  </TitlesOfParts>
  <Manager>&lt;Content Manager Name Here&gt;</Manager>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 new in PowerShell 3.0</dc:title>
  <dc:subject>2013.01 North Infrastructure UserGroup</dc:subject>
  <dc:creator>martin.schvartzman@microsoft.com</dc:creator>
  <cp:keywords>PowerShell</cp:keywords>
  <dc:description/>
  <cp:lastModifiedBy>Martin Schvartzman</cp:lastModifiedBy>
  <cp:revision>97</cp:revision>
  <dcterms:created xsi:type="dcterms:W3CDTF">2012-11-01T03:19:40Z</dcterms:created>
  <dcterms:modified xsi:type="dcterms:W3CDTF">2013-02-04T20:00:21Z</dcterms:modified>
  <cp:category>PowerShell</cp:category>
  <cp:contentStatus>DRAFT</cp:contentStatus>
</cp:coreProperties>
</file>