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2"/>
  </p:notesMasterIdLst>
  <p:sldIdLst>
    <p:sldId id="256" r:id="rId2"/>
    <p:sldId id="257" r:id="rId3"/>
    <p:sldId id="258" r:id="rId4"/>
    <p:sldId id="307" r:id="rId5"/>
    <p:sldId id="309" r:id="rId6"/>
    <p:sldId id="308" r:id="rId7"/>
    <p:sldId id="267" r:id="rId8"/>
    <p:sldId id="310" r:id="rId9"/>
    <p:sldId id="278" r:id="rId10"/>
    <p:sldId id="306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Arial Black" panose="020B0A04020102020204" pitchFamily="34" charset="0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96089C-412E-492B-B222-ACEDA1E7A7F7}">
  <a:tblStyle styleId="{9396089C-412E-492B-B222-ACEDA1E7A7F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E7E6"/>
          </a:solidFill>
        </a:fill>
      </a:tcStyle>
    </a:wholeTbl>
    <a:band1H>
      <a:tcTxStyle/>
      <a:tcStyle>
        <a:tcBdr/>
        <a:fill>
          <a:solidFill>
            <a:srgbClr val="DBCD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BCD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092E786-DEC5-43F3-BF14-F3C72BB2D9A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55699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5808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2522483" y="2100604"/>
            <a:ext cx="7147034" cy="240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522483" y="4557015"/>
            <a:ext cx="7147034" cy="56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522483" y="1568169"/>
            <a:ext cx="7147034" cy="240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522483" y="4024580"/>
            <a:ext cx="7147034" cy="56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>
            <a:spLocks noGrp="1"/>
          </p:cNvSpPr>
          <p:nvPr>
            <p:ph type="ctrTitle"/>
          </p:nvPr>
        </p:nvSpPr>
        <p:spPr>
          <a:xfrm>
            <a:off x="2522483" y="3067291"/>
            <a:ext cx="7147034" cy="907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1387366" y="1881351"/>
            <a:ext cx="9404568" cy="74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1387366" y="3758843"/>
            <a:ext cx="9404568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2" name="Google Shape;92;p18"/>
          <p:cNvCxnSpPr/>
          <p:nvPr/>
        </p:nvCxnSpPr>
        <p:spPr>
          <a:xfrm>
            <a:off x="4551557" y="3113733"/>
            <a:ext cx="3088887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669074" y="613318"/>
            <a:ext cx="4449337" cy="553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6835698" y="3008777"/>
            <a:ext cx="4616604" cy="231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6835698" y="1826339"/>
            <a:ext cx="4616604" cy="1177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669074" y="613318"/>
            <a:ext cx="4449337" cy="553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6835698" y="4530513"/>
            <a:ext cx="4616604" cy="79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6835698" y="3858573"/>
            <a:ext cx="4616604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3414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8686800" y="2958191"/>
            <a:ext cx="2765502" cy="16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8686800" y="2286251"/>
            <a:ext cx="2765502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2"/>
          </p:nvPr>
        </p:nvSpPr>
        <p:spPr>
          <a:xfrm>
            <a:off x="680224" y="2958191"/>
            <a:ext cx="2765502" cy="16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680224" y="2286251"/>
            <a:ext cx="2765502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>
            <a:spLocks noGrp="1"/>
          </p:cNvSpPr>
          <p:nvPr>
            <p:ph type="pic" idx="3"/>
          </p:nvPr>
        </p:nvSpPr>
        <p:spPr>
          <a:xfrm>
            <a:off x="4187965" y="0"/>
            <a:ext cx="3756596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1365813" y="1337341"/>
            <a:ext cx="743512" cy="74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680224" y="2992916"/>
            <a:ext cx="2765502" cy="16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680224" y="2320976"/>
            <a:ext cx="2765502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22"/>
          <p:cNvCxnSpPr/>
          <p:nvPr/>
        </p:nvCxnSpPr>
        <p:spPr>
          <a:xfrm rot="10800000">
            <a:off x="4120586" y="1157469"/>
            <a:ext cx="0" cy="4166885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" name="Google Shape;117;p22"/>
          <p:cNvCxnSpPr/>
          <p:nvPr/>
        </p:nvCxnSpPr>
        <p:spPr>
          <a:xfrm rot="10800000">
            <a:off x="7998107" y="1157469"/>
            <a:ext cx="0" cy="4166885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22"/>
          <p:cNvSpPr txBox="1"/>
          <p:nvPr/>
        </p:nvSpPr>
        <p:spPr>
          <a:xfrm>
            <a:off x="5463249" y="1337341"/>
            <a:ext cx="743512" cy="74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 Black"/>
              <a:buNone/>
            </a:pPr>
            <a:r>
              <a:rPr lang="en-US" sz="50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 sz="50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2"/>
          </p:nvPr>
        </p:nvSpPr>
        <p:spPr>
          <a:xfrm>
            <a:off x="4777660" y="2992916"/>
            <a:ext cx="2765502" cy="16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4777660" y="2320976"/>
            <a:ext cx="2765502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9352344" y="1337341"/>
            <a:ext cx="743512" cy="74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 Black"/>
              <a:buNone/>
            </a:pPr>
            <a:r>
              <a:rPr lang="en-US" sz="50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 sz="50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3"/>
          </p:nvPr>
        </p:nvSpPr>
        <p:spPr>
          <a:xfrm>
            <a:off x="8666755" y="2992916"/>
            <a:ext cx="2765502" cy="16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8666755" y="2320976"/>
            <a:ext cx="2765502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ctrTitle"/>
          </p:nvPr>
        </p:nvSpPr>
        <p:spPr>
          <a:xfrm>
            <a:off x="2522483" y="2100604"/>
            <a:ext cx="7147034" cy="240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 err="1"/>
              <a:t>Slurm</a:t>
            </a:r>
            <a:r>
              <a:rPr lang="en-US" dirty="0"/>
              <a:t> Beverages expanding into beer market</a:t>
            </a:r>
            <a:endParaRPr sz="5000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876800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3"/>
          <p:cNvSpPr txBox="1">
            <a:spLocks noGrp="1"/>
          </p:cNvSpPr>
          <p:nvPr>
            <p:ph type="ctrTitle"/>
          </p:nvPr>
        </p:nvSpPr>
        <p:spPr>
          <a:xfrm>
            <a:off x="1993692" y="2533338"/>
            <a:ext cx="8109677" cy="3612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Arial Black"/>
              <a:buNone/>
            </a:pPr>
            <a:r>
              <a:rPr lang="en-US" sz="67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CHEERS!</a:t>
            </a:r>
            <a:br>
              <a:rPr lang="en-US" sz="67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br>
              <a:rPr lang="en-US" sz="48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endParaRPr sz="4800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2522483" y="275540"/>
            <a:ext cx="7147034" cy="56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4400"/>
            </a:pPr>
            <a:r>
              <a:rPr lang="en-US" sz="4400" b="1" dirty="0"/>
              <a:t>Time to expand</a:t>
            </a:r>
          </a:p>
        </p:txBody>
      </p:sp>
      <p:sp>
        <p:nvSpPr>
          <p:cNvPr id="134" name="Google Shape;134;p24"/>
          <p:cNvSpPr txBox="1"/>
          <p:nvPr/>
        </p:nvSpPr>
        <p:spPr>
          <a:xfrm>
            <a:off x="2362200" y="1905000"/>
            <a:ext cx="7147033" cy="5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1" dirty="0" err="1">
                <a:solidFill>
                  <a:schemeClr val="lt1"/>
                </a:solidFill>
              </a:rPr>
              <a:t>Slurm</a:t>
            </a:r>
            <a:r>
              <a:rPr lang="en-US" sz="3200" b="1" dirty="0">
                <a:solidFill>
                  <a:schemeClr val="lt1"/>
                </a:solidFill>
              </a:rPr>
              <a:t> cola sales have matured and by expanding into the growing beer industry we can continue to grow</a:t>
            </a:r>
          </a:p>
          <a:p>
            <a:pPr marL="457200" lvl="0" indent="-457200"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1" dirty="0">
                <a:solidFill>
                  <a:schemeClr val="lt1"/>
                </a:solidFill>
              </a:rPr>
              <a:t>Consumers taste are changing and drinking less cola</a:t>
            </a:r>
          </a:p>
          <a:p>
            <a:pPr marL="457200" lvl="0" indent="-457200"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1" dirty="0">
                <a:solidFill>
                  <a:schemeClr val="lt1"/>
                </a:solidFill>
              </a:rPr>
              <a:t>Beer sales are on the rise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2438400" y="531184"/>
            <a:ext cx="714703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1"/>
                </a:solidFill>
              </a:rPr>
              <a:t>Current State of the Market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905000"/>
            <a:ext cx="4876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There are 558 breweries national 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Most are located in Colorado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Most of our potential competitors are located on the west coast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B9D79-57ED-46D2-93ED-718D6E599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752600"/>
            <a:ext cx="5867400" cy="40700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>
            <a:spLocks noGrp="1"/>
          </p:cNvSpPr>
          <p:nvPr>
            <p:ph type="subTitle" idx="1"/>
          </p:nvPr>
        </p:nvSpPr>
        <p:spPr>
          <a:xfrm>
            <a:off x="2209800" y="381000"/>
            <a:ext cx="7147034" cy="1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b="1" dirty="0">
                <a:solidFill>
                  <a:schemeClr val="bg1"/>
                </a:solidFill>
              </a:rPr>
              <a:t>Current State</a:t>
            </a:r>
            <a:endParaRPr sz="6000" b="1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828799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most popular beer type in terms of number of type manufactured are </a:t>
            </a:r>
            <a:r>
              <a:rPr lang="en-US" u="sng" dirty="0">
                <a:solidFill>
                  <a:schemeClr val="bg1"/>
                </a:solidFill>
              </a:rPr>
              <a:t>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19526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52019"/>
            <a:ext cx="46672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895600"/>
            <a:ext cx="624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Average ounce for beer sold is 13.6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Top beer manufacturing states                  Top beer manufacturing cities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505200"/>
            <a:ext cx="27051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58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CE60-BA34-4EB1-AFE4-F8541F57C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76200"/>
            <a:ext cx="7147034" cy="946431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40949-3419-4D86-9EA0-056B24162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1045822"/>
            <a:ext cx="7147034" cy="560059"/>
          </a:xfrm>
        </p:spPr>
        <p:txBody>
          <a:bodyPr/>
          <a:lstStyle/>
          <a:p>
            <a:r>
              <a:rPr lang="en-US" dirty="0"/>
              <a:t>What markets should we target for an Ale?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8D550-CAA8-49F2-B583-126747A01CD3}"/>
              </a:ext>
            </a:extLst>
          </p:cNvPr>
          <p:cNvSpPr txBox="1"/>
          <p:nvPr/>
        </p:nvSpPr>
        <p:spPr>
          <a:xfrm>
            <a:off x="533400" y="1905000"/>
            <a:ext cx="2209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filtering all the data around only styles that contain the word Ale.  We see that the 29 different styles of Ale on the market.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F784C-A5C9-4B5D-85C0-6320E31EA018}"/>
              </a:ext>
            </a:extLst>
          </p:cNvPr>
          <p:cNvSpPr txBox="1"/>
          <p:nvPr/>
        </p:nvSpPr>
        <p:spPr>
          <a:xfrm>
            <a:off x="533400" y="3962400"/>
            <a:ext cx="2209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terms of popularity, it would seem the American Pale Ale is leader in the clubhouse with 245 different breweries producing a version of an American Pale Ale.  Perhaps that’s a safe market to invest in!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B9BC53-C439-46A3-9851-5E0C7FDD2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905000"/>
            <a:ext cx="7856849" cy="448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0"/>
            <a:ext cx="869500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38600" y="221756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Breweries per state</a:t>
            </a:r>
          </a:p>
        </p:txBody>
      </p:sp>
    </p:spTree>
    <p:extLst>
      <p:ext uri="{BB962C8B-B14F-4D97-AF65-F5344CB8AC3E}">
        <p14:creationId xmlns:p14="http://schemas.microsoft.com/office/powerpoint/2010/main" val="259406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/>
        </p:nvSpPr>
        <p:spPr>
          <a:xfrm>
            <a:off x="15240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Where we will start</a:t>
            </a:r>
            <a:endParaRPr sz="6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142844"/>
            <a:ext cx="25336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1600200"/>
            <a:ext cx="5029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will start with the average alcohol content rounded at 6% for all beers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Customers prefer a middle of the ground alcohol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Our highest alcohol content sits at 12.8% and lowest at less .1%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None of the top selling beers had an ABV of over 10%, so we will not be entering this niche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823332"/>
            <a:ext cx="5867400" cy="361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15" y="4060855"/>
            <a:ext cx="2389283" cy="137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762000"/>
            <a:ext cx="800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Ales and IPAs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759901"/>
            <a:ext cx="32766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Originally brewed without hops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Modern ales have a fruitier taste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Been around since medieval times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0" y="1752600"/>
            <a:ext cx="320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Also known as India Pale 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Originated when London was shipping beers to soldiers stationed in 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 manufacturers in London emphasized adding hops, this accounts for the bitterness in this brew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Traditionally brewed with English malt, hops and yeast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Beer taste ranges even amongst IPAS, however they are known for being more bitter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592836"/>
            <a:ext cx="4296396" cy="211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02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>
            <a:spLocks noGrp="1"/>
          </p:cNvSpPr>
          <p:nvPr>
            <p:ph type="subTitle" idx="1"/>
          </p:nvPr>
        </p:nvSpPr>
        <p:spPr>
          <a:xfrm>
            <a:off x="1447800" y="228600"/>
            <a:ext cx="7147034" cy="1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Flavor Profile</a:t>
            </a:r>
            <a:endParaRPr sz="6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24600" y="1524000"/>
            <a:ext cx="3352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We identified positive correlation between ABV and IBU, meaning we have to focus on IBU in relationship to ABV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 low p-value supports our correlation value of .67, at a </a:t>
            </a:r>
            <a:r>
              <a:rPr lang="en-US" sz="1800" dirty="0" err="1">
                <a:solidFill>
                  <a:schemeClr val="bg1"/>
                </a:solidFill>
              </a:rPr>
              <a:t>significiance</a:t>
            </a:r>
            <a:r>
              <a:rPr lang="en-US" sz="1800" dirty="0">
                <a:solidFill>
                  <a:schemeClr val="bg1"/>
                </a:solidFill>
              </a:rPr>
              <a:t> level of .05, meaning we have enough evidence to suggest that the data is linearly correlated. What does this mean? ABV explains 67% of the variation in bitterness levels of our beer.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At .06 ABV we are looking to create a </a:t>
            </a:r>
            <a:r>
              <a:rPr lang="en-US" sz="1800" dirty="0" err="1">
                <a:solidFill>
                  <a:schemeClr val="bg1"/>
                </a:solidFill>
              </a:rPr>
              <a:t>mildy</a:t>
            </a:r>
            <a:r>
              <a:rPr lang="en-US" sz="1800" dirty="0">
                <a:solidFill>
                  <a:schemeClr val="bg1"/>
                </a:solidFill>
              </a:rPr>
              <a:t> bitter beer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5062537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B6B81"/>
      </a:dk2>
      <a:lt2>
        <a:srgbClr val="F2EFEB"/>
      </a:lt2>
      <a:accent1>
        <a:srgbClr val="933C06"/>
      </a:accent1>
      <a:accent2>
        <a:srgbClr val="DEB306"/>
      </a:accent2>
      <a:accent3>
        <a:srgbClr val="F3E3B1"/>
      </a:accent3>
      <a:accent4>
        <a:srgbClr val="4B6B81"/>
      </a:accent4>
      <a:accent5>
        <a:srgbClr val="434345"/>
      </a:accent5>
      <a:accent6>
        <a:srgbClr val="F2EFE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409</Words>
  <Application>Microsoft Office PowerPoint</Application>
  <PresentationFormat>Widescreen</PresentationFormat>
  <Paragraphs>41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Arial Black</vt:lpstr>
      <vt:lpstr>Arial</vt:lpstr>
      <vt:lpstr>Office Theme</vt:lpstr>
      <vt:lpstr>Slurm Beverages expanding into beer market</vt:lpstr>
      <vt:lpstr>PowerPoint Presentation</vt:lpstr>
      <vt:lpstr>PowerPoint Presentation</vt:lpstr>
      <vt:lpstr>PowerPoint Presentation</vt:lpstr>
      <vt:lpstr>Data Exploration</vt:lpstr>
      <vt:lpstr>PowerPoint Presentation</vt:lpstr>
      <vt:lpstr>PowerPoint Presentation</vt:lpstr>
      <vt:lpstr>PowerPoint Presentation</vt:lpstr>
      <vt:lpstr>PowerPoint Presentation</vt:lpstr>
      <vt:lpstr>CHEERS!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Slurm Beverages expanding into beer market</dc:title>
  <dc:creator>Martin Garcia</dc:creator>
  <cp:lastModifiedBy>Andy Heroy</cp:lastModifiedBy>
  <cp:revision>68</cp:revision>
  <dcterms:modified xsi:type="dcterms:W3CDTF">2018-10-15T23:41:42Z</dcterms:modified>
</cp:coreProperties>
</file>