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Josefin Sans ExtraLight"/>
      <p:regular r:id="rId16"/>
      <p:bold r:id="rId17"/>
      <p:italic r:id="rId18"/>
      <p:boldItalic r:id="rId19"/>
    </p:embeddedFont>
    <p:embeddedFont>
      <p:font typeface="Josefin Sans Medium"/>
      <p:regular r:id="rId20"/>
      <p:bold r:id="rId21"/>
      <p:italic r:id="rId22"/>
      <p:boldItalic r:id="rId23"/>
    </p:embeddedFont>
    <p:embeddedFont>
      <p:font typeface="Fira Sans Extra Condensed Medium"/>
      <p:regular r:id="rId24"/>
      <p:bold r:id="rId25"/>
      <p:italic r:id="rId26"/>
      <p:boldItalic r:id="rId27"/>
    </p:embeddedFont>
    <p:embeddedFont>
      <p:font typeface="Josefin Sans"/>
      <p:regular r:id="rId28"/>
      <p:bold r:id="rId29"/>
      <p:italic r:id="rId30"/>
      <p:boldItalic r:id="rId31"/>
    </p:embeddedFont>
    <p:embeddedFont>
      <p:font typeface="Josefin Sans SemiBold"/>
      <p:regular r:id="rId32"/>
      <p:bold r:id="rId33"/>
      <p:italic r:id="rId34"/>
      <p:boldItalic r:id="rId35"/>
    </p:embeddedFont>
    <p:embeddedFont>
      <p:font typeface="Josefin Sans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ansMedium-regular.fntdata"/><Relationship Id="rId22" Type="http://schemas.openxmlformats.org/officeDocument/2006/relationships/font" Target="fonts/JosefinSansMedium-italic.fntdata"/><Relationship Id="rId21" Type="http://schemas.openxmlformats.org/officeDocument/2006/relationships/font" Target="fonts/JosefinSansMedium-bold.fntdata"/><Relationship Id="rId24" Type="http://schemas.openxmlformats.org/officeDocument/2006/relationships/font" Target="fonts/FiraSansExtraCondensedMedium-regular.fntdata"/><Relationship Id="rId23" Type="http://schemas.openxmlformats.org/officeDocument/2006/relationships/font" Target="fonts/JosefinSans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italic.fntdata"/><Relationship Id="rId25" Type="http://schemas.openxmlformats.org/officeDocument/2006/relationships/font" Target="fonts/FiraSansExtraCondensedMedium-bold.fntdata"/><Relationship Id="rId28" Type="http://schemas.openxmlformats.org/officeDocument/2006/relationships/font" Target="fonts/JosefinSans-regular.fntdata"/><Relationship Id="rId27" Type="http://schemas.openxmlformats.org/officeDocument/2006/relationships/font" Target="fonts/FiraSansExtraCondensed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Josefi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JosefinSans-boldItalic.fntdata"/><Relationship Id="rId30" Type="http://schemas.openxmlformats.org/officeDocument/2006/relationships/font" Target="fonts/JosefinSans-italic.fntdata"/><Relationship Id="rId11" Type="http://schemas.openxmlformats.org/officeDocument/2006/relationships/slide" Target="slides/slide7.xml"/><Relationship Id="rId33" Type="http://schemas.openxmlformats.org/officeDocument/2006/relationships/font" Target="fonts/JosefinSansSemiBold-bold.fntdata"/><Relationship Id="rId10" Type="http://schemas.openxmlformats.org/officeDocument/2006/relationships/slide" Target="slides/slide6.xml"/><Relationship Id="rId32" Type="http://schemas.openxmlformats.org/officeDocument/2006/relationships/font" Target="fonts/JosefinSansSemiBold-regular.fntdata"/><Relationship Id="rId13" Type="http://schemas.openxmlformats.org/officeDocument/2006/relationships/slide" Target="slides/slide9.xml"/><Relationship Id="rId35" Type="http://schemas.openxmlformats.org/officeDocument/2006/relationships/font" Target="fonts/JosefinSansSemiBold-boldItalic.fntdata"/><Relationship Id="rId12" Type="http://schemas.openxmlformats.org/officeDocument/2006/relationships/slide" Target="slides/slide8.xml"/><Relationship Id="rId34" Type="http://schemas.openxmlformats.org/officeDocument/2006/relationships/font" Target="fonts/JosefinSansSemiBold-italic.fntdata"/><Relationship Id="rId15" Type="http://schemas.openxmlformats.org/officeDocument/2006/relationships/slide" Target="slides/slide11.xml"/><Relationship Id="rId37" Type="http://schemas.openxmlformats.org/officeDocument/2006/relationships/font" Target="fonts/JosefinSansLight-bold.fntdata"/><Relationship Id="rId14" Type="http://schemas.openxmlformats.org/officeDocument/2006/relationships/slide" Target="slides/slide10.xml"/><Relationship Id="rId36" Type="http://schemas.openxmlformats.org/officeDocument/2006/relationships/font" Target="fonts/JosefinSansLight-regular.fntdata"/><Relationship Id="rId17" Type="http://schemas.openxmlformats.org/officeDocument/2006/relationships/font" Target="fonts/JosefinSansExtraLight-bold.fntdata"/><Relationship Id="rId39" Type="http://schemas.openxmlformats.org/officeDocument/2006/relationships/font" Target="fonts/JosefinSansLight-boldItalic.fntdata"/><Relationship Id="rId16" Type="http://schemas.openxmlformats.org/officeDocument/2006/relationships/font" Target="fonts/JosefinSansExtraLight-regular.fntdata"/><Relationship Id="rId38" Type="http://schemas.openxmlformats.org/officeDocument/2006/relationships/font" Target="fonts/JosefinSansLight-italic.fntdata"/><Relationship Id="rId19" Type="http://schemas.openxmlformats.org/officeDocument/2006/relationships/font" Target="fonts/JosefinSansExtraLight-boldItalic.fntdata"/><Relationship Id="rId18" Type="http://schemas.openxmlformats.org/officeDocument/2006/relationships/font" Target="fonts/JosefinSansExtra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605a1f3987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605a1f398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ca41d7a420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ca41d7a420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605a1f398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605a1f398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788e9a59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788e9a59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605a1f398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605a1f398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605a1f398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605a1f398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605a1f398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605a1f398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605a1f398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605a1f398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605a1f398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605a1f398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605a1f3987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605a1f398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94500" y="588600"/>
            <a:ext cx="5392800" cy="1983300"/>
          </a:xfrm>
          <a:prstGeom prst="rect">
            <a:avLst/>
          </a:prstGeom>
        </p:spPr>
        <p:txBody>
          <a:bodyPr anchorCtr="0" anchor="t" bIns="91425" lIns="91425" spcFirstLastPara="1" rIns="91425" wrap="square" tIns="2011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Josefin Sans"/>
              <a:buNone/>
              <a:defRPr b="1" sz="52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94500" y="2499325"/>
            <a:ext cx="3335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 Light"/>
              <a:buNone/>
              <a:defRPr b="1" sz="1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542275" y="758250"/>
            <a:ext cx="0" cy="2878500"/>
          </a:xfrm>
          <a:prstGeom prst="straightConnector1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" name="Google Shape;75;p11"/>
          <p:cNvSpPr txBox="1"/>
          <p:nvPr>
            <p:ph hasCustomPrompt="1" idx="2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76" name="Google Shape;76;p11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1"/>
          <p:cNvSpPr txBox="1"/>
          <p:nvPr>
            <p:ph idx="1" type="subTitle"/>
          </p:nvPr>
        </p:nvSpPr>
        <p:spPr>
          <a:xfrm>
            <a:off x="1835950" y="2628600"/>
            <a:ext cx="47721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efin Sans"/>
              <a:buNone/>
              <a:defRPr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hasCustomPrompt="1" idx="3" type="title"/>
          </p:nvPr>
        </p:nvSpPr>
        <p:spPr>
          <a:xfrm>
            <a:off x="1835725" y="1786800"/>
            <a:ext cx="5837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71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79" name="Google Shape;79;p11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81" name="Google Shape;81;p11"/>
          <p:cNvCxnSpPr/>
          <p:nvPr/>
        </p:nvCxnSpPr>
        <p:spPr>
          <a:xfrm>
            <a:off x="1835950" y="1276675"/>
            <a:ext cx="27105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>
            <a:off x="-14031" y="1217264"/>
            <a:ext cx="3594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3"/>
          <p:cNvSpPr txBox="1"/>
          <p:nvPr>
            <p:ph type="title"/>
          </p:nvPr>
        </p:nvSpPr>
        <p:spPr>
          <a:xfrm>
            <a:off x="1697700" y="1738964"/>
            <a:ext cx="2963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6" name="Google Shape;86;p13">
            <a:hlinkClick action="ppaction://hlinksldjump" r:id="rId2"/>
          </p:cNvPr>
          <p:cNvSpPr txBox="1"/>
          <p:nvPr>
            <p:ph hasCustomPrompt="1" idx="2" type="title"/>
          </p:nvPr>
        </p:nvSpPr>
        <p:spPr>
          <a:xfrm>
            <a:off x="1121625" y="1673264"/>
            <a:ext cx="5760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697700" y="2264648"/>
            <a:ext cx="2712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3" type="title"/>
          </p:nvPr>
        </p:nvSpPr>
        <p:spPr>
          <a:xfrm>
            <a:off x="1697700" y="3185564"/>
            <a:ext cx="2963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4" type="title"/>
          </p:nvPr>
        </p:nvSpPr>
        <p:spPr>
          <a:xfrm>
            <a:off x="1121600" y="3119864"/>
            <a:ext cx="5760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5" type="subTitle"/>
          </p:nvPr>
        </p:nvSpPr>
        <p:spPr>
          <a:xfrm>
            <a:off x="1697700" y="3711255"/>
            <a:ext cx="27123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6" type="title"/>
          </p:nvPr>
        </p:nvSpPr>
        <p:spPr>
          <a:xfrm>
            <a:off x="5662500" y="1738964"/>
            <a:ext cx="2963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hasCustomPrompt="1" idx="7" type="title"/>
          </p:nvPr>
        </p:nvSpPr>
        <p:spPr>
          <a:xfrm>
            <a:off x="5086400" y="1673264"/>
            <a:ext cx="5760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idx="8" type="subTitle"/>
          </p:nvPr>
        </p:nvSpPr>
        <p:spPr>
          <a:xfrm>
            <a:off x="5662500" y="2264648"/>
            <a:ext cx="2712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9" type="title"/>
          </p:nvPr>
        </p:nvSpPr>
        <p:spPr>
          <a:xfrm>
            <a:off x="5662500" y="3185564"/>
            <a:ext cx="2963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13" type="title"/>
          </p:nvPr>
        </p:nvSpPr>
        <p:spPr>
          <a:xfrm>
            <a:off x="5087456" y="3119864"/>
            <a:ext cx="5760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14" type="subTitle"/>
          </p:nvPr>
        </p:nvSpPr>
        <p:spPr>
          <a:xfrm>
            <a:off x="5662500" y="3711255"/>
            <a:ext cx="27123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5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98" name="Google Shape;98;p13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3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idx="1" type="subTitle"/>
          </p:nvPr>
        </p:nvSpPr>
        <p:spPr>
          <a:xfrm>
            <a:off x="2111850" y="1210325"/>
            <a:ext cx="52566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SemiBold"/>
              <a:buNone/>
              <a:defRPr>
                <a:solidFill>
                  <a:srgbClr val="FD0000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SemiBold"/>
              <a:buNone/>
              <a:defRPr>
                <a:solidFill>
                  <a:srgbClr val="FD0000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SemiBold"/>
              <a:buNone/>
              <a:defRPr>
                <a:solidFill>
                  <a:srgbClr val="FD0000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SemiBold"/>
              <a:buNone/>
              <a:defRPr>
                <a:solidFill>
                  <a:srgbClr val="FD0000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SemiBold"/>
              <a:buNone/>
              <a:defRPr>
                <a:solidFill>
                  <a:srgbClr val="FD0000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SemiBold"/>
              <a:buNone/>
              <a:defRPr>
                <a:solidFill>
                  <a:srgbClr val="FD0000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SemiBold"/>
              <a:buNone/>
              <a:defRPr>
                <a:solidFill>
                  <a:srgbClr val="FD0000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SemiBold"/>
              <a:buNone/>
              <a:defRPr>
                <a:solidFill>
                  <a:srgbClr val="FD0000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2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04" name="Google Shape;104;p14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/>
          <p:nvPr/>
        </p:nvCxnSpPr>
        <p:spPr>
          <a:xfrm rot="5400000">
            <a:off x="503550" y="2653667"/>
            <a:ext cx="25440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4"/>
          <p:cNvSpPr txBox="1"/>
          <p:nvPr>
            <p:ph idx="3" type="title"/>
          </p:nvPr>
        </p:nvSpPr>
        <p:spPr>
          <a:xfrm>
            <a:off x="2111850" y="3033325"/>
            <a:ext cx="52566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efin Sans SemiBold"/>
              <a:buNone/>
              <a:defRPr b="0"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07" name="Google Shape;107;p14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4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TITLE_AND_DESCRIPTION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5292000" y="2212804"/>
            <a:ext cx="3173400" cy="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1" name="Google Shape;111;p15"/>
          <p:cNvSpPr txBox="1"/>
          <p:nvPr>
            <p:ph hasCustomPrompt="1" idx="2" type="title"/>
          </p:nvPr>
        </p:nvSpPr>
        <p:spPr>
          <a:xfrm>
            <a:off x="5292001" y="1625200"/>
            <a:ext cx="1724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"/>
              <a:buNone/>
              <a:defRPr b="1" sz="6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5292000" y="3455823"/>
            <a:ext cx="30273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 Light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3" name="Google Shape;113;p15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5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HEADER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925750" y="1786400"/>
            <a:ext cx="5151600" cy="9405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925748" y="2726900"/>
            <a:ext cx="5151600" cy="102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18" name="Google Shape;118;p16"/>
          <p:cNvCxnSpPr/>
          <p:nvPr/>
        </p:nvCxnSpPr>
        <p:spPr>
          <a:xfrm>
            <a:off x="542275" y="1625200"/>
            <a:ext cx="0" cy="27105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6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idx="1" type="subTitle"/>
          </p:nvPr>
        </p:nvSpPr>
        <p:spPr>
          <a:xfrm>
            <a:off x="5458825" y="1457300"/>
            <a:ext cx="2927100" cy="3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3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2" type="subTitle"/>
          </p:nvPr>
        </p:nvSpPr>
        <p:spPr>
          <a:xfrm>
            <a:off x="1018525" y="1457300"/>
            <a:ext cx="4221300" cy="3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3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713225" y="476525"/>
            <a:ext cx="69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25" name="Google Shape;125;p17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7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hasCustomPrompt="1" type="title"/>
          </p:nvPr>
        </p:nvSpPr>
        <p:spPr>
          <a:xfrm>
            <a:off x="1944275" y="1378950"/>
            <a:ext cx="22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6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8"/>
          <p:cNvSpPr txBox="1"/>
          <p:nvPr>
            <p:ph idx="1" type="subTitle"/>
          </p:nvPr>
        </p:nvSpPr>
        <p:spPr>
          <a:xfrm>
            <a:off x="1944275" y="2060846"/>
            <a:ext cx="2286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011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hasCustomPrompt="1" idx="2" type="title"/>
          </p:nvPr>
        </p:nvSpPr>
        <p:spPr>
          <a:xfrm>
            <a:off x="4913750" y="1378950"/>
            <a:ext cx="228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6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8"/>
          <p:cNvSpPr txBox="1"/>
          <p:nvPr>
            <p:ph idx="3" type="subTitle"/>
          </p:nvPr>
        </p:nvSpPr>
        <p:spPr>
          <a:xfrm>
            <a:off x="4913731" y="2060846"/>
            <a:ext cx="2286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011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hasCustomPrompt="1" idx="4" type="title"/>
          </p:nvPr>
        </p:nvSpPr>
        <p:spPr>
          <a:xfrm>
            <a:off x="1944277" y="3017250"/>
            <a:ext cx="2283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6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8"/>
          <p:cNvSpPr txBox="1"/>
          <p:nvPr>
            <p:ph idx="5" type="subTitle"/>
          </p:nvPr>
        </p:nvSpPr>
        <p:spPr>
          <a:xfrm>
            <a:off x="1944263" y="3699140"/>
            <a:ext cx="22860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011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hasCustomPrompt="1" idx="6" type="title"/>
          </p:nvPr>
        </p:nvSpPr>
        <p:spPr>
          <a:xfrm>
            <a:off x="4913752" y="3017250"/>
            <a:ext cx="2283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6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8"/>
          <p:cNvSpPr txBox="1"/>
          <p:nvPr>
            <p:ph idx="7" type="subTitle"/>
          </p:nvPr>
        </p:nvSpPr>
        <p:spPr>
          <a:xfrm>
            <a:off x="4913727" y="3699140"/>
            <a:ext cx="22860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011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8"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7" name="Google Shape;137;p18"/>
          <p:cNvSpPr txBox="1"/>
          <p:nvPr>
            <p:ph hasCustomPrompt="1" idx="9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38" name="Google Shape;138;p18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8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8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1" type="subTitle"/>
          </p:nvPr>
        </p:nvSpPr>
        <p:spPr>
          <a:xfrm>
            <a:off x="973570" y="3307149"/>
            <a:ext cx="22635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19"/>
          <p:cNvSpPr txBox="1"/>
          <p:nvPr>
            <p:ph idx="2" type="subTitle"/>
          </p:nvPr>
        </p:nvSpPr>
        <p:spPr>
          <a:xfrm>
            <a:off x="3440245" y="3307149"/>
            <a:ext cx="22635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19"/>
          <p:cNvSpPr txBox="1"/>
          <p:nvPr>
            <p:ph idx="3" type="subTitle"/>
          </p:nvPr>
        </p:nvSpPr>
        <p:spPr>
          <a:xfrm>
            <a:off x="5906920" y="3307149"/>
            <a:ext cx="22635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4" type="subTitle"/>
          </p:nvPr>
        </p:nvSpPr>
        <p:spPr>
          <a:xfrm>
            <a:off x="973570" y="154314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5" type="subTitle"/>
          </p:nvPr>
        </p:nvSpPr>
        <p:spPr>
          <a:xfrm>
            <a:off x="3440245" y="154314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47" name="Google Shape;147;p19"/>
          <p:cNvSpPr txBox="1"/>
          <p:nvPr>
            <p:ph idx="6" type="subTitle"/>
          </p:nvPr>
        </p:nvSpPr>
        <p:spPr>
          <a:xfrm>
            <a:off x="5906920" y="154314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48" name="Google Shape;148;p19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19"/>
          <p:cNvSpPr txBox="1"/>
          <p:nvPr>
            <p:ph hasCustomPrompt="1" idx="7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50" name="Google Shape;150;p19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9"/>
          <p:cNvSpPr txBox="1"/>
          <p:nvPr>
            <p:ph idx="8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52" name="Google Shape;152;p19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9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idx="1" type="subTitle"/>
          </p:nvPr>
        </p:nvSpPr>
        <p:spPr>
          <a:xfrm>
            <a:off x="1396725" y="3013225"/>
            <a:ext cx="14166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20"/>
          <p:cNvSpPr txBox="1"/>
          <p:nvPr>
            <p:ph idx="2" type="subTitle"/>
          </p:nvPr>
        </p:nvSpPr>
        <p:spPr>
          <a:xfrm>
            <a:off x="3863100" y="3013225"/>
            <a:ext cx="14172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20"/>
          <p:cNvSpPr txBox="1"/>
          <p:nvPr>
            <p:ph idx="3" type="subTitle"/>
          </p:nvPr>
        </p:nvSpPr>
        <p:spPr>
          <a:xfrm>
            <a:off x="6330075" y="3013225"/>
            <a:ext cx="14172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20"/>
          <p:cNvSpPr txBox="1"/>
          <p:nvPr>
            <p:ph idx="4" type="subTitle"/>
          </p:nvPr>
        </p:nvSpPr>
        <p:spPr>
          <a:xfrm>
            <a:off x="1396725" y="2478641"/>
            <a:ext cx="141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59" name="Google Shape;159;p20"/>
          <p:cNvSpPr txBox="1"/>
          <p:nvPr>
            <p:ph idx="5" type="subTitle"/>
          </p:nvPr>
        </p:nvSpPr>
        <p:spPr>
          <a:xfrm>
            <a:off x="3863400" y="2478641"/>
            <a:ext cx="141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60" name="Google Shape;160;p20"/>
          <p:cNvSpPr txBox="1"/>
          <p:nvPr>
            <p:ph idx="6" type="subTitle"/>
          </p:nvPr>
        </p:nvSpPr>
        <p:spPr>
          <a:xfrm>
            <a:off x="6330075" y="2478641"/>
            <a:ext cx="141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" name="Google Shape;162;p20"/>
          <p:cNvSpPr txBox="1"/>
          <p:nvPr>
            <p:ph hasCustomPrompt="1" idx="7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63" name="Google Shape;163;p20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0"/>
          <p:cNvSpPr txBox="1"/>
          <p:nvPr>
            <p:ph idx="8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65" name="Google Shape;165;p20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0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25750" y="2130662"/>
            <a:ext cx="31734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Josefin Sans"/>
              <a:buNone/>
              <a:defRPr b="1" sz="36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925751" y="1640525"/>
            <a:ext cx="1724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"/>
              <a:buNone/>
              <a:defRPr b="1" sz="6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925750" y="3471400"/>
            <a:ext cx="30273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 Light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" name="Google Shape;17;p3"/>
          <p:cNvCxnSpPr/>
          <p:nvPr/>
        </p:nvCxnSpPr>
        <p:spPr>
          <a:xfrm>
            <a:off x="542275" y="1625200"/>
            <a:ext cx="0" cy="29613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2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idx="1" type="subTitle"/>
          </p:nvPr>
        </p:nvSpPr>
        <p:spPr>
          <a:xfrm>
            <a:off x="1226025" y="1406275"/>
            <a:ext cx="1758600" cy="15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2" type="subTitle"/>
          </p:nvPr>
        </p:nvSpPr>
        <p:spPr>
          <a:xfrm>
            <a:off x="3694200" y="1406275"/>
            <a:ext cx="1755600" cy="15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21"/>
          <p:cNvSpPr txBox="1"/>
          <p:nvPr>
            <p:ph idx="3" type="subTitle"/>
          </p:nvPr>
        </p:nvSpPr>
        <p:spPr>
          <a:xfrm>
            <a:off x="6160875" y="1406281"/>
            <a:ext cx="1755600" cy="15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21"/>
          <p:cNvSpPr txBox="1"/>
          <p:nvPr>
            <p:ph idx="4" type="subTitle"/>
          </p:nvPr>
        </p:nvSpPr>
        <p:spPr>
          <a:xfrm>
            <a:off x="1227525" y="3316575"/>
            <a:ext cx="17556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72" name="Google Shape;172;p21"/>
          <p:cNvSpPr txBox="1"/>
          <p:nvPr>
            <p:ph idx="5" type="subTitle"/>
          </p:nvPr>
        </p:nvSpPr>
        <p:spPr>
          <a:xfrm>
            <a:off x="3694200" y="3316575"/>
            <a:ext cx="17556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73" name="Google Shape;173;p21"/>
          <p:cNvSpPr txBox="1"/>
          <p:nvPr>
            <p:ph idx="6" type="subTitle"/>
          </p:nvPr>
        </p:nvSpPr>
        <p:spPr>
          <a:xfrm>
            <a:off x="6160875" y="3316575"/>
            <a:ext cx="17556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5" name="Google Shape;175;p21"/>
          <p:cNvSpPr txBox="1"/>
          <p:nvPr>
            <p:ph hasCustomPrompt="1" idx="7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76" name="Google Shape;176;p21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1"/>
          <p:cNvSpPr txBox="1"/>
          <p:nvPr>
            <p:ph idx="8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78" name="Google Shape;178;p21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1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_2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idx="1" type="subTitle"/>
          </p:nvPr>
        </p:nvSpPr>
        <p:spPr>
          <a:xfrm>
            <a:off x="1649675" y="2439450"/>
            <a:ext cx="16002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2" name="Google Shape;182;p22"/>
          <p:cNvSpPr txBox="1"/>
          <p:nvPr>
            <p:ph idx="2" type="subTitle"/>
          </p:nvPr>
        </p:nvSpPr>
        <p:spPr>
          <a:xfrm>
            <a:off x="4116050" y="2439450"/>
            <a:ext cx="16002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3" type="subTitle"/>
          </p:nvPr>
        </p:nvSpPr>
        <p:spPr>
          <a:xfrm>
            <a:off x="6583025" y="2439450"/>
            <a:ext cx="16002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Google Shape;184;p22"/>
          <p:cNvSpPr txBox="1"/>
          <p:nvPr>
            <p:ph idx="4" type="subTitle"/>
          </p:nvPr>
        </p:nvSpPr>
        <p:spPr>
          <a:xfrm>
            <a:off x="1649675" y="1903566"/>
            <a:ext cx="141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85" name="Google Shape;185;p22"/>
          <p:cNvSpPr txBox="1"/>
          <p:nvPr>
            <p:ph idx="5" type="subTitle"/>
          </p:nvPr>
        </p:nvSpPr>
        <p:spPr>
          <a:xfrm>
            <a:off x="4116350" y="1903566"/>
            <a:ext cx="160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86" name="Google Shape;186;p22"/>
          <p:cNvSpPr txBox="1"/>
          <p:nvPr>
            <p:ph idx="6" type="subTitle"/>
          </p:nvPr>
        </p:nvSpPr>
        <p:spPr>
          <a:xfrm>
            <a:off x="6583025" y="1903566"/>
            <a:ext cx="160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87" name="Google Shape;187;p22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8" name="Google Shape;188;p22"/>
          <p:cNvSpPr txBox="1"/>
          <p:nvPr>
            <p:ph hasCustomPrompt="1" idx="7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89" name="Google Shape;189;p22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2"/>
          <p:cNvSpPr txBox="1"/>
          <p:nvPr>
            <p:ph idx="8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91" name="Google Shape;191;p22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2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idx="1" type="subTitle"/>
          </p:nvPr>
        </p:nvSpPr>
        <p:spPr>
          <a:xfrm>
            <a:off x="1898375" y="2233925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95" name="Google Shape;195;p23"/>
          <p:cNvSpPr txBox="1"/>
          <p:nvPr>
            <p:ph idx="2" type="subTitle"/>
          </p:nvPr>
        </p:nvSpPr>
        <p:spPr>
          <a:xfrm>
            <a:off x="4982125" y="2233925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96" name="Google Shape;196;p23"/>
          <p:cNvSpPr txBox="1"/>
          <p:nvPr>
            <p:ph idx="3" type="subTitle"/>
          </p:nvPr>
        </p:nvSpPr>
        <p:spPr>
          <a:xfrm>
            <a:off x="1898375" y="166798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97" name="Google Shape;197;p23"/>
          <p:cNvSpPr txBox="1"/>
          <p:nvPr>
            <p:ph idx="4" type="subTitle"/>
          </p:nvPr>
        </p:nvSpPr>
        <p:spPr>
          <a:xfrm>
            <a:off x="4982125" y="166798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98" name="Google Shape;198;p23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9" name="Google Shape;199;p23"/>
          <p:cNvSpPr txBox="1"/>
          <p:nvPr>
            <p:ph hasCustomPrompt="1" idx="5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00" name="Google Shape;200;p23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3"/>
          <p:cNvSpPr txBox="1"/>
          <p:nvPr>
            <p:ph idx="6" type="subTitle"/>
          </p:nvPr>
        </p:nvSpPr>
        <p:spPr>
          <a:xfrm>
            <a:off x="1898375" y="4004934"/>
            <a:ext cx="2263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2" name="Google Shape;202;p23"/>
          <p:cNvSpPr txBox="1"/>
          <p:nvPr>
            <p:ph idx="7" type="subTitle"/>
          </p:nvPr>
        </p:nvSpPr>
        <p:spPr>
          <a:xfrm>
            <a:off x="4982125" y="4004934"/>
            <a:ext cx="2263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3" name="Google Shape;203;p23"/>
          <p:cNvSpPr txBox="1"/>
          <p:nvPr>
            <p:ph idx="8" type="subTitle"/>
          </p:nvPr>
        </p:nvSpPr>
        <p:spPr>
          <a:xfrm>
            <a:off x="1898375" y="343899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204" name="Google Shape;204;p23"/>
          <p:cNvSpPr txBox="1"/>
          <p:nvPr>
            <p:ph idx="9" type="subTitle"/>
          </p:nvPr>
        </p:nvSpPr>
        <p:spPr>
          <a:xfrm>
            <a:off x="4982125" y="343899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205" name="Google Shape;205;p23"/>
          <p:cNvSpPr txBox="1"/>
          <p:nvPr>
            <p:ph idx="13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06" name="Google Shape;206;p23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3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idx="1" type="subTitle"/>
          </p:nvPr>
        </p:nvSpPr>
        <p:spPr>
          <a:xfrm>
            <a:off x="932700" y="2059113"/>
            <a:ext cx="22635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10" name="Google Shape;210;p24"/>
          <p:cNvSpPr txBox="1"/>
          <p:nvPr>
            <p:ph idx="2" type="subTitle"/>
          </p:nvPr>
        </p:nvSpPr>
        <p:spPr>
          <a:xfrm>
            <a:off x="3440250" y="2059113"/>
            <a:ext cx="22635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11" name="Google Shape;211;p24"/>
          <p:cNvSpPr txBox="1"/>
          <p:nvPr>
            <p:ph idx="3" type="subTitle"/>
          </p:nvPr>
        </p:nvSpPr>
        <p:spPr>
          <a:xfrm>
            <a:off x="932700" y="166798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212" name="Google Shape;212;p24"/>
          <p:cNvSpPr txBox="1"/>
          <p:nvPr>
            <p:ph idx="4" type="subTitle"/>
          </p:nvPr>
        </p:nvSpPr>
        <p:spPr>
          <a:xfrm>
            <a:off x="3440250" y="166798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213" name="Google Shape;213;p24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4" name="Google Shape;214;p24"/>
          <p:cNvSpPr txBox="1"/>
          <p:nvPr>
            <p:ph hasCustomPrompt="1" idx="5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15" name="Google Shape;215;p24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4"/>
          <p:cNvSpPr txBox="1"/>
          <p:nvPr>
            <p:ph idx="6" type="subTitle"/>
          </p:nvPr>
        </p:nvSpPr>
        <p:spPr>
          <a:xfrm>
            <a:off x="932700" y="3641560"/>
            <a:ext cx="2263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17" name="Google Shape;217;p24"/>
          <p:cNvSpPr txBox="1"/>
          <p:nvPr>
            <p:ph idx="7" type="subTitle"/>
          </p:nvPr>
        </p:nvSpPr>
        <p:spPr>
          <a:xfrm>
            <a:off x="3440250" y="3639312"/>
            <a:ext cx="2263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18" name="Google Shape;218;p24"/>
          <p:cNvSpPr txBox="1"/>
          <p:nvPr>
            <p:ph idx="8" type="subTitle"/>
          </p:nvPr>
        </p:nvSpPr>
        <p:spPr>
          <a:xfrm>
            <a:off x="932700" y="3250183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219" name="Google Shape;219;p24"/>
          <p:cNvSpPr txBox="1"/>
          <p:nvPr>
            <p:ph idx="9" type="subTitle"/>
          </p:nvPr>
        </p:nvSpPr>
        <p:spPr>
          <a:xfrm>
            <a:off x="3440250" y="3246120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220" name="Google Shape;220;p24"/>
          <p:cNvSpPr txBox="1"/>
          <p:nvPr>
            <p:ph idx="13" type="subTitle"/>
          </p:nvPr>
        </p:nvSpPr>
        <p:spPr>
          <a:xfrm>
            <a:off x="5947800" y="2059113"/>
            <a:ext cx="22635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21" name="Google Shape;221;p24"/>
          <p:cNvSpPr txBox="1"/>
          <p:nvPr>
            <p:ph idx="14" type="subTitle"/>
          </p:nvPr>
        </p:nvSpPr>
        <p:spPr>
          <a:xfrm>
            <a:off x="5947800" y="166798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222" name="Google Shape;222;p24"/>
          <p:cNvSpPr txBox="1"/>
          <p:nvPr>
            <p:ph idx="15" type="subTitle"/>
          </p:nvPr>
        </p:nvSpPr>
        <p:spPr>
          <a:xfrm>
            <a:off x="5947800" y="3639312"/>
            <a:ext cx="2263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23" name="Google Shape;223;p24"/>
          <p:cNvSpPr txBox="1"/>
          <p:nvPr>
            <p:ph idx="16" type="subTitle"/>
          </p:nvPr>
        </p:nvSpPr>
        <p:spPr>
          <a:xfrm>
            <a:off x="5947800" y="3246120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224" name="Google Shape;224;p24"/>
          <p:cNvSpPr txBox="1"/>
          <p:nvPr>
            <p:ph idx="17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25" name="Google Shape;225;p24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4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713225" y="476525"/>
            <a:ext cx="69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29" name="Google Shape;229;p25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5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3" name="Google Shape;233;p26"/>
          <p:cNvSpPr txBox="1"/>
          <p:nvPr>
            <p:ph hasCustomPrompt="1" idx="2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34" name="Google Shape;234;p26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6"/>
          <p:cNvSpPr txBox="1"/>
          <p:nvPr>
            <p:ph idx="3" type="title"/>
          </p:nvPr>
        </p:nvSpPr>
        <p:spPr>
          <a:xfrm>
            <a:off x="713225" y="476525"/>
            <a:ext cx="69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36" name="Google Shape;236;p2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26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IG_NUMBER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0" name="Google Shape;240;p27"/>
          <p:cNvSpPr txBox="1"/>
          <p:nvPr>
            <p:ph hasCustomPrompt="1" idx="2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41" name="Google Shape;241;p27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3174025" y="1409075"/>
            <a:ext cx="5140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3" name="Google Shape;243;p27"/>
          <p:cNvSpPr txBox="1"/>
          <p:nvPr>
            <p:ph hasCustomPrompt="1" idx="3" type="title"/>
          </p:nvPr>
        </p:nvSpPr>
        <p:spPr>
          <a:xfrm>
            <a:off x="3174025" y="8078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4" name="Google Shape;244;p27"/>
          <p:cNvSpPr txBox="1"/>
          <p:nvPr>
            <p:ph idx="4" type="subTitle"/>
          </p:nvPr>
        </p:nvSpPr>
        <p:spPr>
          <a:xfrm>
            <a:off x="3174025" y="2757025"/>
            <a:ext cx="5140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5" name="Google Shape;245;p27"/>
          <p:cNvSpPr txBox="1"/>
          <p:nvPr>
            <p:ph hasCustomPrompt="1" idx="5" type="title"/>
          </p:nvPr>
        </p:nvSpPr>
        <p:spPr>
          <a:xfrm>
            <a:off x="3174025" y="215577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27"/>
          <p:cNvSpPr txBox="1"/>
          <p:nvPr>
            <p:ph idx="6" type="subTitle"/>
          </p:nvPr>
        </p:nvSpPr>
        <p:spPr>
          <a:xfrm>
            <a:off x="3174025" y="4104975"/>
            <a:ext cx="5140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7" name="Google Shape;247;p27"/>
          <p:cNvSpPr txBox="1"/>
          <p:nvPr>
            <p:ph hasCustomPrompt="1" idx="7" type="title"/>
          </p:nvPr>
        </p:nvSpPr>
        <p:spPr>
          <a:xfrm>
            <a:off x="3174025" y="35037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48" name="Google Shape;248;p27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27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idx="1" type="subTitle"/>
          </p:nvPr>
        </p:nvSpPr>
        <p:spPr>
          <a:xfrm>
            <a:off x="951625" y="1633875"/>
            <a:ext cx="3027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efin Sans"/>
              <a:buNone/>
              <a:defRPr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52" name="Google Shape;252;p28"/>
          <p:cNvSpPr txBox="1"/>
          <p:nvPr>
            <p:ph idx="2" type="subTitle"/>
          </p:nvPr>
        </p:nvSpPr>
        <p:spPr>
          <a:xfrm>
            <a:off x="951632" y="1011675"/>
            <a:ext cx="2662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Josefin Sans"/>
              <a:buNone/>
              <a:defRPr b="1" sz="28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253" name="Google Shape;253;p28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4" name="Google Shape;254;p28"/>
          <p:cNvSpPr txBox="1"/>
          <p:nvPr>
            <p:ph hasCustomPrompt="1" idx="3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55" name="Google Shape;255;p28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28"/>
          <p:cNvSpPr txBox="1"/>
          <p:nvPr>
            <p:ph idx="4" type="subTitle"/>
          </p:nvPr>
        </p:nvSpPr>
        <p:spPr>
          <a:xfrm>
            <a:off x="951632" y="2717100"/>
            <a:ext cx="30273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cxnSp>
        <p:nvCxnSpPr>
          <p:cNvPr id="257" name="Google Shape;257;p28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28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idx="1" type="subTitle"/>
          </p:nvPr>
        </p:nvSpPr>
        <p:spPr>
          <a:xfrm>
            <a:off x="5169475" y="1633875"/>
            <a:ext cx="30273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61" name="Google Shape;261;p29"/>
          <p:cNvSpPr txBox="1"/>
          <p:nvPr>
            <p:ph idx="2" type="subTitle"/>
          </p:nvPr>
        </p:nvSpPr>
        <p:spPr>
          <a:xfrm>
            <a:off x="5169475" y="1011675"/>
            <a:ext cx="2662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Josefin Sans"/>
              <a:buNone/>
              <a:defRPr b="1" sz="28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262" name="Google Shape;262;p29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3" name="Google Shape;263;p29"/>
          <p:cNvSpPr txBox="1"/>
          <p:nvPr>
            <p:ph hasCustomPrompt="1" idx="3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64" name="Google Shape;264;p29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9"/>
          <p:cNvSpPr txBox="1"/>
          <p:nvPr>
            <p:ph idx="4" type="subTitle"/>
          </p:nvPr>
        </p:nvSpPr>
        <p:spPr>
          <a:xfrm>
            <a:off x="5169475" y="2717100"/>
            <a:ext cx="30273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cxnSp>
        <p:nvCxnSpPr>
          <p:cNvPr id="266" name="Google Shape;266;p29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29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ONLY_1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idx="1" type="subTitle"/>
          </p:nvPr>
        </p:nvSpPr>
        <p:spPr>
          <a:xfrm>
            <a:off x="6017775" y="2566200"/>
            <a:ext cx="2422200" cy="105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0"/>
          <p:cNvSpPr txBox="1"/>
          <p:nvPr>
            <p:ph type="title"/>
          </p:nvPr>
        </p:nvSpPr>
        <p:spPr>
          <a:xfrm>
            <a:off x="915200" y="752095"/>
            <a:ext cx="28101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71" name="Google Shape;271;p30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30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811600" y="1312075"/>
            <a:ext cx="7628100" cy="3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Josefin Sans"/>
              <a:buAutoNum type="arabicPeriod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3" name="Google Shape;23;p4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4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TITLE_ONLY_1_1_1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>
            <a:off x="915200" y="752095"/>
            <a:ext cx="28101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5" name="Google Shape;275;p31"/>
          <p:cNvSpPr txBox="1"/>
          <p:nvPr>
            <p:ph idx="1" type="subTitle"/>
          </p:nvPr>
        </p:nvSpPr>
        <p:spPr>
          <a:xfrm>
            <a:off x="3129400" y="2566200"/>
            <a:ext cx="2422200" cy="105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6" name="Google Shape;276;p31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31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ONLY_1_2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>
            <a:off x="5289800" y="752100"/>
            <a:ext cx="2810100" cy="18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0" name="Google Shape;280;p32"/>
          <p:cNvSpPr txBox="1"/>
          <p:nvPr>
            <p:ph idx="1" type="subTitle"/>
          </p:nvPr>
        </p:nvSpPr>
        <p:spPr>
          <a:xfrm>
            <a:off x="5781275" y="2763700"/>
            <a:ext cx="2318700" cy="10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81" name="Google Shape;281;p32"/>
          <p:cNvCxnSpPr/>
          <p:nvPr/>
        </p:nvCxnSpPr>
        <p:spPr>
          <a:xfrm>
            <a:off x="8288525" y="915600"/>
            <a:ext cx="1800" cy="1581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2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32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TITLE_ONLY_1_2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6" name="Google Shape;286;p33"/>
          <p:cNvSpPr txBox="1"/>
          <p:nvPr>
            <p:ph hasCustomPrompt="1" idx="2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87" name="Google Shape;287;p33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33"/>
          <p:cNvSpPr txBox="1"/>
          <p:nvPr>
            <p:ph idx="1" type="subTitle"/>
          </p:nvPr>
        </p:nvSpPr>
        <p:spPr>
          <a:xfrm>
            <a:off x="3241650" y="2094288"/>
            <a:ext cx="4125600" cy="15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Char char="●"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33"/>
          <p:cNvSpPr txBox="1"/>
          <p:nvPr>
            <p:ph idx="3" type="title"/>
          </p:nvPr>
        </p:nvSpPr>
        <p:spPr>
          <a:xfrm>
            <a:off x="713225" y="476525"/>
            <a:ext cx="69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90" name="Google Shape;290;p33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33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7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>
            <p:ph idx="1" type="subTitle"/>
          </p:nvPr>
        </p:nvSpPr>
        <p:spPr>
          <a:xfrm>
            <a:off x="1018525" y="1457300"/>
            <a:ext cx="68346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3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4" name="Google Shape;294;p34"/>
          <p:cNvSpPr txBox="1"/>
          <p:nvPr>
            <p:ph type="title"/>
          </p:nvPr>
        </p:nvSpPr>
        <p:spPr>
          <a:xfrm>
            <a:off x="713225" y="476525"/>
            <a:ext cx="69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95" name="Google Shape;295;p34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34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>
            <p:ph type="ctrTitle"/>
          </p:nvPr>
        </p:nvSpPr>
        <p:spPr>
          <a:xfrm>
            <a:off x="713225" y="1157263"/>
            <a:ext cx="5414400" cy="705300"/>
          </a:xfrm>
          <a:prstGeom prst="rect">
            <a:avLst/>
          </a:prstGeom>
        </p:spPr>
        <p:txBody>
          <a:bodyPr anchorCtr="0" anchor="b" bIns="91425" lIns="91425" spcFirstLastPara="1" rIns="91425" wrap="square" tIns="79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9" name="Google Shape;299;p35"/>
          <p:cNvSpPr txBox="1"/>
          <p:nvPr>
            <p:ph idx="1" type="subTitle"/>
          </p:nvPr>
        </p:nvSpPr>
        <p:spPr>
          <a:xfrm>
            <a:off x="719750" y="2053877"/>
            <a:ext cx="3309300" cy="12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6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0" name="Google Shape;300;p35"/>
          <p:cNvSpPr txBox="1"/>
          <p:nvPr/>
        </p:nvSpPr>
        <p:spPr>
          <a:xfrm>
            <a:off x="720025" y="3799875"/>
            <a:ext cx="24735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CREDITS: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,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. </a:t>
            </a:r>
            <a:endParaRPr sz="1000">
              <a:solidFill>
                <a:schemeClr val="dk2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cxnSp>
        <p:nvCxnSpPr>
          <p:cNvPr id="301" name="Google Shape;301;p35"/>
          <p:cNvCxnSpPr/>
          <p:nvPr/>
        </p:nvCxnSpPr>
        <p:spPr>
          <a:xfrm>
            <a:off x="542275" y="758250"/>
            <a:ext cx="0" cy="2970900"/>
          </a:xfrm>
          <a:prstGeom prst="straightConnector1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/>
          <p:nvPr/>
        </p:nvSpPr>
        <p:spPr>
          <a:xfrm>
            <a:off x="6481100" y="-39600"/>
            <a:ext cx="2701200" cy="2537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0000"/>
              </a:solidFill>
            </a:endParaRPr>
          </a:p>
        </p:txBody>
      </p:sp>
      <p:cxnSp>
        <p:nvCxnSpPr>
          <p:cNvPr id="304" name="Google Shape;304;p36"/>
          <p:cNvCxnSpPr/>
          <p:nvPr/>
        </p:nvCxnSpPr>
        <p:spPr>
          <a:xfrm>
            <a:off x="525225" y="441500"/>
            <a:ext cx="0" cy="27105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/>
          <p:nvPr/>
        </p:nvSpPr>
        <p:spPr>
          <a:xfrm>
            <a:off x="-159275" y="1563300"/>
            <a:ext cx="1591500" cy="3962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0000"/>
              </a:solidFill>
            </a:endParaRPr>
          </a:p>
        </p:txBody>
      </p:sp>
      <p:cxnSp>
        <p:nvCxnSpPr>
          <p:cNvPr id="308" name="Google Shape;308;p37"/>
          <p:cNvCxnSpPr/>
          <p:nvPr/>
        </p:nvCxnSpPr>
        <p:spPr>
          <a:xfrm rot="10800000">
            <a:off x="986725" y="1327650"/>
            <a:ext cx="4455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7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2206925" y="3042799"/>
            <a:ext cx="22635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5045075" y="3042799"/>
            <a:ext cx="22635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3" type="subTitle"/>
          </p:nvPr>
        </p:nvSpPr>
        <p:spPr>
          <a:xfrm>
            <a:off x="2206913" y="247864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5045063" y="247864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5"/>
          <p:cNvSpPr txBox="1"/>
          <p:nvPr>
            <p:ph hasCustomPrompt="1" idx="5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32" name="Google Shape;32;p5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Google Shape;33;p5"/>
          <p:cNvSpPr txBox="1"/>
          <p:nvPr>
            <p:ph idx="6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4" name="Google Shape;34;p5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Google Shape;35;p5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6"/>
          <p:cNvSpPr txBox="1"/>
          <p:nvPr>
            <p:ph hasCustomPrompt="1" idx="2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39" name="Google Shape;39;p6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3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1" name="Google Shape;41;p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Google Shape;42;p6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" name="Google Shape;45;p7"/>
          <p:cNvSpPr txBox="1"/>
          <p:nvPr>
            <p:ph hasCustomPrompt="1" idx="2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46" name="Google Shape;46;p7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1410325" y="1727250"/>
            <a:ext cx="5264700" cy="232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Char char="●"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title"/>
          </p:nvPr>
        </p:nvSpPr>
        <p:spPr>
          <a:xfrm>
            <a:off x="713225" y="476525"/>
            <a:ext cx="69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9" name="Google Shape;49;p7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" name="Google Shape;50;p7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1155750" y="1242000"/>
            <a:ext cx="6832500" cy="2240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0000"/>
              </a:solidFill>
            </a:endParaRPr>
          </a:p>
        </p:txBody>
      </p:sp>
      <p:sp>
        <p:nvSpPr>
          <p:cNvPr id="53" name="Google Shape;53;p8"/>
          <p:cNvSpPr txBox="1"/>
          <p:nvPr>
            <p:ph type="title"/>
          </p:nvPr>
        </p:nvSpPr>
        <p:spPr>
          <a:xfrm>
            <a:off x="2062125" y="1914000"/>
            <a:ext cx="56094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201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 sz="52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" name="Google Shape;55;p8"/>
          <p:cNvSpPr txBox="1"/>
          <p:nvPr>
            <p:ph hasCustomPrompt="1" idx="3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56" name="Google Shape;56;p8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8"/>
          <p:cNvCxnSpPr/>
          <p:nvPr/>
        </p:nvCxnSpPr>
        <p:spPr>
          <a:xfrm rot="10800000">
            <a:off x="2184088" y="1867800"/>
            <a:ext cx="3129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8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8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92450" y="913800"/>
            <a:ext cx="37965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Josefin Sans"/>
              <a:buNone/>
              <a:defRPr b="1" sz="36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3644450" y="1652275"/>
            <a:ext cx="3384000" cy="235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2"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9"/>
          <p:cNvSpPr txBox="1"/>
          <p:nvPr>
            <p:ph hasCustomPrompt="1" idx="3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65" name="Google Shape;65;p9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9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9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68" name="Google Shape;68;p9"/>
          <p:cNvCxnSpPr/>
          <p:nvPr/>
        </p:nvCxnSpPr>
        <p:spPr>
          <a:xfrm>
            <a:off x="737600" y="701450"/>
            <a:ext cx="27105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915200" y="752100"/>
            <a:ext cx="2075700" cy="17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1" name="Google Shape;71;p10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0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79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84225" y="1159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91425" spcFirstLastPara="1" rIns="91425" wrap="square" tIns="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Medium"/>
              <a:buChar char="●"/>
              <a:defRPr sz="18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indent="-3111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Josefin Sans ExtraLight"/>
              <a:buChar char="○"/>
              <a:defRPr sz="13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■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●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○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■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finance.yahoo.com/" TargetMode="External"/><Relationship Id="rId4" Type="http://schemas.openxmlformats.org/officeDocument/2006/relationships/hyperlink" Target="https://www.youtube.com/watch?v=h83Rc29-GYc" TargetMode="External"/><Relationship Id="rId9" Type="http://schemas.openxmlformats.org/officeDocument/2006/relationships/hyperlink" Target="https://www.qmr.ai/yfinance-library-the-definitive-guide/?utm_content=cmp-true" TargetMode="External"/><Relationship Id="rId5" Type="http://schemas.openxmlformats.org/officeDocument/2006/relationships/hyperlink" Target="https://docs.streamlit.io/library/api-reference/charts/st.bar_chart" TargetMode="External"/><Relationship Id="rId6" Type="http://schemas.openxmlformats.org/officeDocument/2006/relationships/hyperlink" Target="https://www.youtube.com/watch?v=qWXs5_cXxfY" TargetMode="External"/><Relationship Id="rId7" Type="http://schemas.openxmlformats.org/officeDocument/2006/relationships/hyperlink" Target="https://medium.com/geekculture/financial-market-dashboards-are-awesome-and-easy-to-create-c0c3ccef9c43" TargetMode="External"/><Relationship Id="rId8" Type="http://schemas.openxmlformats.org/officeDocument/2006/relationships/hyperlink" Target="https://algotrading101.com/learn/yfinance-guide/" TargetMode="External"/><Relationship Id="rId11" Type="http://schemas.openxmlformats.org/officeDocument/2006/relationships/hyperlink" Target="https://rfachrizal.medium.com/how-to-obtain-financial-statements-from-stocks-using-yfinance-87c432b803b8" TargetMode="External"/><Relationship Id="rId10" Type="http://schemas.openxmlformats.org/officeDocument/2006/relationships/hyperlink" Target="https://plotly.com/python/subplots/" TargetMode="External"/><Relationship Id="rId13" Type="http://schemas.openxmlformats.org/officeDocument/2006/relationships/hyperlink" Target="https://plotly.com/python/legend/" TargetMode="External"/><Relationship Id="rId12" Type="http://schemas.openxmlformats.org/officeDocument/2006/relationships/hyperlink" Target="https://snyk.io/advisor/python/yfinance/functions/yfinance.Ticker" TargetMode="External"/><Relationship Id="rId14" Type="http://schemas.openxmlformats.org/officeDocument/2006/relationships/hyperlink" Target="https://chat.openai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/>
          <p:nvPr>
            <p:ph type="ctrTitle"/>
          </p:nvPr>
        </p:nvSpPr>
        <p:spPr>
          <a:xfrm>
            <a:off x="818300" y="588525"/>
            <a:ext cx="5392800" cy="2211600"/>
          </a:xfrm>
          <a:prstGeom prst="rect">
            <a:avLst/>
          </a:prstGeom>
        </p:spPr>
        <p:txBody>
          <a:bodyPr anchorCtr="0" anchor="t" bIns="91425" lIns="91425" spcFirstLastPara="1" rIns="91425" wrap="square" tIns="201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Financial</a:t>
            </a:r>
            <a:endParaRPr sz="6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Dashboard</a:t>
            </a:r>
            <a:endParaRPr sz="6700"/>
          </a:p>
        </p:txBody>
      </p:sp>
      <p:sp>
        <p:nvSpPr>
          <p:cNvPr id="315" name="Google Shape;315;p38"/>
          <p:cNvSpPr txBox="1"/>
          <p:nvPr>
            <p:ph idx="1" type="subTitle"/>
          </p:nvPr>
        </p:nvSpPr>
        <p:spPr>
          <a:xfrm>
            <a:off x="894500" y="2800125"/>
            <a:ext cx="33357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Martin Aldas</a:t>
            </a:r>
            <a:endParaRPr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7" name="Google Shape;427;p47">
            <a:hlinkClick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47">
            <a:hlinkClick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47"/>
          <p:cNvSpPr/>
          <p:nvPr/>
        </p:nvSpPr>
        <p:spPr>
          <a:xfrm>
            <a:off x="4873550" y="712350"/>
            <a:ext cx="4320900" cy="353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0000"/>
              </a:solidFill>
            </a:endParaRPr>
          </a:p>
        </p:txBody>
      </p:sp>
      <p:sp>
        <p:nvSpPr>
          <p:cNvPr id="430" name="Google Shape;430;p47"/>
          <p:cNvSpPr txBox="1"/>
          <p:nvPr>
            <p:ph idx="2" type="title"/>
          </p:nvPr>
        </p:nvSpPr>
        <p:spPr>
          <a:xfrm>
            <a:off x="925750" y="450650"/>
            <a:ext cx="2395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Tab 5</a:t>
            </a:r>
            <a:endParaRPr sz="5000"/>
          </a:p>
        </p:txBody>
      </p:sp>
      <p:sp>
        <p:nvSpPr>
          <p:cNvPr id="431" name="Google Shape;431;p47"/>
          <p:cNvSpPr txBox="1"/>
          <p:nvPr>
            <p:ph type="title"/>
          </p:nvPr>
        </p:nvSpPr>
        <p:spPr>
          <a:xfrm>
            <a:off x="925750" y="987662"/>
            <a:ext cx="31734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Stock Comparison</a:t>
            </a:r>
            <a:r>
              <a:rPr lang="en"/>
              <a:t> </a:t>
            </a:r>
            <a:endParaRPr/>
          </a:p>
        </p:txBody>
      </p:sp>
      <p:sp>
        <p:nvSpPr>
          <p:cNvPr id="432" name="Google Shape;432;p47"/>
          <p:cNvSpPr txBox="1"/>
          <p:nvPr>
            <p:ph idx="1" type="subTitle"/>
          </p:nvPr>
        </p:nvSpPr>
        <p:spPr>
          <a:xfrm>
            <a:off x="998800" y="1764000"/>
            <a:ext cx="30273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tap allows you to choose to do a comparison between the number of stocks you want.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Line graph of the closing prices of their stocks in the same graph.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Graph for their returns (closing prices with the pct change)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Summary comparing different statistical values of the closing values of each company stock.</a:t>
            </a:r>
            <a:endParaRPr/>
          </a:p>
        </p:txBody>
      </p:sp>
      <p:sp>
        <p:nvSpPr>
          <p:cNvPr id="433" name="Google Shape;433;p47"/>
          <p:cNvSpPr/>
          <p:nvPr/>
        </p:nvSpPr>
        <p:spPr>
          <a:xfrm>
            <a:off x="494975" y="527150"/>
            <a:ext cx="142800" cy="4055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325" y="220101"/>
            <a:ext cx="4057651" cy="218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975" y="2566736"/>
            <a:ext cx="3524338" cy="20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0" name="Google Shape;440;p48">
            <a:hlinkClick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48">
            <a:hlinkClick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2" name="Google Shape;442;p48"/>
          <p:cNvSpPr txBox="1"/>
          <p:nvPr>
            <p:ph type="title"/>
          </p:nvPr>
        </p:nvSpPr>
        <p:spPr>
          <a:xfrm>
            <a:off x="915200" y="218695"/>
            <a:ext cx="28101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443" name="Google Shape;443;p48"/>
          <p:cNvSpPr txBox="1"/>
          <p:nvPr>
            <p:ph idx="1" type="subTitle"/>
          </p:nvPr>
        </p:nvSpPr>
        <p:spPr>
          <a:xfrm>
            <a:off x="915200" y="894300"/>
            <a:ext cx="7410600" cy="3858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D</a:t>
            </a:r>
            <a:r>
              <a:rPr lang="en" sz="900"/>
              <a:t>ifferent</a:t>
            </a:r>
            <a:r>
              <a:rPr lang="en" sz="900"/>
              <a:t> jupyter notebooks of the </a:t>
            </a:r>
            <a:r>
              <a:rPr lang="en" sz="900"/>
              <a:t>sessions</a:t>
            </a:r>
            <a:r>
              <a:rPr lang="en" sz="900"/>
              <a:t> we </a:t>
            </a:r>
            <a:r>
              <a:rPr lang="en" sz="900"/>
              <a:t>had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https://finance.yahoo.com/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https://www.youtube.com/watch?v=h83Rc29-GYc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https://docs.streamlit.io/library/api-reference/charts/st.bar_chart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https://www.youtube.com/watch?v=qWXs5_cXxfY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https://medium.com/geekculture/financial-market-dashboards-are-awesome-and-easy-to-create-c0c3ccef9c43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https://algotrading101.com/learn/yfinance-guide/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https://www.qmr.ai/yfinance-library-the-definitive-guide/?utm_content=cmp-true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https://plotly.com/python/subplots/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11"/>
              </a:rPr>
              <a:t>https://rfachrizal.medium.com/how-to-obtain-financial-statements-from-stocks-using-yfinance-87c432b803b8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12"/>
              </a:rPr>
              <a:t>https://snyk.io/advisor/python/yfinance/functions/yfinance.Ticker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13"/>
              </a:rPr>
              <a:t>https://plotly.com/python/legend/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14"/>
              </a:rPr>
              <a:t>https://chat.openai.com/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0" name="Google Shape;320;p39">
            <a:hlinkClick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39">
            <a:hlinkClick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39"/>
          <p:cNvSpPr/>
          <p:nvPr/>
        </p:nvSpPr>
        <p:spPr>
          <a:xfrm>
            <a:off x="4873550" y="712350"/>
            <a:ext cx="4320900" cy="353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0000"/>
              </a:solidFill>
            </a:endParaRPr>
          </a:p>
        </p:txBody>
      </p:sp>
      <p:sp>
        <p:nvSpPr>
          <p:cNvPr id="323" name="Google Shape;323;p39"/>
          <p:cNvSpPr txBox="1"/>
          <p:nvPr>
            <p:ph idx="2" type="title"/>
          </p:nvPr>
        </p:nvSpPr>
        <p:spPr>
          <a:xfrm>
            <a:off x="925750" y="450650"/>
            <a:ext cx="3027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Tap 0</a:t>
            </a:r>
            <a:endParaRPr sz="5000"/>
          </a:p>
        </p:txBody>
      </p:sp>
      <p:sp>
        <p:nvSpPr>
          <p:cNvPr id="324" name="Google Shape;324;p39"/>
          <p:cNvSpPr txBox="1"/>
          <p:nvPr>
            <p:ph type="title"/>
          </p:nvPr>
        </p:nvSpPr>
        <p:spPr>
          <a:xfrm>
            <a:off x="925750" y="987662"/>
            <a:ext cx="31734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Bar</a:t>
            </a:r>
            <a:endParaRPr/>
          </a:p>
        </p:txBody>
      </p:sp>
      <p:sp>
        <p:nvSpPr>
          <p:cNvPr id="325" name="Google Shape;325;p39"/>
          <p:cNvSpPr txBox="1"/>
          <p:nvPr>
            <p:ph idx="1" type="subTitle"/>
          </p:nvPr>
        </p:nvSpPr>
        <p:spPr>
          <a:xfrm>
            <a:off x="998800" y="1764000"/>
            <a:ext cx="30273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3 selections in the side bar of this dashboard: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Selection of the stock ticker that will be used in 4 of the 5 taps.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Selection of the </a:t>
            </a:r>
            <a:r>
              <a:rPr lang="en"/>
              <a:t>preferred</a:t>
            </a:r>
            <a:r>
              <a:rPr lang="en"/>
              <a:t> tab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button to update the data in the dashboard</a:t>
            </a: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494975" y="527150"/>
            <a:ext cx="142800" cy="4055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650" y="556775"/>
            <a:ext cx="3027300" cy="3846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2" name="Google Shape;332;p40">
            <a:hlinkClick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40">
            <a:hlinkClick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40"/>
          <p:cNvSpPr/>
          <p:nvPr/>
        </p:nvSpPr>
        <p:spPr>
          <a:xfrm>
            <a:off x="4873550" y="712350"/>
            <a:ext cx="4320900" cy="353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0000"/>
              </a:solidFill>
            </a:endParaRPr>
          </a:p>
        </p:txBody>
      </p:sp>
      <p:sp>
        <p:nvSpPr>
          <p:cNvPr id="335" name="Google Shape;335;p40"/>
          <p:cNvSpPr txBox="1"/>
          <p:nvPr>
            <p:ph idx="2" type="title"/>
          </p:nvPr>
        </p:nvSpPr>
        <p:spPr>
          <a:xfrm>
            <a:off x="925750" y="450650"/>
            <a:ext cx="2395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Tab 1</a:t>
            </a:r>
            <a:endParaRPr sz="5000"/>
          </a:p>
        </p:txBody>
      </p:sp>
      <p:sp>
        <p:nvSpPr>
          <p:cNvPr id="336" name="Google Shape;336;p40"/>
          <p:cNvSpPr txBox="1"/>
          <p:nvPr>
            <p:ph type="title"/>
          </p:nvPr>
        </p:nvSpPr>
        <p:spPr>
          <a:xfrm>
            <a:off x="925750" y="987662"/>
            <a:ext cx="31734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37" name="Google Shape;337;p40"/>
          <p:cNvSpPr txBox="1"/>
          <p:nvPr>
            <p:ph idx="1" type="subTitle"/>
          </p:nvPr>
        </p:nvSpPr>
        <p:spPr>
          <a:xfrm>
            <a:off x="998800" y="1764000"/>
            <a:ext cx="36546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tab presents a general overview of a stock.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is the summary brought from wikipedia.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Mayor holders is divided into 2 groups.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Char char="○"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The upper table bring the mayor </a:t>
            </a: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enterprises</a:t>
            </a: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 or holders that own the stock.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Char char="○"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The lower table brings the % of of the holders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38" name="Google Shape;338;p40"/>
          <p:cNvSpPr/>
          <p:nvPr/>
        </p:nvSpPr>
        <p:spPr>
          <a:xfrm>
            <a:off x="494975" y="527150"/>
            <a:ext cx="142800" cy="4055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200" y="450650"/>
            <a:ext cx="3188286" cy="25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350" y="1292440"/>
            <a:ext cx="3654650" cy="316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5" name="Google Shape;345;p41">
            <a:hlinkClick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1">
            <a:hlinkClick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41"/>
          <p:cNvSpPr/>
          <p:nvPr/>
        </p:nvSpPr>
        <p:spPr>
          <a:xfrm>
            <a:off x="4873550" y="712350"/>
            <a:ext cx="4320900" cy="353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0000"/>
              </a:solidFill>
            </a:endParaRPr>
          </a:p>
        </p:txBody>
      </p:sp>
      <p:sp>
        <p:nvSpPr>
          <p:cNvPr id="348" name="Google Shape;348;p41"/>
          <p:cNvSpPr txBox="1"/>
          <p:nvPr>
            <p:ph idx="2" type="title"/>
          </p:nvPr>
        </p:nvSpPr>
        <p:spPr>
          <a:xfrm>
            <a:off x="925750" y="450650"/>
            <a:ext cx="2395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Tab 1</a:t>
            </a:r>
            <a:endParaRPr sz="5000"/>
          </a:p>
        </p:txBody>
      </p:sp>
      <p:sp>
        <p:nvSpPr>
          <p:cNvPr id="349" name="Google Shape;349;p41"/>
          <p:cNvSpPr txBox="1"/>
          <p:nvPr>
            <p:ph type="title"/>
          </p:nvPr>
        </p:nvSpPr>
        <p:spPr>
          <a:xfrm>
            <a:off x="925750" y="987662"/>
            <a:ext cx="31734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50" name="Google Shape;350;p41"/>
          <p:cNvSpPr txBox="1"/>
          <p:nvPr>
            <p:ph idx="1" type="subTitle"/>
          </p:nvPr>
        </p:nvSpPr>
        <p:spPr>
          <a:xfrm>
            <a:off x="998800" y="1764000"/>
            <a:ext cx="3027300" cy="28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General line graph of the stock closing prices for the last year; but it can be change if you want to see it in other intervals of time.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Table that bring some of the most important stats of the company stock. </a:t>
            </a:r>
            <a:endParaRPr/>
          </a:p>
        </p:txBody>
      </p:sp>
      <p:sp>
        <p:nvSpPr>
          <p:cNvPr id="351" name="Google Shape;351;p41"/>
          <p:cNvSpPr/>
          <p:nvPr/>
        </p:nvSpPr>
        <p:spPr>
          <a:xfrm>
            <a:off x="494975" y="527150"/>
            <a:ext cx="142800" cy="4055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125" y="339700"/>
            <a:ext cx="3502750" cy="2328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613" y="2542050"/>
            <a:ext cx="3245775" cy="20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2">
            <a:hlinkClick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42">
            <a:hlinkClick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42"/>
          <p:cNvSpPr/>
          <p:nvPr/>
        </p:nvSpPr>
        <p:spPr>
          <a:xfrm>
            <a:off x="4873550" y="712350"/>
            <a:ext cx="4320900" cy="353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0000"/>
              </a:solidFill>
            </a:endParaRPr>
          </a:p>
        </p:txBody>
      </p:sp>
      <p:sp>
        <p:nvSpPr>
          <p:cNvPr id="361" name="Google Shape;361;p42"/>
          <p:cNvSpPr txBox="1"/>
          <p:nvPr>
            <p:ph idx="2" type="title"/>
          </p:nvPr>
        </p:nvSpPr>
        <p:spPr>
          <a:xfrm>
            <a:off x="925750" y="450650"/>
            <a:ext cx="2395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Tab 2</a:t>
            </a:r>
            <a:endParaRPr sz="5000"/>
          </a:p>
        </p:txBody>
      </p:sp>
      <p:sp>
        <p:nvSpPr>
          <p:cNvPr id="362" name="Google Shape;362;p42"/>
          <p:cNvSpPr txBox="1"/>
          <p:nvPr>
            <p:ph type="title"/>
          </p:nvPr>
        </p:nvSpPr>
        <p:spPr>
          <a:xfrm>
            <a:off x="925750" y="987662"/>
            <a:ext cx="31734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</a:t>
            </a:r>
            <a:endParaRPr/>
          </a:p>
        </p:txBody>
      </p:sp>
      <p:sp>
        <p:nvSpPr>
          <p:cNvPr id="363" name="Google Shape;363;p42"/>
          <p:cNvSpPr txBox="1"/>
          <p:nvPr>
            <p:ph idx="1" type="subTitle"/>
          </p:nvPr>
        </p:nvSpPr>
        <p:spPr>
          <a:xfrm>
            <a:off x="998800" y="1535400"/>
            <a:ext cx="3027300" cy="22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chart</a:t>
            </a:r>
            <a:r>
              <a:rPr lang="en"/>
              <a:t> tap has a base chart of a line graph with a year data with a interval per day. With the option of changing the type of graph: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2"/>
          <p:cNvSpPr/>
          <p:nvPr/>
        </p:nvSpPr>
        <p:spPr>
          <a:xfrm>
            <a:off x="494975" y="527150"/>
            <a:ext cx="142800" cy="4055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100" y="455774"/>
            <a:ext cx="5022575" cy="2168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550" y="2776450"/>
            <a:ext cx="3859427" cy="19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8051" y="2776450"/>
            <a:ext cx="4005494" cy="19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43">
            <a:hlinkClick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43">
            <a:hlinkClick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43"/>
          <p:cNvSpPr/>
          <p:nvPr/>
        </p:nvSpPr>
        <p:spPr>
          <a:xfrm>
            <a:off x="4873550" y="712350"/>
            <a:ext cx="4320900" cy="353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0000"/>
              </a:solidFill>
            </a:endParaRPr>
          </a:p>
        </p:txBody>
      </p:sp>
      <p:sp>
        <p:nvSpPr>
          <p:cNvPr id="375" name="Google Shape;375;p43"/>
          <p:cNvSpPr txBox="1"/>
          <p:nvPr>
            <p:ph idx="2" type="title"/>
          </p:nvPr>
        </p:nvSpPr>
        <p:spPr>
          <a:xfrm>
            <a:off x="925750" y="450650"/>
            <a:ext cx="2395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Tab 2</a:t>
            </a:r>
            <a:endParaRPr sz="5000"/>
          </a:p>
        </p:txBody>
      </p:sp>
      <p:sp>
        <p:nvSpPr>
          <p:cNvPr id="376" name="Google Shape;376;p43"/>
          <p:cNvSpPr txBox="1"/>
          <p:nvPr>
            <p:ph type="title"/>
          </p:nvPr>
        </p:nvSpPr>
        <p:spPr>
          <a:xfrm>
            <a:off x="925750" y="987662"/>
            <a:ext cx="31734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</a:t>
            </a:r>
            <a:endParaRPr/>
          </a:p>
        </p:txBody>
      </p:sp>
      <p:sp>
        <p:nvSpPr>
          <p:cNvPr id="377" name="Google Shape;377;p43"/>
          <p:cNvSpPr txBox="1"/>
          <p:nvPr>
            <p:ph idx="1" type="subTitle"/>
          </p:nvPr>
        </p:nvSpPr>
        <p:spPr>
          <a:xfrm>
            <a:off x="998800" y="1764000"/>
            <a:ext cx="30273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Option of changing between any date you want the graph to visualize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of changing the interval between day, week and month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to choose any of the 7 bottoms that will allow you to see a </a:t>
            </a:r>
            <a:r>
              <a:rPr lang="en"/>
              <a:t>specific</a:t>
            </a:r>
            <a:r>
              <a:rPr lang="en"/>
              <a:t> timeframe</a:t>
            </a:r>
            <a:endParaRPr/>
          </a:p>
        </p:txBody>
      </p:sp>
      <p:sp>
        <p:nvSpPr>
          <p:cNvPr id="378" name="Google Shape;378;p43"/>
          <p:cNvSpPr/>
          <p:nvPr/>
        </p:nvSpPr>
        <p:spPr>
          <a:xfrm>
            <a:off x="494975" y="527150"/>
            <a:ext cx="142800" cy="4055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400" y="171875"/>
            <a:ext cx="2062375" cy="2285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8925" y="397650"/>
            <a:ext cx="1520325" cy="20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9150" y="2552694"/>
            <a:ext cx="4569124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Google Shape;386;p44">
            <a:hlinkClick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44">
            <a:hlinkClick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44"/>
          <p:cNvSpPr/>
          <p:nvPr/>
        </p:nvSpPr>
        <p:spPr>
          <a:xfrm>
            <a:off x="4873550" y="712350"/>
            <a:ext cx="4320900" cy="353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0000"/>
              </a:solidFill>
            </a:endParaRPr>
          </a:p>
        </p:txBody>
      </p:sp>
      <p:sp>
        <p:nvSpPr>
          <p:cNvPr id="389" name="Google Shape;389;p44"/>
          <p:cNvSpPr txBox="1"/>
          <p:nvPr>
            <p:ph idx="2" type="title"/>
          </p:nvPr>
        </p:nvSpPr>
        <p:spPr>
          <a:xfrm>
            <a:off x="925750" y="450650"/>
            <a:ext cx="2395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Tab 3</a:t>
            </a:r>
            <a:endParaRPr sz="5000"/>
          </a:p>
        </p:txBody>
      </p:sp>
      <p:sp>
        <p:nvSpPr>
          <p:cNvPr id="390" name="Google Shape;390;p44"/>
          <p:cNvSpPr txBox="1"/>
          <p:nvPr>
            <p:ph type="title"/>
          </p:nvPr>
        </p:nvSpPr>
        <p:spPr>
          <a:xfrm>
            <a:off x="925750" y="987662"/>
            <a:ext cx="31734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</a:t>
            </a:r>
            <a:endParaRPr/>
          </a:p>
        </p:txBody>
      </p:sp>
      <p:sp>
        <p:nvSpPr>
          <p:cNvPr id="391" name="Google Shape;391;p44"/>
          <p:cNvSpPr txBox="1"/>
          <p:nvPr>
            <p:ph idx="1" type="subTitle"/>
          </p:nvPr>
        </p:nvSpPr>
        <p:spPr>
          <a:xfrm>
            <a:off x="998800" y="1764000"/>
            <a:ext cx="30273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taps allow you to </a:t>
            </a:r>
            <a:r>
              <a:rPr lang="en"/>
              <a:t>selected</a:t>
            </a:r>
            <a:r>
              <a:rPr lang="en"/>
              <a:t> between 3 </a:t>
            </a:r>
            <a:r>
              <a:rPr lang="en"/>
              <a:t>different</a:t>
            </a:r>
            <a:r>
              <a:rPr lang="en"/>
              <a:t> tables that shows the income statement, balance sheet or the cash flow of the selected company.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choose if you want to see the reports yearly or </a:t>
            </a:r>
            <a:r>
              <a:rPr lang="en"/>
              <a:t>quarterly</a:t>
            </a:r>
            <a:r>
              <a:rPr lang="en"/>
              <a:t>.</a:t>
            </a:r>
            <a:endParaRPr/>
          </a:p>
        </p:txBody>
      </p:sp>
      <p:sp>
        <p:nvSpPr>
          <p:cNvPr id="392" name="Google Shape;392;p44"/>
          <p:cNvSpPr/>
          <p:nvPr/>
        </p:nvSpPr>
        <p:spPr>
          <a:xfrm>
            <a:off x="494975" y="527150"/>
            <a:ext cx="142800" cy="4055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3" name="Google Shape;3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075" y="1105588"/>
            <a:ext cx="4522200" cy="33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7625" y="303450"/>
            <a:ext cx="1319325" cy="13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Google Shape;399;p45">
            <a:hlinkClick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45">
            <a:hlinkClick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p45"/>
          <p:cNvSpPr/>
          <p:nvPr/>
        </p:nvSpPr>
        <p:spPr>
          <a:xfrm>
            <a:off x="4873550" y="712350"/>
            <a:ext cx="4320900" cy="353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0000"/>
              </a:solidFill>
            </a:endParaRPr>
          </a:p>
        </p:txBody>
      </p:sp>
      <p:sp>
        <p:nvSpPr>
          <p:cNvPr id="402" name="Google Shape;402;p45"/>
          <p:cNvSpPr txBox="1"/>
          <p:nvPr>
            <p:ph idx="2" type="title"/>
          </p:nvPr>
        </p:nvSpPr>
        <p:spPr>
          <a:xfrm>
            <a:off x="925750" y="450650"/>
            <a:ext cx="2395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Tab 4</a:t>
            </a:r>
            <a:endParaRPr sz="5000"/>
          </a:p>
        </p:txBody>
      </p:sp>
      <p:sp>
        <p:nvSpPr>
          <p:cNvPr id="403" name="Google Shape;403;p45"/>
          <p:cNvSpPr txBox="1"/>
          <p:nvPr>
            <p:ph type="title"/>
          </p:nvPr>
        </p:nvSpPr>
        <p:spPr>
          <a:xfrm>
            <a:off x="925750" y="987662"/>
            <a:ext cx="31734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Carlos</a:t>
            </a:r>
            <a:endParaRPr/>
          </a:p>
        </p:txBody>
      </p:sp>
      <p:sp>
        <p:nvSpPr>
          <p:cNvPr id="404" name="Google Shape;404;p45"/>
          <p:cNvSpPr txBox="1"/>
          <p:nvPr>
            <p:ph idx="1" type="subTitle"/>
          </p:nvPr>
        </p:nvSpPr>
        <p:spPr>
          <a:xfrm>
            <a:off x="998800" y="1764000"/>
            <a:ext cx="3027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tab will allow you to see a number of monte carlos simulations with the </a:t>
            </a:r>
            <a:r>
              <a:rPr lang="en"/>
              <a:t>possibility</a:t>
            </a:r>
            <a:r>
              <a:rPr lang="en"/>
              <a:t> of changing:</a:t>
            </a:r>
            <a:endParaRPr/>
          </a:p>
        </p:txBody>
      </p:sp>
      <p:sp>
        <p:nvSpPr>
          <p:cNvPr id="405" name="Google Shape;405;p45"/>
          <p:cNvSpPr/>
          <p:nvPr/>
        </p:nvSpPr>
        <p:spPr>
          <a:xfrm>
            <a:off x="494975" y="527150"/>
            <a:ext cx="142800" cy="4055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550" y="3127038"/>
            <a:ext cx="1438025" cy="1455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0052" y="3079336"/>
            <a:ext cx="1438025" cy="1502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7425" y="4804700"/>
            <a:ext cx="5677224" cy="4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6800" y="941500"/>
            <a:ext cx="3962553" cy="32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4" name="Google Shape;414;p46">
            <a:hlinkClick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46">
            <a:hlinkClick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6" name="Google Shape;416;p46"/>
          <p:cNvSpPr/>
          <p:nvPr/>
        </p:nvSpPr>
        <p:spPr>
          <a:xfrm>
            <a:off x="4873550" y="712350"/>
            <a:ext cx="4320900" cy="353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0000"/>
              </a:solidFill>
            </a:endParaRPr>
          </a:p>
        </p:txBody>
      </p:sp>
      <p:sp>
        <p:nvSpPr>
          <p:cNvPr id="417" name="Google Shape;417;p46"/>
          <p:cNvSpPr txBox="1"/>
          <p:nvPr>
            <p:ph idx="2" type="title"/>
          </p:nvPr>
        </p:nvSpPr>
        <p:spPr>
          <a:xfrm>
            <a:off x="925750" y="450650"/>
            <a:ext cx="2395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Tab 5</a:t>
            </a:r>
            <a:endParaRPr sz="5000"/>
          </a:p>
        </p:txBody>
      </p:sp>
      <p:sp>
        <p:nvSpPr>
          <p:cNvPr id="418" name="Google Shape;418;p46"/>
          <p:cNvSpPr txBox="1"/>
          <p:nvPr>
            <p:ph type="title"/>
          </p:nvPr>
        </p:nvSpPr>
        <p:spPr>
          <a:xfrm>
            <a:off x="925750" y="987662"/>
            <a:ext cx="31734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Stock </a:t>
            </a:r>
            <a:r>
              <a:rPr lang="en" sz="2500"/>
              <a:t>Comparison</a:t>
            </a:r>
            <a:r>
              <a:rPr lang="en"/>
              <a:t> </a:t>
            </a:r>
            <a:endParaRPr/>
          </a:p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998800" y="1764000"/>
            <a:ext cx="30273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tap allows you to choose to do a </a:t>
            </a:r>
            <a:r>
              <a:rPr lang="en"/>
              <a:t>comparison</a:t>
            </a:r>
            <a:r>
              <a:rPr lang="en"/>
              <a:t> between the number of stocks you want.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Line graph of the closing prices of their stocks in the same </a:t>
            </a:r>
            <a:r>
              <a:rPr lang="en"/>
              <a:t>graph.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Graph for their returns (closing prices with the pct change)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Summary comparing different statistical values of the closing values of each company stock.</a:t>
            </a:r>
            <a:endParaRPr/>
          </a:p>
        </p:txBody>
      </p:sp>
      <p:sp>
        <p:nvSpPr>
          <p:cNvPr id="420" name="Google Shape;420;p46"/>
          <p:cNvSpPr/>
          <p:nvPr/>
        </p:nvSpPr>
        <p:spPr>
          <a:xfrm>
            <a:off x="494975" y="527150"/>
            <a:ext cx="142800" cy="4055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551" y="586669"/>
            <a:ext cx="4750298" cy="11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375" y="2262775"/>
            <a:ext cx="3726651" cy="2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cari Company Profil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D9D9D9"/>
      </a:lt2>
      <a:accent1>
        <a:srgbClr val="FD0000"/>
      </a:accent1>
      <a:accent2>
        <a:srgbClr val="F5F5F5"/>
      </a:accent2>
      <a:accent3>
        <a:srgbClr val="BBBBBB"/>
      </a:accent3>
      <a:accent4>
        <a:srgbClr val="000000"/>
      </a:accent4>
      <a:accent5>
        <a:srgbClr val="FD0000"/>
      </a:accent5>
      <a:accent6>
        <a:srgbClr val="FF8D8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