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7920038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sans titre" id="{682AA9DD-5905-4534-8A74-B0DCCBCB00EB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169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4003" y="1178222"/>
            <a:ext cx="6732032" cy="2506427"/>
          </a:xfrm>
        </p:spPr>
        <p:txBody>
          <a:bodyPr anchor="b"/>
          <a:lstStyle>
            <a:lvl1pPr algn="ctr">
              <a:defRPr sz="5197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005" y="3781306"/>
            <a:ext cx="5940029" cy="1738167"/>
          </a:xfrm>
        </p:spPr>
        <p:txBody>
          <a:bodyPr/>
          <a:lstStyle>
            <a:lvl1pPr marL="0" indent="0" algn="ctr">
              <a:buNone/>
              <a:defRPr sz="2079"/>
            </a:lvl1pPr>
            <a:lvl2pPr marL="395981" indent="0" algn="ctr">
              <a:buNone/>
              <a:defRPr sz="1732"/>
            </a:lvl2pPr>
            <a:lvl3pPr marL="791962" indent="0" algn="ctr">
              <a:buNone/>
              <a:defRPr sz="1559"/>
            </a:lvl3pPr>
            <a:lvl4pPr marL="1187943" indent="0" algn="ctr">
              <a:buNone/>
              <a:defRPr sz="1386"/>
            </a:lvl4pPr>
            <a:lvl5pPr marL="1583924" indent="0" algn="ctr">
              <a:buNone/>
              <a:defRPr sz="1386"/>
            </a:lvl5pPr>
            <a:lvl6pPr marL="1979905" indent="0" algn="ctr">
              <a:buNone/>
              <a:defRPr sz="1386"/>
            </a:lvl6pPr>
            <a:lvl7pPr marL="2375886" indent="0" algn="ctr">
              <a:buNone/>
              <a:defRPr sz="1386"/>
            </a:lvl7pPr>
            <a:lvl8pPr marL="2771866" indent="0" algn="ctr">
              <a:buNone/>
              <a:defRPr sz="1386"/>
            </a:lvl8pPr>
            <a:lvl9pPr marL="3167847" indent="0" algn="ctr">
              <a:buNone/>
              <a:defRPr sz="1386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6E41C-0CF4-458E-88A9-1FB998CEBDAD}" type="datetimeFigureOut">
              <a:rPr lang="fr-FR" smtClean="0"/>
              <a:t>30/08/2023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3FD90-8211-43CA-A8D2-9BE23007AD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1999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6E41C-0CF4-458E-88A9-1FB998CEBDAD}" type="datetimeFigureOut">
              <a:rPr lang="fr-FR" smtClean="0"/>
              <a:t>30/08/2023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3FD90-8211-43CA-A8D2-9BE23007AD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3006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67778" y="383297"/>
            <a:ext cx="1707758" cy="610108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4503" y="383297"/>
            <a:ext cx="5024274" cy="6101085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6E41C-0CF4-458E-88A9-1FB998CEBDAD}" type="datetimeFigureOut">
              <a:rPr lang="fr-FR" smtClean="0"/>
              <a:t>30/08/2023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3FD90-8211-43CA-A8D2-9BE23007AD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2608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6E41C-0CF4-458E-88A9-1FB998CEBDAD}" type="datetimeFigureOut">
              <a:rPr lang="fr-FR" smtClean="0"/>
              <a:t>30/08/2023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3FD90-8211-43CA-A8D2-9BE23007AD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9275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378" y="1794831"/>
            <a:ext cx="6831033" cy="2994714"/>
          </a:xfrm>
        </p:spPr>
        <p:txBody>
          <a:bodyPr anchor="b"/>
          <a:lstStyle>
            <a:lvl1pPr>
              <a:defRPr sz="5197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378" y="4817876"/>
            <a:ext cx="6831033" cy="1574849"/>
          </a:xfrm>
        </p:spPr>
        <p:txBody>
          <a:bodyPr/>
          <a:lstStyle>
            <a:lvl1pPr marL="0" indent="0">
              <a:buNone/>
              <a:defRPr sz="2079">
                <a:solidFill>
                  <a:schemeClr val="tx1"/>
                </a:solidFill>
              </a:defRPr>
            </a:lvl1pPr>
            <a:lvl2pPr marL="395981" indent="0">
              <a:buNone/>
              <a:defRPr sz="1732">
                <a:solidFill>
                  <a:schemeClr val="tx1">
                    <a:tint val="75000"/>
                  </a:schemeClr>
                </a:solidFill>
              </a:defRPr>
            </a:lvl2pPr>
            <a:lvl3pPr marL="791962" indent="0">
              <a:buNone/>
              <a:defRPr sz="1559">
                <a:solidFill>
                  <a:schemeClr val="tx1">
                    <a:tint val="75000"/>
                  </a:schemeClr>
                </a:solidFill>
              </a:defRPr>
            </a:lvl3pPr>
            <a:lvl4pPr marL="1187943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4pPr>
            <a:lvl5pPr marL="1583924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5pPr>
            <a:lvl6pPr marL="1979905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6pPr>
            <a:lvl7pPr marL="2375886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7pPr>
            <a:lvl8pPr marL="2771866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8pPr>
            <a:lvl9pPr marL="3167847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6E41C-0CF4-458E-88A9-1FB998CEBDAD}" type="datetimeFigureOut">
              <a:rPr lang="fr-FR" smtClean="0"/>
              <a:t>30/08/2023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3FD90-8211-43CA-A8D2-9BE23007AD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3202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4503" y="1916484"/>
            <a:ext cx="3366016" cy="456789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09519" y="1916484"/>
            <a:ext cx="3366016" cy="456789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6E41C-0CF4-458E-88A9-1FB998CEBDAD}" type="datetimeFigureOut">
              <a:rPr lang="fr-FR" smtClean="0"/>
              <a:t>30/08/2023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3FD90-8211-43CA-A8D2-9BE23007AD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8440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534" y="383299"/>
            <a:ext cx="6831033" cy="1391534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5535" y="1764832"/>
            <a:ext cx="3350547" cy="864917"/>
          </a:xfrm>
        </p:spPr>
        <p:txBody>
          <a:bodyPr anchor="b"/>
          <a:lstStyle>
            <a:lvl1pPr marL="0" indent="0">
              <a:buNone/>
              <a:defRPr sz="2079" b="1"/>
            </a:lvl1pPr>
            <a:lvl2pPr marL="395981" indent="0">
              <a:buNone/>
              <a:defRPr sz="1732" b="1"/>
            </a:lvl2pPr>
            <a:lvl3pPr marL="791962" indent="0">
              <a:buNone/>
              <a:defRPr sz="1559" b="1"/>
            </a:lvl3pPr>
            <a:lvl4pPr marL="1187943" indent="0">
              <a:buNone/>
              <a:defRPr sz="1386" b="1"/>
            </a:lvl4pPr>
            <a:lvl5pPr marL="1583924" indent="0">
              <a:buNone/>
              <a:defRPr sz="1386" b="1"/>
            </a:lvl5pPr>
            <a:lvl6pPr marL="1979905" indent="0">
              <a:buNone/>
              <a:defRPr sz="1386" b="1"/>
            </a:lvl6pPr>
            <a:lvl7pPr marL="2375886" indent="0">
              <a:buNone/>
              <a:defRPr sz="1386" b="1"/>
            </a:lvl7pPr>
            <a:lvl8pPr marL="2771866" indent="0">
              <a:buNone/>
              <a:defRPr sz="1386" b="1"/>
            </a:lvl8pPr>
            <a:lvl9pPr marL="3167847" indent="0">
              <a:buNone/>
              <a:defRPr sz="1386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5535" y="2629749"/>
            <a:ext cx="3350547" cy="3867965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09520" y="1764832"/>
            <a:ext cx="3367048" cy="864917"/>
          </a:xfrm>
        </p:spPr>
        <p:txBody>
          <a:bodyPr anchor="b"/>
          <a:lstStyle>
            <a:lvl1pPr marL="0" indent="0">
              <a:buNone/>
              <a:defRPr sz="2079" b="1"/>
            </a:lvl1pPr>
            <a:lvl2pPr marL="395981" indent="0">
              <a:buNone/>
              <a:defRPr sz="1732" b="1"/>
            </a:lvl2pPr>
            <a:lvl3pPr marL="791962" indent="0">
              <a:buNone/>
              <a:defRPr sz="1559" b="1"/>
            </a:lvl3pPr>
            <a:lvl4pPr marL="1187943" indent="0">
              <a:buNone/>
              <a:defRPr sz="1386" b="1"/>
            </a:lvl4pPr>
            <a:lvl5pPr marL="1583924" indent="0">
              <a:buNone/>
              <a:defRPr sz="1386" b="1"/>
            </a:lvl5pPr>
            <a:lvl6pPr marL="1979905" indent="0">
              <a:buNone/>
              <a:defRPr sz="1386" b="1"/>
            </a:lvl6pPr>
            <a:lvl7pPr marL="2375886" indent="0">
              <a:buNone/>
              <a:defRPr sz="1386" b="1"/>
            </a:lvl7pPr>
            <a:lvl8pPr marL="2771866" indent="0">
              <a:buNone/>
              <a:defRPr sz="1386" b="1"/>
            </a:lvl8pPr>
            <a:lvl9pPr marL="3167847" indent="0">
              <a:buNone/>
              <a:defRPr sz="1386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09520" y="2629749"/>
            <a:ext cx="3367048" cy="3867965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6E41C-0CF4-458E-88A9-1FB998CEBDAD}" type="datetimeFigureOut">
              <a:rPr lang="fr-FR" smtClean="0"/>
              <a:t>30/08/2023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3FD90-8211-43CA-A8D2-9BE23007AD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5412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6E41C-0CF4-458E-88A9-1FB998CEBDAD}" type="datetimeFigureOut">
              <a:rPr lang="fr-FR" smtClean="0"/>
              <a:t>30/08/2023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3FD90-8211-43CA-A8D2-9BE23007AD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4089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6E41C-0CF4-458E-88A9-1FB998CEBDAD}" type="datetimeFigureOut">
              <a:rPr lang="fr-FR" smtClean="0"/>
              <a:t>30/08/2023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3FD90-8211-43CA-A8D2-9BE23007AD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5840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534" y="479954"/>
            <a:ext cx="2554418" cy="1679840"/>
          </a:xfrm>
        </p:spPr>
        <p:txBody>
          <a:bodyPr anchor="b"/>
          <a:lstStyle>
            <a:lvl1pPr>
              <a:defRPr sz="2772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7048" y="1036570"/>
            <a:ext cx="4009519" cy="5116178"/>
          </a:xfrm>
        </p:spPr>
        <p:txBody>
          <a:bodyPr/>
          <a:lstStyle>
            <a:lvl1pPr>
              <a:defRPr sz="2772"/>
            </a:lvl1pPr>
            <a:lvl2pPr>
              <a:defRPr sz="2425"/>
            </a:lvl2pPr>
            <a:lvl3pPr>
              <a:defRPr sz="2079"/>
            </a:lvl3pPr>
            <a:lvl4pPr>
              <a:defRPr sz="1732"/>
            </a:lvl4pPr>
            <a:lvl5pPr>
              <a:defRPr sz="1732"/>
            </a:lvl5pPr>
            <a:lvl6pPr>
              <a:defRPr sz="1732"/>
            </a:lvl6pPr>
            <a:lvl7pPr>
              <a:defRPr sz="1732"/>
            </a:lvl7pPr>
            <a:lvl8pPr>
              <a:defRPr sz="1732"/>
            </a:lvl8pPr>
            <a:lvl9pPr>
              <a:defRPr sz="1732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5534" y="2159794"/>
            <a:ext cx="2554418" cy="4001285"/>
          </a:xfrm>
        </p:spPr>
        <p:txBody>
          <a:bodyPr/>
          <a:lstStyle>
            <a:lvl1pPr marL="0" indent="0">
              <a:buNone/>
              <a:defRPr sz="1386"/>
            </a:lvl1pPr>
            <a:lvl2pPr marL="395981" indent="0">
              <a:buNone/>
              <a:defRPr sz="1213"/>
            </a:lvl2pPr>
            <a:lvl3pPr marL="791962" indent="0">
              <a:buNone/>
              <a:defRPr sz="1039"/>
            </a:lvl3pPr>
            <a:lvl4pPr marL="1187943" indent="0">
              <a:buNone/>
              <a:defRPr sz="866"/>
            </a:lvl4pPr>
            <a:lvl5pPr marL="1583924" indent="0">
              <a:buNone/>
              <a:defRPr sz="866"/>
            </a:lvl5pPr>
            <a:lvl6pPr marL="1979905" indent="0">
              <a:buNone/>
              <a:defRPr sz="866"/>
            </a:lvl6pPr>
            <a:lvl7pPr marL="2375886" indent="0">
              <a:buNone/>
              <a:defRPr sz="866"/>
            </a:lvl7pPr>
            <a:lvl8pPr marL="2771866" indent="0">
              <a:buNone/>
              <a:defRPr sz="866"/>
            </a:lvl8pPr>
            <a:lvl9pPr marL="3167847" indent="0">
              <a:buNone/>
              <a:defRPr sz="866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6E41C-0CF4-458E-88A9-1FB998CEBDAD}" type="datetimeFigureOut">
              <a:rPr lang="fr-FR" smtClean="0"/>
              <a:t>30/08/2023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3FD90-8211-43CA-A8D2-9BE23007AD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6828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534" y="479954"/>
            <a:ext cx="2554418" cy="1679840"/>
          </a:xfrm>
        </p:spPr>
        <p:txBody>
          <a:bodyPr anchor="b"/>
          <a:lstStyle>
            <a:lvl1pPr>
              <a:defRPr sz="2772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67048" y="1036570"/>
            <a:ext cx="4009519" cy="5116178"/>
          </a:xfrm>
        </p:spPr>
        <p:txBody>
          <a:bodyPr anchor="t"/>
          <a:lstStyle>
            <a:lvl1pPr marL="0" indent="0">
              <a:buNone/>
              <a:defRPr sz="2772"/>
            </a:lvl1pPr>
            <a:lvl2pPr marL="395981" indent="0">
              <a:buNone/>
              <a:defRPr sz="2425"/>
            </a:lvl2pPr>
            <a:lvl3pPr marL="791962" indent="0">
              <a:buNone/>
              <a:defRPr sz="2079"/>
            </a:lvl3pPr>
            <a:lvl4pPr marL="1187943" indent="0">
              <a:buNone/>
              <a:defRPr sz="1732"/>
            </a:lvl4pPr>
            <a:lvl5pPr marL="1583924" indent="0">
              <a:buNone/>
              <a:defRPr sz="1732"/>
            </a:lvl5pPr>
            <a:lvl6pPr marL="1979905" indent="0">
              <a:buNone/>
              <a:defRPr sz="1732"/>
            </a:lvl6pPr>
            <a:lvl7pPr marL="2375886" indent="0">
              <a:buNone/>
              <a:defRPr sz="1732"/>
            </a:lvl7pPr>
            <a:lvl8pPr marL="2771866" indent="0">
              <a:buNone/>
              <a:defRPr sz="1732"/>
            </a:lvl8pPr>
            <a:lvl9pPr marL="3167847" indent="0">
              <a:buNone/>
              <a:defRPr sz="1732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5534" y="2159794"/>
            <a:ext cx="2554418" cy="4001285"/>
          </a:xfrm>
        </p:spPr>
        <p:txBody>
          <a:bodyPr/>
          <a:lstStyle>
            <a:lvl1pPr marL="0" indent="0">
              <a:buNone/>
              <a:defRPr sz="1386"/>
            </a:lvl1pPr>
            <a:lvl2pPr marL="395981" indent="0">
              <a:buNone/>
              <a:defRPr sz="1213"/>
            </a:lvl2pPr>
            <a:lvl3pPr marL="791962" indent="0">
              <a:buNone/>
              <a:defRPr sz="1039"/>
            </a:lvl3pPr>
            <a:lvl4pPr marL="1187943" indent="0">
              <a:buNone/>
              <a:defRPr sz="866"/>
            </a:lvl4pPr>
            <a:lvl5pPr marL="1583924" indent="0">
              <a:buNone/>
              <a:defRPr sz="866"/>
            </a:lvl5pPr>
            <a:lvl6pPr marL="1979905" indent="0">
              <a:buNone/>
              <a:defRPr sz="866"/>
            </a:lvl6pPr>
            <a:lvl7pPr marL="2375886" indent="0">
              <a:buNone/>
              <a:defRPr sz="866"/>
            </a:lvl7pPr>
            <a:lvl8pPr marL="2771866" indent="0">
              <a:buNone/>
              <a:defRPr sz="866"/>
            </a:lvl8pPr>
            <a:lvl9pPr marL="3167847" indent="0">
              <a:buNone/>
              <a:defRPr sz="866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6E41C-0CF4-458E-88A9-1FB998CEBDAD}" type="datetimeFigureOut">
              <a:rPr lang="fr-FR" smtClean="0"/>
              <a:t>30/08/2023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3FD90-8211-43CA-A8D2-9BE23007AD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2869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4503" y="383299"/>
            <a:ext cx="6831033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4503" y="1916484"/>
            <a:ext cx="6831033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4502" y="6672698"/>
            <a:ext cx="1782009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6E41C-0CF4-458E-88A9-1FB998CEBDAD}" type="datetimeFigureOut">
              <a:rPr lang="fr-FR" smtClean="0"/>
              <a:t>30/08/2023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23513" y="6672698"/>
            <a:ext cx="2673013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93527" y="6672698"/>
            <a:ext cx="1782009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3FD90-8211-43CA-A8D2-9BE23007AD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094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91962" rtl="0" eaLnBrk="1" latinLnBrk="0" hangingPunct="1">
        <a:lnSpc>
          <a:spcPct val="90000"/>
        </a:lnSpc>
        <a:spcBef>
          <a:spcPct val="0"/>
        </a:spcBef>
        <a:buNone/>
        <a:defRPr sz="381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990" indent="-197990" algn="l" defTabSz="791962" rtl="0" eaLnBrk="1" latinLnBrk="0" hangingPunct="1">
        <a:lnSpc>
          <a:spcPct val="90000"/>
        </a:lnSpc>
        <a:spcBef>
          <a:spcPts val="866"/>
        </a:spcBef>
        <a:buFont typeface="Arial" panose="020B0604020202020204" pitchFamily="34" charset="0"/>
        <a:buChar char="•"/>
        <a:defRPr sz="2425" kern="1200">
          <a:solidFill>
            <a:schemeClr val="tx1"/>
          </a:solidFill>
          <a:latin typeface="+mn-lt"/>
          <a:ea typeface="+mn-ea"/>
          <a:cs typeface="+mn-cs"/>
        </a:defRPr>
      </a:lvl1pPr>
      <a:lvl2pPr marL="593971" indent="-197990" algn="l" defTabSz="791962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2pPr>
      <a:lvl3pPr marL="989952" indent="-197990" algn="l" defTabSz="791962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732" kern="1200">
          <a:solidFill>
            <a:schemeClr val="tx1"/>
          </a:solidFill>
          <a:latin typeface="+mn-lt"/>
          <a:ea typeface="+mn-ea"/>
          <a:cs typeface="+mn-cs"/>
        </a:defRPr>
      </a:lvl3pPr>
      <a:lvl4pPr marL="1385933" indent="-197990" algn="l" defTabSz="791962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4pPr>
      <a:lvl5pPr marL="1781914" indent="-197990" algn="l" defTabSz="791962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5pPr>
      <a:lvl6pPr marL="2177895" indent="-197990" algn="l" defTabSz="791962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6pPr>
      <a:lvl7pPr marL="2573876" indent="-197990" algn="l" defTabSz="791962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7pPr>
      <a:lvl8pPr marL="2969857" indent="-197990" algn="l" defTabSz="791962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8pPr>
      <a:lvl9pPr marL="3365838" indent="-197990" algn="l" defTabSz="791962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91962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1pPr>
      <a:lvl2pPr marL="395981" algn="l" defTabSz="791962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2pPr>
      <a:lvl3pPr marL="791962" algn="l" defTabSz="791962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3pPr>
      <a:lvl4pPr marL="1187943" algn="l" defTabSz="791962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4pPr>
      <a:lvl5pPr marL="1583924" algn="l" defTabSz="791962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5pPr>
      <a:lvl6pPr marL="1979905" algn="l" defTabSz="791962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6pPr>
      <a:lvl7pPr marL="2375886" algn="l" defTabSz="791962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7pPr>
      <a:lvl8pPr marL="2771866" algn="l" defTabSz="791962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8pPr>
      <a:lvl9pPr marL="3167847" algn="l" defTabSz="791962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tiff"/><Relationship Id="rId10" Type="http://schemas.openxmlformats.org/officeDocument/2006/relationships/image" Target="../media/image60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roupe 124"/>
          <p:cNvGrpSpPr/>
          <p:nvPr/>
        </p:nvGrpSpPr>
        <p:grpSpPr>
          <a:xfrm>
            <a:off x="209396" y="5904692"/>
            <a:ext cx="4413765" cy="923330"/>
            <a:chOff x="7860999" y="3648442"/>
            <a:chExt cx="4413765" cy="923330"/>
          </a:xfrm>
        </p:grpSpPr>
        <p:sp>
          <p:nvSpPr>
            <p:cNvPr id="126" name="Triangle isocèle 125"/>
            <p:cNvSpPr/>
            <p:nvPr/>
          </p:nvSpPr>
          <p:spPr>
            <a:xfrm rot="16200000">
              <a:off x="9918524" y="3234012"/>
              <a:ext cx="563642" cy="1944822"/>
            </a:xfrm>
            <a:prstGeom prst="triangle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7" name="Triangle isocèle 126"/>
            <p:cNvSpPr/>
            <p:nvPr/>
          </p:nvSpPr>
          <p:spPr>
            <a:xfrm rot="5400000">
              <a:off x="9923739" y="3134250"/>
              <a:ext cx="553209" cy="1944822"/>
            </a:xfrm>
            <a:prstGeom prst="triangle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8" name="ZoneTexte 127"/>
            <p:cNvSpPr txBox="1"/>
            <p:nvPr/>
          </p:nvSpPr>
          <p:spPr>
            <a:xfrm>
              <a:off x="10568842" y="4118912"/>
              <a:ext cx="6220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solidFill>
                    <a:schemeClr val="bg1"/>
                  </a:solidFill>
                </a:rPr>
                <a:t>H²</a:t>
              </a:r>
              <a:endParaRPr lang="fr-FR" dirty="0">
                <a:solidFill>
                  <a:schemeClr val="bg1"/>
                </a:solidFill>
              </a:endParaRPr>
            </a:p>
          </p:txBody>
        </p:sp>
        <p:sp>
          <p:nvSpPr>
            <p:cNvPr id="129" name="ZoneTexte 128"/>
            <p:cNvSpPr txBox="1"/>
            <p:nvPr/>
          </p:nvSpPr>
          <p:spPr>
            <a:xfrm>
              <a:off x="9553967" y="3887890"/>
              <a:ext cx="517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solidFill>
                    <a:schemeClr val="bg1"/>
                  </a:solidFill>
                </a:rPr>
                <a:t>i</a:t>
              </a:r>
              <a:endParaRPr lang="fr-FR" dirty="0">
                <a:solidFill>
                  <a:schemeClr val="bg1"/>
                </a:solidFill>
              </a:endParaRPr>
            </a:p>
          </p:txBody>
        </p:sp>
        <p:sp>
          <p:nvSpPr>
            <p:cNvPr id="130" name="ZoneTexte 129"/>
            <p:cNvSpPr txBox="1"/>
            <p:nvPr/>
          </p:nvSpPr>
          <p:spPr>
            <a:xfrm>
              <a:off x="7860999" y="3648442"/>
              <a:ext cx="154154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Sélection sur grain individuel</a:t>
              </a:r>
              <a:endParaRPr lang="fr-FR" dirty="0"/>
            </a:p>
          </p:txBody>
        </p:sp>
        <p:sp>
          <p:nvSpPr>
            <p:cNvPr id="131" name="ZoneTexte 130"/>
            <p:cNvSpPr txBox="1"/>
            <p:nvPr/>
          </p:nvSpPr>
          <p:spPr>
            <a:xfrm>
              <a:off x="11195187" y="3896855"/>
              <a:ext cx="10795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Sélection sur épi</a:t>
              </a:r>
              <a:endParaRPr lang="fr-FR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2" name="ZoneTexte 131"/>
              <p:cNvSpPr txBox="1"/>
              <p:nvPr/>
            </p:nvSpPr>
            <p:spPr>
              <a:xfrm>
                <a:off x="4851512" y="5937770"/>
                <a:ext cx="3576880" cy="9382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3200" dirty="0" smtClean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32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sz="32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fr-FR" sz="32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𝑅</m:t>
                            </m:r>
                          </m:e>
                          <m:sub>
                            <m:r>
                              <a:rPr lang="fr-FR" sz="32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𝑔𝑟𝑎𝑖𝑛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fr-FR" sz="32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fr-FR" sz="32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𝑅</m:t>
                            </m:r>
                          </m:e>
                          <m:sub>
                            <m:r>
                              <a:rPr lang="fr-FR" sz="32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𝑒𝑝𝑖</m:t>
                            </m:r>
                          </m:sub>
                        </m:sSub>
                      </m:den>
                    </m:f>
                    <m:r>
                      <a:rPr lang="fr-FR" sz="32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 ?</m:t>
                    </m:r>
                  </m:oMath>
                </a14:m>
                <a:endParaRPr lang="fr-FR" sz="3200" dirty="0" smtClean="0">
                  <a:sym typeface="Wingdings" panose="05000000000000000000" pitchFamily="2" charset="2"/>
                </a:endParaRPr>
              </a:p>
            </p:txBody>
          </p:sp>
        </mc:Choice>
        <mc:Fallback>
          <p:sp>
            <p:nvSpPr>
              <p:cNvPr id="132" name="ZoneTexte 1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1512" y="5937770"/>
                <a:ext cx="3576880" cy="938206"/>
              </a:xfrm>
              <a:prstGeom prst="rect">
                <a:avLst/>
              </a:prstGeom>
              <a:blipFill>
                <a:blip r:embed="rId2"/>
                <a:stretch>
                  <a:fillRect l="-44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3" name="Groupe 132"/>
          <p:cNvGrpSpPr/>
          <p:nvPr/>
        </p:nvGrpSpPr>
        <p:grpSpPr>
          <a:xfrm>
            <a:off x="209396" y="151921"/>
            <a:ext cx="7575894" cy="5569925"/>
            <a:chOff x="207314" y="740493"/>
            <a:chExt cx="7575894" cy="5569925"/>
          </a:xfrm>
        </p:grpSpPr>
        <p:sp>
          <p:nvSpPr>
            <p:cNvPr id="134" name="Rectangle 133"/>
            <p:cNvSpPr/>
            <p:nvPr/>
          </p:nvSpPr>
          <p:spPr>
            <a:xfrm>
              <a:off x="207314" y="740493"/>
              <a:ext cx="7575894" cy="50160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35" name="Image 13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767" y="769390"/>
              <a:ext cx="3314473" cy="4961210"/>
            </a:xfrm>
            <a:prstGeom prst="rect">
              <a:avLst/>
            </a:prstGeom>
          </p:spPr>
        </p:pic>
        <p:pic>
          <p:nvPicPr>
            <p:cNvPr id="136" name="Image 13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72730" y="1131200"/>
              <a:ext cx="2206144" cy="1559868"/>
            </a:xfrm>
            <a:prstGeom prst="rect">
              <a:avLst/>
            </a:prstGeom>
          </p:spPr>
        </p:pic>
        <p:pic>
          <p:nvPicPr>
            <p:cNvPr id="137" name="Image 13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1414" y="3883313"/>
              <a:ext cx="2212374" cy="1559868"/>
            </a:xfrm>
            <a:prstGeom prst="rect">
              <a:avLst/>
            </a:prstGeom>
          </p:spPr>
        </p:pic>
        <p:pic>
          <p:nvPicPr>
            <p:cNvPr id="138" name="Image 13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1414" y="1149350"/>
              <a:ext cx="2216722" cy="1559868"/>
            </a:xfrm>
            <a:prstGeom prst="rect">
              <a:avLst/>
            </a:prstGeom>
          </p:spPr>
        </p:pic>
        <p:pic>
          <p:nvPicPr>
            <p:cNvPr id="139" name="Image 13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4155" y="3879058"/>
              <a:ext cx="2212374" cy="1559868"/>
            </a:xfrm>
            <a:prstGeom prst="rect">
              <a:avLst/>
            </a:prstGeom>
          </p:spPr>
        </p:pic>
        <p:sp>
          <p:nvSpPr>
            <p:cNvPr id="140" name="ZoneTexte 139"/>
            <p:cNvSpPr txBox="1"/>
            <p:nvPr/>
          </p:nvSpPr>
          <p:spPr>
            <a:xfrm>
              <a:off x="610439" y="1424429"/>
              <a:ext cx="7082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b="1" dirty="0" smtClean="0">
                  <a:solidFill>
                    <a:srgbClr val="FF0000"/>
                  </a:solidFill>
                </a:rPr>
                <a:t>V</a:t>
              </a:r>
              <a:r>
                <a:rPr lang="fr-FR" sz="2400" b="1" baseline="-25000" dirty="0" smtClean="0">
                  <a:solidFill>
                    <a:srgbClr val="FF0000"/>
                  </a:solidFill>
                </a:rPr>
                <a:t>g</a:t>
              </a:r>
              <a:endParaRPr lang="fr-FR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141" name="ZoneTexte 140"/>
            <p:cNvSpPr txBox="1"/>
            <p:nvPr/>
          </p:nvSpPr>
          <p:spPr>
            <a:xfrm>
              <a:off x="544736" y="2622862"/>
              <a:ext cx="7082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b="1" dirty="0" smtClean="0">
                  <a:solidFill>
                    <a:srgbClr val="FF0000"/>
                  </a:solidFill>
                </a:rPr>
                <a:t>V</a:t>
              </a:r>
              <a:r>
                <a:rPr lang="fr-FR" sz="2400" b="1" baseline="-25000" dirty="0" smtClean="0">
                  <a:solidFill>
                    <a:srgbClr val="FF0000"/>
                  </a:solidFill>
                </a:rPr>
                <a:t>e</a:t>
              </a:r>
              <a:endParaRPr lang="fr-FR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142" name="ZoneTexte 141"/>
            <p:cNvSpPr txBox="1"/>
            <p:nvPr/>
          </p:nvSpPr>
          <p:spPr>
            <a:xfrm>
              <a:off x="813507" y="3647962"/>
              <a:ext cx="9267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b="1" dirty="0" smtClean="0">
                  <a:solidFill>
                    <a:srgbClr val="FF0000"/>
                  </a:solidFill>
                </a:rPr>
                <a:t>V</a:t>
              </a:r>
              <a:r>
                <a:rPr lang="fr-FR" sz="2400" b="1" baseline="-25000" dirty="0" smtClean="0">
                  <a:solidFill>
                    <a:srgbClr val="FF0000"/>
                  </a:solidFill>
                </a:rPr>
                <a:t>inter</a:t>
              </a:r>
              <a:endParaRPr lang="fr-FR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143" name="ZoneTexte 142"/>
            <p:cNvSpPr txBox="1"/>
            <p:nvPr/>
          </p:nvSpPr>
          <p:spPr>
            <a:xfrm>
              <a:off x="912457" y="4907374"/>
              <a:ext cx="8557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b="1" dirty="0" smtClean="0">
                  <a:solidFill>
                    <a:srgbClr val="FF0000"/>
                  </a:solidFill>
                </a:rPr>
                <a:t>V</a:t>
              </a:r>
              <a:r>
                <a:rPr lang="fr-FR" sz="2400" b="1" baseline="-25000" dirty="0" smtClean="0">
                  <a:solidFill>
                    <a:srgbClr val="FF0000"/>
                  </a:solidFill>
                </a:rPr>
                <a:t>intra</a:t>
              </a:r>
              <a:endParaRPr lang="fr-FR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144" name="ZoneTexte 143"/>
            <p:cNvSpPr txBox="1"/>
            <p:nvPr/>
          </p:nvSpPr>
          <p:spPr>
            <a:xfrm>
              <a:off x="2120939" y="799460"/>
              <a:ext cx="21933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Sélection sur </a:t>
              </a:r>
              <a:r>
                <a:rPr lang="fr-FR" u="sng" dirty="0" smtClean="0"/>
                <a:t>GRAINS</a:t>
              </a:r>
              <a:endParaRPr lang="fr-FR" u="sng" dirty="0"/>
            </a:p>
          </p:txBody>
        </p:sp>
        <p:sp>
          <p:nvSpPr>
            <p:cNvPr id="145" name="ZoneTexte 144"/>
            <p:cNvSpPr txBox="1"/>
            <p:nvPr/>
          </p:nvSpPr>
          <p:spPr>
            <a:xfrm>
              <a:off x="5245869" y="780410"/>
              <a:ext cx="198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Sélection sur </a:t>
              </a:r>
              <a:r>
                <a:rPr lang="fr-FR" u="sng" dirty="0" smtClean="0"/>
                <a:t>EPIS</a:t>
              </a:r>
              <a:endParaRPr lang="fr-FR" u="sng" dirty="0"/>
            </a:p>
          </p:txBody>
        </p:sp>
        <p:cxnSp>
          <p:nvCxnSpPr>
            <p:cNvPr id="146" name="Connecteur droit 145"/>
            <p:cNvCxnSpPr>
              <a:endCxn id="137" idx="0"/>
            </p:cNvCxnSpPr>
            <p:nvPr/>
          </p:nvCxnSpPr>
          <p:spPr>
            <a:xfrm flipH="1">
              <a:off x="3217601" y="2516978"/>
              <a:ext cx="9525" cy="1366335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cteur droit 146"/>
            <p:cNvCxnSpPr>
              <a:endCxn id="139" idx="0"/>
            </p:cNvCxnSpPr>
            <p:nvPr/>
          </p:nvCxnSpPr>
          <p:spPr>
            <a:xfrm>
              <a:off x="6247227" y="2531694"/>
              <a:ext cx="3115" cy="1347364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ZoneTexte 147"/>
            <p:cNvSpPr txBox="1"/>
            <p:nvPr/>
          </p:nvSpPr>
          <p:spPr>
            <a:xfrm>
              <a:off x="3133934" y="5309298"/>
              <a:ext cx="8418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 err="1" smtClean="0">
                  <a:solidFill>
                    <a:schemeClr val="accent1"/>
                  </a:solidFill>
                </a:rPr>
                <a:t>R</a:t>
              </a:r>
              <a:r>
                <a:rPr lang="fr-FR" b="1" baseline="-25000" dirty="0" err="1" smtClean="0">
                  <a:solidFill>
                    <a:schemeClr val="accent1"/>
                  </a:solidFill>
                </a:rPr>
                <a:t>grain</a:t>
              </a:r>
              <a:endParaRPr lang="fr-FR" b="1" dirty="0">
                <a:solidFill>
                  <a:schemeClr val="accent1"/>
                </a:solidFill>
              </a:endParaRPr>
            </a:p>
          </p:txBody>
        </p:sp>
        <p:sp>
          <p:nvSpPr>
            <p:cNvPr id="149" name="ZoneTexte 148"/>
            <p:cNvSpPr txBox="1"/>
            <p:nvPr/>
          </p:nvSpPr>
          <p:spPr>
            <a:xfrm>
              <a:off x="6247227" y="5387164"/>
              <a:ext cx="8418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 err="1" smtClean="0">
                  <a:solidFill>
                    <a:schemeClr val="accent1"/>
                  </a:solidFill>
                </a:rPr>
                <a:t>R</a:t>
              </a:r>
              <a:r>
                <a:rPr lang="fr-FR" b="1" baseline="-25000" dirty="0" err="1">
                  <a:solidFill>
                    <a:schemeClr val="accent1"/>
                  </a:solidFill>
                </a:rPr>
                <a:t>e</a:t>
              </a:r>
              <a:r>
                <a:rPr lang="fr-FR" b="1" baseline="-25000" dirty="0" err="1" smtClean="0">
                  <a:solidFill>
                    <a:schemeClr val="accent1"/>
                  </a:solidFill>
                </a:rPr>
                <a:t>pi</a:t>
              </a:r>
              <a:endParaRPr lang="fr-FR" b="1" dirty="0">
                <a:solidFill>
                  <a:schemeClr val="accent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0" name="ZoneTexte 149"/>
                <p:cNvSpPr txBox="1"/>
                <p:nvPr/>
              </p:nvSpPr>
              <p:spPr>
                <a:xfrm>
                  <a:off x="5106605" y="3018635"/>
                  <a:ext cx="2431146" cy="42434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𝑒𝑝𝑖</m:t>
                            </m:r>
                          </m:sub>
                          <m:sup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sub>
                            </m:s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𝑖𝑛𝑡𝑒𝑟</m:t>
                                </m:r>
                              </m:sub>
                            </m:sSub>
                            <m:r>
                              <a:rPr lang="fr-FR" sz="12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box>
                              <m:box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fr-F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fr-FR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200" b="0" i="1" smtClean="0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fr-FR" sz="1200" b="0" i="1" smtClean="0">
                                            <a:latin typeface="Cambria Math" panose="02040503050406030204" pitchFamily="18" charset="0"/>
                                          </a:rPr>
                                          <m:t>𝑖𝑛𝑡𝑟𝑎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fr-FR" sz="12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𝑵𝑮𝑬</m:t>
                                    </m:r>
                                  </m:den>
                                </m:f>
                              </m:e>
                            </m:box>
                          </m:den>
                        </m:f>
                      </m:oMath>
                    </m:oMathPara>
                  </a14:m>
                  <a:endParaRPr lang="fr-FR" sz="1600" dirty="0"/>
                </a:p>
              </p:txBody>
            </p:sp>
          </mc:Choice>
          <mc:Fallback>
            <p:sp>
              <p:nvSpPr>
                <p:cNvPr id="150" name="ZoneTexte 1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6605" y="3018635"/>
                  <a:ext cx="2431146" cy="424347"/>
                </a:xfrm>
                <a:prstGeom prst="rect">
                  <a:avLst/>
                </a:prstGeom>
                <a:blipFill>
                  <a:blip r:embed="rId7"/>
                  <a:stretch>
                    <a:fillRect t="-1408" b="-8451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1" name="ZoneTexte 150"/>
                <p:cNvSpPr txBox="1"/>
                <p:nvPr/>
              </p:nvSpPr>
              <p:spPr>
                <a:xfrm>
                  <a:off x="1798693" y="3010097"/>
                  <a:ext cx="2837877" cy="4035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𝑔𝑟𝑎𝑖𝑛</m:t>
                            </m:r>
                          </m:sub>
                          <m:sup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sub>
                            </m:s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𝑖𝑛𝑡𝑒𝑟</m:t>
                                </m:r>
                              </m:sub>
                            </m:sSub>
                            <m:r>
                              <a:rPr lang="fr-FR" sz="12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𝑖𝑛𝑡𝑟𝑎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fr-FR" sz="1600" dirty="0"/>
                </a:p>
              </p:txBody>
            </p:sp>
          </mc:Choice>
          <mc:Fallback>
            <p:sp>
              <p:nvSpPr>
                <p:cNvPr id="151" name="ZoneTexte 1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8693" y="3010097"/>
                  <a:ext cx="2837877" cy="403572"/>
                </a:xfrm>
                <a:prstGeom prst="rect">
                  <a:avLst/>
                </a:prstGeom>
                <a:blipFill>
                  <a:blip r:embed="rId8"/>
                  <a:stretch>
                    <a:fillRect t="-1471" b="-882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2" name="ZoneTexte 151"/>
            <p:cNvSpPr txBox="1"/>
            <p:nvPr/>
          </p:nvSpPr>
          <p:spPr>
            <a:xfrm>
              <a:off x="2051776" y="1629522"/>
              <a:ext cx="10113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n = </a:t>
              </a:r>
              <a:r>
                <a:rPr lang="fr-FR" b="1" dirty="0" smtClean="0">
                  <a:solidFill>
                    <a:srgbClr val="FF0000"/>
                  </a:solidFill>
                </a:rPr>
                <a:t>NGO</a:t>
              </a:r>
              <a:endParaRPr lang="fr-FR" b="1" dirty="0"/>
            </a:p>
          </p:txBody>
        </p:sp>
        <p:sp>
          <p:nvSpPr>
            <p:cNvPr id="153" name="ZoneTexte 152"/>
            <p:cNvSpPr txBox="1"/>
            <p:nvPr/>
          </p:nvSpPr>
          <p:spPr>
            <a:xfrm>
              <a:off x="5120899" y="1351552"/>
              <a:ext cx="10113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n = </a:t>
              </a:r>
              <a:r>
                <a:rPr lang="fr-FR" b="1" dirty="0" smtClean="0">
                  <a:solidFill>
                    <a:srgbClr val="FF0000"/>
                  </a:solidFill>
                </a:rPr>
                <a:t>NEO</a:t>
              </a:r>
              <a:endParaRPr lang="fr-FR" b="1" dirty="0"/>
            </a:p>
          </p:txBody>
        </p:sp>
        <p:sp>
          <p:nvSpPr>
            <p:cNvPr id="154" name="ZoneTexte 153"/>
            <p:cNvSpPr txBox="1"/>
            <p:nvPr/>
          </p:nvSpPr>
          <p:spPr>
            <a:xfrm>
              <a:off x="4035933" y="2147646"/>
              <a:ext cx="8134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 err="1">
                  <a:solidFill>
                    <a:srgbClr val="FF0000"/>
                  </a:solidFill>
                </a:rPr>
                <a:t>n</a:t>
              </a:r>
              <a:r>
                <a:rPr lang="fr-FR" b="1" dirty="0" err="1" smtClean="0">
                  <a:solidFill>
                    <a:srgbClr val="FF0000"/>
                  </a:solidFill>
                </a:rPr>
                <a:t>sel</a:t>
              </a:r>
              <a:endParaRPr lang="fr-FR" b="1" dirty="0">
                <a:solidFill>
                  <a:srgbClr val="FF0000"/>
                </a:solidFill>
              </a:endParaRPr>
            </a:p>
          </p:txBody>
        </p:sp>
        <p:sp>
          <p:nvSpPr>
            <p:cNvPr id="155" name="ZoneTexte 154"/>
            <p:cNvSpPr txBox="1"/>
            <p:nvPr/>
          </p:nvSpPr>
          <p:spPr>
            <a:xfrm>
              <a:off x="6812917" y="2162362"/>
              <a:ext cx="8134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 err="1">
                  <a:solidFill>
                    <a:srgbClr val="FF0000"/>
                  </a:solidFill>
                </a:rPr>
                <a:t>n</a:t>
              </a:r>
              <a:r>
                <a:rPr lang="fr-FR" b="1" dirty="0" err="1" smtClean="0">
                  <a:solidFill>
                    <a:srgbClr val="FF0000"/>
                  </a:solidFill>
                </a:rPr>
                <a:t>sel</a:t>
              </a:r>
              <a:endParaRPr lang="fr-FR" b="1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" name="Espace réservé du contenu 2"/>
                <p:cNvSpPr txBox="1">
                  <a:spLocks/>
                </p:cNvSpPr>
                <p:nvPr/>
              </p:nvSpPr>
              <p:spPr>
                <a:xfrm>
                  <a:off x="4085285" y="3984216"/>
                  <a:ext cx="1616978" cy="577023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fr-F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 </m:t>
                        </m:r>
                        <m:sSup>
                          <m:sSupPr>
                            <m:ctrlPr>
                              <a:rPr lang="fr-FR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p>
                            <m:r>
                              <a:rPr lang="fr-FR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F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fr-F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fr-FR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fr-FR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fr-FR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Espace réservé du contenu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5285" y="3984216"/>
                  <a:ext cx="1616978" cy="577023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7" name="Connecteur droit avec flèche 156"/>
            <p:cNvCxnSpPr/>
            <p:nvPr/>
          </p:nvCxnSpPr>
          <p:spPr>
            <a:xfrm>
              <a:off x="3227126" y="5375042"/>
              <a:ext cx="443523" cy="0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cteur droit avec flèche 157"/>
            <p:cNvCxnSpPr/>
            <p:nvPr/>
          </p:nvCxnSpPr>
          <p:spPr>
            <a:xfrm>
              <a:off x="6254396" y="5367215"/>
              <a:ext cx="443523" cy="0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ZoneTexte 158"/>
            <p:cNvSpPr txBox="1"/>
            <p:nvPr/>
          </p:nvSpPr>
          <p:spPr>
            <a:xfrm>
              <a:off x="222767" y="5787198"/>
              <a:ext cx="75604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smtClean="0"/>
                <a:t>NGO = Nombre de grains observés                                            NEO = Nombre d’épis observés  </a:t>
              </a:r>
            </a:p>
            <a:p>
              <a:r>
                <a:rPr lang="fr-FR" sz="1400" dirty="0" smtClean="0"/>
                <a:t>NGE = Nombre de grains par épi                                                 </a:t>
              </a:r>
              <a:r>
                <a:rPr lang="fr-FR" sz="1400" dirty="0" err="1"/>
                <a:t>n</a:t>
              </a:r>
              <a:r>
                <a:rPr lang="fr-FR" sz="1400" dirty="0" err="1" smtClean="0"/>
                <a:t>sel</a:t>
              </a:r>
              <a:r>
                <a:rPr lang="fr-FR" sz="1400" dirty="0" smtClean="0"/>
                <a:t> = Nombre de grains sélectionnés</a:t>
              </a:r>
              <a:endParaRPr lang="fr-FR" sz="1400" dirty="0"/>
            </a:p>
          </p:txBody>
        </p:sp>
      </p:grpSp>
      <p:cxnSp>
        <p:nvCxnSpPr>
          <p:cNvPr id="160" name="Connecteur droit avec flèche 159"/>
          <p:cNvCxnSpPr/>
          <p:nvPr/>
        </p:nvCxnSpPr>
        <p:spPr>
          <a:xfrm>
            <a:off x="3229208" y="1943122"/>
            <a:ext cx="808807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eur droit avec flèche 160"/>
          <p:cNvCxnSpPr/>
          <p:nvPr/>
        </p:nvCxnSpPr>
        <p:spPr>
          <a:xfrm>
            <a:off x="6249309" y="1928406"/>
            <a:ext cx="38009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ZoneTexte 161"/>
          <p:cNvSpPr txBox="1"/>
          <p:nvPr/>
        </p:nvSpPr>
        <p:spPr>
          <a:xfrm>
            <a:off x="4747608" y="2475256"/>
            <a:ext cx="344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&lt;</a:t>
            </a:r>
            <a:endParaRPr lang="fr-FR" dirty="0"/>
          </a:p>
        </p:txBody>
      </p:sp>
      <p:sp>
        <p:nvSpPr>
          <p:cNvPr id="163" name="ZoneTexte 162"/>
          <p:cNvSpPr txBox="1"/>
          <p:nvPr/>
        </p:nvSpPr>
        <p:spPr>
          <a:xfrm>
            <a:off x="3373470" y="1622995"/>
            <a:ext cx="6088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 smtClean="0"/>
              <a:t>i</a:t>
            </a:r>
            <a:r>
              <a:rPr lang="fr-FR" sz="1600" baseline="-25000" dirty="0" err="1" smtClean="0"/>
              <a:t>grain</a:t>
            </a:r>
            <a:endParaRPr lang="fr-FR" sz="1600" dirty="0"/>
          </a:p>
        </p:txBody>
      </p:sp>
      <p:sp>
        <p:nvSpPr>
          <p:cNvPr id="164" name="ZoneTexte 163"/>
          <p:cNvSpPr txBox="1"/>
          <p:nvPr/>
        </p:nvSpPr>
        <p:spPr>
          <a:xfrm>
            <a:off x="6237958" y="1610016"/>
            <a:ext cx="6088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 smtClean="0"/>
              <a:t>i</a:t>
            </a:r>
            <a:r>
              <a:rPr lang="fr-FR" sz="1600" baseline="-25000" dirty="0" err="1" smtClean="0"/>
              <a:t>epi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3564988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" grpId="0"/>
    </p:bld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171</Words>
  <Application>Microsoft Office PowerPoint</Application>
  <PresentationFormat>Personnalisé</PresentationFormat>
  <Paragraphs>25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Wingdings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bienvenu</dc:creator>
  <cp:lastModifiedBy>bienvenu</cp:lastModifiedBy>
  <cp:revision>5</cp:revision>
  <dcterms:created xsi:type="dcterms:W3CDTF">2023-08-24T09:18:49Z</dcterms:created>
  <dcterms:modified xsi:type="dcterms:W3CDTF">2023-08-30T13:56:42Z</dcterms:modified>
</cp:coreProperties>
</file>